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2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3/27/2007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3/27/2007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3/27/2007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3/27/2007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3/27/2007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4 Single Supply Op Amp Design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Using Inverting Configuration with Positive Supply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4046571" cy="163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8100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Positive input will not work since output cannot go negative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Works only marginally with small negative input because op amps are highly susceptible to reverse voltage breakdown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Circuits to Implement V</a:t>
            </a:r>
            <a:r>
              <a:rPr lang="en-US" baseline="-25000" dirty="0" smtClean="0"/>
              <a:t>OUT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+m </a:t>
            </a:r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 ± 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4640982" cy="24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724400"/>
            <a:ext cx="5456237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0" y="22860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Apply V</a:t>
            </a:r>
            <a:r>
              <a:rPr lang="en-US" sz="3200" b="1" cap="all" baseline="-25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to the + terminal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218406" y="2590800"/>
            <a:ext cx="2286794" cy="1143794"/>
          </a:xfrm>
          <a:prstGeom prst="bentConnector3">
            <a:avLst>
              <a:gd name="adj1" fmla="val 926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4495800" y="5638800"/>
            <a:ext cx="990600" cy="609600"/>
          </a:xfrm>
          <a:prstGeom prst="bentConnector3">
            <a:avLst>
              <a:gd name="adj1" fmla="val -350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72440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Like-wise, b goes to + or – terminal as needed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98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+b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9400" y="6096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-b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to Implement V</a:t>
            </a:r>
            <a:r>
              <a:rPr lang="en-US" baseline="-25000" dirty="0" smtClean="0"/>
              <a:t>OUT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-m </a:t>
            </a:r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 ± b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4541914" cy="196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2357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+b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544830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52800" y="49485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-b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219200" y="1905000"/>
            <a:ext cx="1600200" cy="1219200"/>
          </a:xfrm>
          <a:prstGeom prst="bentConnector3">
            <a:avLst>
              <a:gd name="adj1" fmla="val -216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819400" y="4419600"/>
            <a:ext cx="1981200" cy="1219200"/>
          </a:xfrm>
          <a:prstGeom prst="bentConnector3">
            <a:avLst>
              <a:gd name="adj1" fmla="val 3147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743200" y="1981200"/>
            <a:ext cx="609600" cy="457200"/>
          </a:xfrm>
          <a:prstGeom prst="bentConnector3">
            <a:avLst>
              <a:gd name="adj1" fmla="val 109091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4800600" y="4419600"/>
            <a:ext cx="457200" cy="457200"/>
          </a:xfrm>
          <a:prstGeom prst="bentConnector3">
            <a:avLst>
              <a:gd name="adj1" fmla="val 104546"/>
            </a:avLst>
          </a:prstGeom>
          <a:ln w="152400">
            <a:solidFill>
              <a:schemeClr val="bg2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1600" y="20574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Apply V</a:t>
            </a:r>
            <a:r>
              <a:rPr lang="en-US" sz="3200" b="1" cap="all" baseline="-25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to the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terminal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V</a:t>
            </a:r>
            <a:r>
              <a:rPr lang="en-US" baseline="-25000" dirty="0" smtClean="0"/>
              <a:t>IN</a:t>
            </a:r>
            <a:r>
              <a:rPr lang="en-US" dirty="0" smtClean="0"/>
              <a:t> going negative, these circuits require special protection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Protection for </a:t>
            </a:r>
            <a:r>
              <a:rPr lang="en-US" dirty="0" smtClean="0"/>
              <a:t>Op Amp Input in Inverter </a:t>
            </a:r>
            <a:r>
              <a:rPr lang="en-US" dirty="0" smtClean="0"/>
              <a:t>Circuits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5182049" cy="26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819400" y="2971800"/>
            <a:ext cx="304800" cy="4572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Use a </a:t>
            </a:r>
            <a:r>
              <a:rPr lang="en-US" sz="32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schottky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diode to keep the red node to above -200mV.</a:t>
            </a:r>
            <a:endParaRPr lang="en-US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1336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 amp has no power, and input is negative, the entire negative input will appear at the red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to implement: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+m +V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+ 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267200"/>
            <a:ext cx="7848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Equations are derived by using superposition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REF</a:t>
            </a:r>
            <a:r>
              <a:rPr lang="en-US" sz="2000" dirty="0" smtClean="0"/>
              <a:t> must be low in noise --- any noise in V</a:t>
            </a:r>
            <a:r>
              <a:rPr lang="en-US" sz="2000" baseline="-25000" dirty="0" smtClean="0"/>
              <a:t>REF</a:t>
            </a:r>
            <a:r>
              <a:rPr lang="en-US" sz="2000" dirty="0" smtClean="0"/>
              <a:t> might be amplified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Resistors </a:t>
            </a:r>
            <a:r>
              <a:rPr lang="en-US" sz="2000" dirty="0" smtClean="0"/>
              <a:t>can be decreased to reduced input current error (more current = less of that current going into op amp’s +/- terminals)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Smaller resistors leads to better frequency response</a:t>
            </a:r>
            <a:endParaRPr lang="en-US" sz="2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4640982" cy="24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81600" y="1752600"/>
          <a:ext cx="2671011" cy="914400"/>
        </p:xfrm>
        <a:graphic>
          <a:graphicData uri="http://schemas.openxmlformats.org/presentationml/2006/ole">
            <p:oleObj spid="_x0000_s2052" name="Equation" r:id="rId4" imgW="1409400" imgH="482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00600" y="3048000"/>
          <a:ext cx="3635208" cy="927100"/>
        </p:xfrm>
        <a:graphic>
          <a:graphicData uri="http://schemas.openxmlformats.org/presentationml/2006/ole">
            <p:oleObj spid="_x0000_s2053" name="Equation" r:id="rId5" imgW="1892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to implement: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+m +V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456393" cy="172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3886200"/>
          <a:ext cx="7543800" cy="995363"/>
        </p:xfrm>
        <a:graphic>
          <a:graphicData uri="http://schemas.openxmlformats.org/presentationml/2006/ole">
            <p:oleObj spid="_x0000_s21506" name="Equation" r:id="rId4" imgW="3657600" imgH="482400" progId="Equation.3">
              <p:embed/>
            </p:oleObj>
          </a:graphicData>
        </a:graphic>
      </p:graphicFrame>
      <p:sp>
        <p:nvSpPr>
          <p:cNvPr id="7" name="L-Shape 6"/>
          <p:cNvSpPr/>
          <p:nvPr/>
        </p:nvSpPr>
        <p:spPr>
          <a:xfrm>
            <a:off x="1600200" y="1828800"/>
            <a:ext cx="2667000" cy="1600200"/>
          </a:xfrm>
          <a:prstGeom prst="corner">
            <a:avLst>
              <a:gd name="adj1" fmla="val 61255"/>
              <a:gd name="adj2" fmla="val 50000"/>
            </a:avLst>
          </a:prstGeom>
          <a:solidFill>
            <a:schemeClr val="accent1">
              <a:alpha val="5000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10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writing the contribution from V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REF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the high lighted part is treated as 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Thevenin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source.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R</a:t>
            </a:r>
            <a:r>
              <a:rPr lang="en-US" baseline="-25000" dirty="0" smtClean="0"/>
              <a:t>G</a:t>
            </a:r>
            <a:r>
              <a:rPr lang="en-US" dirty="0" smtClean="0"/>
              <a:t> &gt; R</a:t>
            </a:r>
            <a:r>
              <a:rPr lang="en-US" baseline="-25000" dirty="0" smtClean="0"/>
              <a:t>1</a:t>
            </a:r>
            <a:r>
              <a:rPr lang="en-US" dirty="0" smtClean="0"/>
              <a:t> || R</a:t>
            </a:r>
            <a:r>
              <a:rPr lang="en-US" baseline="-25000" dirty="0" smtClean="0"/>
              <a:t>2</a:t>
            </a:r>
            <a:r>
              <a:rPr lang="en-US" dirty="0" smtClean="0"/>
              <a:t> to simplify finding the needed resistor ratios.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</a:t>
            </a:r>
            <a:r>
              <a:rPr lang="en-US" baseline="-25000" dirty="0" smtClean="0"/>
              <a:t>CC</a:t>
            </a:r>
            <a:r>
              <a:rPr lang="en-US" dirty="0" smtClean="0"/>
              <a:t> as V</a:t>
            </a:r>
            <a:r>
              <a:rPr lang="en-US" baseline="-25000" dirty="0" smtClean="0"/>
              <a:t>REF</a:t>
            </a:r>
            <a:endParaRPr lang="en-US" baseline="-250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743200"/>
            <a:ext cx="5403049" cy="21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16764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V</a:t>
            </a:r>
            <a:r>
              <a:rPr lang="en-US" sz="2000" baseline="-25000" dirty="0" smtClean="0"/>
              <a:t>CC</a:t>
            </a:r>
            <a:r>
              <a:rPr lang="en-US" sz="2000" dirty="0" smtClean="0"/>
              <a:t> as V</a:t>
            </a:r>
            <a:r>
              <a:rPr lang="en-US" sz="2000" baseline="-25000" dirty="0" smtClean="0"/>
              <a:t>REF</a:t>
            </a:r>
            <a:r>
              <a:rPr lang="en-US" sz="2000" dirty="0" smtClean="0"/>
              <a:t> can save money, but be sure to filter the V</a:t>
            </a:r>
            <a:r>
              <a:rPr lang="en-US" sz="2000" baseline="-25000" dirty="0" smtClean="0"/>
              <a:t>CC</a:t>
            </a:r>
            <a:endParaRPr lang="en-US" sz="20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667000" y="4114800"/>
            <a:ext cx="1066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495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This capacitor is for filtering.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287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Oriel</vt:lpstr>
      <vt:lpstr>Equation</vt:lpstr>
      <vt:lpstr>Microsoft Equation 3.0</vt:lpstr>
      <vt:lpstr>Op Amps for Everyone</vt:lpstr>
      <vt:lpstr>Problems of Using Inverting Configuration with Positive Supply</vt:lpstr>
      <vt:lpstr>Circuits to Implement VOUT = +m VIN ± b</vt:lpstr>
      <vt:lpstr>Circuits to Implement VOUT = -m VIN ± b</vt:lpstr>
      <vt:lpstr>Circuit Protection for Op Amp Input in Inverter Circuits</vt:lpstr>
      <vt:lpstr>Circuit to implement: VOUT = +m +VIN + b</vt:lpstr>
      <vt:lpstr>Circuit to implement: VOUT = +m +VIN - b</vt:lpstr>
      <vt:lpstr>Using VCC as VREF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29</cp:revision>
  <dcterms:created xsi:type="dcterms:W3CDTF">2007-03-26T06:08:52Z</dcterms:created>
  <dcterms:modified xsi:type="dcterms:W3CDTF">2007-03-28T06:32:10Z</dcterms:modified>
</cp:coreProperties>
</file>