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660"/>
  </p:normalViewPr>
  <p:slideViewPr>
    <p:cSldViewPr>
      <p:cViewPr varScale="1">
        <p:scale>
          <a:sx n="51" d="100"/>
          <a:sy n="51" d="100"/>
        </p:scale>
        <p:origin x="-55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B8402-E69F-4EC6-A9BE-C7B618350C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344E1CE-07D6-4A87-B703-28B41B010AE6}">
      <dgm:prSet phldrT="[Text]"/>
      <dgm:spPr/>
      <dgm:t>
        <a:bodyPr/>
        <a:lstStyle/>
        <a:p>
          <a:r>
            <a:rPr lang="en-US" dirty="0" smtClean="0"/>
            <a:t>Decrease Feedback</a:t>
          </a:r>
          <a:endParaRPr lang="en-US" dirty="0"/>
        </a:p>
      </dgm:t>
    </dgm:pt>
    <dgm:pt modelId="{292F77AB-7D2F-477D-AD97-06C3667F7C9A}" type="parTrans" cxnId="{C34A8BE4-1933-4302-8773-2B2CF2849DEA}">
      <dgm:prSet/>
      <dgm:spPr/>
      <dgm:t>
        <a:bodyPr/>
        <a:lstStyle/>
        <a:p>
          <a:endParaRPr lang="en-US"/>
        </a:p>
      </dgm:t>
    </dgm:pt>
    <dgm:pt modelId="{5DEC10BF-1437-4B54-A770-210B39EC979F}" type="sibTrans" cxnId="{C34A8BE4-1933-4302-8773-2B2CF2849DEA}">
      <dgm:prSet/>
      <dgm:spPr/>
      <dgm:t>
        <a:bodyPr/>
        <a:lstStyle/>
        <a:p>
          <a:endParaRPr lang="en-US"/>
        </a:p>
      </dgm:t>
    </dgm:pt>
    <dgm:pt modelId="{5D86F6A5-E9D6-4ADC-8B42-7B1066937ECC}">
      <dgm:prSet phldrT="[Text]"/>
      <dgm:spPr/>
      <dgm:t>
        <a:bodyPr/>
        <a:lstStyle/>
        <a:p>
          <a:r>
            <a:rPr lang="en-US" dirty="0" smtClean="0"/>
            <a:t>Increase Close Loop Gain</a:t>
          </a:r>
          <a:endParaRPr lang="en-US" dirty="0"/>
        </a:p>
      </dgm:t>
    </dgm:pt>
    <dgm:pt modelId="{71F02275-0F42-4111-8E55-AA0D6BB58A8E}" type="parTrans" cxnId="{A2D87DC8-7B52-425E-9CB4-BD5122A34251}">
      <dgm:prSet/>
      <dgm:spPr/>
      <dgm:t>
        <a:bodyPr/>
        <a:lstStyle/>
        <a:p>
          <a:endParaRPr lang="en-US"/>
        </a:p>
      </dgm:t>
    </dgm:pt>
    <dgm:pt modelId="{BA9F1B59-031C-4D37-939A-8BA497BD5736}" type="sibTrans" cxnId="{A2D87DC8-7B52-425E-9CB4-BD5122A34251}">
      <dgm:prSet/>
      <dgm:spPr/>
      <dgm:t>
        <a:bodyPr/>
        <a:lstStyle/>
        <a:p>
          <a:endParaRPr lang="en-US"/>
        </a:p>
      </dgm:t>
    </dgm:pt>
    <dgm:pt modelId="{2A494709-D1A3-4655-8167-7A90BE756DC3}">
      <dgm:prSet phldrT="[Text]"/>
      <dgm:spPr/>
      <dgm:t>
        <a:bodyPr/>
        <a:lstStyle/>
        <a:p>
          <a:r>
            <a:rPr lang="en-US" dirty="0" smtClean="0"/>
            <a:t>Decrease Loop Gain</a:t>
          </a:r>
          <a:endParaRPr lang="en-US" dirty="0"/>
        </a:p>
      </dgm:t>
    </dgm:pt>
    <dgm:pt modelId="{0DA9AB1D-A358-4864-95B6-0356F0314C3E}" type="parTrans" cxnId="{7177E070-FF43-43E3-A0B4-4DDCF35F0BDD}">
      <dgm:prSet/>
      <dgm:spPr/>
      <dgm:t>
        <a:bodyPr/>
        <a:lstStyle/>
        <a:p>
          <a:endParaRPr lang="en-US"/>
        </a:p>
      </dgm:t>
    </dgm:pt>
    <dgm:pt modelId="{507BF80E-2814-4291-8422-F13A290BBB9A}" type="sibTrans" cxnId="{7177E070-FF43-43E3-A0B4-4DDCF35F0BDD}">
      <dgm:prSet/>
      <dgm:spPr/>
      <dgm:t>
        <a:bodyPr/>
        <a:lstStyle/>
        <a:p>
          <a:endParaRPr lang="en-US"/>
        </a:p>
      </dgm:t>
    </dgm:pt>
    <dgm:pt modelId="{025AD3C0-157D-49FD-BABA-C2F15FF85D88}" type="pres">
      <dgm:prSet presAssocID="{ED8B8402-E69F-4EC6-A9BE-C7B618350C44}" presName="Name0" presStyleCnt="0">
        <dgm:presLayoutVars>
          <dgm:dir/>
          <dgm:resizeHandles val="exact"/>
        </dgm:presLayoutVars>
      </dgm:prSet>
      <dgm:spPr/>
    </dgm:pt>
    <dgm:pt modelId="{A5326A20-D9EA-4FE8-8B6F-DB7840D7CFF9}" type="pres">
      <dgm:prSet presAssocID="{8344E1CE-07D6-4A87-B703-28B41B010AE6}" presName="node" presStyleLbl="node1" presStyleIdx="0" presStyleCnt="3" custLinFactY="-4195" custLinFactNeighborX="1106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97371-6A3E-4FD9-BA9C-321FDDDB1FD4}" type="pres">
      <dgm:prSet presAssocID="{5DEC10BF-1437-4B54-A770-210B39EC979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2B3398-0E29-4609-9C66-7D1BE21744C9}" type="pres">
      <dgm:prSet presAssocID="{5DEC10BF-1437-4B54-A770-210B39EC979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D540343-62E8-4B21-95E4-89D479D1793B}" type="pres">
      <dgm:prSet presAssocID="{5D86F6A5-E9D6-4ADC-8B42-7B1066937ECC}" presName="node" presStyleLbl="node1" presStyleIdx="1" presStyleCnt="3" custLinFactY="-4195" custLinFactNeighborX="-585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B4486-04CA-4EA2-AEDF-403684FD67CE}" type="pres">
      <dgm:prSet presAssocID="{BA9F1B59-031C-4D37-939A-8BA497BD573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25C47A-E663-4EF3-99EC-DCB6C65D8420}" type="pres">
      <dgm:prSet presAssocID="{BA9F1B59-031C-4D37-939A-8BA497BD573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1B26B9-2AA4-4A78-AC77-F840FA11155F}" type="pres">
      <dgm:prSet presAssocID="{2A494709-D1A3-4655-8167-7A90BE756DC3}" presName="node" presStyleLbl="node1" presStyleIdx="2" presStyleCnt="3" custLinFactY="-4195" custLinFactNeighborX="-346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3A8EF9-1209-4D11-BF09-36D674E4F7F7}" type="presOf" srcId="{BA9F1B59-031C-4D37-939A-8BA497BD5736}" destId="{FF25C47A-E663-4EF3-99EC-DCB6C65D8420}" srcOrd="1" destOrd="0" presId="urn:microsoft.com/office/officeart/2005/8/layout/process1"/>
    <dgm:cxn modelId="{199ECDD4-B182-4F1B-9F21-78F6DCEA21D4}" type="presOf" srcId="{5DEC10BF-1437-4B54-A770-210B39EC979F}" destId="{7F297371-6A3E-4FD9-BA9C-321FDDDB1FD4}" srcOrd="0" destOrd="0" presId="urn:microsoft.com/office/officeart/2005/8/layout/process1"/>
    <dgm:cxn modelId="{7177E070-FF43-43E3-A0B4-4DDCF35F0BDD}" srcId="{ED8B8402-E69F-4EC6-A9BE-C7B618350C44}" destId="{2A494709-D1A3-4655-8167-7A90BE756DC3}" srcOrd="2" destOrd="0" parTransId="{0DA9AB1D-A358-4864-95B6-0356F0314C3E}" sibTransId="{507BF80E-2814-4291-8422-F13A290BBB9A}"/>
    <dgm:cxn modelId="{E579CF34-74AC-4DDE-86B6-B6EF71A92917}" type="presOf" srcId="{BA9F1B59-031C-4D37-939A-8BA497BD5736}" destId="{D27B4486-04CA-4EA2-AEDF-403684FD67CE}" srcOrd="0" destOrd="0" presId="urn:microsoft.com/office/officeart/2005/8/layout/process1"/>
    <dgm:cxn modelId="{370FCCC3-FB52-4C5D-8D6F-E5620E5B90ED}" type="presOf" srcId="{ED8B8402-E69F-4EC6-A9BE-C7B618350C44}" destId="{025AD3C0-157D-49FD-BABA-C2F15FF85D88}" srcOrd="0" destOrd="0" presId="urn:microsoft.com/office/officeart/2005/8/layout/process1"/>
    <dgm:cxn modelId="{DF29FB75-E006-4704-9E6C-92227728C070}" type="presOf" srcId="{5DEC10BF-1437-4B54-A770-210B39EC979F}" destId="{292B3398-0E29-4609-9C66-7D1BE21744C9}" srcOrd="1" destOrd="0" presId="urn:microsoft.com/office/officeart/2005/8/layout/process1"/>
    <dgm:cxn modelId="{A2D87DC8-7B52-425E-9CB4-BD5122A34251}" srcId="{ED8B8402-E69F-4EC6-A9BE-C7B618350C44}" destId="{5D86F6A5-E9D6-4ADC-8B42-7B1066937ECC}" srcOrd="1" destOrd="0" parTransId="{71F02275-0F42-4111-8E55-AA0D6BB58A8E}" sibTransId="{BA9F1B59-031C-4D37-939A-8BA497BD5736}"/>
    <dgm:cxn modelId="{BEA55E89-CF69-4E1A-B347-006ABF8798BE}" type="presOf" srcId="{8344E1CE-07D6-4A87-B703-28B41B010AE6}" destId="{A5326A20-D9EA-4FE8-8B6F-DB7840D7CFF9}" srcOrd="0" destOrd="0" presId="urn:microsoft.com/office/officeart/2005/8/layout/process1"/>
    <dgm:cxn modelId="{9397ECC1-7838-464A-AC41-3881C9EE0E98}" type="presOf" srcId="{5D86F6A5-E9D6-4ADC-8B42-7B1066937ECC}" destId="{1D540343-62E8-4B21-95E4-89D479D1793B}" srcOrd="0" destOrd="0" presId="urn:microsoft.com/office/officeart/2005/8/layout/process1"/>
    <dgm:cxn modelId="{C34A8BE4-1933-4302-8773-2B2CF2849DEA}" srcId="{ED8B8402-E69F-4EC6-A9BE-C7B618350C44}" destId="{8344E1CE-07D6-4A87-B703-28B41B010AE6}" srcOrd="0" destOrd="0" parTransId="{292F77AB-7D2F-477D-AD97-06C3667F7C9A}" sibTransId="{5DEC10BF-1437-4B54-A770-210B39EC979F}"/>
    <dgm:cxn modelId="{5829778B-60FD-4C7B-A13D-30274D2287F0}" type="presOf" srcId="{2A494709-D1A3-4655-8167-7A90BE756DC3}" destId="{F01B26B9-2AA4-4A78-AC77-F840FA11155F}" srcOrd="0" destOrd="0" presId="urn:microsoft.com/office/officeart/2005/8/layout/process1"/>
    <dgm:cxn modelId="{C2F6B713-2DEE-4172-A543-9D8E7D1B9ADC}" type="presParOf" srcId="{025AD3C0-157D-49FD-BABA-C2F15FF85D88}" destId="{A5326A20-D9EA-4FE8-8B6F-DB7840D7CFF9}" srcOrd="0" destOrd="0" presId="urn:microsoft.com/office/officeart/2005/8/layout/process1"/>
    <dgm:cxn modelId="{EE4F00A2-F634-4002-8EFD-5EABBC661104}" type="presParOf" srcId="{025AD3C0-157D-49FD-BABA-C2F15FF85D88}" destId="{7F297371-6A3E-4FD9-BA9C-321FDDDB1FD4}" srcOrd="1" destOrd="0" presId="urn:microsoft.com/office/officeart/2005/8/layout/process1"/>
    <dgm:cxn modelId="{F4C6F0FC-7DA7-4A5C-BB58-867F1EB56A06}" type="presParOf" srcId="{7F297371-6A3E-4FD9-BA9C-321FDDDB1FD4}" destId="{292B3398-0E29-4609-9C66-7D1BE21744C9}" srcOrd="0" destOrd="0" presId="urn:microsoft.com/office/officeart/2005/8/layout/process1"/>
    <dgm:cxn modelId="{DAAF0FF7-E2FF-4F6A-873E-B56C17BD6808}" type="presParOf" srcId="{025AD3C0-157D-49FD-BABA-C2F15FF85D88}" destId="{1D540343-62E8-4B21-95E4-89D479D1793B}" srcOrd="2" destOrd="0" presId="urn:microsoft.com/office/officeart/2005/8/layout/process1"/>
    <dgm:cxn modelId="{118D240D-6167-4A7F-AE2F-52BC30A7F427}" type="presParOf" srcId="{025AD3C0-157D-49FD-BABA-C2F15FF85D88}" destId="{D27B4486-04CA-4EA2-AEDF-403684FD67CE}" srcOrd="3" destOrd="0" presId="urn:microsoft.com/office/officeart/2005/8/layout/process1"/>
    <dgm:cxn modelId="{EBD4FBA9-554E-4F51-9140-B3DC3F3CAA6C}" type="presParOf" srcId="{D27B4486-04CA-4EA2-AEDF-403684FD67CE}" destId="{FF25C47A-E663-4EF3-99EC-DCB6C65D8420}" srcOrd="0" destOrd="0" presId="urn:microsoft.com/office/officeart/2005/8/layout/process1"/>
    <dgm:cxn modelId="{A41786E3-4CED-4D75-A426-6E5B380381AE}" type="presParOf" srcId="{025AD3C0-157D-49FD-BABA-C2F15FF85D88}" destId="{F01B26B9-2AA4-4A78-AC77-F840FA11155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4/18/2007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Voltage-Feedback Op Amp Compensation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Lead Compensation (Bode Plot)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431280" cy="28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4267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The zero introduced will happen at a lower frequency than the pole</a:t>
            </a:r>
          </a:p>
          <a:p>
            <a:pPr>
              <a:buFontTx/>
              <a:buChar char="-"/>
            </a:pPr>
            <a:r>
              <a:rPr lang="en-US" dirty="0" smtClean="0"/>
              <a:t>The zero is chosen to act at the unity crossing frequency to boost phase. </a:t>
            </a:r>
            <a:r>
              <a:rPr lang="en-US" b="1" dirty="0" smtClean="0">
                <a:solidFill>
                  <a:srgbClr val="FF0000"/>
                </a:solidFill>
              </a:rPr>
              <a:t>Putting the zero too low in frequency is bad for stability because the extra phase boost from the zero will eventually be erased by the pole.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phase in the long term does not change, but the unity crossing frequency has been increased.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 Gain Plot: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6019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-Feedback capacitor will reduce close loop gain at high frequencies and that reduce the amplifier bandwidth.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</a:t>
            </a:r>
            <a:r>
              <a:rPr lang="en-US" baseline="-25000" dirty="0" smtClean="0"/>
              <a:t>G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3817951" cy="205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29200" y="1905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G</a:t>
            </a:r>
            <a:r>
              <a:rPr lang="en-US" dirty="0" smtClean="0"/>
              <a:t> is the parasitic capacitance between the inverting input and ground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200400"/>
            <a:ext cx="4854575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3733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Tina analysis shows that a pole is created.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10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 C</a:t>
            </a:r>
            <a:r>
              <a:rPr lang="en-US" sz="2400" b="1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is big enough, the pole can be low enough in frequency to cause instability.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</a:t>
            </a:r>
            <a:r>
              <a:rPr lang="en-US" baseline="-25000" dirty="0" smtClean="0"/>
              <a:t>F</a:t>
            </a:r>
            <a:r>
              <a:rPr lang="en-US" dirty="0" smtClean="0"/>
              <a:t> C</a:t>
            </a:r>
            <a:r>
              <a:rPr lang="en-US" baseline="-25000" dirty="0" smtClean="0"/>
              <a:t>G</a:t>
            </a:r>
            <a:r>
              <a:rPr lang="en-US" dirty="0" smtClean="0"/>
              <a:t> Cancellation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3810330" cy="256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29200" y="1447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If R</a:t>
            </a:r>
            <a:r>
              <a:rPr lang="en-US" sz="2400" b="1" baseline="-25000" dirty="0" smtClean="0">
                <a:ln/>
                <a:solidFill>
                  <a:schemeClr val="accent3"/>
                </a:solidFill>
              </a:rPr>
              <a:t>G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C</a:t>
            </a:r>
            <a:r>
              <a:rPr lang="en-US" sz="2400" b="1" baseline="-25000" dirty="0" smtClean="0">
                <a:ln/>
                <a:solidFill>
                  <a:schemeClr val="accent3"/>
                </a:solidFill>
              </a:rPr>
              <a:t>G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= RFCF, </a:t>
            </a:r>
          </a:p>
          <a:p>
            <a:endParaRPr lang="en-US" sz="2400" b="1" dirty="0" smtClean="0">
              <a:ln/>
              <a:solidFill>
                <a:schemeClr val="accent3"/>
              </a:solidFill>
            </a:endParaRPr>
          </a:p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Loop gain and close loop gain will ignore the effect of C</a:t>
            </a:r>
            <a:r>
              <a:rPr lang="en-US" sz="2400" b="1" baseline="-25000" dirty="0" smtClean="0">
                <a:ln/>
                <a:solidFill>
                  <a:schemeClr val="accent3"/>
                </a:solidFill>
              </a:rPr>
              <a:t>G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and C</a:t>
            </a:r>
            <a:r>
              <a:rPr lang="en-US" sz="2400" b="1" baseline="-25000" dirty="0" smtClean="0">
                <a:ln/>
                <a:solidFill>
                  <a:schemeClr val="accent3"/>
                </a:solidFill>
              </a:rPr>
              <a:t>F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.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00600" y="3962400"/>
          <a:ext cx="3771900" cy="838200"/>
        </p:xfrm>
        <a:graphic>
          <a:graphicData uri="http://schemas.openxmlformats.org/presentationml/2006/ole">
            <p:oleObj spid="_x0000_s21507" name="Equation" r:id="rId4" imgW="2171520" imgH="482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44958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achieve such cancellation, C</a:t>
            </a:r>
            <a:r>
              <a:rPr lang="en-US" baseline="-25000" dirty="0" smtClean="0"/>
              <a:t>F</a:t>
            </a:r>
            <a:r>
              <a:rPr lang="en-US" dirty="0" smtClean="0"/>
              <a:t> would have to be a PCB trace that is manually trimmed.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5000" y="5105400"/>
          <a:ext cx="2209800" cy="1134762"/>
        </p:xfrm>
        <a:graphic>
          <a:graphicData uri="http://schemas.openxmlformats.org/presentationml/2006/ole">
            <p:oleObj spid="_x0000_s21508" name="Equation" r:id="rId5" imgW="9396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Lead-Lag Compensation (Circuit Analysis)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4427604" cy="21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59817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5400" y="2971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generates a zero and a pole: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029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shown that: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55626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dirty="0" smtClean="0">
                <a:ln/>
                <a:solidFill>
                  <a:schemeClr val="accent3"/>
                </a:solidFill>
              </a:rPr>
              <a:t>pole &lt;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Lead-Lag Compensation (Bode Plot)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63855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133600"/>
            <a:ext cx="16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pole and zero leads to no net phase change, but loop gain approaches unity faster.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Lead-Lag Compensation (Closed Loop Gain)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4427604" cy="21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91200" y="1981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Ideal Equation: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24600" y="2438400"/>
          <a:ext cx="1778000" cy="944563"/>
        </p:xfrm>
        <a:graphic>
          <a:graphicData uri="http://schemas.openxmlformats.org/presentationml/2006/ole">
            <p:oleObj spid="_x0000_s27650" name="Equation" r:id="rId4" imgW="812520" imgH="431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2362200"/>
            <a:ext cx="1676400" cy="5334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800" b="1" dirty="0" smtClean="0">
                <a:ln/>
                <a:solidFill>
                  <a:schemeClr val="accent3"/>
                </a:solidFill>
              </a:rPr>
              <a:t>The RC network is placed across a virtual ground, so that ideally there is no effect </a:t>
            </a:r>
            <a:r>
              <a:rPr lang="en-US" sz="2800" b="1" smtClean="0">
                <a:ln/>
                <a:solidFill>
                  <a:schemeClr val="accent3"/>
                </a:solidFill>
              </a:rPr>
              <a:t>on close loop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gain.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667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extra RC components decrease the open loop gain as frequency increases. So the close loop gain (1/B) will increase with frequency due to RC.</a:t>
            </a:r>
          </a:p>
          <a:p>
            <a:r>
              <a:rPr lang="en-US" dirty="0" smtClean="0"/>
              <a:t>One way to compute a value for RC is to target a certain amount of open loop gain reduction at a certain frequency.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Lead-Lag </a:t>
            </a:r>
            <a:r>
              <a:rPr lang="en-US" dirty="0" smtClean="0"/>
              <a:t>Compensation (Additional Notes)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638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 the above Bode plot, if we can reduce the loop gain by 16 dB, and not change the phase, the phase margin will be 45 degrees. We then select R and C to achieve this.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828800"/>
            <a:ext cx="4876800" cy="3688634"/>
          </a:xfrm>
          <a:prstGeom prst="rect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00400" y="14478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Un-compensated open loop gain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810000"/>
            <a:ext cx="2538413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 amps that are internally compensated have their gain roll off faster</a:t>
            </a:r>
          </a:p>
          <a:p>
            <a:r>
              <a:rPr lang="en-US" dirty="0" smtClean="0"/>
              <a:t>+ Such op amps are more stable when used in circuits</a:t>
            </a:r>
          </a:p>
          <a:p>
            <a:r>
              <a:rPr lang="en-US" dirty="0" smtClean="0"/>
              <a:t>- Such op amps have less bandwidth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Compensation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44958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will reduce gain at high frequency. The Miller effect multiplies the capacitor by the amount of gain.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1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 amps are modeled as two pole devices</a:t>
            </a:r>
          </a:p>
          <a:p>
            <a:r>
              <a:rPr lang="en-US" sz="2800" dirty="0" smtClean="0"/>
              <a:t>Each pole introduce 45 degree phase shift a decade before the pole and a decade after a pole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Amp Poles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895600"/>
            <a:ext cx="4549775" cy="3459163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36576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70C0"/>
                </a:solidFill>
              </a:rPr>
              <a:t>So in a loop gain equation, the op amp itself can have a phase margin of almost zero if we have poles that are low enough in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Op Amp Stability in Datasheets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56082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0" y="1828800"/>
            <a:ext cx="76200" cy="213360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4495800"/>
            <a:ext cx="762000" cy="2286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4495800"/>
            <a:ext cx="762000" cy="2286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953000"/>
            <a:ext cx="80010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 Left plot shows phase margin &gt; 60 degrees, so output should be pretty stable.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5791200"/>
            <a:ext cx="5867400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 Right plot shows instability. This is due to the increased load capacitance.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 of Instability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 amp output impedance and output capacitance forms an RC filter.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0"/>
            <a:ext cx="27511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5702" y="3429000"/>
          <a:ext cx="1308748" cy="990600"/>
        </p:xfrm>
        <a:graphic>
          <a:graphicData uri="http://schemas.openxmlformats.org/presentationml/2006/ole">
            <p:oleObj spid="_x0000_s1027" name="Equation" r:id="rId4" imgW="52056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733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RC Filter Transfer Function =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800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 the pole gets small enough, it will introduce enough negative phase shift  before loop gain &lt; 1, to make the loop gain unstable.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3528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C moves the pole to lower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make the output impedance and capacitor big enough, we can create a pole so low that the op amp becomes stable.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Dominant-Pole Compensation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0"/>
            <a:ext cx="5059363" cy="2751137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67400" y="320040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</a:t>
            </a:r>
            <a:r>
              <a:rPr lang="en-US" sz="2000" baseline="-25000" dirty="0" smtClean="0">
                <a:solidFill>
                  <a:srgbClr val="0070C0"/>
                </a:solidFill>
              </a:rPr>
              <a:t>D</a:t>
            </a:r>
            <a:r>
              <a:rPr lang="en-US" sz="2000" dirty="0" smtClean="0">
                <a:solidFill>
                  <a:srgbClr val="0070C0"/>
                </a:solidFill>
              </a:rPr>
              <a:t> is the dominant pole created by large output R and C. Phase margin is 45 degrees, but bandwidth is greatly reduced.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58674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stabilization method is used by the internally compensated op amps.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/ phase Bode plots are done with substantial loading capacitors (600 pF)</a:t>
            </a:r>
          </a:p>
          <a:p>
            <a:endParaRPr lang="en-US" dirty="0" smtClean="0"/>
          </a:p>
          <a:p>
            <a:r>
              <a:rPr lang="en-US" dirty="0" smtClean="0"/>
              <a:t>Phase margin is shown for different supply voltages</a:t>
            </a:r>
          </a:p>
          <a:p>
            <a:endParaRPr lang="en-US" dirty="0" smtClean="0"/>
          </a:p>
          <a:p>
            <a:r>
              <a:rPr lang="en-US" dirty="0" smtClean="0"/>
              <a:t>Small-signal pulse response done with mV-signals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Points of Good Op Amp Datasheets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1"/>
            <a:ext cx="41148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works for voltage-feedback op amps</a:t>
            </a:r>
          </a:p>
          <a:p>
            <a:endParaRPr lang="en-US" dirty="0" smtClean="0"/>
          </a:p>
          <a:p>
            <a:r>
              <a:rPr lang="en-US" dirty="0" smtClean="0"/>
              <a:t>When the feedback divider Z</a:t>
            </a:r>
            <a:r>
              <a:rPr lang="en-US" baseline="-25000" dirty="0" smtClean="0"/>
              <a:t>G</a:t>
            </a:r>
            <a:r>
              <a:rPr lang="en-US" dirty="0" smtClean="0"/>
              <a:t> / (Z</a:t>
            </a:r>
            <a:r>
              <a:rPr lang="en-US" baseline="-25000" dirty="0" smtClean="0"/>
              <a:t>G</a:t>
            </a:r>
            <a:r>
              <a:rPr lang="en-US" dirty="0" smtClean="0"/>
              <a:t> + Z</a:t>
            </a:r>
            <a:r>
              <a:rPr lang="en-US" baseline="-25000" dirty="0" smtClean="0"/>
              <a:t>F</a:t>
            </a:r>
            <a:r>
              <a:rPr lang="en-US" dirty="0" smtClean="0"/>
              <a:t>) smaller, the close loop gain increase for all three major op amp configurations (see CH 6 for details)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Compensation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3276600"/>
            <a:ext cx="3581400" cy="197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 Compensation (Circuit Analysis)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3993226" cy="222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15000" y="2286000"/>
          <a:ext cx="2902226" cy="914400"/>
        </p:xfrm>
        <a:graphic>
          <a:graphicData uri="http://schemas.openxmlformats.org/presentationml/2006/ole">
            <p:oleObj spid="_x0000_s18435" name="Equation" r:id="rId4" imgW="1854000" imgH="5839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0" y="18288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Loop Gain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191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Tina Analysis:</a:t>
            </a:r>
            <a:endParaRPr lang="en-US" sz="24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3733800"/>
            <a:ext cx="4945063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828800" y="51816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Conclusions: </a:t>
            </a:r>
          </a:p>
          <a:p>
            <a:r>
              <a:rPr lang="en-US" dirty="0" smtClean="0"/>
              <a:t>A zero is introduced at 1/(CR</a:t>
            </a:r>
            <a:r>
              <a:rPr lang="en-US" baseline="-25000" dirty="0" smtClean="0"/>
              <a:t>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pole is introduced at (R</a:t>
            </a:r>
            <a:r>
              <a:rPr lang="en-US" baseline="-25000" dirty="0" smtClean="0"/>
              <a:t>F</a:t>
            </a:r>
            <a:r>
              <a:rPr lang="en-US" dirty="0" smtClean="0"/>
              <a:t>+R</a:t>
            </a:r>
            <a:r>
              <a:rPr lang="en-US" baseline="-25000" dirty="0" smtClean="0"/>
              <a:t>G</a:t>
            </a:r>
            <a:r>
              <a:rPr lang="en-US" dirty="0" smtClean="0"/>
              <a:t>)/(R</a:t>
            </a:r>
            <a:r>
              <a:rPr lang="en-US" baseline="-25000" dirty="0" smtClean="0"/>
              <a:t>G</a:t>
            </a:r>
            <a:r>
              <a:rPr lang="en-US" dirty="0" smtClean="0"/>
              <a:t>CR</a:t>
            </a:r>
            <a:r>
              <a:rPr lang="en-US" baseline="-25000" dirty="0" smtClean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5562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Zero &lt; Pole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537</TotalTime>
  <Words>763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Concourse</vt:lpstr>
      <vt:lpstr>Equation</vt:lpstr>
      <vt:lpstr>Op Amps for Everyone</vt:lpstr>
      <vt:lpstr>Internal Compensation</vt:lpstr>
      <vt:lpstr>Op Amp Poles</vt:lpstr>
      <vt:lpstr>Op Amp Stability in Datasheets</vt:lpstr>
      <vt:lpstr>The Source of Instability</vt:lpstr>
      <vt:lpstr>Dominant-Pole Compensation</vt:lpstr>
      <vt:lpstr>Key Points of Good Op Amp Datasheets</vt:lpstr>
      <vt:lpstr>Gain Compensation</vt:lpstr>
      <vt:lpstr>Lead Compensation (Circuit Analysis)</vt:lpstr>
      <vt:lpstr>Lead Compensation (Bode Plot)</vt:lpstr>
      <vt:lpstr>The CG Problem</vt:lpstr>
      <vt:lpstr>The CF CG Cancellation</vt:lpstr>
      <vt:lpstr>Lead-Lag Compensation (Circuit Analysis)</vt:lpstr>
      <vt:lpstr>Lead-Lag Compensation (Bode Plot)</vt:lpstr>
      <vt:lpstr>Lead-Lag Compensation (Closed Loop Gain)</vt:lpstr>
      <vt:lpstr>Lead-Lag Compensation (Additional Notes)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60</cp:revision>
  <dcterms:created xsi:type="dcterms:W3CDTF">2007-04-01T07:19:21Z</dcterms:created>
  <dcterms:modified xsi:type="dcterms:W3CDTF">2007-04-19T07:29:18Z</dcterms:modified>
</cp:coreProperties>
</file>