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35" autoAdjust="0"/>
  </p:normalViewPr>
  <p:slideViewPr>
    <p:cSldViewPr>
      <p:cViewPr>
        <p:scale>
          <a:sx n="60" d="100"/>
          <a:sy n="60" d="100"/>
        </p:scale>
        <p:origin x="-283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4/28/2007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4/28/2007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10 – Op Amp Noise Theory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Circuit Problems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3961" y="2613249"/>
            <a:ext cx="5044877" cy="21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971800" y="3200400"/>
            <a:ext cx="762000" cy="457200"/>
          </a:xfrm>
          <a:prstGeom prst="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3962400"/>
            <a:ext cx="762000" cy="457200"/>
          </a:xfrm>
          <a:prstGeom prst="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762000" cy="457200"/>
          </a:xfrm>
          <a:prstGeom prst="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3962400"/>
            <a:ext cx="914400" cy="457200"/>
          </a:xfrm>
          <a:prstGeom prst="rect">
            <a:avLst/>
          </a:prstGeom>
          <a:noFill/>
          <a:ln w="5080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7400" y="1676400"/>
            <a:ext cx="4953000" cy="4001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Large resistor values add thermal noise</a:t>
            </a:r>
            <a:endParaRPr lang="en-US" sz="2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4876800"/>
            <a:ext cx="3200400" cy="70788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Forgetting to put bypass capacitors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24200" y="2743200"/>
            <a:ext cx="762000" cy="381000"/>
          </a:xfrm>
          <a:prstGeom prst="rect">
            <a:avLst/>
          </a:prstGeom>
          <a:noFill/>
          <a:ln w="508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2743200"/>
            <a:ext cx="1752600" cy="2031325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Increasing input level, without increasing noise, can be used to swamp noise.</a:t>
            </a:r>
            <a:endParaRPr lang="en-US" dirty="0">
              <a:ln w="1016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Signal-to-Noise Ratio: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Multiple Noise Sources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1905000"/>
          <a:ext cx="4777946" cy="1219200"/>
        </p:xfrm>
        <a:graphic>
          <a:graphicData uri="http://schemas.openxmlformats.org/presentationml/2006/ole">
            <p:oleObj spid="_x0000_s1026" name="Equation" r:id="rId3" imgW="1841400" imgH="4698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4419600"/>
          <a:ext cx="7086600" cy="988828"/>
        </p:xfrm>
        <a:graphic>
          <a:graphicData uri="http://schemas.openxmlformats.org/presentationml/2006/ole">
            <p:oleObj spid="_x0000_s1027" name="Equation" r:id="rId4" imgW="21841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Units for noise = (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rms</a:t>
            </a:r>
            <a:r>
              <a:rPr lang="en-US" sz="3200" dirty="0" smtClean="0"/>
              <a:t> / </a:t>
            </a:r>
            <a:r>
              <a:rPr lang="en-US" sz="3200" dirty="0" smtClean="0">
                <a:cs typeface="Times New Roman"/>
              </a:rPr>
              <a:t>√Hz) or (A</a:t>
            </a:r>
            <a:r>
              <a:rPr lang="en-US" sz="3200" baseline="-25000" dirty="0" smtClean="0"/>
              <a:t>rms</a:t>
            </a:r>
            <a:r>
              <a:rPr lang="en-US" sz="3200" dirty="0" smtClean="0"/>
              <a:t> / </a:t>
            </a:r>
            <a:r>
              <a:rPr lang="en-US" sz="3200" dirty="0" smtClean="0">
                <a:cs typeface="Times New Roman"/>
              </a:rPr>
              <a:t>√Hz)</a:t>
            </a:r>
            <a:endParaRPr lang="en-US" sz="3200" dirty="0" smtClean="0"/>
          </a:p>
          <a:p>
            <a:r>
              <a:rPr lang="en-US" sz="3200" dirty="0" smtClean="0"/>
              <a:t>Example:</a:t>
            </a:r>
          </a:p>
          <a:p>
            <a:pPr lvl="1"/>
            <a:r>
              <a:rPr lang="en-US" dirty="0" smtClean="0"/>
              <a:t>A TLE2027 op amp’s noise specification says 2.znV / </a:t>
            </a:r>
            <a:r>
              <a:rPr lang="en-US" dirty="0" smtClean="0">
                <a:cs typeface="Times New Roman"/>
              </a:rPr>
              <a:t>√HZ</a:t>
            </a:r>
          </a:p>
          <a:p>
            <a:pPr lvl="1"/>
            <a:r>
              <a:rPr lang="en-US" dirty="0" smtClean="0">
                <a:cs typeface="Times New Roman"/>
              </a:rPr>
              <a:t>EIN = </a:t>
            </a:r>
            <a:r>
              <a:rPr lang="en-US" sz="28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cs typeface="Times New Roman"/>
              </a:rPr>
              <a:t>Equivalent input noise</a:t>
            </a:r>
          </a:p>
          <a:p>
            <a:pPr lvl="1"/>
            <a:r>
              <a:rPr lang="en-US" dirty="0" smtClean="0">
                <a:cs typeface="Times New Roman"/>
              </a:rPr>
              <a:t>Over a frequency of 20Hz to 20kHz, EIN = 2.5nV * (20,000 - 20)</a:t>
            </a:r>
            <a:r>
              <a:rPr lang="en-US" baseline="30000" dirty="0" smtClean="0">
                <a:cs typeface="Times New Roman"/>
              </a:rPr>
              <a:t>0.5</a:t>
            </a:r>
            <a:r>
              <a:rPr lang="en-US" dirty="0" smtClean="0">
                <a:cs typeface="Times New Roman"/>
              </a:rPr>
              <a:t> = 353.4 </a:t>
            </a:r>
            <a:r>
              <a:rPr lang="en-US" dirty="0" err="1" smtClean="0">
                <a:cs typeface="Times New Roman"/>
              </a:rPr>
              <a:t>nV</a:t>
            </a:r>
            <a:endParaRPr lang="en-US" dirty="0" smtClean="0">
              <a:cs typeface="Times New Roman"/>
            </a:endParaRPr>
          </a:p>
          <a:p>
            <a:pPr lvl="1"/>
            <a:r>
              <a:rPr lang="en-US" dirty="0" smtClean="0">
                <a:cs typeface="Times New Roman"/>
              </a:rPr>
              <a:t>If gain = 40 dB</a:t>
            </a:r>
          </a:p>
          <a:p>
            <a:pPr lvl="1"/>
            <a:r>
              <a:rPr lang="en-US" dirty="0" smtClean="0">
                <a:cs typeface="Times New Roman"/>
              </a:rPr>
              <a:t>Output noise = 353.4 </a:t>
            </a:r>
            <a:r>
              <a:rPr lang="en-US" dirty="0" err="1" smtClean="0">
                <a:cs typeface="Times New Roman"/>
              </a:rPr>
              <a:t>nV</a:t>
            </a:r>
            <a:r>
              <a:rPr lang="en-US" dirty="0" smtClean="0">
                <a:cs typeface="Times New Roman"/>
              </a:rPr>
              <a:t> * 100 = 35.34 </a:t>
            </a:r>
            <a:r>
              <a:rPr lang="en-US" dirty="0" err="1" smtClean="0">
                <a:cs typeface="Times New Roman"/>
              </a:rPr>
              <a:t>uV</a:t>
            </a:r>
            <a:endParaRPr lang="en-US" dirty="0" smtClean="0">
              <a:cs typeface="Times New Roman"/>
            </a:endParaRPr>
          </a:p>
          <a:p>
            <a:pPr lvl="1"/>
            <a:r>
              <a:rPr lang="en-US" dirty="0" smtClean="0">
                <a:cs typeface="Times New Roman"/>
              </a:rPr>
              <a:t>If output voltage of this op amp = 1V, </a:t>
            </a:r>
          </a:p>
          <a:p>
            <a:pPr lvl="1"/>
            <a:r>
              <a:rPr lang="en-US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cs typeface="Times New Roman"/>
              </a:rPr>
              <a:t>Signal to noise ratio </a:t>
            </a:r>
            <a:r>
              <a:rPr lang="en-US" dirty="0" smtClean="0">
                <a:cs typeface="Times New Roman"/>
              </a:rPr>
              <a:t>= 20 * log</a:t>
            </a:r>
            <a:r>
              <a:rPr lang="en-US" baseline="-25000" dirty="0" smtClean="0">
                <a:cs typeface="Times New Roman"/>
              </a:rPr>
              <a:t>10</a:t>
            </a:r>
            <a:r>
              <a:rPr lang="en-US" dirty="0" smtClean="0">
                <a:cs typeface="Times New Roman"/>
              </a:rPr>
              <a:t> (1V / 35.34uV) = 89dB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57800" y="12954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800" y="12954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53400" y="23622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Other names: </a:t>
            </a:r>
            <a:r>
              <a:rPr lang="en-US" sz="2400" dirty="0" err="1" smtClean="0"/>
              <a:t>Schottky</a:t>
            </a:r>
            <a:r>
              <a:rPr lang="en-US" sz="2400" dirty="0" smtClean="0"/>
              <a:t> noise, quantum noise</a:t>
            </a:r>
          </a:p>
          <a:p>
            <a:r>
              <a:rPr lang="en-US" sz="28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Current flow is not a continuous effect. As each electron crosses a potential barrier, energy is stored and then released as the electron shoots across the barrier.</a:t>
            </a:r>
          </a:p>
          <a:p>
            <a:r>
              <a:rPr lang="en-US" sz="2400" dirty="0" smtClean="0"/>
              <a:t>Each electron contributes a little pop as its stored energy is released.</a:t>
            </a:r>
          </a:p>
          <a:p>
            <a:r>
              <a:rPr lang="en-US" sz="2400" dirty="0" smtClean="0"/>
              <a:t>Shot noise is:</a:t>
            </a:r>
          </a:p>
          <a:p>
            <a:pPr lvl="1"/>
            <a:r>
              <a:rPr lang="en-US" sz="2100" dirty="0" smtClean="0"/>
              <a:t>Associated with current flow</a:t>
            </a:r>
          </a:p>
          <a:p>
            <a:pPr lvl="1"/>
            <a:r>
              <a:rPr lang="en-US" sz="2100" dirty="0" smtClean="0"/>
              <a:t>Independent of temperature</a:t>
            </a:r>
          </a:p>
          <a:p>
            <a:pPr lvl="1"/>
            <a:r>
              <a:rPr lang="en-US" sz="2100" dirty="0" smtClean="0"/>
              <a:t>Spectrally flat</a:t>
            </a:r>
          </a:p>
          <a:p>
            <a:pPr lvl="1"/>
            <a:r>
              <a:rPr lang="en-US" sz="2100" dirty="0" smtClean="0"/>
              <a:t>Present in any conductor but most pronounced in semiconductors</a:t>
            </a:r>
          </a:p>
          <a:p>
            <a:pPr lvl="1"/>
            <a:r>
              <a:rPr lang="en-US" sz="2100" dirty="0" smtClean="0"/>
              <a:t>Inversely proportional to the DC current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Johnson noise</a:t>
            </a:r>
          </a:p>
          <a:p>
            <a:r>
              <a:rPr lang="en-US" sz="28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Heat disrupts electrons’ response to an applied potential</a:t>
            </a:r>
          </a:p>
          <a:p>
            <a:r>
              <a:rPr lang="en-US" dirty="0" smtClean="0"/>
              <a:t>Thermal noise is</a:t>
            </a:r>
          </a:p>
          <a:p>
            <a:pPr lvl="1"/>
            <a:r>
              <a:rPr lang="en-US" dirty="0" smtClean="0"/>
              <a:t>Spectrally flat</a:t>
            </a:r>
          </a:p>
          <a:p>
            <a:pPr lvl="1"/>
            <a:r>
              <a:rPr lang="en-US" dirty="0" smtClean="0"/>
              <a:t>Independent of current flow</a:t>
            </a:r>
          </a:p>
          <a:p>
            <a:pPr lvl="1"/>
            <a:r>
              <a:rPr lang="en-US" dirty="0" smtClean="0"/>
              <a:t>Directly proportional to temperature</a:t>
            </a:r>
          </a:p>
          <a:p>
            <a:pPr lvl="1"/>
            <a:r>
              <a:rPr lang="en-US" sz="28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Directly proportional to resistance </a:t>
            </a:r>
            <a:r>
              <a:rPr lang="en-US" dirty="0" smtClean="0"/>
              <a:t>– thermal noise is a problem in portable equipments that have increased the values of the resistors to reduce power consumption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1/f noise</a:t>
            </a:r>
          </a:p>
          <a:p>
            <a:r>
              <a:rPr lang="en-US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May be related to imperfections in crystalline structure of semiconductors – better processing can reduce flicker noise</a:t>
            </a:r>
          </a:p>
          <a:p>
            <a:r>
              <a:rPr lang="en-US" dirty="0" smtClean="0"/>
              <a:t>Flicker noise increases as frequency decreases</a:t>
            </a:r>
          </a:p>
          <a:p>
            <a:r>
              <a:rPr lang="en-US" dirty="0" smtClean="0"/>
              <a:t>Flicker noise is directly proportional to DC current, so increasing resistor value can decrease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Avalanche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Occurs when a </a:t>
            </a:r>
            <a:r>
              <a:rPr lang="en-US" dirty="0" err="1" smtClean="0"/>
              <a:t>pn</a:t>
            </a:r>
            <a:r>
              <a:rPr lang="en-US" dirty="0" smtClean="0"/>
              <a:t> junction is operating in the reverse breakdown mode</a:t>
            </a:r>
          </a:p>
          <a:p>
            <a:r>
              <a:rPr lang="en-US" dirty="0" smtClean="0"/>
              <a:t>Electrons have gained enough kinetic energy that when they collide with the crystal lattice, additional electron-hole pairs are formed</a:t>
            </a:r>
          </a:p>
          <a:p>
            <a:r>
              <a:rPr lang="en-US" dirty="0" smtClean="0"/>
              <a:t>Similar to shot noise, but much more intense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zener</a:t>
            </a:r>
            <a:r>
              <a:rPr lang="en-US" dirty="0" smtClean="0"/>
              <a:t> breakdown causes avalanche noise, so the noise is present where-ever </a:t>
            </a:r>
            <a:r>
              <a:rPr lang="en-US" dirty="0" err="1" smtClean="0"/>
              <a:t>zener</a:t>
            </a:r>
            <a:r>
              <a:rPr lang="en-US" dirty="0" smtClean="0"/>
              <a:t> diodes are.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Colors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953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1/f noise has equal energy per octave (or decade)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579882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Amp Noise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4922520" cy="427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1371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Noise for TLV2772: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1905000"/>
            <a:ext cx="236220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 amp noise at low frequencies is pink noise, and at high frequencies is white</a:t>
            </a:r>
            <a:endParaRPr lang="en-US" sz="2800" b="1" dirty="0">
              <a:ln w="1143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</TotalTime>
  <Words>421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Origin</vt:lpstr>
      <vt:lpstr>Equation</vt:lpstr>
      <vt:lpstr>Op Amps for Everyone</vt:lpstr>
      <vt:lpstr>Noise Characterization</vt:lpstr>
      <vt:lpstr>Noise Units</vt:lpstr>
      <vt:lpstr>Shot Noise</vt:lpstr>
      <vt:lpstr>Thermal Noise</vt:lpstr>
      <vt:lpstr>Flicker Noise</vt:lpstr>
      <vt:lpstr>Avalanche Noise</vt:lpstr>
      <vt:lpstr>Noise Colors</vt:lpstr>
      <vt:lpstr>Op Amp Noise</vt:lpstr>
      <vt:lpstr>Common Circuit Problems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27</cp:revision>
  <dcterms:created xsi:type="dcterms:W3CDTF">2007-04-27T07:16:37Z</dcterms:created>
  <dcterms:modified xsi:type="dcterms:W3CDTF">2007-04-29T04:57:17Z</dcterms:modified>
</cp:coreProperties>
</file>