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1" r:id="rId6"/>
    <p:sldId id="260" r:id="rId7"/>
    <p:sldId id="262" r:id="rId8"/>
    <p:sldId id="263" r:id="rId9"/>
    <p:sldId id="265" r:id="rId10"/>
    <p:sldId id="266"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32"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wmf"/><Relationship Id="rId1" Type="http://schemas.openxmlformats.org/officeDocument/2006/relationships/image" Target="../media/image2.wmf"/><Relationship Id="rId4"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7BF683-D6CD-43CC-8DAA-13B75A6072EE}" type="datetimeFigureOut">
              <a:rPr lang="en-US" smtClean="0"/>
              <a:t>5/30/2009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D48F40-B3B3-453E-9DF4-F17534B237B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CD48F40-B3B3-453E-9DF4-F17534B237B7}"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F9B8CD-342D-4579-98EC-A8FD6B7370E1}" type="datetimeFigureOut">
              <a:rPr lang="en-US" smtClean="0"/>
              <a:pPr/>
              <a:t>5/30/2009</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5/30/2009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5/30/2009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5/30/2009</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F9B8CD-342D-4579-98EC-A8FD6B7370E1}" type="datetimeFigureOut">
              <a:rPr lang="en-US" smtClean="0"/>
              <a:pPr/>
              <a:t>5/30/2009</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F9B8CD-342D-4579-98EC-A8FD6B7370E1}" type="datetimeFigureOut">
              <a:rPr lang="en-US" smtClean="0"/>
              <a:pPr/>
              <a:t>5/30/2009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F9B8CD-342D-4579-98EC-A8FD6B7370E1}" type="datetimeFigureOut">
              <a:rPr lang="en-US" smtClean="0"/>
              <a:pPr/>
              <a:t>5/30/2009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5/30/2009</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5/30/2009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5/30/2009</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5/30/2009</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5/30/2009</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hyperlink" Target="files_Basso/clamp.TSM" TargetMode="External"/><Relationship Id="rId2" Type="http://schemas.openxmlformats.org/officeDocument/2006/relationships/hyperlink" Target="files_Basso/clamp.TSC"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files_Basso/PWM_VM.TSC" TargetMode="Externa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files_Basso/PWM_VM.TS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PWM Switch Model – The Voltage-Mode Case</a:t>
            </a:r>
            <a:endParaRPr lang="en-US" dirty="0"/>
          </a:p>
        </p:txBody>
      </p:sp>
      <p:sp>
        <p:nvSpPr>
          <p:cNvPr id="3" name="Subtitle 2"/>
          <p:cNvSpPr>
            <a:spLocks noGrp="1"/>
          </p:cNvSpPr>
          <p:nvPr>
            <p:ph type="subTitle" idx="1"/>
          </p:nvPr>
        </p:nvSpPr>
        <p:spPr/>
        <p:txBody>
          <a:bodyPr/>
          <a:lstStyle/>
          <a:p>
            <a:r>
              <a:rPr lang="en-US" dirty="0" smtClean="0"/>
              <a:t>Based on “</a:t>
            </a:r>
            <a:r>
              <a:rPr lang="en-US" u="sng" dirty="0" smtClean="0"/>
              <a:t>Switch-Mode Power Supplies, SPICE Simulations and Practical Designs</a:t>
            </a:r>
            <a:r>
              <a:rPr lang="en-US" dirty="0" smtClean="0"/>
              <a:t>”, by Christophe Basso</a:t>
            </a:r>
          </a:p>
          <a:p>
            <a:r>
              <a:rPr lang="en-US" dirty="0" smtClean="0"/>
              <a:t>Last </a:t>
            </a:r>
            <a:r>
              <a:rPr lang="en-US" smtClean="0"/>
              <a:t>updated </a:t>
            </a:r>
            <a:r>
              <a:rPr lang="en-US" smtClean="0"/>
              <a:t>May 30, </a:t>
            </a:r>
            <a:r>
              <a:rPr lang="en-US" dirty="0" smtClean="0"/>
              <a:t>2009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 Voltage Mode Model (</a:t>
            </a:r>
            <a:r>
              <a:rPr lang="en-US" dirty="0" smtClean="0"/>
              <a:t>2/2)</a:t>
            </a:r>
            <a:endParaRPr lang="en-US" dirty="0"/>
          </a:p>
        </p:txBody>
      </p:sp>
      <p:pic>
        <p:nvPicPr>
          <p:cNvPr id="22530" name="Picture 2"/>
          <p:cNvPicPr>
            <a:picLocks noGrp="1" noChangeAspect="1" noChangeArrowheads="1"/>
          </p:cNvPicPr>
          <p:nvPr>
            <p:ph sz="quarter" idx="1"/>
          </p:nvPr>
        </p:nvPicPr>
        <p:blipFill>
          <a:blip r:embed="rId2">
            <a:clrChange>
              <a:clrFrom>
                <a:srgbClr val="FFFFFF"/>
              </a:clrFrom>
              <a:clrTo>
                <a:srgbClr val="FFFFFF">
                  <a:alpha val="0"/>
                </a:srgbClr>
              </a:clrTo>
            </a:clrChange>
          </a:blip>
          <a:srcRect/>
          <a:stretch>
            <a:fillRect/>
          </a:stretch>
        </p:blipFill>
        <p:spPr bwMode="auto">
          <a:xfrm>
            <a:off x="914400" y="1371600"/>
            <a:ext cx="6343650" cy="2622550"/>
          </a:xfrm>
          <a:prstGeom prst="rect">
            <a:avLst/>
          </a:prstGeom>
          <a:noFill/>
          <a:ln w="9525">
            <a:noFill/>
            <a:miter lim="800000"/>
            <a:headEnd/>
            <a:tailEnd/>
          </a:ln>
        </p:spPr>
      </p:pic>
      <p:pic>
        <p:nvPicPr>
          <p:cNvPr id="2253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90600" y="3886200"/>
            <a:ext cx="6635750" cy="2749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 Voltage Mode Test (open loop)</a:t>
            </a:r>
            <a:endParaRPr lang="en-US" dirty="0"/>
          </a:p>
        </p:txBody>
      </p:sp>
      <p:pic>
        <p:nvPicPr>
          <p:cNvPr id="11266" name="Picture 2"/>
          <p:cNvPicPr>
            <a:picLocks noGrp="1" noChangeAspect="1" noChangeArrowheads="1"/>
          </p:cNvPicPr>
          <p:nvPr>
            <p:ph sz="quarter" idx="1"/>
          </p:nvPr>
        </p:nvPicPr>
        <p:blipFill>
          <a:blip r:embed="rId2"/>
          <a:srcRect/>
          <a:stretch>
            <a:fillRect/>
          </a:stretch>
        </p:blipFill>
        <p:spPr bwMode="auto">
          <a:xfrm>
            <a:off x="457200" y="1447800"/>
            <a:ext cx="7467600" cy="36879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 Voltage Mode Test (Close loop)</a:t>
            </a:r>
            <a:endParaRPr lang="en-US" dirty="0"/>
          </a:p>
        </p:txBody>
      </p:sp>
      <p:pic>
        <p:nvPicPr>
          <p:cNvPr id="12290" name="Picture 2"/>
          <p:cNvPicPr>
            <a:picLocks noGrp="1" noChangeAspect="1" noChangeArrowheads="1"/>
          </p:cNvPicPr>
          <p:nvPr>
            <p:ph sz="quarter" idx="1"/>
          </p:nvPr>
        </p:nvPicPr>
        <p:blipFill>
          <a:blip r:embed="rId3"/>
          <a:srcRect/>
          <a:stretch>
            <a:fillRect/>
          </a:stretch>
        </p:blipFill>
        <p:spPr bwMode="auto">
          <a:xfrm>
            <a:off x="685800" y="1447800"/>
            <a:ext cx="7086600" cy="3550382"/>
          </a:xfrm>
          <a:prstGeom prst="rect">
            <a:avLst/>
          </a:prstGeom>
          <a:noFill/>
          <a:ln w="9525">
            <a:noFill/>
            <a:miter lim="800000"/>
            <a:headEnd/>
            <a:tailEnd/>
          </a:ln>
          <a:effectLst/>
        </p:spPr>
      </p:pic>
      <p:sp>
        <p:nvSpPr>
          <p:cNvPr id="5" name="TextBox 4"/>
          <p:cNvSpPr txBox="1"/>
          <p:nvPr/>
        </p:nvSpPr>
        <p:spPr>
          <a:xfrm>
            <a:off x="533400" y="5029200"/>
            <a:ext cx="7391400" cy="923330"/>
          </a:xfrm>
          <a:prstGeom prst="rect">
            <a:avLst/>
          </a:prstGeom>
          <a:noFill/>
        </p:spPr>
        <p:txBody>
          <a:bodyPr wrap="square" rtlCol="0">
            <a:spAutoFit/>
          </a:bodyPr>
          <a:lstStyle/>
          <a:p>
            <a:pPr>
              <a:buFont typeface="Arial" charset="0"/>
              <a:buChar char="•"/>
            </a:pPr>
            <a:r>
              <a:rPr lang="en-US" dirty="0" smtClean="0"/>
              <a:t>The </a:t>
            </a:r>
            <a:r>
              <a:rPr lang="en-US" dirty="0" err="1" smtClean="0"/>
              <a:t>opamp</a:t>
            </a:r>
            <a:r>
              <a:rPr lang="en-US" dirty="0" smtClean="0"/>
              <a:t> gain has been reduced to 10 to illustrate that in a close loop system, the </a:t>
            </a:r>
            <a:r>
              <a:rPr lang="en-US" dirty="0" err="1" smtClean="0"/>
              <a:t>V</a:t>
            </a:r>
            <a:r>
              <a:rPr lang="en-US" baseline="-25000" dirty="0" err="1" smtClean="0"/>
              <a:t>out</a:t>
            </a:r>
            <a:r>
              <a:rPr lang="en-US" dirty="0" smtClean="0"/>
              <a:t> / 2 does not match the 2.5V reference exactly. The error is amplified to drive the PWM </a:t>
            </a:r>
            <a:r>
              <a:rPr lang="en-US" dirty="0" smtClean="0"/>
              <a:t>switch.</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 Modulator Gain</a:t>
            </a:r>
            <a:endParaRPr lang="en-US" dirty="0"/>
          </a:p>
        </p:txBody>
      </p:sp>
      <p:sp>
        <p:nvSpPr>
          <p:cNvPr id="3" name="Content Placeholder 2"/>
          <p:cNvSpPr>
            <a:spLocks noGrp="1"/>
          </p:cNvSpPr>
          <p:nvPr>
            <p:ph sz="quarter" idx="1"/>
          </p:nvPr>
        </p:nvSpPr>
        <p:spPr>
          <a:xfrm>
            <a:off x="457200" y="1447800"/>
            <a:ext cx="7467600" cy="5026152"/>
          </a:xfrm>
        </p:spPr>
        <p:txBody>
          <a:bodyPr>
            <a:normAutofit/>
          </a:bodyPr>
          <a:lstStyle/>
          <a:p>
            <a:r>
              <a:rPr lang="en-US" sz="2200" dirty="0" smtClean="0"/>
              <a:t>The model is accepting a voltage error between 0 to 1V. In an actual chip, the PWM error voltage is between 0 and the peak of the </a:t>
            </a:r>
            <a:r>
              <a:rPr lang="en-US" sz="2200" dirty="0" err="1" smtClean="0"/>
              <a:t>sawtooth</a:t>
            </a:r>
            <a:r>
              <a:rPr lang="en-US" sz="2200" dirty="0" smtClean="0"/>
              <a:t> signal used to generate the PWM.</a:t>
            </a:r>
          </a:p>
          <a:p>
            <a:r>
              <a:rPr lang="en-US" sz="2200" dirty="0" smtClean="0"/>
              <a:t>If the peak of the </a:t>
            </a:r>
            <a:r>
              <a:rPr lang="en-US" sz="2200" dirty="0" err="1" smtClean="0"/>
              <a:t>sawtooth</a:t>
            </a:r>
            <a:r>
              <a:rPr lang="en-US" sz="2200" dirty="0" smtClean="0"/>
              <a:t> is 5V, the </a:t>
            </a:r>
            <a:r>
              <a:rPr lang="en-US" sz="2200" dirty="0" err="1" smtClean="0"/>
              <a:t>opamp</a:t>
            </a:r>
            <a:r>
              <a:rPr lang="en-US" sz="2200" dirty="0" smtClean="0"/>
              <a:t> error will go up to 5V to produce 100% duty, and the signal going into the model needs to be divided by 5 to scale it to the 0 ~ 1V range.</a:t>
            </a:r>
            <a:endParaRPr lang="en-US" sz="2200" dirty="0"/>
          </a:p>
        </p:txBody>
      </p:sp>
      <p:cxnSp>
        <p:nvCxnSpPr>
          <p:cNvPr id="5" name="Straight Arrow Connector 4"/>
          <p:cNvCxnSpPr/>
          <p:nvPr/>
        </p:nvCxnSpPr>
        <p:spPr>
          <a:xfrm rot="5400000" flipH="1" flipV="1">
            <a:off x="1371600" y="4800600"/>
            <a:ext cx="9144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600200" y="5105400"/>
            <a:ext cx="48006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828800" y="4343400"/>
            <a:ext cx="1828800" cy="7620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657600" y="4343400"/>
            <a:ext cx="1828800" cy="7620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flipH="1" flipV="1">
            <a:off x="3277394" y="4724400"/>
            <a:ext cx="7612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5106194" y="4723606"/>
            <a:ext cx="7612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1828800" y="4724400"/>
            <a:ext cx="4495800" cy="1588"/>
          </a:xfrm>
          <a:prstGeom prst="line">
            <a:avLst/>
          </a:prstGeom>
          <a:ln w="1905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600200" y="6172200"/>
            <a:ext cx="48006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flipH="1" flipV="1">
            <a:off x="1372394" y="5866606"/>
            <a:ext cx="9144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a:off x="1828800" y="5791200"/>
            <a:ext cx="914400" cy="1588"/>
          </a:xfrm>
          <a:prstGeom prst="line">
            <a:avLst/>
          </a:prstGeom>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10800000">
            <a:off x="3657600" y="5791200"/>
            <a:ext cx="914400" cy="1588"/>
          </a:xfrm>
          <a:prstGeom prst="line">
            <a:avLst/>
          </a:prstGeom>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10800000">
            <a:off x="4572000" y="6172200"/>
            <a:ext cx="914400" cy="1588"/>
          </a:xfrm>
          <a:prstGeom prst="line">
            <a:avLst/>
          </a:prstGeom>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10800000">
            <a:off x="2743200" y="6172200"/>
            <a:ext cx="914400" cy="1588"/>
          </a:xfrm>
          <a:prstGeom prst="line">
            <a:avLst/>
          </a:prstGeom>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5400000" flipH="1" flipV="1">
            <a:off x="2552700" y="5981700"/>
            <a:ext cx="381000" cy="1588"/>
          </a:xfrm>
          <a:prstGeom prst="line">
            <a:avLst/>
          </a:prstGeom>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rot="5400000" flipH="1" flipV="1">
            <a:off x="3467894" y="5980906"/>
            <a:ext cx="381000" cy="1588"/>
          </a:xfrm>
          <a:prstGeom prst="line">
            <a:avLst/>
          </a:prstGeom>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rot="5400000" flipH="1" flipV="1">
            <a:off x="4382294" y="5980906"/>
            <a:ext cx="381000" cy="1588"/>
          </a:xfrm>
          <a:prstGeom prst="line">
            <a:avLst/>
          </a:prstGeom>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6324600" y="4495800"/>
            <a:ext cx="1676400" cy="461665"/>
          </a:xfrm>
          <a:prstGeom prst="rect">
            <a:avLst/>
          </a:prstGeom>
          <a:noFill/>
        </p:spPr>
        <p:txBody>
          <a:bodyPr wrap="square" rtlCol="0">
            <a:spAutoFit/>
          </a:bodyPr>
          <a:lstStyle/>
          <a:p>
            <a:r>
              <a:rPr lang="en-US" sz="2400" dirty="0" err="1" smtClean="0">
                <a:solidFill>
                  <a:schemeClr val="accent3">
                    <a:lumMod val="75000"/>
                  </a:schemeClr>
                </a:solidFill>
              </a:rPr>
              <a:t>V</a:t>
            </a:r>
            <a:r>
              <a:rPr lang="en-US" sz="2400" baseline="-25000" dirty="0" err="1" smtClean="0">
                <a:solidFill>
                  <a:schemeClr val="accent3">
                    <a:lumMod val="75000"/>
                  </a:schemeClr>
                </a:solidFill>
              </a:rPr>
              <a:t>error</a:t>
            </a:r>
            <a:endParaRPr lang="en-US" sz="2400" dirty="0">
              <a:solidFill>
                <a:schemeClr val="accent3">
                  <a:lumMod val="75000"/>
                </a:schemeClr>
              </a:solidFill>
            </a:endParaRPr>
          </a:p>
        </p:txBody>
      </p:sp>
      <p:cxnSp>
        <p:nvCxnSpPr>
          <p:cNvPr id="37" name="Straight Connector 36"/>
          <p:cNvCxnSpPr/>
          <p:nvPr/>
        </p:nvCxnSpPr>
        <p:spPr>
          <a:xfrm rot="5400000">
            <a:off x="2018506" y="5067300"/>
            <a:ext cx="1448594" cy="7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3848100" y="5067300"/>
            <a:ext cx="1448594" cy="7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057400" y="6273225"/>
            <a:ext cx="5638800" cy="369332"/>
          </a:xfrm>
          <a:prstGeom prst="rect">
            <a:avLst/>
          </a:prstGeom>
          <a:noFill/>
        </p:spPr>
        <p:txBody>
          <a:bodyPr wrap="square" rtlCol="0">
            <a:spAutoFit/>
          </a:bodyPr>
          <a:lstStyle/>
          <a:p>
            <a:r>
              <a:rPr lang="en-US" dirty="0" smtClean="0"/>
              <a:t>higher </a:t>
            </a:r>
            <a:r>
              <a:rPr lang="en-US" dirty="0" err="1" smtClean="0"/>
              <a:t>V</a:t>
            </a:r>
            <a:r>
              <a:rPr lang="en-US" baseline="-25000" dirty="0" err="1" smtClean="0"/>
              <a:t>error</a:t>
            </a:r>
            <a:r>
              <a:rPr lang="en-US" dirty="0" smtClean="0"/>
              <a:t> produces larger duty cycle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sz="quarter" idx="1"/>
          </p:nvPr>
        </p:nvSpPr>
        <p:spPr/>
        <p:txBody>
          <a:bodyPr/>
          <a:lstStyle/>
          <a:p>
            <a:r>
              <a:rPr lang="en-US" u="sng" dirty="0" smtClean="0"/>
              <a:t>Switch-Mode Power Supplies, SPICE Simulations and Practical Designs</a:t>
            </a:r>
            <a:r>
              <a:rPr lang="en-US" dirty="0" smtClean="0"/>
              <a:t>”, by Christophe Basso, CH 2.2 The PWM Switch Model – the Voltage Mode Case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 Switch Model and Averaged Equations</a:t>
            </a:r>
            <a:endParaRPr lang="en-US" dirty="0"/>
          </a:p>
        </p:txBody>
      </p:sp>
      <p:pic>
        <p:nvPicPr>
          <p:cNvPr id="1027" name="Picture 3"/>
          <p:cNvPicPr>
            <a:picLocks noGrp="1" noChangeAspect="1" noChangeArrowheads="1"/>
          </p:cNvPicPr>
          <p:nvPr>
            <p:ph sz="quarter" idx="1"/>
          </p:nvPr>
        </p:nvPicPr>
        <p:blipFill>
          <a:blip r:embed="rId3"/>
          <a:srcRect/>
          <a:stretch>
            <a:fillRect/>
          </a:stretch>
        </p:blipFill>
        <p:spPr bwMode="auto">
          <a:xfrm>
            <a:off x="533400" y="1371600"/>
            <a:ext cx="7467600" cy="3507835"/>
          </a:xfrm>
          <a:prstGeom prst="rect">
            <a:avLst/>
          </a:prstGeom>
          <a:noFill/>
          <a:ln w="9525">
            <a:noFill/>
            <a:miter lim="800000"/>
            <a:headEnd/>
            <a:tailEnd/>
          </a:ln>
          <a:effectLst/>
        </p:spPr>
      </p:pic>
      <p:graphicFrame>
        <p:nvGraphicFramePr>
          <p:cNvPr id="7" name="Object 6"/>
          <p:cNvGraphicFramePr>
            <a:graphicFrameLocks noChangeAspect="1"/>
          </p:cNvGraphicFramePr>
          <p:nvPr/>
        </p:nvGraphicFramePr>
        <p:xfrm>
          <a:off x="4495800" y="5029200"/>
          <a:ext cx="2123016" cy="1295400"/>
        </p:xfrm>
        <a:graphic>
          <a:graphicData uri="http://schemas.openxmlformats.org/presentationml/2006/ole">
            <p:oleObj spid="_x0000_s1028" name="Equation" r:id="rId4" imgW="749160" imgH="457200" progId="Equation.3">
              <p:embed/>
            </p:oleObj>
          </a:graphicData>
        </a:graphic>
      </p:graphicFrame>
      <p:sp>
        <p:nvSpPr>
          <p:cNvPr id="8" name="TextBox 7"/>
          <p:cNvSpPr txBox="1"/>
          <p:nvPr/>
        </p:nvSpPr>
        <p:spPr>
          <a:xfrm>
            <a:off x="838200" y="5105400"/>
            <a:ext cx="3581400" cy="584775"/>
          </a:xfrm>
          <a:prstGeom prst="rect">
            <a:avLst/>
          </a:prstGeom>
          <a:noFill/>
        </p:spPr>
        <p:txBody>
          <a:bodyPr wrap="square" rtlCol="0">
            <a:spAutoFit/>
          </a:bodyPr>
          <a:lstStyle/>
          <a:p>
            <a:r>
              <a:rPr lang="en-US" sz="3200" dirty="0" smtClean="0"/>
              <a:t>CCM Equations:</a:t>
            </a:r>
            <a:endParaRPr lang="en-US" sz="3200" dirty="0"/>
          </a:p>
        </p:txBody>
      </p:sp>
      <p:sp>
        <p:nvSpPr>
          <p:cNvPr id="9" name="TextBox 8"/>
          <p:cNvSpPr txBox="1"/>
          <p:nvPr/>
        </p:nvSpPr>
        <p:spPr>
          <a:xfrm>
            <a:off x="914400" y="5715000"/>
            <a:ext cx="3276600" cy="338554"/>
          </a:xfrm>
          <a:prstGeom prst="rect">
            <a:avLst/>
          </a:prstGeom>
          <a:noFill/>
        </p:spPr>
        <p:txBody>
          <a:bodyPr wrap="square" rtlCol="0">
            <a:spAutoFit/>
          </a:bodyPr>
          <a:lstStyle/>
          <a:p>
            <a:r>
              <a:rPr lang="en-US" sz="1600" dirty="0" smtClean="0"/>
              <a:t>(Continuous Conduction Mode)</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DCM (Discontinuous Conduction Mode) Current Equations</a:t>
            </a:r>
            <a:endParaRPr lang="en-US" dirty="0"/>
          </a:p>
        </p:txBody>
      </p:sp>
      <p:graphicFrame>
        <p:nvGraphicFramePr>
          <p:cNvPr id="4" name="Content Placeholder 3"/>
          <p:cNvGraphicFramePr>
            <a:graphicFrameLocks noChangeAspect="1"/>
          </p:cNvGraphicFramePr>
          <p:nvPr>
            <p:ph sz="quarter" idx="1"/>
          </p:nvPr>
        </p:nvGraphicFramePr>
        <p:xfrm>
          <a:off x="838200" y="4648200"/>
          <a:ext cx="2687752" cy="1828800"/>
        </p:xfrm>
        <a:graphic>
          <a:graphicData uri="http://schemas.openxmlformats.org/presentationml/2006/ole">
            <p:oleObj spid="_x0000_s2050" name="Equation" r:id="rId3" imgW="1231560" imgH="838080" progId="Equation.3">
              <p:embed/>
            </p:oleObj>
          </a:graphicData>
        </a:graphic>
      </p:graphicFrame>
      <p:graphicFrame>
        <p:nvGraphicFramePr>
          <p:cNvPr id="5" name="Object 4"/>
          <p:cNvGraphicFramePr>
            <a:graphicFrameLocks noChangeAspect="1"/>
          </p:cNvGraphicFramePr>
          <p:nvPr/>
        </p:nvGraphicFramePr>
        <p:xfrm>
          <a:off x="4572000" y="5181600"/>
          <a:ext cx="2556711" cy="1079500"/>
        </p:xfrm>
        <a:graphic>
          <a:graphicData uri="http://schemas.openxmlformats.org/presentationml/2006/ole">
            <p:oleObj spid="_x0000_s2051" name="Equation" r:id="rId4" imgW="1143000" imgH="482400" progId="Equation.3">
              <p:embed/>
            </p:oleObj>
          </a:graphicData>
        </a:graphic>
      </p:graphicFrame>
      <p:sp>
        <p:nvSpPr>
          <p:cNvPr id="6" name="TextBox 5"/>
          <p:cNvSpPr txBox="1"/>
          <p:nvPr/>
        </p:nvSpPr>
        <p:spPr>
          <a:xfrm>
            <a:off x="4572000" y="4572000"/>
            <a:ext cx="3200400" cy="461665"/>
          </a:xfrm>
          <a:prstGeom prst="rect">
            <a:avLst/>
          </a:prstGeom>
          <a:noFill/>
        </p:spPr>
        <p:txBody>
          <a:bodyPr wrap="square" rtlCol="0">
            <a:spAutoFit/>
          </a:bodyPr>
          <a:lstStyle/>
          <a:p>
            <a:r>
              <a:rPr lang="en-US" sz="2400" dirty="0" smtClean="0"/>
              <a:t>Conclusion:</a:t>
            </a:r>
            <a:endParaRPr lang="en-US" sz="2400" dirty="0"/>
          </a:p>
        </p:txBody>
      </p:sp>
      <p:cxnSp>
        <p:nvCxnSpPr>
          <p:cNvPr id="8" name="Straight Arrow Connector 7"/>
          <p:cNvCxnSpPr/>
          <p:nvPr/>
        </p:nvCxnSpPr>
        <p:spPr>
          <a:xfrm rot="5400000" flipH="1" flipV="1">
            <a:off x="686594" y="2285206"/>
            <a:ext cx="13716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14400" y="2743200"/>
            <a:ext cx="7315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686594" y="3885406"/>
            <a:ext cx="13716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4400" y="4343400"/>
            <a:ext cx="73152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1715294" y="3085306"/>
            <a:ext cx="2971006" cy="7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3696494" y="3085306"/>
            <a:ext cx="2971006" cy="7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1371600" y="3429000"/>
            <a:ext cx="1828800" cy="9144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371600" y="1828800"/>
            <a:ext cx="1828800" cy="9144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200400" y="3429000"/>
            <a:ext cx="1981200" cy="91440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181600" y="4343400"/>
            <a:ext cx="2514600" cy="15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200400" y="2743200"/>
            <a:ext cx="4495800" cy="15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2743200" y="2286000"/>
            <a:ext cx="914400" cy="15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752600" y="1676400"/>
            <a:ext cx="685800" cy="523220"/>
          </a:xfrm>
          <a:prstGeom prst="rect">
            <a:avLst/>
          </a:prstGeom>
          <a:noFill/>
        </p:spPr>
        <p:txBody>
          <a:bodyPr wrap="square" rtlCol="0">
            <a:spAutoFit/>
          </a:bodyPr>
          <a:lstStyle/>
          <a:p>
            <a:r>
              <a:rPr lang="en-US" sz="2800" dirty="0" smtClean="0">
                <a:solidFill>
                  <a:schemeClr val="accent2"/>
                </a:solidFill>
              </a:rPr>
              <a:t>d</a:t>
            </a:r>
            <a:r>
              <a:rPr lang="en-US" sz="2800" baseline="-25000" dirty="0" smtClean="0">
                <a:solidFill>
                  <a:schemeClr val="accent2"/>
                </a:solidFill>
              </a:rPr>
              <a:t>1</a:t>
            </a:r>
            <a:endParaRPr lang="en-US" sz="2800" dirty="0">
              <a:solidFill>
                <a:schemeClr val="accent2"/>
              </a:solidFill>
            </a:endParaRPr>
          </a:p>
        </p:txBody>
      </p:sp>
      <p:sp>
        <p:nvSpPr>
          <p:cNvPr id="38" name="TextBox 37"/>
          <p:cNvSpPr txBox="1"/>
          <p:nvPr/>
        </p:nvSpPr>
        <p:spPr>
          <a:xfrm>
            <a:off x="3810000" y="1676400"/>
            <a:ext cx="685800" cy="523220"/>
          </a:xfrm>
          <a:prstGeom prst="rect">
            <a:avLst/>
          </a:prstGeom>
          <a:noFill/>
        </p:spPr>
        <p:txBody>
          <a:bodyPr wrap="square" rtlCol="0">
            <a:spAutoFit/>
          </a:bodyPr>
          <a:lstStyle/>
          <a:p>
            <a:r>
              <a:rPr lang="en-US" sz="2800" dirty="0" smtClean="0">
                <a:solidFill>
                  <a:schemeClr val="accent2"/>
                </a:solidFill>
              </a:rPr>
              <a:t>d</a:t>
            </a:r>
            <a:r>
              <a:rPr lang="en-US" sz="2800" baseline="-25000" dirty="0" smtClean="0">
                <a:solidFill>
                  <a:schemeClr val="accent2"/>
                </a:solidFill>
              </a:rPr>
              <a:t>2</a:t>
            </a:r>
            <a:endParaRPr lang="en-US" sz="2800" dirty="0">
              <a:solidFill>
                <a:schemeClr val="accent2"/>
              </a:solidFill>
            </a:endParaRPr>
          </a:p>
        </p:txBody>
      </p:sp>
      <p:sp>
        <p:nvSpPr>
          <p:cNvPr id="39" name="TextBox 38"/>
          <p:cNvSpPr txBox="1"/>
          <p:nvPr/>
        </p:nvSpPr>
        <p:spPr>
          <a:xfrm>
            <a:off x="6248400" y="1752600"/>
            <a:ext cx="685800" cy="523220"/>
          </a:xfrm>
          <a:prstGeom prst="rect">
            <a:avLst/>
          </a:prstGeom>
          <a:noFill/>
        </p:spPr>
        <p:txBody>
          <a:bodyPr wrap="square" rtlCol="0">
            <a:spAutoFit/>
          </a:bodyPr>
          <a:lstStyle/>
          <a:p>
            <a:r>
              <a:rPr lang="en-US" sz="2800" dirty="0" smtClean="0">
                <a:solidFill>
                  <a:schemeClr val="accent2"/>
                </a:solidFill>
              </a:rPr>
              <a:t>d</a:t>
            </a:r>
            <a:r>
              <a:rPr lang="en-US" sz="2800" baseline="-25000" dirty="0" smtClean="0">
                <a:solidFill>
                  <a:schemeClr val="accent2"/>
                </a:solidFill>
              </a:rPr>
              <a:t>3</a:t>
            </a:r>
            <a:endParaRPr lang="en-US" sz="2800" dirty="0">
              <a:solidFill>
                <a:schemeClr val="accent2"/>
              </a:solidFill>
            </a:endParaRPr>
          </a:p>
        </p:txBody>
      </p:sp>
      <p:sp>
        <p:nvSpPr>
          <p:cNvPr id="40" name="TextBox 39"/>
          <p:cNvSpPr txBox="1"/>
          <p:nvPr/>
        </p:nvSpPr>
        <p:spPr>
          <a:xfrm>
            <a:off x="762000" y="1671935"/>
            <a:ext cx="685800" cy="461665"/>
          </a:xfrm>
          <a:prstGeom prst="rect">
            <a:avLst/>
          </a:prstGeom>
          <a:noFill/>
        </p:spPr>
        <p:txBody>
          <a:bodyPr wrap="square" rtlCol="0">
            <a:spAutoFit/>
          </a:bodyPr>
          <a:lstStyle/>
          <a:p>
            <a:r>
              <a:rPr lang="en-US" sz="2400" dirty="0" err="1" smtClean="0">
                <a:solidFill>
                  <a:schemeClr val="accent1"/>
                </a:solidFill>
              </a:rPr>
              <a:t>I</a:t>
            </a:r>
            <a:r>
              <a:rPr lang="en-US" sz="2400" baseline="-25000" dirty="0" err="1" smtClean="0">
                <a:solidFill>
                  <a:schemeClr val="accent1"/>
                </a:solidFill>
              </a:rPr>
              <a:t>a</a:t>
            </a:r>
            <a:r>
              <a:rPr lang="en-US" sz="2400" dirty="0" smtClean="0">
                <a:solidFill>
                  <a:schemeClr val="accent1"/>
                </a:solidFill>
              </a:rPr>
              <a:t>(t)</a:t>
            </a:r>
            <a:endParaRPr lang="en-US" sz="2400" dirty="0">
              <a:solidFill>
                <a:schemeClr val="accent1"/>
              </a:solidFill>
            </a:endParaRPr>
          </a:p>
        </p:txBody>
      </p:sp>
      <p:sp>
        <p:nvSpPr>
          <p:cNvPr id="41" name="TextBox 40"/>
          <p:cNvSpPr txBox="1"/>
          <p:nvPr/>
        </p:nvSpPr>
        <p:spPr>
          <a:xfrm>
            <a:off x="762000" y="3276600"/>
            <a:ext cx="685800" cy="461665"/>
          </a:xfrm>
          <a:prstGeom prst="rect">
            <a:avLst/>
          </a:prstGeom>
          <a:noFill/>
        </p:spPr>
        <p:txBody>
          <a:bodyPr wrap="square" rtlCol="0">
            <a:spAutoFit/>
          </a:bodyPr>
          <a:lstStyle/>
          <a:p>
            <a:r>
              <a:rPr lang="en-US" sz="2400" dirty="0" err="1" smtClean="0">
                <a:solidFill>
                  <a:schemeClr val="accent1"/>
                </a:solidFill>
              </a:rPr>
              <a:t>I</a:t>
            </a:r>
            <a:r>
              <a:rPr lang="en-US" sz="2400" baseline="-25000" dirty="0" err="1" smtClean="0">
                <a:solidFill>
                  <a:schemeClr val="accent1"/>
                </a:solidFill>
              </a:rPr>
              <a:t>c</a:t>
            </a:r>
            <a:r>
              <a:rPr lang="en-US" sz="2400" dirty="0" smtClean="0">
                <a:solidFill>
                  <a:schemeClr val="accent1"/>
                </a:solidFill>
              </a:rPr>
              <a:t>(t)</a:t>
            </a:r>
            <a:endParaRPr lang="en-US" sz="2400" dirty="0">
              <a:solidFill>
                <a:schemeClr val="accent1"/>
              </a:solidFill>
            </a:endParaRPr>
          </a:p>
        </p:txBody>
      </p:sp>
      <p:sp>
        <p:nvSpPr>
          <p:cNvPr id="42" name="TextBox 41"/>
          <p:cNvSpPr txBox="1"/>
          <p:nvPr/>
        </p:nvSpPr>
        <p:spPr>
          <a:xfrm>
            <a:off x="8229600" y="2510135"/>
            <a:ext cx="381000" cy="461665"/>
          </a:xfrm>
          <a:prstGeom prst="rect">
            <a:avLst/>
          </a:prstGeom>
          <a:noFill/>
        </p:spPr>
        <p:txBody>
          <a:bodyPr wrap="square" rtlCol="0">
            <a:spAutoFit/>
          </a:bodyPr>
          <a:lstStyle/>
          <a:p>
            <a:r>
              <a:rPr lang="en-US" sz="2400" dirty="0" smtClean="0">
                <a:solidFill>
                  <a:schemeClr val="accent1"/>
                </a:solidFill>
              </a:rPr>
              <a:t>t</a:t>
            </a:r>
            <a:endParaRPr lang="en-US" sz="2400" dirty="0">
              <a:solidFill>
                <a:schemeClr val="accent1"/>
              </a:solidFill>
            </a:endParaRPr>
          </a:p>
        </p:txBody>
      </p:sp>
      <p:sp>
        <p:nvSpPr>
          <p:cNvPr id="43" name="TextBox 42"/>
          <p:cNvSpPr txBox="1"/>
          <p:nvPr/>
        </p:nvSpPr>
        <p:spPr>
          <a:xfrm>
            <a:off x="8229600" y="4110335"/>
            <a:ext cx="381000" cy="461665"/>
          </a:xfrm>
          <a:prstGeom prst="rect">
            <a:avLst/>
          </a:prstGeom>
          <a:noFill/>
        </p:spPr>
        <p:txBody>
          <a:bodyPr wrap="square" rtlCol="0">
            <a:spAutoFit/>
          </a:bodyPr>
          <a:lstStyle/>
          <a:p>
            <a:r>
              <a:rPr lang="en-US" sz="2400" dirty="0" smtClean="0">
                <a:solidFill>
                  <a:schemeClr val="accent1"/>
                </a:solidFill>
              </a:rPr>
              <a:t>t</a:t>
            </a:r>
            <a:endParaRPr lang="en-US" sz="2400" dirty="0">
              <a:solidFill>
                <a:schemeClr val="accent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DCM Voltage Equations</a:t>
            </a:r>
            <a:endParaRPr lang="en-US" dirty="0"/>
          </a:p>
        </p:txBody>
      </p:sp>
      <p:graphicFrame>
        <p:nvGraphicFramePr>
          <p:cNvPr id="4" name="Content Placeholder 3"/>
          <p:cNvGraphicFramePr>
            <a:graphicFrameLocks noChangeAspect="1"/>
          </p:cNvGraphicFramePr>
          <p:nvPr>
            <p:ph sz="quarter" idx="1"/>
          </p:nvPr>
        </p:nvGraphicFramePr>
        <p:xfrm>
          <a:off x="914399" y="4191000"/>
          <a:ext cx="3935791" cy="685800"/>
        </p:xfrm>
        <a:graphic>
          <a:graphicData uri="http://schemas.openxmlformats.org/presentationml/2006/ole">
            <p:oleObj spid="_x0000_s3074" name="Equation" r:id="rId3" imgW="1384200" imgH="241200" progId="Equation.3">
              <p:embed/>
            </p:oleObj>
          </a:graphicData>
        </a:graphic>
      </p:graphicFrame>
      <p:graphicFrame>
        <p:nvGraphicFramePr>
          <p:cNvPr id="5" name="Object 4"/>
          <p:cNvGraphicFramePr>
            <a:graphicFrameLocks noChangeAspect="1"/>
          </p:cNvGraphicFramePr>
          <p:nvPr/>
        </p:nvGraphicFramePr>
        <p:xfrm>
          <a:off x="2819400" y="5257800"/>
          <a:ext cx="2784475" cy="1079500"/>
        </p:xfrm>
        <a:graphic>
          <a:graphicData uri="http://schemas.openxmlformats.org/presentationml/2006/ole">
            <p:oleObj spid="_x0000_s3075" name="Equation" r:id="rId4" imgW="1244520" imgH="482400" progId="Equation.3">
              <p:embed/>
            </p:oleObj>
          </a:graphicData>
        </a:graphic>
      </p:graphicFrame>
      <p:sp>
        <p:nvSpPr>
          <p:cNvPr id="6" name="TextBox 5"/>
          <p:cNvSpPr txBox="1"/>
          <p:nvPr/>
        </p:nvSpPr>
        <p:spPr>
          <a:xfrm>
            <a:off x="990600" y="5486400"/>
            <a:ext cx="1981200" cy="461665"/>
          </a:xfrm>
          <a:prstGeom prst="rect">
            <a:avLst/>
          </a:prstGeom>
          <a:noFill/>
        </p:spPr>
        <p:txBody>
          <a:bodyPr wrap="square" rtlCol="0">
            <a:spAutoFit/>
          </a:bodyPr>
          <a:lstStyle/>
          <a:p>
            <a:r>
              <a:rPr lang="en-US" sz="2400" dirty="0" smtClean="0"/>
              <a:t>Conclusion:</a:t>
            </a:r>
            <a:endParaRPr lang="en-US" sz="2400" dirty="0"/>
          </a:p>
        </p:txBody>
      </p:sp>
      <p:cxnSp>
        <p:nvCxnSpPr>
          <p:cNvPr id="8" name="Straight Arrow Connector 7"/>
          <p:cNvCxnSpPr/>
          <p:nvPr/>
        </p:nvCxnSpPr>
        <p:spPr>
          <a:xfrm rot="5400000" flipH="1" flipV="1">
            <a:off x="343694" y="2628106"/>
            <a:ext cx="20574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914400" y="3429000"/>
            <a:ext cx="7086600" cy="223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flipH="1" flipV="1">
            <a:off x="2172097" y="2628503"/>
            <a:ext cx="2057400" cy="7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4153297" y="2628503"/>
            <a:ext cx="2057400" cy="79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371600" y="1981200"/>
            <a:ext cx="1828800" cy="15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200400" y="3429000"/>
            <a:ext cx="1981200" cy="15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2476500" y="2705100"/>
            <a:ext cx="1447800" cy="15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752600" y="1447800"/>
            <a:ext cx="685800" cy="523220"/>
          </a:xfrm>
          <a:prstGeom prst="rect">
            <a:avLst/>
          </a:prstGeom>
          <a:noFill/>
        </p:spPr>
        <p:txBody>
          <a:bodyPr wrap="square" rtlCol="0">
            <a:spAutoFit/>
          </a:bodyPr>
          <a:lstStyle/>
          <a:p>
            <a:r>
              <a:rPr lang="en-US" sz="2800" dirty="0" smtClean="0">
                <a:solidFill>
                  <a:schemeClr val="accent2"/>
                </a:solidFill>
              </a:rPr>
              <a:t>d</a:t>
            </a:r>
            <a:r>
              <a:rPr lang="en-US" sz="2800" baseline="-25000" dirty="0" smtClean="0">
                <a:solidFill>
                  <a:schemeClr val="accent2"/>
                </a:solidFill>
              </a:rPr>
              <a:t>1</a:t>
            </a:r>
            <a:endParaRPr lang="en-US" sz="2800" dirty="0">
              <a:solidFill>
                <a:schemeClr val="accent2"/>
              </a:solidFill>
            </a:endParaRPr>
          </a:p>
        </p:txBody>
      </p:sp>
      <p:sp>
        <p:nvSpPr>
          <p:cNvPr id="38" name="TextBox 37"/>
          <p:cNvSpPr txBox="1"/>
          <p:nvPr/>
        </p:nvSpPr>
        <p:spPr>
          <a:xfrm>
            <a:off x="3810000" y="2743200"/>
            <a:ext cx="685800" cy="523220"/>
          </a:xfrm>
          <a:prstGeom prst="rect">
            <a:avLst/>
          </a:prstGeom>
          <a:noFill/>
        </p:spPr>
        <p:txBody>
          <a:bodyPr wrap="square" rtlCol="0">
            <a:spAutoFit/>
          </a:bodyPr>
          <a:lstStyle/>
          <a:p>
            <a:r>
              <a:rPr lang="en-US" sz="2800" dirty="0" smtClean="0">
                <a:solidFill>
                  <a:schemeClr val="accent2"/>
                </a:solidFill>
              </a:rPr>
              <a:t>d</a:t>
            </a:r>
            <a:r>
              <a:rPr lang="en-US" sz="2800" baseline="-25000" dirty="0" smtClean="0">
                <a:solidFill>
                  <a:schemeClr val="accent2"/>
                </a:solidFill>
              </a:rPr>
              <a:t>2</a:t>
            </a:r>
            <a:endParaRPr lang="en-US" sz="2800" dirty="0">
              <a:solidFill>
                <a:schemeClr val="accent2"/>
              </a:solidFill>
            </a:endParaRPr>
          </a:p>
        </p:txBody>
      </p:sp>
      <p:sp>
        <p:nvSpPr>
          <p:cNvPr id="39" name="TextBox 38"/>
          <p:cNvSpPr txBox="1"/>
          <p:nvPr/>
        </p:nvSpPr>
        <p:spPr>
          <a:xfrm>
            <a:off x="5791200" y="2133600"/>
            <a:ext cx="685800" cy="523220"/>
          </a:xfrm>
          <a:prstGeom prst="rect">
            <a:avLst/>
          </a:prstGeom>
          <a:noFill/>
        </p:spPr>
        <p:txBody>
          <a:bodyPr wrap="square" rtlCol="0">
            <a:spAutoFit/>
          </a:bodyPr>
          <a:lstStyle/>
          <a:p>
            <a:r>
              <a:rPr lang="en-US" sz="2800" dirty="0" smtClean="0">
                <a:solidFill>
                  <a:schemeClr val="accent2"/>
                </a:solidFill>
              </a:rPr>
              <a:t>d</a:t>
            </a:r>
            <a:r>
              <a:rPr lang="en-US" sz="2800" baseline="-25000" dirty="0" smtClean="0">
                <a:solidFill>
                  <a:schemeClr val="accent2"/>
                </a:solidFill>
              </a:rPr>
              <a:t>3</a:t>
            </a:r>
            <a:endParaRPr lang="en-US" sz="2800" dirty="0">
              <a:solidFill>
                <a:schemeClr val="accent2"/>
              </a:solidFill>
            </a:endParaRPr>
          </a:p>
        </p:txBody>
      </p:sp>
      <p:sp>
        <p:nvSpPr>
          <p:cNvPr id="40" name="TextBox 39"/>
          <p:cNvSpPr txBox="1"/>
          <p:nvPr/>
        </p:nvSpPr>
        <p:spPr>
          <a:xfrm>
            <a:off x="533400" y="1671935"/>
            <a:ext cx="914400" cy="461665"/>
          </a:xfrm>
          <a:prstGeom prst="rect">
            <a:avLst/>
          </a:prstGeom>
          <a:noFill/>
        </p:spPr>
        <p:txBody>
          <a:bodyPr wrap="square" rtlCol="0">
            <a:spAutoFit/>
          </a:bodyPr>
          <a:lstStyle/>
          <a:p>
            <a:r>
              <a:rPr lang="en-US" sz="2400" dirty="0" err="1" smtClean="0">
                <a:solidFill>
                  <a:schemeClr val="accent1"/>
                </a:solidFill>
              </a:rPr>
              <a:t>V</a:t>
            </a:r>
            <a:r>
              <a:rPr lang="en-US" sz="2400" baseline="-25000" dirty="0" err="1" smtClean="0">
                <a:solidFill>
                  <a:schemeClr val="accent1"/>
                </a:solidFill>
              </a:rPr>
              <a:t>cp</a:t>
            </a:r>
            <a:r>
              <a:rPr lang="en-US" sz="2400" dirty="0" smtClean="0">
                <a:solidFill>
                  <a:schemeClr val="accent1"/>
                </a:solidFill>
              </a:rPr>
              <a:t>(t)</a:t>
            </a:r>
            <a:endParaRPr lang="en-US" sz="2400" dirty="0">
              <a:solidFill>
                <a:schemeClr val="accent1"/>
              </a:solidFill>
            </a:endParaRPr>
          </a:p>
        </p:txBody>
      </p:sp>
      <p:sp>
        <p:nvSpPr>
          <p:cNvPr id="42" name="TextBox 41"/>
          <p:cNvSpPr txBox="1"/>
          <p:nvPr/>
        </p:nvSpPr>
        <p:spPr>
          <a:xfrm>
            <a:off x="8001000" y="3200400"/>
            <a:ext cx="381000" cy="461665"/>
          </a:xfrm>
          <a:prstGeom prst="rect">
            <a:avLst/>
          </a:prstGeom>
          <a:noFill/>
        </p:spPr>
        <p:txBody>
          <a:bodyPr wrap="square" rtlCol="0">
            <a:spAutoFit/>
          </a:bodyPr>
          <a:lstStyle/>
          <a:p>
            <a:r>
              <a:rPr lang="en-US" sz="2400" dirty="0" smtClean="0">
                <a:solidFill>
                  <a:schemeClr val="accent1"/>
                </a:solidFill>
              </a:rPr>
              <a:t>t</a:t>
            </a:r>
            <a:endParaRPr lang="en-US" sz="2400" dirty="0">
              <a:solidFill>
                <a:schemeClr val="accent1"/>
              </a:solidFill>
            </a:endParaRPr>
          </a:p>
        </p:txBody>
      </p:sp>
      <p:cxnSp>
        <p:nvCxnSpPr>
          <p:cNvPr id="51" name="Straight Connector 50"/>
          <p:cNvCxnSpPr/>
          <p:nvPr/>
        </p:nvCxnSpPr>
        <p:spPr>
          <a:xfrm>
            <a:off x="5181600" y="2743200"/>
            <a:ext cx="1828800" cy="15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4838700" y="3086100"/>
            <a:ext cx="685800" cy="158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410200" y="2819400"/>
            <a:ext cx="1676400" cy="400110"/>
          </a:xfrm>
          <a:prstGeom prst="rect">
            <a:avLst/>
          </a:prstGeom>
          <a:noFill/>
        </p:spPr>
        <p:txBody>
          <a:bodyPr wrap="square" rtlCol="0">
            <a:spAutoFit/>
          </a:bodyPr>
          <a:lstStyle/>
          <a:p>
            <a:r>
              <a:rPr lang="en-US" sz="2000" dirty="0" err="1" smtClean="0"/>
              <a:t>V</a:t>
            </a:r>
            <a:r>
              <a:rPr lang="en-US" sz="2000" baseline="-25000" dirty="0" err="1" smtClean="0"/>
              <a:t>out</a:t>
            </a:r>
            <a:r>
              <a:rPr lang="en-US" sz="2000" dirty="0" smtClean="0"/>
              <a:t> = </a:t>
            </a:r>
            <a:r>
              <a:rPr lang="en-US" sz="2000" dirty="0" err="1" smtClean="0"/>
              <a:t>V</a:t>
            </a:r>
            <a:r>
              <a:rPr lang="en-US" sz="2000" baseline="-25000" dirty="0" err="1" smtClean="0"/>
              <a:t>cp</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DCM Mode d</a:t>
            </a:r>
            <a:r>
              <a:rPr lang="en-US" baseline="-25000" dirty="0" smtClean="0"/>
              <a:t>2</a:t>
            </a:r>
            <a:r>
              <a:rPr lang="en-US" dirty="0" smtClean="0"/>
              <a:t> Derivation</a:t>
            </a:r>
            <a:endParaRPr lang="en-US" dirty="0"/>
          </a:p>
        </p:txBody>
      </p:sp>
      <p:graphicFrame>
        <p:nvGraphicFramePr>
          <p:cNvPr id="4" name="Content Placeholder 3"/>
          <p:cNvGraphicFramePr>
            <a:graphicFrameLocks noChangeAspect="1"/>
          </p:cNvGraphicFramePr>
          <p:nvPr>
            <p:ph sz="quarter" idx="1"/>
          </p:nvPr>
        </p:nvGraphicFramePr>
        <p:xfrm>
          <a:off x="761999" y="1981200"/>
          <a:ext cx="3512427" cy="3657600"/>
        </p:xfrm>
        <a:graphic>
          <a:graphicData uri="http://schemas.openxmlformats.org/presentationml/2006/ole">
            <p:oleObj spid="_x0000_s4098" name="Equation" r:id="rId3" imgW="1536480" imgH="1600200" progId="Equation.3">
              <p:embed/>
            </p:oleObj>
          </a:graphicData>
        </a:graphic>
      </p:graphicFrame>
      <p:graphicFrame>
        <p:nvGraphicFramePr>
          <p:cNvPr id="5" name="Object 4"/>
          <p:cNvGraphicFramePr>
            <a:graphicFrameLocks noChangeAspect="1"/>
          </p:cNvGraphicFramePr>
          <p:nvPr/>
        </p:nvGraphicFramePr>
        <p:xfrm>
          <a:off x="4648200" y="5181600"/>
          <a:ext cx="2924735" cy="1143000"/>
        </p:xfrm>
        <a:graphic>
          <a:graphicData uri="http://schemas.openxmlformats.org/presentationml/2006/ole">
            <p:oleObj spid="_x0000_s4099" name="Equation" r:id="rId4" imgW="1104840" imgH="431640" progId="Equation.3">
              <p:embed/>
            </p:oleObj>
          </a:graphicData>
        </a:graphic>
      </p:graphicFrame>
      <p:sp>
        <p:nvSpPr>
          <p:cNvPr id="6" name="TextBox 5"/>
          <p:cNvSpPr txBox="1"/>
          <p:nvPr/>
        </p:nvSpPr>
        <p:spPr>
          <a:xfrm>
            <a:off x="4648200" y="4648200"/>
            <a:ext cx="3124200" cy="523220"/>
          </a:xfrm>
          <a:prstGeom prst="rect">
            <a:avLst/>
          </a:prstGeom>
          <a:noFill/>
        </p:spPr>
        <p:txBody>
          <a:bodyPr wrap="square" rtlCol="0">
            <a:spAutoFit/>
          </a:bodyPr>
          <a:lstStyle/>
          <a:p>
            <a:r>
              <a:rPr lang="en-US" sz="2800" dirty="0" smtClean="0"/>
              <a:t>Conclusion:</a:t>
            </a:r>
            <a:endParaRPr lang="en-US" sz="2800" dirty="0"/>
          </a:p>
        </p:txBody>
      </p:sp>
      <p:sp>
        <p:nvSpPr>
          <p:cNvPr id="7" name="TextBox 6"/>
          <p:cNvSpPr txBox="1"/>
          <p:nvPr/>
        </p:nvSpPr>
        <p:spPr>
          <a:xfrm>
            <a:off x="3200400" y="3886200"/>
            <a:ext cx="5181600" cy="369332"/>
          </a:xfrm>
          <a:prstGeom prst="rect">
            <a:avLst/>
          </a:prstGeom>
          <a:noFill/>
        </p:spPr>
        <p:txBody>
          <a:bodyPr wrap="square" rtlCol="0">
            <a:spAutoFit/>
          </a:bodyPr>
          <a:lstStyle/>
          <a:p>
            <a:r>
              <a:rPr lang="en-US" dirty="0" smtClean="0"/>
              <a:t>(from the “DCM Current Equations” slide)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PWM Voltage Mode Model Equations</a:t>
            </a:r>
            <a:endParaRPr lang="en-US" dirty="0"/>
          </a:p>
        </p:txBody>
      </p:sp>
      <p:graphicFrame>
        <p:nvGraphicFramePr>
          <p:cNvPr id="5122" name="Object 2"/>
          <p:cNvGraphicFramePr>
            <a:graphicFrameLocks noChangeAspect="1"/>
          </p:cNvGraphicFramePr>
          <p:nvPr>
            <p:ph sz="quarter" idx="1"/>
          </p:nvPr>
        </p:nvGraphicFramePr>
        <p:xfrm>
          <a:off x="3505200" y="1981200"/>
          <a:ext cx="1626086" cy="992188"/>
        </p:xfrm>
        <a:graphic>
          <a:graphicData uri="http://schemas.openxmlformats.org/presentationml/2006/ole">
            <p:oleObj spid="_x0000_s5122" name="Equation" r:id="rId3" imgW="749160" imgH="457200" progId="Equation.3">
              <p:embed/>
            </p:oleObj>
          </a:graphicData>
        </a:graphic>
      </p:graphicFrame>
      <p:graphicFrame>
        <p:nvGraphicFramePr>
          <p:cNvPr id="5123" name="Object 3"/>
          <p:cNvGraphicFramePr>
            <a:graphicFrameLocks noChangeAspect="1"/>
          </p:cNvGraphicFramePr>
          <p:nvPr/>
        </p:nvGraphicFramePr>
        <p:xfrm>
          <a:off x="381000" y="3581400"/>
          <a:ext cx="2557463" cy="1079500"/>
        </p:xfrm>
        <a:graphic>
          <a:graphicData uri="http://schemas.openxmlformats.org/presentationml/2006/ole">
            <p:oleObj spid="_x0000_s5123" name="Equation" r:id="rId4" imgW="1143000" imgH="482400" progId="Equation.3">
              <p:embed/>
            </p:oleObj>
          </a:graphicData>
        </a:graphic>
      </p:graphicFrame>
      <p:graphicFrame>
        <p:nvGraphicFramePr>
          <p:cNvPr id="5124" name="Object 4"/>
          <p:cNvGraphicFramePr>
            <a:graphicFrameLocks noChangeAspect="1"/>
          </p:cNvGraphicFramePr>
          <p:nvPr/>
        </p:nvGraphicFramePr>
        <p:xfrm>
          <a:off x="2971800" y="3581400"/>
          <a:ext cx="2784475" cy="1079500"/>
        </p:xfrm>
        <a:graphic>
          <a:graphicData uri="http://schemas.openxmlformats.org/presentationml/2006/ole">
            <p:oleObj spid="_x0000_s5124" name="Equation" r:id="rId5" imgW="1244520" imgH="482400" progId="Equation.3">
              <p:embed/>
            </p:oleObj>
          </a:graphicData>
        </a:graphic>
      </p:graphicFrame>
      <p:graphicFrame>
        <p:nvGraphicFramePr>
          <p:cNvPr id="5125" name="Object 5"/>
          <p:cNvGraphicFramePr>
            <a:graphicFrameLocks noChangeAspect="1"/>
          </p:cNvGraphicFramePr>
          <p:nvPr/>
        </p:nvGraphicFramePr>
        <p:xfrm>
          <a:off x="5791202" y="3575938"/>
          <a:ext cx="2743202" cy="1072262"/>
        </p:xfrm>
        <a:graphic>
          <a:graphicData uri="http://schemas.openxmlformats.org/presentationml/2006/ole">
            <p:oleObj spid="_x0000_s5125" name="Equation" r:id="rId6" imgW="1104840" imgH="431640" progId="Equation.3">
              <p:embed/>
            </p:oleObj>
          </a:graphicData>
        </a:graphic>
      </p:graphicFrame>
      <p:sp>
        <p:nvSpPr>
          <p:cNvPr id="8" name="TextBox 7"/>
          <p:cNvSpPr txBox="1"/>
          <p:nvPr/>
        </p:nvSpPr>
        <p:spPr>
          <a:xfrm>
            <a:off x="3505200" y="1524000"/>
            <a:ext cx="1600200" cy="461665"/>
          </a:xfrm>
          <a:prstGeom prst="rect">
            <a:avLst/>
          </a:prstGeom>
          <a:noFill/>
        </p:spPr>
        <p:txBody>
          <a:bodyPr wrap="square" rtlCol="0">
            <a:spAutoFit/>
          </a:bodyPr>
          <a:lstStyle/>
          <a:p>
            <a:pPr algn="ctr"/>
            <a:r>
              <a:rPr lang="en-US" sz="2400" dirty="0" smtClean="0"/>
              <a:t>CCM</a:t>
            </a:r>
            <a:endParaRPr lang="en-US" sz="2400" dirty="0"/>
          </a:p>
        </p:txBody>
      </p:sp>
      <p:sp>
        <p:nvSpPr>
          <p:cNvPr id="9" name="TextBox 8"/>
          <p:cNvSpPr txBox="1"/>
          <p:nvPr/>
        </p:nvSpPr>
        <p:spPr>
          <a:xfrm>
            <a:off x="381000" y="3124200"/>
            <a:ext cx="8077200" cy="461665"/>
          </a:xfrm>
          <a:prstGeom prst="rect">
            <a:avLst/>
          </a:prstGeom>
          <a:noFill/>
        </p:spPr>
        <p:txBody>
          <a:bodyPr wrap="square" rtlCol="0">
            <a:spAutoFit/>
          </a:bodyPr>
          <a:lstStyle/>
          <a:p>
            <a:pPr algn="ctr"/>
            <a:r>
              <a:rPr lang="en-US" sz="2400" dirty="0" smtClean="0"/>
              <a:t>DCM</a:t>
            </a:r>
            <a:endParaRPr lang="en-US" sz="2400" dirty="0"/>
          </a:p>
        </p:txBody>
      </p:sp>
      <p:sp>
        <p:nvSpPr>
          <p:cNvPr id="10" name="TextBox 9"/>
          <p:cNvSpPr txBox="1"/>
          <p:nvPr/>
        </p:nvSpPr>
        <p:spPr>
          <a:xfrm>
            <a:off x="457200" y="5029200"/>
            <a:ext cx="7010400" cy="1323439"/>
          </a:xfrm>
          <a:prstGeom prst="rect">
            <a:avLst/>
          </a:prstGeom>
          <a:noFill/>
        </p:spPr>
        <p:txBody>
          <a:bodyPr wrap="square" rtlCol="0">
            <a:spAutoFit/>
          </a:bodyPr>
          <a:lstStyle/>
          <a:p>
            <a:pPr>
              <a:buFont typeface="Arial" charset="0"/>
              <a:buChar char="•"/>
            </a:pPr>
            <a:r>
              <a:rPr lang="en-US" sz="2000" dirty="0" smtClean="0"/>
              <a:t>Limit d</a:t>
            </a:r>
            <a:r>
              <a:rPr lang="en-US" sz="2000" baseline="-25000" dirty="0" smtClean="0"/>
              <a:t>2</a:t>
            </a:r>
            <a:r>
              <a:rPr lang="en-US" sz="2000" dirty="0" smtClean="0"/>
              <a:t> to at most (1 – d</a:t>
            </a:r>
            <a:r>
              <a:rPr lang="en-US" sz="2000" baseline="-25000" dirty="0" smtClean="0"/>
              <a:t>1</a:t>
            </a:r>
            <a:r>
              <a:rPr lang="en-US" sz="2000" dirty="0" smtClean="0"/>
              <a:t>), and the DCM equations will converge to the CCM equation.</a:t>
            </a:r>
          </a:p>
          <a:p>
            <a:pPr>
              <a:buFont typeface="Arial" charset="0"/>
              <a:buChar char="•"/>
            </a:pPr>
            <a:r>
              <a:rPr lang="en-US" sz="2000" dirty="0" smtClean="0"/>
              <a:t>To avoid dividing by zero, keep d</a:t>
            </a:r>
            <a:r>
              <a:rPr lang="en-US" sz="2000" baseline="-25000" dirty="0" smtClean="0"/>
              <a:t>1</a:t>
            </a:r>
            <a:r>
              <a:rPr lang="en-US" sz="2000" dirty="0" smtClean="0"/>
              <a:t> and the product d</a:t>
            </a:r>
            <a:r>
              <a:rPr lang="en-US" sz="2000" baseline="-25000" dirty="0" smtClean="0"/>
              <a:t>1</a:t>
            </a:r>
            <a:r>
              <a:rPr lang="en-US" sz="2000" dirty="0" smtClean="0"/>
              <a:t>V</a:t>
            </a:r>
            <a:r>
              <a:rPr lang="en-US" sz="2000" baseline="-25000" dirty="0" smtClean="0"/>
              <a:t>ac</a:t>
            </a:r>
            <a:r>
              <a:rPr lang="en-US" sz="2000" dirty="0" smtClean="0"/>
              <a:t> slightly above zero.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Clamping </a:t>
            </a:r>
            <a:r>
              <a:rPr lang="en-US" dirty="0" smtClean="0"/>
              <a:t>Circuit</a:t>
            </a:r>
            <a:endParaRPr lang="en-US" dirty="0"/>
          </a:p>
        </p:txBody>
      </p:sp>
      <p:sp>
        <p:nvSpPr>
          <p:cNvPr id="5" name="TextBox 4"/>
          <p:cNvSpPr txBox="1"/>
          <p:nvPr/>
        </p:nvSpPr>
        <p:spPr>
          <a:xfrm>
            <a:off x="685800" y="1600200"/>
            <a:ext cx="5867400" cy="400110"/>
          </a:xfrm>
          <a:prstGeom prst="rect">
            <a:avLst/>
          </a:prstGeom>
          <a:noFill/>
        </p:spPr>
        <p:txBody>
          <a:bodyPr wrap="square" rtlCol="0">
            <a:spAutoFit/>
          </a:bodyPr>
          <a:lstStyle/>
          <a:p>
            <a:r>
              <a:rPr lang="en-US" sz="2000" dirty="0" smtClean="0">
                <a:hlinkClick r:id="rId2" action="ppaction://hlinkfile"/>
              </a:rPr>
              <a:t>clamp.TSC</a:t>
            </a:r>
            <a:r>
              <a:rPr lang="en-US" sz="2000" dirty="0" smtClean="0"/>
              <a:t> ; </a:t>
            </a:r>
            <a:r>
              <a:rPr lang="en-US" sz="2000" dirty="0" smtClean="0">
                <a:hlinkClick r:id="rId3" action="ppaction://hlinkfile"/>
              </a:rPr>
              <a:t>clamp.TSM</a:t>
            </a:r>
            <a:endParaRPr lang="en-US" sz="2000" dirty="0"/>
          </a:p>
        </p:txBody>
      </p:sp>
      <p:pic>
        <p:nvPicPr>
          <p:cNvPr id="20482" name="Picture 2"/>
          <p:cNvPicPr>
            <a:picLocks noGrp="1" noChangeAspect="1" noChangeArrowheads="1"/>
          </p:cNvPicPr>
          <p:nvPr>
            <p:ph sz="quarter" idx="1"/>
          </p:nvPr>
        </p:nvPicPr>
        <p:blipFill>
          <a:blip r:embed="rId4">
            <a:clrChange>
              <a:clrFrom>
                <a:srgbClr val="FFFFFF"/>
              </a:clrFrom>
              <a:clrTo>
                <a:srgbClr val="FFFFFF">
                  <a:alpha val="0"/>
                </a:srgbClr>
              </a:clrTo>
            </a:clrChange>
          </a:blip>
          <a:srcRect/>
          <a:stretch>
            <a:fillRect/>
          </a:stretch>
        </p:blipFill>
        <p:spPr bwMode="auto">
          <a:xfrm>
            <a:off x="457200" y="2743200"/>
            <a:ext cx="7467600" cy="3464592"/>
          </a:xfrm>
          <a:prstGeom prst="rect">
            <a:avLst/>
          </a:prstGeom>
          <a:noFill/>
          <a:ln w="9525">
            <a:noFill/>
            <a:miter lim="800000"/>
            <a:headEnd/>
            <a:tailEnd/>
          </a:ln>
        </p:spPr>
      </p:pic>
      <p:sp>
        <p:nvSpPr>
          <p:cNvPr id="7" name="TextBox 6"/>
          <p:cNvSpPr txBox="1"/>
          <p:nvPr/>
        </p:nvSpPr>
        <p:spPr>
          <a:xfrm>
            <a:off x="685800" y="2057400"/>
            <a:ext cx="7239000" cy="646331"/>
          </a:xfrm>
          <a:prstGeom prst="rect">
            <a:avLst/>
          </a:prstGeom>
          <a:noFill/>
        </p:spPr>
        <p:txBody>
          <a:bodyPr wrap="square" rtlCol="0">
            <a:spAutoFit/>
          </a:bodyPr>
          <a:lstStyle/>
          <a:p>
            <a:r>
              <a:rPr lang="en-US" dirty="0" smtClean="0"/>
              <a:t>A general purpose clamping circuit – needed to clamp duty cycle d</a:t>
            </a:r>
            <a:r>
              <a:rPr lang="en-US" baseline="-25000" dirty="0" smtClean="0"/>
              <a:t>1</a:t>
            </a:r>
            <a:r>
              <a:rPr lang="en-US" dirty="0" smtClean="0"/>
              <a:t> to between 1 and 0, and d</a:t>
            </a:r>
            <a:r>
              <a:rPr lang="en-US" baseline="-25000" dirty="0" smtClean="0"/>
              <a:t>2</a:t>
            </a:r>
            <a:r>
              <a:rPr lang="en-US" dirty="0" smtClean="0"/>
              <a:t> to between 0 and 1-d</a:t>
            </a:r>
            <a:r>
              <a:rPr lang="en-US" baseline="-25000" dirty="0" smtClean="0"/>
              <a:t>1</a:t>
            </a:r>
            <a:endParaRPr lang="en-US" baseline="-25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90600" y="5029200"/>
            <a:ext cx="1771650" cy="1535026"/>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PWM Voltage Mode Model (</a:t>
            </a:r>
            <a:r>
              <a:rPr lang="en-US" dirty="0" smtClean="0"/>
              <a:t>1/2)</a:t>
            </a:r>
            <a:endParaRPr lang="en-US" dirty="0"/>
          </a:p>
        </p:txBody>
      </p:sp>
      <p:sp>
        <p:nvSpPr>
          <p:cNvPr id="5" name="TextBox 4"/>
          <p:cNvSpPr txBox="1"/>
          <p:nvPr/>
        </p:nvSpPr>
        <p:spPr>
          <a:xfrm>
            <a:off x="533400" y="1600200"/>
            <a:ext cx="7391400" cy="400110"/>
          </a:xfrm>
          <a:prstGeom prst="rect">
            <a:avLst/>
          </a:prstGeom>
          <a:noFill/>
        </p:spPr>
        <p:txBody>
          <a:bodyPr wrap="square" rtlCol="0">
            <a:spAutoFit/>
          </a:bodyPr>
          <a:lstStyle/>
          <a:p>
            <a:r>
              <a:rPr lang="en-US" sz="2000" dirty="0" smtClean="0">
                <a:hlinkClick r:id="rId3" action="ppaction://hlinkfile"/>
              </a:rPr>
              <a:t>PWM_VM.TSC</a:t>
            </a:r>
            <a:r>
              <a:rPr lang="en-US" sz="2000" dirty="0" smtClean="0"/>
              <a:t> ; </a:t>
            </a:r>
            <a:r>
              <a:rPr lang="en-US" sz="2000" dirty="0" smtClean="0">
                <a:hlinkClick r:id="rId4" action="ppaction://hlinkfile"/>
              </a:rPr>
              <a:t>PWM_VM.TSM</a:t>
            </a:r>
            <a:endParaRPr lang="en-US" sz="2000" dirty="0"/>
          </a:p>
        </p:txBody>
      </p:sp>
      <p:pic>
        <p:nvPicPr>
          <p:cNvPr id="21506" name="Picture 2"/>
          <p:cNvPicPr>
            <a:picLocks noChangeAspect="1" noChangeArrowheads="1"/>
          </p:cNvPicPr>
          <p:nvPr/>
        </p:nvPicPr>
        <p:blipFill>
          <a:blip r:embed="rId5"/>
          <a:srcRect/>
          <a:stretch>
            <a:fillRect/>
          </a:stretch>
        </p:blipFill>
        <p:spPr bwMode="auto">
          <a:xfrm>
            <a:off x="457200" y="2209800"/>
            <a:ext cx="3591489" cy="2638425"/>
          </a:xfrm>
          <a:prstGeom prst="rect">
            <a:avLst/>
          </a:prstGeom>
          <a:noFill/>
          <a:ln w="9525">
            <a:noFill/>
            <a:miter lim="800000"/>
            <a:headEnd/>
            <a:tailEnd/>
          </a:ln>
        </p:spPr>
      </p:pic>
      <p:pic>
        <p:nvPicPr>
          <p:cNvPr id="21507" name="Picture 3"/>
          <p:cNvPicPr>
            <a:picLocks noChangeAspect="1" noChangeArrowheads="1"/>
          </p:cNvPicPr>
          <p:nvPr/>
        </p:nvPicPr>
        <p:blipFill>
          <a:blip r:embed="rId6"/>
          <a:srcRect/>
          <a:stretch>
            <a:fillRect/>
          </a:stretch>
        </p:blipFill>
        <p:spPr bwMode="auto">
          <a:xfrm>
            <a:off x="4495800" y="2286000"/>
            <a:ext cx="3625344" cy="1676400"/>
          </a:xfrm>
          <a:prstGeom prst="rect">
            <a:avLst/>
          </a:prstGeom>
          <a:noFill/>
          <a:ln w="9525">
            <a:noFill/>
            <a:miter lim="800000"/>
            <a:headEnd/>
            <a:tailEnd/>
          </a:ln>
        </p:spPr>
      </p:pic>
      <p:sp>
        <p:nvSpPr>
          <p:cNvPr id="11" name="TextBox 10"/>
          <p:cNvSpPr txBox="1"/>
          <p:nvPr/>
        </p:nvSpPr>
        <p:spPr>
          <a:xfrm>
            <a:off x="3886200" y="4038600"/>
            <a:ext cx="4267200" cy="2585323"/>
          </a:xfrm>
          <a:prstGeom prst="rect">
            <a:avLst/>
          </a:prstGeom>
          <a:noFill/>
        </p:spPr>
        <p:txBody>
          <a:bodyPr wrap="square" rtlCol="0">
            <a:spAutoFit/>
          </a:bodyPr>
          <a:lstStyle/>
          <a:p>
            <a:r>
              <a:rPr lang="en-US" dirty="0" smtClean="0"/>
              <a:t>Jumpers (like A, C, P) do not assign a value to the underlying net. Therefore, the jumper names are not accessible in the GUI for the control sources. That’s why voltage pins (like d1) and voltmeters are used. The output state of these measurement devices need to be set to “NONE”. Else they show up in the transient analysis.</a:t>
            </a:r>
            <a:endParaRPr lang="en-US" dirty="0"/>
          </a:p>
        </p:txBody>
      </p:sp>
      <p:sp>
        <p:nvSpPr>
          <p:cNvPr id="12" name="Oval 11"/>
          <p:cNvSpPr/>
          <p:nvPr/>
        </p:nvSpPr>
        <p:spPr>
          <a:xfrm>
            <a:off x="3505200" y="3962400"/>
            <a:ext cx="457200" cy="609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143000" y="5105400"/>
            <a:ext cx="6096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905000" y="5105400"/>
            <a:ext cx="6096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416</TotalTime>
  <Words>430</Words>
  <Application>Microsoft Office PowerPoint</Application>
  <PresentationFormat>On-screen Show (4:3)</PresentationFormat>
  <Paragraphs>49</Paragraphs>
  <Slides>13</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Oriel</vt:lpstr>
      <vt:lpstr>Equation</vt:lpstr>
      <vt:lpstr>PWM Switch Model – The Voltage-Mode Case</vt:lpstr>
      <vt:lpstr>References</vt:lpstr>
      <vt:lpstr>PWM Switch Model and Averaged Equations</vt:lpstr>
      <vt:lpstr>DCM (Discontinuous Conduction Mode) Current Equations</vt:lpstr>
      <vt:lpstr>DCM Voltage Equations</vt:lpstr>
      <vt:lpstr>DCM Mode d2 Derivation</vt:lpstr>
      <vt:lpstr>PWM Voltage Mode Model Equations</vt:lpstr>
      <vt:lpstr>Clamping Circuit</vt:lpstr>
      <vt:lpstr>PWM Voltage Mode Model (1/2)</vt:lpstr>
      <vt:lpstr>PWM Voltage Mode Model (2/2)</vt:lpstr>
      <vt:lpstr>PWM Voltage Mode Test (open loop)</vt:lpstr>
      <vt:lpstr>PWM Voltage Mode Test (Close loop)</vt:lpstr>
      <vt:lpstr>PWM Modulator Gain</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PWM Switch Model – The Voltage-Mode Case</dc:title>
  <dc:creator>Louis Yang</dc:creator>
  <cp:lastModifiedBy>Louis Yang</cp:lastModifiedBy>
  <cp:revision>57</cp:revision>
  <dcterms:created xsi:type="dcterms:W3CDTF">2009-02-24T08:14:01Z</dcterms:created>
  <dcterms:modified xsi:type="dcterms:W3CDTF">2009-05-30T20:42:39Z</dcterms:modified>
</cp:coreProperties>
</file>