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5" r:id="rId19"/>
    <p:sldId id="276" r:id="rId20"/>
    <p:sldId id="277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1D27E-38E2-424F-8B1F-79FC9C265D6C}" type="datetimeFigureOut">
              <a:rPr lang="en-US" smtClean="0"/>
              <a:pPr/>
              <a:t>6/1/2009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9699-2EA7-41BA-B168-68250D197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19699-2EA7-41BA-B168-68250D197AD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6/1/2009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6/1/2009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6/1/2009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s_Basso/clamp.TSC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s_Basso/clamp.TS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hyperlink" Target="files_Basso/CAP_VC.TSM" TargetMode="External"/><Relationship Id="rId4" Type="http://schemas.openxmlformats.org/officeDocument/2006/relationships/hyperlink" Target="files_Basso/cap_vc.TSC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s_Basso/PWM_CM.TSC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s_Basso/PWM_VM.TS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PWM Switch Model – The Current-Mode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Last updated May 31, 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Current-Mode in CCM Equations (2/2)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14400" y="3429000"/>
            <a:ext cx="7315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153194" y="2590006"/>
            <a:ext cx="22860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95400" y="1828800"/>
            <a:ext cx="6934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5400" y="3124200"/>
            <a:ext cx="6934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163094" y="2628106"/>
            <a:ext cx="1599406" cy="7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95400" y="2133600"/>
            <a:ext cx="2667000" cy="9906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1828800"/>
            <a:ext cx="6019800" cy="685800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515894" y="2628106"/>
            <a:ext cx="1600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1600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err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endParaRPr lang="en-US" sz="2000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0" y="22860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25908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6800" y="1066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962400" y="3581400"/>
            <a:ext cx="33528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81600" y="3505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d’T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sw</a:t>
            </a:r>
            <a:endParaRPr lang="en-US" sz="2000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962400" y="2133600"/>
            <a:ext cx="3352800" cy="9906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62400" y="18096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86200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62600" y="1981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lang="en-US" sz="2000" baseline="-25000" dirty="0" err="1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609600" y="4267200"/>
          <a:ext cx="1219200" cy="1814623"/>
        </p:xfrm>
        <a:graphic>
          <a:graphicData uri="http://schemas.openxmlformats.org/presentationml/2006/ole">
            <p:oleObj spid="_x0000_s22530" name="Equation" r:id="rId3" imgW="545760" imgH="812520" progId="Equation.3">
              <p:embed/>
            </p:oleObj>
          </a:graphicData>
        </a:graphic>
      </p:graphicFrame>
      <p:sp>
        <p:nvSpPr>
          <p:cNvPr id="32" name="Oval 31"/>
          <p:cNvSpPr/>
          <p:nvPr/>
        </p:nvSpPr>
        <p:spPr>
          <a:xfrm>
            <a:off x="12192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15048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2209800" y="4267200"/>
          <a:ext cx="1991591" cy="1752600"/>
        </p:xfrm>
        <a:graphic>
          <a:graphicData uri="http://schemas.openxmlformats.org/presentationml/2006/ole">
            <p:oleObj spid="_x0000_s22531" name="Equation" r:id="rId4" imgW="952200" imgH="838080" progId="Equation.3">
              <p:embed/>
            </p:oleObj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1295400" y="2667000"/>
            <a:ext cx="6934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8200" y="2438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lang="en-US" sz="2000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99125" y="258762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91200" y="23430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5264150" y="4768850"/>
          <a:ext cx="3530600" cy="901700"/>
        </p:xfrm>
        <a:graphic>
          <a:graphicData uri="http://schemas.openxmlformats.org/presentationml/2006/ole">
            <p:oleObj spid="_x0000_s22532" name="Equation" r:id="rId5" imgW="1790640" imgH="457200" progId="Equation.3">
              <p:embed/>
            </p:oleObj>
          </a:graphicData>
        </a:graphic>
      </p:graphicFrame>
      <p:sp>
        <p:nvSpPr>
          <p:cNvPr id="41" name="Right Arrow 40"/>
          <p:cNvSpPr/>
          <p:nvPr/>
        </p:nvSpPr>
        <p:spPr>
          <a:xfrm>
            <a:off x="4267200" y="4800600"/>
            <a:ext cx="914400" cy="762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C</a:t>
            </a:r>
            <a:r>
              <a:rPr lang="en-US" baseline="-25000" dirty="0" smtClean="0"/>
              <a:t>s</a:t>
            </a:r>
            <a:r>
              <a:rPr lang="en-US" dirty="0" smtClean="0"/>
              <a:t> to model sub-harmonic instability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previously described CCM model does not produce sub-harmonic instability. The solution in the book is to put a capacitor between the C and P node. This capacitor “memorizes” the voltage level at C and P.</a:t>
            </a:r>
          </a:p>
          <a:p>
            <a:r>
              <a:rPr lang="en-US" sz="2000" dirty="0" smtClean="0"/>
              <a:t>The capacitor C</a:t>
            </a:r>
            <a:r>
              <a:rPr lang="en-US" sz="2000" baseline="-25000" dirty="0" smtClean="0"/>
              <a:t>s</a:t>
            </a:r>
            <a:r>
              <a:rPr lang="en-US" sz="2000" dirty="0" smtClean="0"/>
              <a:t> would resonate with output inductor L. The value is chosen so that the resonant frequency is at half of the switching frequency (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s</a:t>
            </a:r>
            <a:r>
              <a:rPr lang="en-US" sz="2000" dirty="0" smtClean="0"/>
              <a:t>):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book’s models will connect this capacitor in CCM, but disconnect it in DCM, because sub-harmonic instability does not occur in DCM.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24200" y="3429000"/>
          <a:ext cx="2904938" cy="977900"/>
        </p:xfrm>
        <a:graphic>
          <a:graphicData uri="http://schemas.openxmlformats.org/presentationml/2006/ole">
            <p:oleObj spid="_x0000_s23554" name="Equation" r:id="rId3" imgW="128268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Current-Mode in DCM Equations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14400" y="3429000"/>
            <a:ext cx="7315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153194" y="2590006"/>
            <a:ext cx="22860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95400" y="1828800"/>
            <a:ext cx="6934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5400" y="3124200"/>
            <a:ext cx="6934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163094" y="2628106"/>
            <a:ext cx="1599406" cy="7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95400" y="2133600"/>
            <a:ext cx="2667000" cy="9906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1828800"/>
            <a:ext cx="6019800" cy="685800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515894" y="2628106"/>
            <a:ext cx="1600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1600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err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endParaRPr lang="en-US" sz="2000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0" y="22860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1000" y="22860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800" y="1066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62400" y="3581400"/>
            <a:ext cx="13716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1200" y="3505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sw</a:t>
            </a:r>
            <a:endParaRPr lang="en-US" sz="2000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962400" y="2133600"/>
            <a:ext cx="1371600" cy="9906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62400" y="18096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6200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562600" y="1981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lang="en-US" sz="2000" baseline="-25000" dirty="0" err="1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192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95400" y="15048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295400" y="2667000"/>
            <a:ext cx="6934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8200" y="2438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lang="en-US" sz="2000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4534694" y="2628106"/>
            <a:ext cx="1599406" cy="7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4000" y="3124200"/>
            <a:ext cx="1981200" cy="158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95400" y="3581400"/>
            <a:ext cx="26670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4800" y="3505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sw</a:t>
            </a:r>
            <a:endParaRPr lang="en-US" sz="2000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334000" y="3581400"/>
            <a:ext cx="19812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67400" y="3505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sw</a:t>
            </a:r>
            <a:endParaRPr lang="en-US" sz="2000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438400" y="4495800"/>
          <a:ext cx="2019300" cy="1752600"/>
        </p:xfrm>
        <a:graphic>
          <a:graphicData uri="http://schemas.openxmlformats.org/presentationml/2006/ole">
            <p:oleObj spid="_x0000_s24578" name="Equation" r:id="rId3" imgW="965160" imgH="838080" progId="Equation.3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762000" y="4495800"/>
          <a:ext cx="1219200" cy="1814513"/>
        </p:xfrm>
        <a:graphic>
          <a:graphicData uri="http://schemas.openxmlformats.org/presentationml/2006/ole">
            <p:oleObj spid="_x0000_s24579" name="Equation" r:id="rId4" imgW="545760" imgH="812520" progId="Equation.3">
              <p:embed/>
            </p:oleObj>
          </a:graphicData>
        </a:graphic>
      </p:graphicFrame>
      <p:sp>
        <p:nvSpPr>
          <p:cNvPr id="42" name="Rounded Rectangle 41"/>
          <p:cNvSpPr/>
          <p:nvPr/>
        </p:nvSpPr>
        <p:spPr>
          <a:xfrm>
            <a:off x="2438400" y="5410200"/>
            <a:ext cx="2057400" cy="914400"/>
          </a:xfrm>
          <a:prstGeom prst="round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3886200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Equations unique to the DCM are boxed.</a:t>
            </a:r>
            <a:endParaRPr lang="en-US" sz="2000" dirty="0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5486400" y="4572000"/>
          <a:ext cx="1828800" cy="587828"/>
        </p:xfrm>
        <a:graphic>
          <a:graphicData uri="http://schemas.openxmlformats.org/presentationml/2006/ole">
            <p:oleObj spid="_x0000_s24580" name="Equation" r:id="rId5" imgW="711000" imgH="228600" progId="Equation.3">
              <p:embed/>
            </p:oleObj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5410200" y="4419600"/>
            <a:ext cx="2057400" cy="914400"/>
          </a:xfrm>
          <a:prstGeom prst="round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DCM Equation in CCM Format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838200" y="1371600"/>
          <a:ext cx="2514853" cy="685800"/>
        </p:xfrm>
        <a:graphic>
          <a:graphicData uri="http://schemas.openxmlformats.org/presentationml/2006/ole">
            <p:oleObj spid="_x0000_s25602" name="Equation" r:id="rId3" imgW="838080" imgH="228600" progId="Equation.3">
              <p:embed/>
            </p:oleObj>
          </a:graphicData>
        </a:graphic>
      </p:graphicFrame>
      <p:graphicFrame>
        <p:nvGraphicFramePr>
          <p:cNvPr id="25604" name="Content Placeholder 3"/>
          <p:cNvGraphicFramePr>
            <a:graphicFrameLocks noChangeAspect="1"/>
          </p:cNvGraphicFramePr>
          <p:nvPr/>
        </p:nvGraphicFramePr>
        <p:xfrm>
          <a:off x="3581400" y="1981200"/>
          <a:ext cx="2514600" cy="2275114"/>
        </p:xfrm>
        <a:graphic>
          <a:graphicData uri="http://schemas.openxmlformats.org/presentationml/2006/ole">
            <p:oleObj spid="_x0000_s25604" name="Equation" r:id="rId4" imgW="1333440" imgH="1206360" progId="Equation.3">
              <p:embed/>
            </p:oleObj>
          </a:graphicData>
        </a:graphic>
      </p:graphicFrame>
      <p:graphicFrame>
        <p:nvGraphicFramePr>
          <p:cNvPr id="25606" name="Content Placeholder 3"/>
          <p:cNvGraphicFramePr>
            <a:graphicFrameLocks noChangeAspect="1"/>
          </p:cNvGraphicFramePr>
          <p:nvPr/>
        </p:nvGraphicFramePr>
        <p:xfrm>
          <a:off x="762000" y="4419600"/>
          <a:ext cx="6019800" cy="1546371"/>
        </p:xfrm>
        <a:graphic>
          <a:graphicData uri="http://schemas.openxmlformats.org/presentationml/2006/ole">
            <p:oleObj spid="_x0000_s25606" name="Equation" r:id="rId5" imgW="2768400" imgH="711000" progId="Equation.3">
              <p:embed/>
            </p:oleObj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609600" y="4876800"/>
            <a:ext cx="6324600" cy="1143000"/>
          </a:xfrm>
          <a:prstGeom prst="round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34200" y="48768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equation becomes the CCM equation when d</a:t>
            </a:r>
            <a:r>
              <a:rPr lang="en-US" baseline="-25000" dirty="0" smtClean="0"/>
              <a:t>2</a:t>
            </a:r>
            <a:r>
              <a:rPr lang="en-US" dirty="0" smtClean="0"/>
              <a:t> = 1 - d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495800" y="4343400"/>
            <a:ext cx="533400" cy="3810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6019800" y="4267200"/>
            <a:ext cx="685800" cy="38100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4600" y="3200400"/>
            <a:ext cx="2514600" cy="830997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second ‘b’ uses a different expression than the first ‘b’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Mode Equations Recycled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Equations for the voltage mode PWM DCM averaged state models can be used in the current mode unchanged. </a:t>
            </a:r>
          </a:p>
          <a:p>
            <a:r>
              <a:rPr lang="en-US" sz="2000" dirty="0" smtClean="0"/>
              <a:t>What’s new in the current mode is that the duty cycle is not provided, and that doesn’t contradict with the voltage mode model.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equation that connects the error amplifier to the duty cycle: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There is a circular relationship here. The 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is generated based on 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and 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is generated based on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cp</a:t>
            </a:r>
            <a:r>
              <a:rPr lang="en-US" sz="2000" dirty="0" smtClean="0"/>
              <a:t> =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ap</a:t>
            </a:r>
            <a:r>
              <a:rPr lang="en-US" sz="2000" dirty="0" smtClean="0"/>
              <a:t> *(d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…).</a:t>
            </a:r>
            <a:endParaRPr lang="en-US" sz="2000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57200" y="2824162"/>
          <a:ext cx="2557463" cy="1079500"/>
        </p:xfrm>
        <a:graphic>
          <a:graphicData uri="http://schemas.openxmlformats.org/presentationml/2006/ole">
            <p:oleObj spid="_x0000_s26626" name="Equation" r:id="rId3" imgW="1143000" imgH="482400" progId="Equation.3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048000" y="2824162"/>
          <a:ext cx="2784475" cy="1079500"/>
        </p:xfrm>
        <a:graphic>
          <a:graphicData uri="http://schemas.openxmlformats.org/presentationml/2006/ole">
            <p:oleObj spid="_x0000_s26627" name="Equation" r:id="rId4" imgW="1244520" imgH="48240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867400" y="2819400"/>
          <a:ext cx="2743200" cy="1071562"/>
        </p:xfrm>
        <a:graphic>
          <a:graphicData uri="http://schemas.openxmlformats.org/presentationml/2006/ole">
            <p:oleObj spid="_x0000_s26628" name="Equation" r:id="rId5" imgW="1104840" imgH="431640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990600" y="4572000"/>
          <a:ext cx="6324600" cy="1049338"/>
        </p:xfrm>
        <a:graphic>
          <a:graphicData uri="http://schemas.openxmlformats.org/presentationml/2006/ole">
            <p:oleObj spid="_x0000_s26629" name="Equation" r:id="rId6" imgW="29080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Source of the Circular Reference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14400" y="3429000"/>
            <a:ext cx="7315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153194" y="2590006"/>
            <a:ext cx="22860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95400" y="1828800"/>
            <a:ext cx="6934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5400" y="3124200"/>
            <a:ext cx="6934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163094" y="2628106"/>
            <a:ext cx="1599406" cy="7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95400" y="2133600"/>
            <a:ext cx="2667000" cy="9906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1828800"/>
            <a:ext cx="6019800" cy="685800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515894" y="2628106"/>
            <a:ext cx="1600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1600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err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endParaRPr lang="en-US" sz="2000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0" y="22860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1000" y="22860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62400" y="3581400"/>
            <a:ext cx="13716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3505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sw</a:t>
            </a:r>
            <a:endParaRPr lang="en-US" sz="2000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62400" y="2133600"/>
            <a:ext cx="1371600" cy="9906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62400" y="18096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886200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62600" y="1981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lang="en-US" sz="2000" baseline="-25000" dirty="0" err="1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2192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15048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295400" y="2667000"/>
            <a:ext cx="6934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8200" y="2438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lang="en-US" sz="2000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4534694" y="2628106"/>
            <a:ext cx="1599406" cy="7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34000" y="3124200"/>
            <a:ext cx="1981200" cy="158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295400" y="3581400"/>
            <a:ext cx="26670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14800" y="3505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sw</a:t>
            </a:r>
            <a:endParaRPr lang="en-US" sz="2000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34000" y="3581400"/>
            <a:ext cx="19812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7400" y="3505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sw</a:t>
            </a:r>
            <a:endParaRPr lang="en-US" sz="2000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400" y="2895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Valley</a:t>
            </a:r>
            <a:endParaRPr lang="en-US" sz="2000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8200" y="40386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the current mode model provided, 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is constrained only by: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914400" y="55626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But 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valley</a:t>
            </a:r>
            <a:r>
              <a:rPr lang="en-US" sz="2000" dirty="0" smtClean="0"/>
              <a:t> is not available without knowing 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because the averaged models only know I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. SO there’s no way to get 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immediately.</a:t>
            </a:r>
            <a:endParaRPr lang="en-US" sz="2000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2209800" y="4495800"/>
          <a:ext cx="4926107" cy="1066800"/>
        </p:xfrm>
        <a:graphic>
          <a:graphicData uri="http://schemas.openxmlformats.org/presentationml/2006/ole">
            <p:oleObj spid="_x0000_s27650" name="Equation" r:id="rId3" imgW="1993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Clamping Circuit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80327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2954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3" action="ppaction://hlinkfile"/>
              </a:rPr>
              <a:t>clamp.TSC</a:t>
            </a:r>
            <a:r>
              <a:rPr lang="en-US" sz="2000" dirty="0" smtClean="0"/>
              <a:t> ; </a:t>
            </a:r>
            <a:r>
              <a:rPr lang="en-US" sz="2000" dirty="0" smtClean="0">
                <a:hlinkClick r:id="rId4" action="ppaction://hlinkfile"/>
              </a:rPr>
              <a:t>clamp.TSM</a:t>
            </a:r>
            <a:endParaRPr lang="en-US" sz="2000" dirty="0" smtClean="0"/>
          </a:p>
          <a:p>
            <a:r>
              <a:rPr lang="en-US" sz="2000" dirty="0" smtClean="0"/>
              <a:t>This is exactly the same Macro as the one used in the PWM_VM  (voltage mode) circuit.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Controlled Capacitor Circuit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2514600"/>
            <a:ext cx="8229600" cy="323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295400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 action="ppaction://hlinkfile"/>
              </a:rPr>
              <a:t>cap_vc.TSC</a:t>
            </a:r>
            <a:r>
              <a:rPr lang="en-US" sz="2000" dirty="0" smtClean="0"/>
              <a:t> ; </a:t>
            </a:r>
            <a:r>
              <a:rPr lang="en-US" sz="2000" dirty="0" smtClean="0">
                <a:hlinkClick r:id="rId5" action="ppaction://hlinkfile"/>
              </a:rPr>
              <a:t>cap_vc.TSM</a:t>
            </a:r>
            <a:endParaRPr lang="en-US" sz="2000" dirty="0" smtClean="0"/>
          </a:p>
          <a:p>
            <a:r>
              <a:rPr lang="en-US" sz="2000" dirty="0" smtClean="0"/>
              <a:t>This is used to implement the capacitor that goes between C and P, which is used to produce the sub-harmonic oscillation in the current mode model.</a:t>
            </a: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876800" y="4191000"/>
          <a:ext cx="1905000" cy="968115"/>
        </p:xfrm>
        <a:graphic>
          <a:graphicData uri="http://schemas.openxmlformats.org/presentationml/2006/ole">
            <p:oleObj spid="_x0000_s33795" name="Equation" r:id="rId6" imgW="774360" imgH="3934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19600" y="51816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 = </a:t>
            </a:r>
            <a:r>
              <a:rPr lang="en-US" dirty="0" err="1" smtClean="0"/>
              <a:t>cap_vc</a:t>
            </a:r>
            <a:r>
              <a:rPr lang="en-US" dirty="0" smtClean="0"/>
              <a:t> = value set by the user</a:t>
            </a:r>
          </a:p>
          <a:p>
            <a:r>
              <a:rPr lang="en-US" dirty="0" smtClean="0"/>
              <a:t>* </a:t>
            </a:r>
            <a:r>
              <a:rPr lang="en-US" dirty="0" err="1" smtClean="0"/>
              <a:t>v_int</a:t>
            </a:r>
            <a:r>
              <a:rPr lang="en-US" dirty="0" smtClean="0"/>
              <a:t> produce the </a:t>
            </a:r>
            <a:r>
              <a:rPr lang="en-US" dirty="0" smtClean="0">
                <a:latin typeface="Bookman Old Style"/>
              </a:rPr>
              <a:t>∫</a:t>
            </a:r>
            <a:r>
              <a:rPr lang="en-US" dirty="0" smtClean="0"/>
              <a:t> I </a:t>
            </a:r>
            <a:r>
              <a:rPr lang="en-US" dirty="0" err="1" smtClean="0"/>
              <a:t>dt</a:t>
            </a:r>
            <a:r>
              <a:rPr lang="en-US" dirty="0" smtClean="0"/>
              <a:t> by observing the voltage across a 1F capacitor.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Mode PWM Model (1/3)</a:t>
            </a:r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2057400"/>
            <a:ext cx="8229600" cy="357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137160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3" action="ppaction://hlinkfile"/>
              </a:rPr>
              <a:t>PWM_CM.TSC</a:t>
            </a:r>
            <a:r>
              <a:rPr lang="en-US" sz="2000" dirty="0" smtClean="0"/>
              <a:t> ; </a:t>
            </a:r>
            <a:r>
              <a:rPr lang="en-US" sz="2000" dirty="0" smtClean="0">
                <a:hlinkClick r:id="rId4" action="ppaction://hlinkfile"/>
              </a:rPr>
              <a:t>PWM_CM.TSM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Mode PWM Model (2/3)</a:t>
            </a:r>
            <a:endParaRPr 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1295400"/>
            <a:ext cx="635635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3733800"/>
            <a:ext cx="6578600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u="sng" dirty="0" smtClean="0"/>
              <a:t>Switch-Mode Power Supplies, SPICE Simulations and Practical Designs</a:t>
            </a:r>
            <a:r>
              <a:rPr lang="en-US" dirty="0" smtClean="0"/>
              <a:t>, by Christophe P. Basso” CH 2-3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Mode PWM Model (3/3)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3810000"/>
            <a:ext cx="232410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371600"/>
            <a:ext cx="8229600" cy="369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86200" y="50292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moving between DCM and CCM, the U4 CAP_VC might cause convergence issues. If that happens, disconnect U4.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 Test Example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210550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90675" y="5281613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op amp U2 gain = 10 in this example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Gain Test Example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828800"/>
            <a:ext cx="5744074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295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loop gain is taken from the AC excitation V1 to </a:t>
            </a:r>
            <a:r>
              <a:rPr lang="en-US" dirty="0" err="1" smtClean="0"/>
              <a:t>V_err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3733800"/>
            <a:ext cx="4819650" cy="276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Current-Mode Basic Setup (1/2)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3962400"/>
          <a:ext cx="5638801" cy="630425"/>
        </p:xfrm>
        <a:graphic>
          <a:graphicData uri="http://schemas.openxmlformats.org/presentationml/2006/ole">
            <p:oleObj spid="_x0000_s1026" name="Equation" r:id="rId3" imgW="2044440" imgH="228600" progId="Equation.3">
              <p:embed/>
            </p:oleObj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914400" y="3124200"/>
            <a:ext cx="7315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305197" y="2438003"/>
            <a:ext cx="1981994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95400" y="1828800"/>
            <a:ext cx="6934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95400" y="2514600"/>
            <a:ext cx="6934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009900" y="2476500"/>
            <a:ext cx="12954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295400" y="1828800"/>
            <a:ext cx="2362200" cy="6858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57600" y="1828800"/>
            <a:ext cx="3657600" cy="6858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6668294" y="2475706"/>
            <a:ext cx="12954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400" y="1600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peak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0200" y="18288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0200" y="19050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295400" y="3276600"/>
            <a:ext cx="23622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657600" y="3276600"/>
            <a:ext cx="36576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81200" y="33528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dT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sw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33528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d’T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sw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4400" y="4724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equilibrium, then I</a:t>
            </a:r>
            <a:r>
              <a:rPr lang="en-US" baseline="-25000" dirty="0" smtClean="0"/>
              <a:t>L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sw</a:t>
            </a:r>
            <a:r>
              <a:rPr lang="en-US" dirty="0" smtClean="0"/>
              <a:t>) = I</a:t>
            </a:r>
            <a:r>
              <a:rPr lang="en-US" baseline="-25000" dirty="0" smtClean="0"/>
              <a:t>L</a:t>
            </a:r>
            <a:r>
              <a:rPr lang="en-US" dirty="0" smtClean="0"/>
              <a:t>(0):</a:t>
            </a:r>
            <a:endParaRPr lang="en-US" dirty="0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4572000" y="4800600"/>
          <a:ext cx="1600200" cy="1326996"/>
        </p:xfrm>
        <a:graphic>
          <a:graphicData uri="http://schemas.openxmlformats.org/presentationml/2006/ole">
            <p:oleObj spid="_x0000_s1027" name="Equation" r:id="rId4" imgW="520560" imgH="431640" progId="Equation.3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066800" y="1066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3400" y="30288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Current-Mode Basic Setup (2/2)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14400" y="3429000"/>
            <a:ext cx="7315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153194" y="2590006"/>
            <a:ext cx="22860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95400" y="1828800"/>
            <a:ext cx="6934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5400" y="3124200"/>
            <a:ext cx="6934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858294" y="2628900"/>
            <a:ext cx="1599406" cy="7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95400" y="1828800"/>
            <a:ext cx="2362200" cy="6858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57600" y="1828800"/>
            <a:ext cx="3657600" cy="6858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515894" y="2628106"/>
            <a:ext cx="1600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1600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peak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0200" y="18288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7000" y="1752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295400" y="1828800"/>
            <a:ext cx="3962400" cy="11430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57800" y="1828800"/>
            <a:ext cx="2057400" cy="3810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458494" y="2628106"/>
            <a:ext cx="1599406" cy="7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814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81600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57600" y="22098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57800" y="21336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991394" y="2742406"/>
            <a:ext cx="4572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7315994" y="2361406"/>
            <a:ext cx="3048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67600" y="21336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Bookman Old Style"/>
              </a:rPr>
              <a:t>∆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sw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800" y="1066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00" y="2514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Bookman Old Style"/>
              </a:rPr>
              <a:t>∆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(0)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838200" y="4114800"/>
          <a:ext cx="2311400" cy="1155700"/>
        </p:xfrm>
        <a:graphic>
          <a:graphicData uri="http://schemas.openxmlformats.org/presentationml/2006/ole">
            <p:oleObj spid="_x0000_s2050" name="Equation" r:id="rId3" imgW="965160" imgH="482400" progId="Equation.3">
              <p:embed/>
            </p:oleObj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3657600" y="3581400"/>
            <a:ext cx="16002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38600" y="35814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Bookman Old Style"/>
              </a:rPr>
              <a:t>∆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5181600" y="4191000"/>
          <a:ext cx="2362200" cy="2122557"/>
        </p:xfrm>
        <a:graphic>
          <a:graphicData uri="http://schemas.openxmlformats.org/presentationml/2006/ole">
            <p:oleObj spid="_x0000_s2051" name="Equation" r:id="rId4" imgW="1498320" imgH="1346040" progId="Equation.3">
              <p:embed/>
            </p:oleObj>
          </a:graphicData>
        </a:graphic>
      </p:graphicFrame>
      <p:sp>
        <p:nvSpPr>
          <p:cNvPr id="46" name="Right Arrow 45"/>
          <p:cNvSpPr/>
          <p:nvPr/>
        </p:nvSpPr>
        <p:spPr>
          <a:xfrm>
            <a:off x="3657600" y="4419600"/>
            <a:ext cx="1066800" cy="762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153400" y="33336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Mode Instabilities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3505200" y="1524000"/>
          <a:ext cx="3974462" cy="2819400"/>
        </p:xfrm>
        <a:graphic>
          <a:graphicData uri="http://schemas.openxmlformats.org/presentationml/2006/ole">
            <p:oleObj spid="_x0000_s3074" name="Equation" r:id="rId3" imgW="1879560" imgH="133344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0" y="17526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From before: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8194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Using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/S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d/d’ ratio: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724400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 when d </a:t>
            </a:r>
            <a:r>
              <a:rPr lang="en-US" sz="2000" u="sng" dirty="0" smtClean="0"/>
              <a:t>&gt;</a:t>
            </a:r>
            <a:r>
              <a:rPr lang="en-US" sz="2000" dirty="0" smtClean="0"/>
              <a:t> 0.5, the perturbation </a:t>
            </a:r>
            <a:r>
              <a:rPr lang="en-US" sz="2000" dirty="0" smtClean="0">
                <a:latin typeface="Bookman Old Style"/>
              </a:rPr>
              <a:t>∆</a:t>
            </a:r>
            <a:r>
              <a:rPr lang="en-US" sz="2000" dirty="0" smtClean="0"/>
              <a:t>I</a:t>
            </a:r>
            <a:r>
              <a:rPr lang="en-US" sz="2000" baseline="-25000" dirty="0" smtClean="0"/>
              <a:t>L</a:t>
            </a:r>
            <a:r>
              <a:rPr lang="en-US" sz="2000" dirty="0" smtClean="0"/>
              <a:t>(</a:t>
            </a:r>
            <a:r>
              <a:rPr lang="en-US" sz="2000" dirty="0" err="1" smtClean="0"/>
              <a:t>nT</a:t>
            </a:r>
            <a:r>
              <a:rPr lang="en-US" sz="2000" baseline="-25000" dirty="0" err="1" smtClean="0"/>
              <a:t>sw</a:t>
            </a:r>
            <a:r>
              <a:rPr lang="en-US" sz="2000" dirty="0" smtClean="0"/>
              <a:t>) will not die out.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Mode with a Ramp Setup (1/2)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14400" y="3429000"/>
            <a:ext cx="7315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153194" y="2590006"/>
            <a:ext cx="22860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95400" y="1828800"/>
            <a:ext cx="6934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5400" y="3124200"/>
            <a:ext cx="6934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163094" y="2628106"/>
            <a:ext cx="1599406" cy="7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95400" y="2133600"/>
            <a:ext cx="2667000" cy="9906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1828800"/>
            <a:ext cx="6019800" cy="685800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515894" y="2628106"/>
            <a:ext cx="1600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1600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err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endParaRPr lang="en-US" sz="2000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0200" y="1981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2514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2324894" y="2628106"/>
            <a:ext cx="1599406" cy="7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1676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028700" y="2933700"/>
            <a:ext cx="3810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7354094" y="3237706"/>
            <a:ext cx="2286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67600" y="30480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Bookman Old Style"/>
              </a:rPr>
              <a:t>∆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sw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800" y="1066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" y="27432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Bookman Old Style"/>
              </a:rPr>
              <a:t>∆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(0)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124200" y="3581400"/>
            <a:ext cx="8382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24200" y="35814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Bookman Old Style"/>
              </a:rPr>
              <a:t>∆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962400" y="2133600"/>
            <a:ext cx="3352800" cy="9906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295400" y="2057400"/>
            <a:ext cx="1828800" cy="6858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124200" y="2057400"/>
            <a:ext cx="4191000" cy="12192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2400" y="18096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048000" y="1981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86200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562600" y="1981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lang="en-US" sz="2000" baseline="-25000" dirty="0" err="1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8200" y="3962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err</a:t>
            </a:r>
            <a:r>
              <a:rPr lang="en-US" dirty="0" smtClean="0"/>
              <a:t>/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and S</a:t>
            </a:r>
            <a:r>
              <a:rPr lang="en-US" baseline="-25000" dirty="0" smtClean="0"/>
              <a:t>a</a:t>
            </a:r>
            <a:r>
              <a:rPr lang="en-US" dirty="0" smtClean="0"/>
              <a:t>/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are voltage levels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err</a:t>
            </a:r>
            <a:r>
              <a:rPr lang="en-US" dirty="0" smtClean="0"/>
              <a:t> and S</a:t>
            </a:r>
            <a:r>
              <a:rPr lang="en-US" baseline="-25000" dirty="0" smtClean="0"/>
              <a:t>a</a:t>
            </a:r>
            <a:r>
              <a:rPr lang="en-US" dirty="0" smtClean="0"/>
              <a:t>) scaled to currents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14400" y="45720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the standard line, there can be two equations from two ends of the switching period:</a:t>
            </a:r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3581400" y="5029200"/>
          <a:ext cx="2590800" cy="932688"/>
        </p:xfrm>
        <a:graphic>
          <a:graphicData uri="http://schemas.openxmlformats.org/presentationml/2006/ole">
            <p:oleObj spid="_x0000_s4098" name="Equation" r:id="rId3" imgW="12697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Mode with a Ramp Setup (2/2)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14400" y="3429000"/>
            <a:ext cx="7315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153194" y="2590006"/>
            <a:ext cx="22860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95400" y="1828800"/>
            <a:ext cx="6934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5400" y="3124200"/>
            <a:ext cx="6934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163094" y="2628106"/>
            <a:ext cx="1599406" cy="7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95400" y="2133600"/>
            <a:ext cx="2667000" cy="9906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1828800"/>
            <a:ext cx="6019800" cy="685800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515894" y="2628106"/>
            <a:ext cx="1600200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1600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err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endParaRPr lang="en-US" sz="2000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0200" y="1981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2514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2324894" y="2628106"/>
            <a:ext cx="1599406" cy="7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1676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028700" y="2933700"/>
            <a:ext cx="3810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7354094" y="3237706"/>
            <a:ext cx="2286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67600" y="30480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Bookman Old Style"/>
              </a:rPr>
              <a:t>∆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0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sw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800" y="1066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" y="27432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Bookman Old Style"/>
              </a:rPr>
              <a:t>∆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(0)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124200" y="3581400"/>
            <a:ext cx="8382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24200" y="35814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Bookman Old Style"/>
              </a:rPr>
              <a:t>∆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962400" y="2133600"/>
            <a:ext cx="3352800" cy="9906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295400" y="2057400"/>
            <a:ext cx="1828800" cy="6858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124200" y="2057400"/>
            <a:ext cx="4191000" cy="12192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2400" y="18096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048000" y="1981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86200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562600" y="1981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lang="en-US" sz="2000" baseline="-25000" dirty="0" err="1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90600" y="40386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Similarly two equations for the perturbed line:</a:t>
            </a:r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2514600" y="4495800"/>
          <a:ext cx="4767262" cy="933450"/>
        </p:xfrm>
        <a:graphic>
          <a:graphicData uri="http://schemas.openxmlformats.org/presentationml/2006/ole">
            <p:oleObj spid="_x0000_s5122" name="Equation" r:id="rId3" imgW="2336760" imgH="457200" progId="Equation.3">
              <p:embed/>
            </p:oleObj>
          </a:graphicData>
        </a:graphic>
      </p:graphicFrame>
      <p:sp>
        <p:nvSpPr>
          <p:cNvPr id="33" name="Rectangle 32"/>
          <p:cNvSpPr/>
          <p:nvPr/>
        </p:nvSpPr>
        <p:spPr>
          <a:xfrm>
            <a:off x="1066800" y="55626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the duration of </a:t>
            </a:r>
            <a:r>
              <a:rPr lang="en-US" dirty="0" smtClean="0">
                <a:latin typeface="Bookman Old Style"/>
              </a:rPr>
              <a:t>∆</a:t>
            </a:r>
            <a:r>
              <a:rPr lang="en-US" dirty="0" smtClean="0"/>
              <a:t>t:</a:t>
            </a: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3470275" y="5529263"/>
          <a:ext cx="1212850" cy="776287"/>
        </p:xfrm>
        <a:graphic>
          <a:graphicData uri="http://schemas.openxmlformats.org/presentationml/2006/ole">
            <p:oleObj spid="_x0000_s5123" name="Equation" r:id="rId4" imgW="6728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Ramp Requirement for Preventing Instability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much manipulation, the previous equations can give: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133600"/>
          <a:ext cx="4067174" cy="914400"/>
        </p:xfrm>
        <a:graphic>
          <a:graphicData uri="http://schemas.openxmlformats.org/presentationml/2006/ole">
            <p:oleObj spid="_x0000_s6146" name="Equation" r:id="rId3" imgW="2145960" imgH="4824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3352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again, the ratio S</a:t>
            </a:r>
            <a:r>
              <a:rPr lang="en-US" baseline="-25000" dirty="0" smtClean="0"/>
              <a:t>1</a:t>
            </a:r>
            <a:r>
              <a:rPr lang="en-US" dirty="0" smtClean="0"/>
              <a:t>/S</a:t>
            </a:r>
            <a:r>
              <a:rPr lang="en-US" baseline="-25000" dirty="0" smtClean="0"/>
              <a:t>2</a:t>
            </a:r>
            <a:r>
              <a:rPr lang="en-US" dirty="0" smtClean="0"/>
              <a:t> = d’/d, and stability is guaranteed at all operating cycles if: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429000" y="4191000"/>
          <a:ext cx="2223247" cy="1219200"/>
        </p:xfrm>
        <a:graphic>
          <a:graphicData uri="http://schemas.openxmlformats.org/presentationml/2006/ole">
            <p:oleObj spid="_x0000_s6147" name="Equation" r:id="rId4" imgW="78732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Current-Mode in CCM Equations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voltage mode in CCM equations apply: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 current mode, the new issue is that the error amplifier output doesn’t get turned into duty cycle directly. Instead, the error signal sets a upper limit on the inductor current.</a:t>
            </a:r>
          </a:p>
          <a:p>
            <a:r>
              <a:rPr lang="en-US" sz="2000" dirty="0" smtClean="0"/>
              <a:t>The current mode model uses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cp</a:t>
            </a:r>
            <a:r>
              <a:rPr lang="en-US" sz="2000" dirty="0" smtClean="0"/>
              <a:t> = d *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ap</a:t>
            </a:r>
            <a:r>
              <a:rPr lang="en-US" sz="2000" dirty="0" smtClean="0"/>
              <a:t> to determine the duty cycle. Then the inductor current I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 is computed.</a:t>
            </a:r>
            <a:endParaRPr lang="en-US" sz="2000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3505200" y="1828800"/>
          <a:ext cx="1625600" cy="992188"/>
        </p:xfrm>
        <a:graphic>
          <a:graphicData uri="http://schemas.openxmlformats.org/presentationml/2006/ole">
            <p:oleObj spid="_x0000_s21506" name="Equation" r:id="rId4" imgW="749160" imgH="457200" progId="Equation.3">
              <p:embed/>
            </p:oleObj>
          </a:graphicData>
        </a:graphic>
      </p:graphicFrame>
      <p:sp>
        <p:nvSpPr>
          <p:cNvPr id="5" name="Diamond 4"/>
          <p:cNvSpPr/>
          <p:nvPr/>
        </p:nvSpPr>
        <p:spPr>
          <a:xfrm>
            <a:off x="3352800" y="5181600"/>
            <a:ext cx="609600" cy="6858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181600" y="5181600"/>
            <a:ext cx="609600" cy="6858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5296694" y="5523706"/>
            <a:ext cx="381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467894" y="5523706"/>
            <a:ext cx="381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</p:cNvCxnSpPr>
          <p:nvPr/>
        </p:nvCxnSpPr>
        <p:spPr>
          <a:xfrm rot="5400000">
            <a:off x="3543300" y="5981700"/>
            <a:ext cx="228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372894" y="5980906"/>
            <a:ext cx="228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57600" y="6096000"/>
            <a:ext cx="1828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544094" y="5066506"/>
            <a:ext cx="228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372894" y="5066506"/>
            <a:ext cx="228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43200" y="4953000"/>
            <a:ext cx="9144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86400" y="4953000"/>
            <a:ext cx="9144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2400" y="53340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d*I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1200" y="5334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000" baseline="-25000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667000" y="48768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24600" y="48768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95800" y="60198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77000" y="47814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19600" y="6153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2200" y="4724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830</TotalTime>
  <Words>796</Words>
  <Application>Microsoft Office PowerPoint</Application>
  <PresentationFormat>On-screen Show (4:3)</PresentationFormat>
  <Paragraphs>148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Origin</vt:lpstr>
      <vt:lpstr>Equation</vt:lpstr>
      <vt:lpstr>PWM Switch Model – The Current-Mode Case</vt:lpstr>
      <vt:lpstr>References</vt:lpstr>
      <vt:lpstr>Current-Mode Basic Setup (1/2)</vt:lpstr>
      <vt:lpstr>Current-Mode Basic Setup (2/2)</vt:lpstr>
      <vt:lpstr>Current Mode Instabilities</vt:lpstr>
      <vt:lpstr>Current Mode with a Ramp Setup (1/2)</vt:lpstr>
      <vt:lpstr>Current Mode with a Ramp Setup (2/2)</vt:lpstr>
      <vt:lpstr>Ramp Requirement for Preventing Instability</vt:lpstr>
      <vt:lpstr>Current-Mode in CCM Equations (1/2)</vt:lpstr>
      <vt:lpstr>Current-Mode in CCM Equations (2/2)</vt:lpstr>
      <vt:lpstr>Adding Cs to model sub-harmonic instability</vt:lpstr>
      <vt:lpstr>Current-Mode in DCM Equations</vt:lpstr>
      <vt:lpstr>Getting DCM Equation in CCM Format</vt:lpstr>
      <vt:lpstr>Voltage Mode Equations Recycled</vt:lpstr>
      <vt:lpstr>The Source of the Circular Reference</vt:lpstr>
      <vt:lpstr>Clamping Circuit</vt:lpstr>
      <vt:lpstr>Voltage Controlled Capacitor Circuit</vt:lpstr>
      <vt:lpstr>Current Mode PWM Model (1/3)</vt:lpstr>
      <vt:lpstr>Current Mode PWM Model (2/3)</vt:lpstr>
      <vt:lpstr>Current Mode PWM Model (3/3)</vt:lpstr>
      <vt:lpstr>Closed Loop Test Example</vt:lpstr>
      <vt:lpstr>Loop Gain Test Example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Switch Model – The Current-Mode Case</dc:title>
  <dc:creator>Louis Yang</dc:creator>
  <cp:lastModifiedBy>Louis Yang</cp:lastModifiedBy>
  <cp:revision>99</cp:revision>
  <dcterms:created xsi:type="dcterms:W3CDTF">2009-05-31T05:21:30Z</dcterms:created>
  <dcterms:modified xsi:type="dcterms:W3CDTF">2009-06-01T07:31:09Z</dcterms:modified>
</cp:coreProperties>
</file>