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2" r:id="rId8"/>
    <p:sldId id="263" r:id="rId9"/>
    <p:sldId id="264" r:id="rId10"/>
    <p:sldId id="266" r:id="rId11"/>
    <p:sldId id="267" r:id="rId12"/>
    <p:sldId id="265" r:id="rId13"/>
    <p:sldId id="268" r:id="rId14"/>
    <p:sldId id="269"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20"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C3F416CD-67A3-4CF0-A210-F6AF31AC147F}" type="datetimeFigureOut">
              <a:rPr lang="en-US" smtClean="0"/>
              <a:pPr/>
              <a:t>7/4/2009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kumimoji="0"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F416CD-67A3-4CF0-A210-F6AF31AC147F}" type="datetimeFigureOut">
              <a:rPr lang="en-US" smtClean="0"/>
              <a:pPr/>
              <a:t>7/4/2009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F416CD-67A3-4CF0-A210-F6AF31AC147F}" type="datetimeFigureOut">
              <a:rPr lang="en-US" smtClean="0"/>
              <a:pPr/>
              <a:t>7/4/2009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F416CD-67A3-4CF0-A210-F6AF31AC147F}" type="datetimeFigureOut">
              <a:rPr lang="en-US" smtClean="0"/>
              <a:pPr/>
              <a:t>7/4/2009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7/4/2009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F416CD-67A3-4CF0-A210-F6AF31AC147F}" type="datetimeFigureOut">
              <a:rPr lang="en-US" smtClean="0"/>
              <a:pPr/>
              <a:t>7/4/2009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lgn="l" eaLnBrk="1" latinLnBrk="0" hangingPunct="1"/>
            <a:fld id="{C3F416CD-67A3-4CF0-A210-F6AF31AC147F}" type="datetimeFigureOut">
              <a:rPr lang="en-US" smtClean="0"/>
              <a:pPr algn="l" eaLnBrk="1" latinLnBrk="0" hangingPunct="1"/>
              <a:t>7/4/2009</a:t>
            </a:fld>
            <a:endParaRPr lang="en-US"/>
          </a:p>
        </p:txBody>
      </p:sp>
      <p:sp>
        <p:nvSpPr>
          <p:cNvPr id="27" name="Slide Number Placeholder 26"/>
          <p:cNvSpPr>
            <a:spLocks noGrp="1"/>
          </p:cNvSpPr>
          <p:nvPr>
            <p:ph type="sldNum" sz="quarter" idx="11"/>
          </p:nvPr>
        </p:nvSpPr>
        <p:spPr/>
        <p:txBody>
          <a:bodyPr rtlCol="0"/>
          <a:lstStyle/>
          <a:p>
            <a:pPr algn="r" eaLnBrk="1" latinLnBrk="0" hangingPunct="1"/>
            <a:fld id="{96652B35-718D-4E28-AFEB-B694A3B357E8}" type="slidenum">
              <a:rPr kumimoji="0" lang="en-US" smtClean="0"/>
              <a:pPr algn="r" eaLnBrk="1" latinLnBrk="0" hangingPunct="1"/>
              <a:t>‹#›</a:t>
            </a:fld>
            <a:endParaRPr kumimoji="0" lang="en-US"/>
          </a:p>
        </p:txBody>
      </p:sp>
      <p:sp>
        <p:nvSpPr>
          <p:cNvPr id="28" name="Footer Placeholder 27"/>
          <p:cNvSpPr>
            <a:spLocks noGrp="1"/>
          </p:cNvSpPr>
          <p:nvPr>
            <p:ph type="ftr" sz="quarter" idx="12"/>
          </p:nvPr>
        </p:nvSpPr>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C3F416CD-67A3-4CF0-A210-F6AF31AC147F}" type="datetimeFigureOut">
              <a:rPr lang="en-US" smtClean="0"/>
              <a:pPr/>
              <a:t>7/4/2009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kumimoji="0" lang="en-US" dirty="0"/>
          </a:p>
        </p:txBody>
      </p:sp>
      <p:sp>
        <p:nvSpPr>
          <p:cNvPr id="5" name="Slide Number Placeholder 4"/>
          <p:cNvSpPr>
            <a:spLocks noGrp="1"/>
          </p:cNvSpPr>
          <p:nvPr>
            <p:ph type="sldNum" sz="quarter" idx="12"/>
          </p:nvPr>
        </p:nvSpPr>
        <p:spPr>
          <a:xfrm>
            <a:off x="8174736" y="2272"/>
            <a:ext cx="762000" cy="365760"/>
          </a:xfrm>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16CD-67A3-4CF0-A210-F6AF31AC147F}" type="datetimeFigureOut">
              <a:rPr lang="en-US" smtClean="0"/>
              <a:pPr/>
              <a:t>7/4/2009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F416CD-67A3-4CF0-A210-F6AF31AC147F}" type="datetimeFigureOut">
              <a:rPr lang="en-US" smtClean="0"/>
              <a:pPr/>
              <a:t>7/4/2009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F416CD-67A3-4CF0-A210-F6AF31AC147F}" type="datetimeFigureOut">
              <a:rPr lang="en-US" smtClean="0"/>
              <a:pPr/>
              <a:t>7/4/2009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l" eaLnBrk="1" latinLnBrk="0" hangingPunct="1"/>
            <a:fld id="{C3F416CD-67A3-4CF0-A210-F6AF31AC147F}" type="datetimeFigureOut">
              <a:rPr lang="en-US" smtClean="0"/>
              <a:pPr algn="l" eaLnBrk="1" latinLnBrk="0" hangingPunct="1"/>
              <a:t>7/4/2009</a:t>
            </a:fld>
            <a:endParaRPr lang="en-US" sz="800" dirty="0">
              <a:solidFill>
                <a:schemeClr val="accent2"/>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lgn="r" eaLnBrk="1" latinLnBrk="0" hangingPunct="1"/>
            <a:endParaRPr kumimoji="0" lang="en-US" sz="800" dirty="0">
              <a:solidFill>
                <a:schemeClr val="accent2"/>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hyperlink" Target="files_Basso/PWM_BCM_CM.TSM" TargetMode="External"/><Relationship Id="rId4" Type="http://schemas.openxmlformats.org/officeDocument/2006/relationships/hyperlink" Target="files_Basso/PWM_BCM_CM.TSC"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files_Basso/FDD3670.TSM" TargetMode="External"/><Relationship Id="rId2" Type="http://schemas.openxmlformats.org/officeDocument/2006/relationships/hyperlink" Target="files_Basso/FEP16BT.TSM"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hyperlink" Target="files_Basso/PWM_BCM_VM.TSC"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files_Basso/PWM_BCM_VM.TS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PWM Switch Model – The Border Line Conduction Case</a:t>
            </a:r>
            <a:endParaRPr lang="en-US" dirty="0"/>
          </a:p>
        </p:txBody>
      </p:sp>
      <p:sp>
        <p:nvSpPr>
          <p:cNvPr id="3" name="Subtitle 2"/>
          <p:cNvSpPr>
            <a:spLocks noGrp="1"/>
          </p:cNvSpPr>
          <p:nvPr>
            <p:ph type="subTitle" idx="1"/>
          </p:nvPr>
        </p:nvSpPr>
        <p:spPr/>
        <p:txBody>
          <a:bodyPr/>
          <a:lstStyle/>
          <a:p>
            <a:r>
              <a:rPr lang="en-US" dirty="0" smtClean="0"/>
              <a:t>Last updated July 4, 2009</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Tina Macro Implementation (2/3)</a:t>
            </a:r>
            <a:endParaRPr lang="en-US" dirty="0"/>
          </a:p>
        </p:txBody>
      </p:sp>
      <p:pic>
        <p:nvPicPr>
          <p:cNvPr id="23555" name="Picture 3"/>
          <p:cNvPicPr>
            <a:picLocks noGrp="1" noChangeAspect="1" noChangeArrowheads="1"/>
          </p:cNvPicPr>
          <p:nvPr>
            <p:ph idx="1"/>
          </p:nvPr>
        </p:nvPicPr>
        <p:blipFill>
          <a:blip r:embed="rId2" cstate="print">
            <a:clrChange>
              <a:clrFrom>
                <a:srgbClr val="FFFFFF"/>
              </a:clrFrom>
              <a:clrTo>
                <a:srgbClr val="FFFFFF">
                  <a:alpha val="0"/>
                </a:srgbClr>
              </a:clrTo>
            </a:clrChange>
          </a:blip>
          <a:stretch>
            <a:fillRect/>
          </a:stretch>
        </p:blipFill>
        <p:spPr bwMode="auto">
          <a:xfrm>
            <a:off x="0" y="2514600"/>
            <a:ext cx="2235200" cy="2743200"/>
          </a:xfrm>
          <a:prstGeom prst="rect">
            <a:avLst/>
          </a:prstGeom>
          <a:noFill/>
          <a:ln>
            <a:noFill/>
          </a:ln>
        </p:spPr>
      </p:pic>
      <p:pic>
        <p:nvPicPr>
          <p:cNvPr id="23556"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866900" y="2667000"/>
            <a:ext cx="7277100" cy="37465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Tina Macro Implementation (3/3)</a:t>
            </a:r>
            <a:endParaRPr lang="en-US" dirty="0"/>
          </a:p>
        </p:txBody>
      </p:sp>
      <p:pic>
        <p:nvPicPr>
          <p:cNvPr id="24578" name="Picture 2"/>
          <p:cNvPicPr>
            <a:picLocks noGrp="1" noChangeAspect="1" noChangeArrowheads="1"/>
          </p:cNvPicPr>
          <p:nvPr>
            <p:ph idx="1"/>
          </p:nvPr>
        </p:nvPicPr>
        <p:blipFill>
          <a:blip r:embed="rId2" cstate="print">
            <a:clrChange>
              <a:clrFrom>
                <a:srgbClr val="FFFFFF"/>
              </a:clrFrom>
              <a:clrTo>
                <a:srgbClr val="FFFFFF">
                  <a:alpha val="0"/>
                </a:srgbClr>
              </a:clrTo>
            </a:clrChange>
          </a:blip>
          <a:srcRect/>
          <a:stretch>
            <a:fillRect/>
          </a:stretch>
        </p:blipFill>
        <p:spPr bwMode="auto">
          <a:xfrm>
            <a:off x="3270250" y="2895600"/>
            <a:ext cx="5873750" cy="2571750"/>
          </a:xfrm>
          <a:prstGeom prst="rect">
            <a:avLst/>
          </a:prstGeom>
          <a:noFill/>
          <a:ln w="9525">
            <a:noFill/>
            <a:miter lim="800000"/>
            <a:headEnd/>
            <a:tailEnd/>
          </a:ln>
        </p:spPr>
      </p:pic>
      <p:pic>
        <p:nvPicPr>
          <p:cNvPr id="24579" name="Picture 3"/>
          <p:cNvPicPr>
            <a:picLocks noChangeAspect="1" noChangeArrowheads="1"/>
          </p:cNvPicPr>
          <p:nvPr/>
        </p:nvPicPr>
        <p:blipFill>
          <a:blip r:embed="rId3" cstate="print">
            <a:clrChange>
              <a:clrFrom>
                <a:srgbClr val="FFFFFF"/>
              </a:clrFrom>
              <a:clrTo>
                <a:srgbClr val="FFFFFF">
                  <a:alpha val="0"/>
                </a:srgbClr>
              </a:clrTo>
            </a:clrChange>
          </a:blip>
          <a:stretch>
            <a:fillRect/>
          </a:stretch>
        </p:blipFill>
        <p:spPr bwMode="auto">
          <a:xfrm>
            <a:off x="0" y="2590800"/>
            <a:ext cx="4826000" cy="313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Trying out the BCM_VM Macro</a:t>
            </a:r>
            <a:endParaRPr lang="en-US" dirty="0"/>
          </a:p>
        </p:txBody>
      </p:sp>
      <p:pic>
        <p:nvPicPr>
          <p:cNvPr id="21506" name="Picture 2"/>
          <p:cNvPicPr>
            <a:picLocks noGrp="1" noChangeAspect="1" noChangeArrowheads="1"/>
          </p:cNvPicPr>
          <p:nvPr>
            <p:ph idx="1"/>
          </p:nvPr>
        </p:nvPicPr>
        <p:blipFill>
          <a:blip r:embed="rId2" cstate="print"/>
          <a:stretch>
            <a:fillRect/>
          </a:stretch>
        </p:blipFill>
        <p:spPr bwMode="auto">
          <a:xfrm>
            <a:off x="1219200" y="2438400"/>
            <a:ext cx="5740400" cy="3581400"/>
          </a:xfrm>
          <a:prstGeom prst="rect">
            <a:avLst/>
          </a:prstGeom>
          <a:noFill/>
          <a:ln>
            <a:noFill/>
          </a:ln>
        </p:spPr>
      </p:pic>
      <p:sp>
        <p:nvSpPr>
          <p:cNvPr id="5" name="TextBox 4"/>
          <p:cNvSpPr txBox="1"/>
          <p:nvPr/>
        </p:nvSpPr>
        <p:spPr>
          <a:xfrm>
            <a:off x="6019800" y="5105400"/>
            <a:ext cx="2362200" cy="1015663"/>
          </a:xfrm>
          <a:prstGeom prst="rect">
            <a:avLst/>
          </a:prstGeom>
          <a:noFill/>
        </p:spPr>
        <p:txBody>
          <a:bodyPr wrap="square" rtlCol="0">
            <a:spAutoFit/>
          </a:bodyPr>
          <a:lstStyle/>
          <a:p>
            <a:r>
              <a:rPr lang="en-US" sz="2000" dirty="0" err="1" smtClean="0"/>
              <a:t>F</a:t>
            </a:r>
            <a:r>
              <a:rPr lang="en-US" sz="2000" baseline="-25000" dirty="0" err="1" smtClean="0"/>
              <a:t>sw</a:t>
            </a:r>
            <a:r>
              <a:rPr lang="en-US" sz="2000" dirty="0" smtClean="0"/>
              <a:t> = 15.97kHz</a:t>
            </a:r>
          </a:p>
          <a:p>
            <a:r>
              <a:rPr lang="en-US" sz="2000" dirty="0" err="1" smtClean="0"/>
              <a:t>I</a:t>
            </a:r>
            <a:r>
              <a:rPr lang="en-US" sz="2000" baseline="-25000" dirty="0" err="1" smtClean="0"/>
              <a:t>peak</a:t>
            </a:r>
            <a:r>
              <a:rPr lang="en-US" sz="2000" dirty="0" smtClean="0"/>
              <a:t> = 12A</a:t>
            </a:r>
          </a:p>
          <a:p>
            <a:r>
              <a:rPr lang="en-US" sz="2000" dirty="0" smtClean="0"/>
              <a:t>duty cycle = 42.5%</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Borderline Conduction – The Current Mode Case (1/3)</a:t>
            </a:r>
            <a:endParaRPr lang="en-US" dirty="0"/>
          </a:p>
        </p:txBody>
      </p:sp>
      <p:sp>
        <p:nvSpPr>
          <p:cNvPr id="3" name="Content Placeholder 2"/>
          <p:cNvSpPr>
            <a:spLocks noGrp="1"/>
          </p:cNvSpPr>
          <p:nvPr>
            <p:ph idx="1"/>
          </p:nvPr>
        </p:nvSpPr>
        <p:spPr/>
        <p:txBody>
          <a:bodyPr>
            <a:normAutofit/>
          </a:bodyPr>
          <a:lstStyle/>
          <a:p>
            <a:r>
              <a:rPr lang="en-US" sz="2000" dirty="0" smtClean="0"/>
              <a:t>The current mode waveforms look just like the voltage mode waveforms, so the basic CCM model equations can be used:</a:t>
            </a:r>
          </a:p>
          <a:p>
            <a:endParaRPr lang="en-US" sz="2000" dirty="0" smtClean="0"/>
          </a:p>
          <a:p>
            <a:endParaRPr lang="en-US" sz="2000" dirty="0" smtClean="0"/>
          </a:p>
          <a:p>
            <a:endParaRPr lang="en-US" sz="2000" dirty="0" smtClean="0"/>
          </a:p>
          <a:p>
            <a:r>
              <a:rPr lang="en-US" sz="2000" dirty="0" smtClean="0"/>
              <a:t>The error voltage controls the peak current. The switch opens (swings to P) when the inductor current (I</a:t>
            </a:r>
            <a:r>
              <a:rPr lang="en-US" sz="2000" baseline="-25000" dirty="0" smtClean="0"/>
              <a:t>C</a:t>
            </a:r>
            <a:r>
              <a:rPr lang="en-US" sz="2000" dirty="0" smtClean="0"/>
              <a:t>) reach the value set by the error voltage divided by the sense resistor (</a:t>
            </a:r>
            <a:r>
              <a:rPr lang="en-US" sz="2000" dirty="0" err="1" smtClean="0"/>
              <a:t>V</a:t>
            </a:r>
            <a:r>
              <a:rPr lang="en-US" sz="2000" baseline="-25000" dirty="0" err="1" smtClean="0"/>
              <a:t>err</a:t>
            </a:r>
            <a:r>
              <a:rPr lang="en-US" sz="2000" dirty="0" smtClean="0"/>
              <a:t>/</a:t>
            </a:r>
            <a:r>
              <a:rPr lang="en-US" sz="2000" dirty="0" err="1" smtClean="0"/>
              <a:t>R</a:t>
            </a:r>
            <a:r>
              <a:rPr lang="en-US" sz="2000" baseline="-25000" dirty="0" err="1" smtClean="0"/>
              <a:t>i</a:t>
            </a:r>
            <a:r>
              <a:rPr lang="en-US" sz="2000" dirty="0" smtClean="0"/>
              <a:t>).</a:t>
            </a:r>
          </a:p>
          <a:p>
            <a:r>
              <a:rPr lang="en-US" sz="2000" dirty="0" smtClean="0"/>
              <a:t>The equation for I</a:t>
            </a:r>
            <a:r>
              <a:rPr lang="en-US" sz="2000" baseline="-25000" dirty="0" smtClean="0"/>
              <a:t>C</a:t>
            </a:r>
            <a:r>
              <a:rPr lang="en-US" sz="2000" dirty="0" smtClean="0"/>
              <a:t>:</a:t>
            </a:r>
            <a:endParaRPr lang="en-US" sz="2000" dirty="0"/>
          </a:p>
        </p:txBody>
      </p:sp>
      <p:graphicFrame>
        <p:nvGraphicFramePr>
          <p:cNvPr id="21506" name="Object 2"/>
          <p:cNvGraphicFramePr>
            <a:graphicFrameLocks noChangeAspect="1"/>
          </p:cNvGraphicFramePr>
          <p:nvPr/>
        </p:nvGraphicFramePr>
        <p:xfrm>
          <a:off x="2590800" y="2971800"/>
          <a:ext cx="1733550" cy="990600"/>
        </p:xfrm>
        <a:graphic>
          <a:graphicData uri="http://schemas.openxmlformats.org/presentationml/2006/ole">
            <p:oleObj spid="_x0000_s21506" name="Equation" r:id="rId3" imgW="799920" imgH="457200" progId="Equation.3">
              <p:embed/>
            </p:oleObj>
          </a:graphicData>
        </a:graphic>
      </p:graphicFrame>
      <p:sp>
        <p:nvSpPr>
          <p:cNvPr id="5" name="Rectangle 4"/>
          <p:cNvSpPr/>
          <p:nvPr/>
        </p:nvSpPr>
        <p:spPr>
          <a:xfrm>
            <a:off x="2514600" y="3429000"/>
            <a:ext cx="1905000" cy="533400"/>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Object 5"/>
          <p:cNvGraphicFramePr>
            <a:graphicFrameLocks noChangeAspect="1"/>
          </p:cNvGraphicFramePr>
          <p:nvPr/>
        </p:nvGraphicFramePr>
        <p:xfrm>
          <a:off x="2209800" y="5257800"/>
          <a:ext cx="4580964" cy="1066800"/>
        </p:xfrm>
        <a:graphic>
          <a:graphicData uri="http://schemas.openxmlformats.org/presentationml/2006/ole">
            <p:oleObj spid="_x0000_s21507" name="Equation" r:id="rId4" imgW="1854000" imgH="431640" progId="Equation.3">
              <p:embed/>
            </p:oleObj>
          </a:graphicData>
        </a:graphic>
      </p:graphicFrame>
      <p:sp>
        <p:nvSpPr>
          <p:cNvPr id="7" name="TextBox 6"/>
          <p:cNvSpPr txBox="1"/>
          <p:nvPr/>
        </p:nvSpPr>
        <p:spPr>
          <a:xfrm>
            <a:off x="1143000" y="6324600"/>
            <a:ext cx="1676400" cy="400110"/>
          </a:xfrm>
          <a:prstGeom prst="rect">
            <a:avLst/>
          </a:prstGeom>
          <a:noFill/>
        </p:spPr>
        <p:txBody>
          <a:bodyPr wrap="square" rtlCol="0">
            <a:spAutoFit/>
          </a:bodyPr>
          <a:lstStyle/>
          <a:p>
            <a:r>
              <a:rPr lang="en-US" sz="2000" dirty="0" smtClean="0"/>
              <a:t>I</a:t>
            </a:r>
            <a:r>
              <a:rPr lang="en-US" sz="2000" baseline="-25000" dirty="0" smtClean="0"/>
              <a:t>C</a:t>
            </a:r>
            <a:r>
              <a:rPr lang="en-US" sz="2000" dirty="0" smtClean="0"/>
              <a:t> peak value</a:t>
            </a:r>
            <a:endParaRPr lang="en-US" sz="2000" dirty="0"/>
          </a:p>
        </p:txBody>
      </p:sp>
      <p:cxnSp>
        <p:nvCxnSpPr>
          <p:cNvPr id="12" name="Straight Arrow Connector 11"/>
          <p:cNvCxnSpPr/>
          <p:nvPr/>
        </p:nvCxnSpPr>
        <p:spPr>
          <a:xfrm flipV="1">
            <a:off x="2743200" y="6248400"/>
            <a:ext cx="3810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6400800" y="6248400"/>
            <a:ext cx="3810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58000" y="6324600"/>
            <a:ext cx="1905000" cy="400110"/>
          </a:xfrm>
          <a:prstGeom prst="rect">
            <a:avLst/>
          </a:prstGeom>
          <a:noFill/>
        </p:spPr>
        <p:txBody>
          <a:bodyPr wrap="square" rtlCol="0">
            <a:spAutoFit/>
          </a:bodyPr>
          <a:lstStyle/>
          <a:p>
            <a:r>
              <a:rPr lang="en-US" sz="2000" dirty="0" smtClean="0"/>
              <a:t>I</a:t>
            </a:r>
            <a:r>
              <a:rPr lang="en-US" sz="2000" baseline="-25000" dirty="0" smtClean="0"/>
              <a:t>C</a:t>
            </a:r>
            <a:r>
              <a:rPr lang="en-US" sz="2000" dirty="0" smtClean="0"/>
              <a:t> falling slope</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Borderline Conduction – The Current Mode </a:t>
            </a:r>
            <a:r>
              <a:rPr lang="en-US" dirty="0" smtClean="0"/>
              <a:t>Case (2/3)</a:t>
            </a:r>
            <a:endParaRPr lang="en-US" dirty="0"/>
          </a:p>
        </p:txBody>
      </p:sp>
      <p:sp>
        <p:nvSpPr>
          <p:cNvPr id="3" name="Content Placeholder 2"/>
          <p:cNvSpPr>
            <a:spLocks noGrp="1"/>
          </p:cNvSpPr>
          <p:nvPr>
            <p:ph idx="1"/>
          </p:nvPr>
        </p:nvSpPr>
        <p:spPr>
          <a:xfrm>
            <a:off x="457200" y="2249424"/>
            <a:ext cx="8229600" cy="4608576"/>
          </a:xfrm>
        </p:spPr>
        <p:txBody>
          <a:bodyPr>
            <a:normAutofit/>
          </a:bodyPr>
          <a:lstStyle/>
          <a:p>
            <a:r>
              <a:rPr lang="en-US" sz="2000" dirty="0" smtClean="0"/>
              <a:t>Equation for “T</a:t>
            </a:r>
            <a:r>
              <a:rPr lang="en-US" sz="2000" baseline="-25000" dirty="0" smtClean="0"/>
              <a:t>SW</a:t>
            </a:r>
            <a:r>
              <a:rPr lang="en-US" sz="2000" dirty="0" smtClean="0"/>
              <a:t>”:</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Equation for “d”:</a:t>
            </a:r>
            <a:endParaRPr lang="en-US" sz="2000" dirty="0"/>
          </a:p>
        </p:txBody>
      </p:sp>
      <p:graphicFrame>
        <p:nvGraphicFramePr>
          <p:cNvPr id="4" name="Object 3"/>
          <p:cNvGraphicFramePr>
            <a:graphicFrameLocks noChangeAspect="1"/>
          </p:cNvGraphicFramePr>
          <p:nvPr/>
        </p:nvGraphicFramePr>
        <p:xfrm>
          <a:off x="457200" y="2819400"/>
          <a:ext cx="1524000" cy="1943292"/>
        </p:xfrm>
        <a:graphic>
          <a:graphicData uri="http://schemas.openxmlformats.org/presentationml/2006/ole">
            <p:oleObj spid="_x0000_s22530" name="Equation" r:id="rId3" imgW="736560" imgH="939600" progId="Equation.3">
              <p:embed/>
            </p:oleObj>
          </a:graphicData>
        </a:graphic>
      </p:graphicFrame>
      <p:graphicFrame>
        <p:nvGraphicFramePr>
          <p:cNvPr id="5" name="Object 4"/>
          <p:cNvGraphicFramePr>
            <a:graphicFrameLocks noChangeAspect="1"/>
          </p:cNvGraphicFramePr>
          <p:nvPr/>
        </p:nvGraphicFramePr>
        <p:xfrm>
          <a:off x="2743200" y="3276600"/>
          <a:ext cx="1684421" cy="914400"/>
        </p:xfrm>
        <a:graphic>
          <a:graphicData uri="http://schemas.openxmlformats.org/presentationml/2006/ole">
            <p:oleObj spid="_x0000_s22531" name="Equation" r:id="rId4" imgW="888840" imgH="482400" progId="Equation.3">
              <p:embed/>
            </p:oleObj>
          </a:graphicData>
        </a:graphic>
      </p:graphicFrame>
      <p:sp>
        <p:nvSpPr>
          <p:cNvPr id="6" name="Rectangle 5"/>
          <p:cNvSpPr/>
          <p:nvPr/>
        </p:nvSpPr>
        <p:spPr>
          <a:xfrm>
            <a:off x="304800" y="2819400"/>
            <a:ext cx="4267200" cy="2057400"/>
          </a:xfrm>
          <a:prstGeom prst="rect">
            <a:avLst/>
          </a:prstGeom>
          <a:noFill/>
          <a:ln w="254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Object 7"/>
          <p:cNvGraphicFramePr>
            <a:graphicFrameLocks noChangeAspect="1"/>
          </p:cNvGraphicFramePr>
          <p:nvPr/>
        </p:nvGraphicFramePr>
        <p:xfrm>
          <a:off x="5791200" y="3429000"/>
          <a:ext cx="3022934" cy="850900"/>
        </p:xfrm>
        <a:graphic>
          <a:graphicData uri="http://schemas.openxmlformats.org/presentationml/2006/ole">
            <p:oleObj spid="_x0000_s22533" name="Equation" r:id="rId5" imgW="1714320" imgH="482400" progId="Equation.3">
              <p:embed/>
            </p:oleObj>
          </a:graphicData>
        </a:graphic>
      </p:graphicFrame>
      <p:sp>
        <p:nvSpPr>
          <p:cNvPr id="9" name="Right Arrow 8"/>
          <p:cNvSpPr/>
          <p:nvPr/>
        </p:nvSpPr>
        <p:spPr>
          <a:xfrm>
            <a:off x="4876800" y="3657600"/>
            <a:ext cx="609600" cy="457200"/>
          </a:xfrm>
          <a:prstGeom prst="right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9"/>
          <p:cNvGraphicFramePr>
            <a:graphicFrameLocks noChangeAspect="1"/>
          </p:cNvGraphicFramePr>
          <p:nvPr/>
        </p:nvGraphicFramePr>
        <p:xfrm>
          <a:off x="457200" y="5562600"/>
          <a:ext cx="1603938" cy="990600"/>
        </p:xfrm>
        <a:graphic>
          <a:graphicData uri="http://schemas.openxmlformats.org/presentationml/2006/ole">
            <p:oleObj spid="_x0000_s22534" name="Equation" r:id="rId6" imgW="698400" imgH="431640" progId="Equation.3">
              <p:embed/>
            </p:oleObj>
          </a:graphicData>
        </a:graphic>
      </p:graphicFrame>
      <p:graphicFrame>
        <p:nvGraphicFramePr>
          <p:cNvPr id="11" name="Object 10"/>
          <p:cNvGraphicFramePr>
            <a:graphicFrameLocks noChangeAspect="1"/>
          </p:cNvGraphicFramePr>
          <p:nvPr/>
        </p:nvGraphicFramePr>
        <p:xfrm>
          <a:off x="2590800" y="5562600"/>
          <a:ext cx="1678516" cy="990600"/>
        </p:xfrm>
        <a:graphic>
          <a:graphicData uri="http://schemas.openxmlformats.org/presentationml/2006/ole">
            <p:oleObj spid="_x0000_s22535" name="Equation" r:id="rId7" imgW="774360" imgH="457200" progId="Equation.3">
              <p:embed/>
            </p:oleObj>
          </a:graphicData>
        </a:graphic>
      </p:graphicFrame>
      <p:sp>
        <p:nvSpPr>
          <p:cNvPr id="12" name="Rectangle 11"/>
          <p:cNvSpPr/>
          <p:nvPr/>
        </p:nvSpPr>
        <p:spPr>
          <a:xfrm>
            <a:off x="304800" y="5486400"/>
            <a:ext cx="4267200" cy="1143000"/>
          </a:xfrm>
          <a:prstGeom prst="rect">
            <a:avLst/>
          </a:prstGeom>
          <a:noFill/>
          <a:ln w="254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876800" y="5715000"/>
            <a:ext cx="609600" cy="457200"/>
          </a:xfrm>
          <a:prstGeom prst="right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Object 13"/>
          <p:cNvGraphicFramePr>
            <a:graphicFrameLocks noChangeAspect="1"/>
          </p:cNvGraphicFramePr>
          <p:nvPr/>
        </p:nvGraphicFramePr>
        <p:xfrm>
          <a:off x="6172200" y="5630041"/>
          <a:ext cx="2362200" cy="923159"/>
        </p:xfrm>
        <a:graphic>
          <a:graphicData uri="http://schemas.openxmlformats.org/presentationml/2006/ole">
            <p:oleObj spid="_x0000_s22536" name="Equation" r:id="rId8" imgW="1104840" imgH="43164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066800"/>
          </a:xfrm>
        </p:spPr>
        <p:txBody>
          <a:bodyPr>
            <a:normAutofit fontScale="90000"/>
          </a:bodyPr>
          <a:lstStyle/>
          <a:p>
            <a:r>
              <a:rPr lang="en-US" dirty="0" smtClean="0"/>
              <a:t>Borderline Conduction – The Current Mode Case </a:t>
            </a:r>
            <a:r>
              <a:rPr lang="en-US" dirty="0" smtClean="0"/>
              <a:t>(3/3</a:t>
            </a:r>
            <a:r>
              <a:rPr lang="en-US" dirty="0" smtClean="0"/>
              <a:t>)</a:t>
            </a:r>
            <a:endParaRPr lang="en-US" dirty="0"/>
          </a:p>
        </p:txBody>
      </p:sp>
      <p:sp>
        <p:nvSpPr>
          <p:cNvPr id="3" name="Content Placeholder 2"/>
          <p:cNvSpPr>
            <a:spLocks noGrp="1"/>
          </p:cNvSpPr>
          <p:nvPr>
            <p:ph idx="1"/>
          </p:nvPr>
        </p:nvSpPr>
        <p:spPr>
          <a:xfrm>
            <a:off x="457200" y="2133600"/>
            <a:ext cx="8229600" cy="4608576"/>
          </a:xfrm>
        </p:spPr>
        <p:txBody>
          <a:bodyPr>
            <a:normAutofit/>
          </a:bodyPr>
          <a:lstStyle/>
          <a:p>
            <a:r>
              <a:rPr lang="en-US" sz="2000" dirty="0" smtClean="0"/>
              <a:t>The Basso </a:t>
            </a:r>
            <a:r>
              <a:rPr lang="en-US" sz="2000" dirty="0" smtClean="0"/>
              <a:t>book first created a model that computes “d</a:t>
            </a:r>
            <a:r>
              <a:rPr lang="en-US" sz="2000" dirty="0" smtClean="0"/>
              <a:t>” and “T</a:t>
            </a:r>
            <a:r>
              <a:rPr lang="en-US" sz="2000" baseline="-25000" dirty="0" smtClean="0"/>
              <a:t>SW</a:t>
            </a:r>
            <a:r>
              <a:rPr lang="en-US" sz="2000" dirty="0" smtClean="0"/>
              <a:t>”, then uses those two values to compute the I</a:t>
            </a:r>
            <a:r>
              <a:rPr lang="en-US" sz="2000" baseline="-25000" dirty="0" smtClean="0"/>
              <a:t>C</a:t>
            </a:r>
            <a:r>
              <a:rPr lang="en-US" sz="2000" dirty="0" smtClean="0"/>
              <a:t>. Next the book says that this model has convergence problems. It then describes another model that uses the result:</a:t>
            </a:r>
          </a:p>
          <a:p>
            <a:endParaRPr lang="en-US" sz="2000" dirty="0" smtClean="0"/>
          </a:p>
          <a:p>
            <a:endParaRPr lang="en-US" sz="2000" dirty="0" smtClean="0"/>
          </a:p>
          <a:p>
            <a:endParaRPr lang="en-US" sz="2000" dirty="0" smtClean="0"/>
          </a:p>
          <a:p>
            <a:r>
              <a:rPr lang="en-US" sz="2000" dirty="0" smtClean="0"/>
              <a:t>d*T</a:t>
            </a:r>
            <a:r>
              <a:rPr lang="en-US" sz="2000" baseline="-25000" dirty="0" smtClean="0"/>
              <a:t>SW</a:t>
            </a:r>
            <a:r>
              <a:rPr lang="en-US" sz="2000" dirty="0" smtClean="0"/>
              <a:t> would be the t</a:t>
            </a:r>
            <a:r>
              <a:rPr lang="en-US" sz="2000" baseline="-25000" dirty="0" smtClean="0"/>
              <a:t>on </a:t>
            </a:r>
            <a:r>
              <a:rPr lang="en-US" sz="2000" dirty="0" smtClean="0"/>
              <a:t>. The second current mode model is same as the earlier voltage mode model, except the above equation is used to calculate the on t</a:t>
            </a:r>
            <a:r>
              <a:rPr lang="en-US" sz="2000" baseline="-25000" dirty="0" smtClean="0"/>
              <a:t>on</a:t>
            </a:r>
            <a:r>
              <a:rPr lang="en-US" sz="2000" dirty="0" smtClean="0"/>
              <a:t> .</a:t>
            </a:r>
          </a:p>
          <a:p>
            <a:r>
              <a:rPr lang="en-US" sz="2000" dirty="0" smtClean="0"/>
              <a:t>The “I</a:t>
            </a:r>
            <a:r>
              <a:rPr lang="en-US" sz="2000" baseline="-25000" dirty="0" smtClean="0"/>
              <a:t>C</a:t>
            </a:r>
            <a:r>
              <a:rPr lang="en-US" sz="2000" dirty="0" smtClean="0"/>
              <a:t>” is assumed to be leaving the “C” node in the model derivation. In a boost configuration, the current is actually entering the “C” node. So the “</a:t>
            </a:r>
            <a:r>
              <a:rPr lang="en-US" sz="2000" dirty="0" err="1" smtClean="0"/>
              <a:t>R</a:t>
            </a:r>
            <a:r>
              <a:rPr lang="en-US" sz="2000" baseline="-25000" dirty="0" err="1" smtClean="0"/>
              <a:t>i</a:t>
            </a:r>
            <a:r>
              <a:rPr lang="en-US" sz="2000" dirty="0" smtClean="0"/>
              <a:t>” needs to be negative in when using the model in a boost configuration</a:t>
            </a:r>
            <a:r>
              <a:rPr lang="en-US" sz="2000" dirty="0" smtClean="0"/>
              <a:t>.</a:t>
            </a:r>
            <a:endParaRPr lang="en-US" sz="2000" dirty="0" smtClean="0"/>
          </a:p>
        </p:txBody>
      </p:sp>
      <p:graphicFrame>
        <p:nvGraphicFramePr>
          <p:cNvPr id="24578" name="Object 2"/>
          <p:cNvGraphicFramePr>
            <a:graphicFrameLocks noChangeAspect="1"/>
          </p:cNvGraphicFramePr>
          <p:nvPr/>
        </p:nvGraphicFramePr>
        <p:xfrm>
          <a:off x="2971800" y="3429000"/>
          <a:ext cx="2362200" cy="923925"/>
        </p:xfrm>
        <a:graphic>
          <a:graphicData uri="http://schemas.openxmlformats.org/presentationml/2006/ole">
            <p:oleObj spid="_x0000_s24578" name="Equation" r:id="rId3" imgW="1104840" imgH="43164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Tina Additions to the BCM-VM Model so to Create the BCM-CM Model</a:t>
            </a:r>
            <a:endParaRPr lang="en-US" dirty="0"/>
          </a:p>
        </p:txBody>
      </p:sp>
      <p:pic>
        <p:nvPicPr>
          <p:cNvPr id="26626" name="Picture 2"/>
          <p:cNvPicPr>
            <a:picLocks noGrp="1" noChangeAspect="1" noChangeArrowheads="1"/>
          </p:cNvPicPr>
          <p:nvPr>
            <p:ph idx="1"/>
          </p:nvPr>
        </p:nvPicPr>
        <p:blipFill>
          <a:blip r:embed="rId2" cstate="print">
            <a:clrChange>
              <a:clrFrom>
                <a:srgbClr val="FFFFFF"/>
              </a:clrFrom>
              <a:clrTo>
                <a:srgbClr val="FFFFFF">
                  <a:alpha val="0"/>
                </a:srgbClr>
              </a:clrTo>
            </a:clrChange>
          </a:blip>
          <a:srcRect/>
          <a:stretch>
            <a:fillRect/>
          </a:stretch>
        </p:blipFill>
        <p:spPr bwMode="auto">
          <a:xfrm>
            <a:off x="685800" y="2667000"/>
            <a:ext cx="3683000" cy="1892300"/>
          </a:xfrm>
          <a:prstGeom prst="rect">
            <a:avLst/>
          </a:prstGeom>
          <a:noFill/>
          <a:ln w="9525">
            <a:noFill/>
            <a:miter lim="800000"/>
            <a:headEnd/>
            <a:tailEnd/>
          </a:ln>
        </p:spPr>
      </p:pic>
      <p:pic>
        <p:nvPicPr>
          <p:cNvPr id="266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81400" y="3505200"/>
            <a:ext cx="5105400" cy="3000375"/>
          </a:xfrm>
          <a:prstGeom prst="rect">
            <a:avLst/>
          </a:prstGeom>
          <a:noFill/>
          <a:ln w="9525">
            <a:noFill/>
            <a:miter lim="800000"/>
            <a:headEnd/>
            <a:tailEnd/>
          </a:ln>
        </p:spPr>
      </p:pic>
      <p:sp>
        <p:nvSpPr>
          <p:cNvPr id="6" name="TextBox 5"/>
          <p:cNvSpPr txBox="1"/>
          <p:nvPr/>
        </p:nvSpPr>
        <p:spPr>
          <a:xfrm>
            <a:off x="4953000" y="2590800"/>
            <a:ext cx="3962400" cy="1015663"/>
          </a:xfrm>
          <a:prstGeom prst="rect">
            <a:avLst/>
          </a:prstGeom>
          <a:noFill/>
        </p:spPr>
        <p:txBody>
          <a:bodyPr wrap="square" rtlCol="0">
            <a:spAutoFit/>
          </a:bodyPr>
          <a:lstStyle/>
          <a:p>
            <a:r>
              <a:rPr lang="en-US" sz="2000" dirty="0" smtClean="0"/>
              <a:t>Files: </a:t>
            </a:r>
            <a:endParaRPr lang="en-US" sz="2000" dirty="0" smtClean="0"/>
          </a:p>
          <a:p>
            <a:r>
              <a:rPr lang="en-US" sz="2000" dirty="0" smtClean="0">
                <a:hlinkClick r:id="rId4" action="ppaction://hlinkfile"/>
              </a:rPr>
              <a:t>PWM_BCM_CM.TSC</a:t>
            </a:r>
            <a:r>
              <a:rPr lang="en-US" sz="2000" dirty="0" smtClean="0"/>
              <a:t/>
            </a:r>
            <a:br>
              <a:rPr lang="en-US" sz="2000" dirty="0" smtClean="0"/>
            </a:br>
            <a:r>
              <a:rPr lang="en-US" sz="2000" dirty="0" smtClean="0">
                <a:hlinkClick r:id="rId5" action="ppaction://hlinkfile"/>
              </a:rPr>
              <a:t>PWM_BCM_CM.TSM</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Testing out the BCM – Current Mode Model</a:t>
            </a:r>
            <a:endParaRPr lang="en-US" dirty="0"/>
          </a:p>
        </p:txBody>
      </p:sp>
      <p:pic>
        <p:nvPicPr>
          <p:cNvPr id="25602" name="Picture 2"/>
          <p:cNvPicPr>
            <a:picLocks noGrp="1" noChangeAspect="1" noChangeArrowheads="1"/>
          </p:cNvPicPr>
          <p:nvPr>
            <p:ph idx="1"/>
          </p:nvPr>
        </p:nvPicPr>
        <p:blipFill>
          <a:blip r:embed="rId2" cstate="print"/>
          <a:srcRect/>
          <a:stretch>
            <a:fillRect/>
          </a:stretch>
        </p:blipFill>
        <p:spPr bwMode="auto">
          <a:xfrm>
            <a:off x="1752600" y="2582863"/>
            <a:ext cx="5638800" cy="3657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u="sng" dirty="0" smtClean="0"/>
              <a:t>Switch-Mode Power Supplies, Spice Simulations and Practical Designs</a:t>
            </a:r>
            <a:r>
              <a:rPr lang="en-US" dirty="0" smtClean="0"/>
              <a:t>, by Christophe P. Basso</a:t>
            </a:r>
            <a:endParaRPr lang="en-US"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Diode Reverse Recovery Loss</a:t>
            </a:r>
            <a:endParaRPr lang="en-US" dirty="0"/>
          </a:p>
        </p:txBody>
      </p:sp>
      <p:sp>
        <p:nvSpPr>
          <p:cNvPr id="3" name="Content Placeholder 2"/>
          <p:cNvSpPr>
            <a:spLocks noGrp="1"/>
          </p:cNvSpPr>
          <p:nvPr>
            <p:ph idx="1"/>
          </p:nvPr>
        </p:nvSpPr>
        <p:spPr/>
        <p:txBody>
          <a:bodyPr>
            <a:normAutofit/>
          </a:bodyPr>
          <a:lstStyle/>
          <a:p>
            <a:r>
              <a:rPr lang="en-US" sz="2400" dirty="0" smtClean="0"/>
              <a:t>Diodes have parasitic capacitances that require time to drain off when they go from on to off.</a:t>
            </a:r>
          </a:p>
          <a:p>
            <a:r>
              <a:rPr lang="en-US" sz="2400" dirty="0" smtClean="0"/>
              <a:t>In a boost topology, this means that when the MOSFET Q1 turns on, it will </a:t>
            </a:r>
            <a:br>
              <a:rPr lang="en-US" sz="2400" dirty="0" smtClean="0"/>
            </a:br>
            <a:r>
              <a:rPr lang="en-US" sz="2400" dirty="0" smtClean="0"/>
              <a:t>see a VDS equal to </a:t>
            </a:r>
            <a:br>
              <a:rPr lang="en-US" sz="2400" dirty="0" smtClean="0"/>
            </a:br>
            <a:r>
              <a:rPr lang="en-US" sz="2400" dirty="0" smtClean="0"/>
              <a:t>output voltage until </a:t>
            </a:r>
            <a:br>
              <a:rPr lang="en-US" sz="2400" dirty="0" smtClean="0"/>
            </a:br>
            <a:r>
              <a:rPr lang="en-US" sz="2400" dirty="0" smtClean="0"/>
              <a:t>the D1 turns off </a:t>
            </a:r>
            <a:br>
              <a:rPr lang="en-US" sz="2400" dirty="0" smtClean="0"/>
            </a:br>
            <a:r>
              <a:rPr lang="en-US" sz="2400" dirty="0" smtClean="0"/>
              <a:t>(leaves forward bias).</a:t>
            </a:r>
            <a:endParaRPr lang="en-US" sz="2400" dirty="0"/>
          </a:p>
        </p:txBody>
      </p:sp>
      <p:pic>
        <p:nvPicPr>
          <p:cNvPr id="1026" name="Picture 2"/>
          <p:cNvPicPr>
            <a:picLocks noChangeAspect="1" noChangeArrowheads="1"/>
          </p:cNvPicPr>
          <p:nvPr/>
        </p:nvPicPr>
        <p:blipFill>
          <a:blip r:embed="rId2" cstate="print">
            <a:clrChange>
              <a:clrFrom>
                <a:srgbClr val="FFFFFF"/>
              </a:clrFrom>
              <a:clrTo>
                <a:srgbClr val="FFFFFF">
                  <a:alpha val="0"/>
                </a:srgbClr>
              </a:clrTo>
            </a:clrChange>
          </a:blip>
          <a:stretch>
            <a:fillRect/>
          </a:stretch>
        </p:blipFill>
        <p:spPr bwMode="auto">
          <a:xfrm>
            <a:off x="3886200" y="3549650"/>
            <a:ext cx="5060950" cy="33083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Loss Example (1/2)</a:t>
            </a:r>
            <a:endParaRPr lang="en-US" dirty="0"/>
          </a:p>
        </p:txBody>
      </p:sp>
      <p:sp>
        <p:nvSpPr>
          <p:cNvPr id="4" name="TextBox 3"/>
          <p:cNvSpPr txBox="1"/>
          <p:nvPr/>
        </p:nvSpPr>
        <p:spPr>
          <a:xfrm>
            <a:off x="4191000" y="5486400"/>
            <a:ext cx="4191000" cy="707886"/>
          </a:xfrm>
          <a:prstGeom prst="rect">
            <a:avLst/>
          </a:prstGeom>
          <a:noFill/>
        </p:spPr>
        <p:txBody>
          <a:bodyPr wrap="square" rtlCol="0">
            <a:spAutoFit/>
          </a:bodyPr>
          <a:lstStyle/>
          <a:p>
            <a:r>
              <a:rPr lang="en-US" sz="2000" dirty="0" smtClean="0"/>
              <a:t>Diode = </a:t>
            </a:r>
            <a:r>
              <a:rPr lang="en-US" sz="2000" dirty="0" smtClean="0">
                <a:hlinkClick r:id="rId2" action="ppaction://hlinkfile"/>
              </a:rPr>
              <a:t>FEP16BT.TSM</a:t>
            </a:r>
            <a:endParaRPr lang="en-US" sz="2000" dirty="0" smtClean="0"/>
          </a:p>
          <a:p>
            <a:r>
              <a:rPr lang="en-US" sz="2000" dirty="0" smtClean="0"/>
              <a:t>MOSFET = </a:t>
            </a:r>
            <a:r>
              <a:rPr lang="en-US" sz="2000" dirty="0" smtClean="0">
                <a:hlinkClick r:id="rId3" action="ppaction://hlinkfile"/>
              </a:rPr>
              <a:t>FDD3670.TSM</a:t>
            </a:r>
            <a:endParaRPr lang="en-US" sz="2000" dirty="0"/>
          </a:p>
        </p:txBody>
      </p:sp>
      <p:pic>
        <p:nvPicPr>
          <p:cNvPr id="2050" name="Picture 2"/>
          <p:cNvPicPr>
            <a:picLocks noGrp="1" noChangeAspect="1" noChangeArrowheads="1"/>
          </p:cNvPicPr>
          <p:nvPr>
            <p:ph idx="1"/>
          </p:nvPr>
        </p:nvPicPr>
        <p:blipFill>
          <a:blip r:embed="rId4" cstate="print">
            <a:clrChange>
              <a:clrFrom>
                <a:srgbClr val="FFFFFF"/>
              </a:clrFrom>
              <a:clrTo>
                <a:srgbClr val="FFFFFF">
                  <a:alpha val="0"/>
                </a:srgbClr>
              </a:clrTo>
            </a:clrChange>
          </a:blip>
          <a:stretch>
            <a:fillRect/>
          </a:stretch>
        </p:blipFill>
        <p:spPr bwMode="auto">
          <a:xfrm>
            <a:off x="533400" y="2362200"/>
            <a:ext cx="6692900" cy="3702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Loss Example (2/2)</a:t>
            </a:r>
            <a:endParaRPr lang="en-US" dirty="0"/>
          </a:p>
        </p:txBody>
      </p:sp>
      <p:pic>
        <p:nvPicPr>
          <p:cNvPr id="3075" name="Picture 3"/>
          <p:cNvPicPr>
            <a:picLocks noGrp="1" noChangeAspect="1" noChangeArrowheads="1"/>
          </p:cNvPicPr>
          <p:nvPr>
            <p:ph idx="1"/>
          </p:nvPr>
        </p:nvPicPr>
        <p:blipFill>
          <a:blip r:embed="rId2" cstate="print"/>
          <a:stretch>
            <a:fillRect/>
          </a:stretch>
        </p:blipFill>
        <p:spPr bwMode="auto">
          <a:xfrm>
            <a:off x="304800" y="2286000"/>
            <a:ext cx="5753100" cy="3556000"/>
          </a:xfrm>
          <a:prstGeom prst="rect">
            <a:avLst/>
          </a:prstGeom>
          <a:noFill/>
          <a:ln>
            <a:noFill/>
          </a:ln>
        </p:spPr>
      </p:pic>
      <p:sp>
        <p:nvSpPr>
          <p:cNvPr id="7" name="TextBox 6"/>
          <p:cNvSpPr txBox="1"/>
          <p:nvPr/>
        </p:nvSpPr>
        <p:spPr>
          <a:xfrm>
            <a:off x="6248400" y="2438400"/>
            <a:ext cx="2590800" cy="2585323"/>
          </a:xfrm>
          <a:prstGeom prst="rect">
            <a:avLst/>
          </a:prstGeom>
          <a:noFill/>
        </p:spPr>
        <p:txBody>
          <a:bodyPr wrap="square" rtlCol="0">
            <a:spAutoFit/>
          </a:bodyPr>
          <a:lstStyle/>
          <a:p>
            <a:r>
              <a:rPr lang="en-US" dirty="0" smtClean="0"/>
              <a:t>The diode is already an ultra-fast diode with minimum capacitance. Still, as long as even a slight current flows through the diode, the MOSFET V_DS will stay at output voltage levels.</a:t>
            </a:r>
            <a:endParaRPr lang="en-US" dirty="0"/>
          </a:p>
        </p:txBody>
      </p:sp>
      <p:sp>
        <p:nvSpPr>
          <p:cNvPr id="8" name="TextBox 7"/>
          <p:cNvSpPr txBox="1"/>
          <p:nvPr/>
        </p:nvSpPr>
        <p:spPr>
          <a:xfrm>
            <a:off x="609600" y="5943600"/>
            <a:ext cx="8153400" cy="646331"/>
          </a:xfrm>
          <a:prstGeom prst="rect">
            <a:avLst/>
          </a:prstGeom>
          <a:noFill/>
        </p:spPr>
        <p:txBody>
          <a:bodyPr wrap="square" rtlCol="0">
            <a:spAutoFit/>
          </a:bodyPr>
          <a:lstStyle/>
          <a:p>
            <a:r>
              <a:rPr lang="en-US" dirty="0" smtClean="0"/>
              <a:t>When diode turns from off to on, the diode loss is minimum. The MOSFET loss is also minimum because it has zero voltage across it.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Current Switching</a:t>
            </a:r>
            <a:endParaRPr lang="en-US" dirty="0"/>
          </a:p>
        </p:txBody>
      </p:sp>
      <p:sp>
        <p:nvSpPr>
          <p:cNvPr id="3" name="Content Placeholder 2"/>
          <p:cNvSpPr>
            <a:spLocks noGrp="1"/>
          </p:cNvSpPr>
          <p:nvPr>
            <p:ph idx="1"/>
          </p:nvPr>
        </p:nvSpPr>
        <p:spPr/>
        <p:txBody>
          <a:bodyPr>
            <a:normAutofit/>
          </a:bodyPr>
          <a:lstStyle/>
          <a:p>
            <a:r>
              <a:rPr lang="en-US" sz="2400" dirty="0" smtClean="0"/>
              <a:t>In a boost converter, the output is greater than the input. If we wait long enough, the inductor current, which is also the diode current, will drop to zero. If the MOSFET is turned on at that point, then the diode can be switched off immediately because it will be out of its forward bias operation.</a:t>
            </a:r>
          </a:p>
          <a:p>
            <a:r>
              <a:rPr lang="en-US" sz="2400" dirty="0" smtClean="0"/>
              <a:t>If we wait a bit longer after the inductor current goes to zero, the MOSFET parasitic interacting with the inductor can make the MOSFET V</a:t>
            </a:r>
            <a:r>
              <a:rPr lang="en-US" sz="2400" baseline="-25000" dirty="0" smtClean="0"/>
              <a:t>DS</a:t>
            </a:r>
            <a:r>
              <a:rPr lang="en-US" sz="2400" dirty="0" smtClean="0"/>
              <a:t> drop, which will reduce switching loss even further. This is called valley switching.</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Borderline Conduction Steps</a:t>
            </a:r>
            <a:endParaRPr lang="en-US" dirty="0"/>
          </a:p>
        </p:txBody>
      </p:sp>
      <p:sp>
        <p:nvSpPr>
          <p:cNvPr id="3" name="Content Placeholder 2"/>
          <p:cNvSpPr>
            <a:spLocks noGrp="1"/>
          </p:cNvSpPr>
          <p:nvPr>
            <p:ph idx="1"/>
          </p:nvPr>
        </p:nvSpPr>
        <p:spPr>
          <a:xfrm>
            <a:off x="457200" y="4343400"/>
            <a:ext cx="8229600" cy="2362200"/>
          </a:xfrm>
        </p:spPr>
        <p:txBody>
          <a:bodyPr>
            <a:normAutofit/>
          </a:bodyPr>
          <a:lstStyle/>
          <a:p>
            <a:r>
              <a:rPr lang="en-US" sz="2000" dirty="0" smtClean="0"/>
              <a:t>1. The power switch closes (node </a:t>
            </a:r>
            <a:r>
              <a:rPr lang="en-US" sz="2000" b="1" u="sng" dirty="0" smtClean="0"/>
              <a:t>A</a:t>
            </a:r>
            <a:r>
              <a:rPr lang="en-US" sz="2000" dirty="0" smtClean="0"/>
              <a:t>ctive shorts to node </a:t>
            </a:r>
            <a:r>
              <a:rPr lang="en-US" sz="2000" b="1" u="sng" dirty="0" smtClean="0"/>
              <a:t>C</a:t>
            </a:r>
            <a:r>
              <a:rPr lang="en-US" sz="2000" dirty="0" smtClean="0"/>
              <a:t>ommon)</a:t>
            </a:r>
          </a:p>
          <a:p>
            <a:r>
              <a:rPr lang="en-US" sz="2000" dirty="0" smtClean="0"/>
              <a:t>2. In voltage mode, the switch on time is set by the error amplifier output. In current mode, the switch remains on until the inductor current reach a certain limit. The switch then opens (node </a:t>
            </a:r>
            <a:r>
              <a:rPr lang="en-US" sz="2000" b="1" u="sng" dirty="0" smtClean="0"/>
              <a:t>P</a:t>
            </a:r>
            <a:r>
              <a:rPr lang="en-US" sz="2000" dirty="0" smtClean="0"/>
              <a:t>assive shorts to node </a:t>
            </a:r>
            <a:r>
              <a:rPr lang="en-US" sz="2000" b="1" u="sng" dirty="0" smtClean="0"/>
              <a:t>C</a:t>
            </a:r>
            <a:r>
              <a:rPr lang="en-US" sz="2000" dirty="0" smtClean="0"/>
              <a:t>ommon).</a:t>
            </a:r>
          </a:p>
          <a:p>
            <a:r>
              <a:rPr lang="en-US" sz="2000" dirty="0" smtClean="0"/>
              <a:t>3. Inductor current will decrease eventually to zero. When this current reach zero, the power switch closes again.</a:t>
            </a:r>
          </a:p>
        </p:txBody>
      </p:sp>
      <p:pic>
        <p:nvPicPr>
          <p:cNvPr id="2050" name="Picture 2"/>
          <p:cNvPicPr>
            <a:picLocks noChangeAspect="1" noChangeArrowheads="1"/>
          </p:cNvPicPr>
          <p:nvPr/>
        </p:nvPicPr>
        <p:blipFill>
          <a:blip r:embed="rId2" cstate="print">
            <a:clrChange>
              <a:clrFrom>
                <a:srgbClr val="FFFFFF"/>
              </a:clrFrom>
              <a:clrTo>
                <a:srgbClr val="FFFFFF">
                  <a:alpha val="0"/>
                </a:srgbClr>
              </a:clrTo>
            </a:clrChange>
          </a:blip>
          <a:stretch>
            <a:fillRect/>
          </a:stretch>
        </p:blipFill>
        <p:spPr bwMode="auto">
          <a:xfrm>
            <a:off x="2286000" y="1924050"/>
            <a:ext cx="4533900" cy="234315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Borderline Conduction – The Voltage Mode Case</a:t>
            </a:r>
            <a:endParaRPr lang="en-US" dirty="0"/>
          </a:p>
        </p:txBody>
      </p:sp>
      <p:sp>
        <p:nvSpPr>
          <p:cNvPr id="3" name="Content Placeholder 2"/>
          <p:cNvSpPr>
            <a:spLocks noGrp="1"/>
          </p:cNvSpPr>
          <p:nvPr>
            <p:ph idx="1"/>
          </p:nvPr>
        </p:nvSpPr>
        <p:spPr/>
        <p:txBody>
          <a:bodyPr>
            <a:normAutofit/>
          </a:bodyPr>
          <a:lstStyle/>
          <a:p>
            <a:r>
              <a:rPr lang="en-US" sz="2200" dirty="0" smtClean="0"/>
              <a:t>The borderline conduction mode is where the CCM meets the DCM. The CCM equations can be used as a starting point:</a:t>
            </a:r>
          </a:p>
          <a:p>
            <a:endParaRPr lang="en-US" sz="2200" dirty="0" smtClean="0"/>
          </a:p>
          <a:p>
            <a:endParaRPr lang="en-US" sz="2200" dirty="0" smtClean="0"/>
          </a:p>
          <a:p>
            <a:endParaRPr lang="en-US" sz="2200" dirty="0" smtClean="0"/>
          </a:p>
          <a:p>
            <a:r>
              <a:rPr lang="en-US" sz="2200" dirty="0" smtClean="0"/>
              <a:t>The error amplifier output determines the on time t</a:t>
            </a:r>
            <a:r>
              <a:rPr lang="en-US" sz="2200" baseline="-25000" dirty="0" smtClean="0"/>
              <a:t>on</a:t>
            </a:r>
            <a:r>
              <a:rPr lang="en-US" sz="2200" dirty="0" smtClean="0"/>
              <a:t> . The duty cycles needs to be derived:</a:t>
            </a:r>
            <a:endParaRPr lang="en-US" sz="2200" dirty="0"/>
          </a:p>
        </p:txBody>
      </p:sp>
      <p:graphicFrame>
        <p:nvGraphicFramePr>
          <p:cNvPr id="4" name="Object 3"/>
          <p:cNvGraphicFramePr>
            <a:graphicFrameLocks noChangeAspect="1"/>
          </p:cNvGraphicFramePr>
          <p:nvPr/>
        </p:nvGraphicFramePr>
        <p:xfrm>
          <a:off x="3505200" y="3048000"/>
          <a:ext cx="1733550" cy="990600"/>
        </p:xfrm>
        <a:graphic>
          <a:graphicData uri="http://schemas.openxmlformats.org/presentationml/2006/ole">
            <p:oleObj spid="_x0000_s1026" name="Equation" r:id="rId3" imgW="799920" imgH="457200" progId="Equation.3">
              <p:embed/>
            </p:oleObj>
          </a:graphicData>
        </a:graphic>
      </p:graphicFrame>
      <p:graphicFrame>
        <p:nvGraphicFramePr>
          <p:cNvPr id="5" name="Object 4"/>
          <p:cNvGraphicFramePr>
            <a:graphicFrameLocks noChangeAspect="1"/>
          </p:cNvGraphicFramePr>
          <p:nvPr/>
        </p:nvGraphicFramePr>
        <p:xfrm>
          <a:off x="1676400" y="4952999"/>
          <a:ext cx="1856016" cy="1676401"/>
        </p:xfrm>
        <a:graphic>
          <a:graphicData uri="http://schemas.openxmlformats.org/presentationml/2006/ole">
            <p:oleObj spid="_x0000_s1027" name="Equation" r:id="rId4" imgW="787320" imgH="711000" progId="Equation.3">
              <p:embed/>
            </p:oleObj>
          </a:graphicData>
        </a:graphic>
      </p:graphicFrame>
      <p:sp>
        <p:nvSpPr>
          <p:cNvPr id="6" name="Right Arrow 5"/>
          <p:cNvSpPr/>
          <p:nvPr/>
        </p:nvSpPr>
        <p:spPr>
          <a:xfrm>
            <a:off x="4114800" y="5334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p:cNvGraphicFramePr>
            <a:graphicFrameLocks noChangeAspect="1"/>
          </p:cNvGraphicFramePr>
          <p:nvPr/>
        </p:nvGraphicFramePr>
        <p:xfrm>
          <a:off x="5486400" y="4572000"/>
          <a:ext cx="1828800" cy="2098623"/>
        </p:xfrm>
        <a:graphic>
          <a:graphicData uri="http://schemas.openxmlformats.org/presentationml/2006/ole">
            <p:oleObj spid="_x0000_s1028" name="Equation" r:id="rId5" imgW="774360" imgH="88884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Tina Macro Implementation (1/3)</a:t>
            </a:r>
            <a:endParaRPr lang="en-US" dirty="0"/>
          </a:p>
        </p:txBody>
      </p:sp>
      <p:pic>
        <p:nvPicPr>
          <p:cNvPr id="22534" name="Picture 6"/>
          <p:cNvPicPr>
            <a:picLocks noGrp="1" noChangeAspect="1" noChangeArrowheads="1"/>
          </p:cNvPicPr>
          <p:nvPr>
            <p:ph idx="1"/>
          </p:nvPr>
        </p:nvPicPr>
        <p:blipFill>
          <a:blip r:embed="rId2" cstate="print"/>
          <a:srcRect/>
          <a:stretch>
            <a:fillRect/>
          </a:stretch>
        </p:blipFill>
        <p:spPr bwMode="auto">
          <a:xfrm>
            <a:off x="457200" y="3048000"/>
            <a:ext cx="7448550" cy="3200400"/>
          </a:xfrm>
          <a:prstGeom prst="rect">
            <a:avLst/>
          </a:prstGeom>
          <a:noFill/>
          <a:ln w="9525">
            <a:noFill/>
            <a:miter lim="800000"/>
            <a:headEnd/>
            <a:tailEnd/>
          </a:ln>
        </p:spPr>
      </p:pic>
      <p:sp>
        <p:nvSpPr>
          <p:cNvPr id="4" name="TextBox 3"/>
          <p:cNvSpPr txBox="1"/>
          <p:nvPr/>
        </p:nvSpPr>
        <p:spPr>
          <a:xfrm>
            <a:off x="762000" y="2362200"/>
            <a:ext cx="7391400" cy="400110"/>
          </a:xfrm>
          <a:prstGeom prst="rect">
            <a:avLst/>
          </a:prstGeom>
          <a:noFill/>
        </p:spPr>
        <p:txBody>
          <a:bodyPr wrap="square" rtlCol="0">
            <a:spAutoFit/>
          </a:bodyPr>
          <a:lstStyle/>
          <a:p>
            <a:r>
              <a:rPr lang="en-US" sz="2000" dirty="0" smtClean="0"/>
              <a:t>Files: </a:t>
            </a:r>
            <a:r>
              <a:rPr lang="en-US" sz="2000" dirty="0" smtClean="0">
                <a:hlinkClick r:id="rId3" action="ppaction://hlinkfile"/>
              </a:rPr>
              <a:t>PWM_BCM_VM.TSC</a:t>
            </a:r>
            <a:r>
              <a:rPr lang="en-US" sz="2000" dirty="0" smtClean="0"/>
              <a:t>, </a:t>
            </a:r>
            <a:r>
              <a:rPr lang="en-US" sz="2000" dirty="0" smtClean="0">
                <a:hlinkClick r:id="rId4" action="ppaction://hlinkfile"/>
              </a:rPr>
              <a:t>PWM_BCM_VM.TSM</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735</TotalTime>
  <Words>701</Words>
  <Application>Microsoft Office PowerPoint</Application>
  <PresentationFormat>On-screen Show (4:3)</PresentationFormat>
  <Paragraphs>64</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0" baseType="lpstr">
      <vt:lpstr>Urban</vt:lpstr>
      <vt:lpstr>Equation</vt:lpstr>
      <vt:lpstr>Microsoft Equation 3.0</vt:lpstr>
      <vt:lpstr>PWM Switch Model – The Border Line Conduction Case</vt:lpstr>
      <vt:lpstr>References</vt:lpstr>
      <vt:lpstr>Diode Reverse Recovery Loss</vt:lpstr>
      <vt:lpstr>Switching Loss Example (1/2)</vt:lpstr>
      <vt:lpstr>Switching Loss Example (2/2)</vt:lpstr>
      <vt:lpstr>Zero Current Switching</vt:lpstr>
      <vt:lpstr>Borderline Conduction Steps</vt:lpstr>
      <vt:lpstr>Borderline Conduction – The Voltage Mode Case</vt:lpstr>
      <vt:lpstr>Tina Macro Implementation (1/3)</vt:lpstr>
      <vt:lpstr>Tina Macro Implementation (2/3)</vt:lpstr>
      <vt:lpstr>Tina Macro Implementation (3/3)</vt:lpstr>
      <vt:lpstr>Trying out the BCM_VM Macro</vt:lpstr>
      <vt:lpstr>Borderline Conduction – The Current Mode Case (1/3)</vt:lpstr>
      <vt:lpstr>Borderline Conduction – The Current Mode Case (2/3)</vt:lpstr>
      <vt:lpstr>Borderline Conduction – The Current Mode Case (3/3)</vt:lpstr>
      <vt:lpstr>Tina Additions to the BCM-VM Model so to Create the BCM-CM Model</vt:lpstr>
      <vt:lpstr>Testing out the BCM – Current Mode Model</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PWM Switch Model – The Border Line Conduction Case</dc:title>
  <dc:creator>Louis Yang</dc:creator>
  <cp:lastModifiedBy>Louis Yang</cp:lastModifiedBy>
  <cp:revision>67</cp:revision>
  <dcterms:created xsi:type="dcterms:W3CDTF">2009-06-24T06:18:41Z</dcterms:created>
  <dcterms:modified xsi:type="dcterms:W3CDTF">2009-07-05T01:34:47Z</dcterms:modified>
</cp:coreProperties>
</file>