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0" autoAdjust="0"/>
    <p:restoredTop sz="94660"/>
  </p:normalViewPr>
  <p:slideViewPr>
    <p:cSldViewPr>
      <p:cViewPr varScale="1">
        <p:scale>
          <a:sx n="64" d="100"/>
          <a:sy n="64" d="100"/>
        </p:scale>
        <p:origin x="-932"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1/28/2009</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1/28/2009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1/28/2009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1/28/2009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1/28/2009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1/28/2009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1/28/2009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1/28/2009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1/28/2009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1/28/2009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1/28/2009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1/28/2009</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files_Basso/op_amp1.TSM" TargetMode="External"/><Relationship Id="rId4" Type="http://schemas.openxmlformats.org/officeDocument/2006/relationships/hyperlink" Target="files_Basso/op_amp1.TS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files_Basso/op_amp2.TSM" TargetMode="External"/><Relationship Id="rId4" Type="http://schemas.openxmlformats.org/officeDocument/2006/relationships/hyperlink" Target="files_Basso/op_amp2.TS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Feedback and Control Loops</a:t>
            </a:r>
            <a:endParaRPr lang="en-US" dirty="0"/>
          </a:p>
        </p:txBody>
      </p:sp>
      <p:sp>
        <p:nvSpPr>
          <p:cNvPr id="3" name="Subtitle 2"/>
          <p:cNvSpPr>
            <a:spLocks noGrp="1"/>
          </p:cNvSpPr>
          <p:nvPr>
            <p:ph type="subTitle" idx="1"/>
          </p:nvPr>
        </p:nvSpPr>
        <p:spPr>
          <a:xfrm>
            <a:off x="1432560" y="1850064"/>
            <a:ext cx="7406640" cy="2036136"/>
          </a:xfrm>
        </p:spPr>
        <p:txBody>
          <a:bodyPr/>
          <a:lstStyle/>
          <a:p>
            <a:r>
              <a:rPr lang="en-US" dirty="0" smtClean="0"/>
              <a:t>Based on “</a:t>
            </a:r>
            <a:r>
              <a:rPr lang="en-US" u="sng" dirty="0" smtClean="0"/>
              <a:t>Switch-Mode Power Supplies, SPICE Simulations and Practical Designs</a:t>
            </a:r>
            <a:r>
              <a:rPr lang="en-US" dirty="0" smtClean="0"/>
              <a:t>”, by Christophe Basso</a:t>
            </a:r>
          </a:p>
          <a:p>
            <a:r>
              <a:rPr lang="en-US" dirty="0" smtClean="0"/>
              <a:t>Last updated Jan </a:t>
            </a:r>
            <a:r>
              <a:rPr lang="en-US" dirty="0" smtClean="0"/>
              <a:t>28, </a:t>
            </a:r>
            <a:r>
              <a:rPr lang="en-US" dirty="0" smtClean="0"/>
              <a:t>2009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1 Amplifier – Active Integrator (1/2)</a:t>
            </a:r>
            <a:endParaRPr lang="en-US" dirty="0"/>
          </a:p>
        </p:txBody>
      </p:sp>
      <p:sp>
        <p:nvSpPr>
          <p:cNvPr id="3" name="Content Placeholder 2"/>
          <p:cNvSpPr>
            <a:spLocks noGrp="1"/>
          </p:cNvSpPr>
          <p:nvPr>
            <p:ph idx="1"/>
          </p:nvPr>
        </p:nvSpPr>
        <p:spPr>
          <a:xfrm>
            <a:off x="1447800" y="3657600"/>
            <a:ext cx="7498080" cy="3048000"/>
          </a:xfrm>
        </p:spPr>
        <p:txBody>
          <a:bodyPr>
            <a:normAutofit/>
          </a:bodyPr>
          <a:lstStyle/>
          <a:p>
            <a:r>
              <a:rPr lang="en-US" sz="2000" dirty="0" err="1" smtClean="0"/>
              <a:t>V_in</a:t>
            </a:r>
            <a:r>
              <a:rPr lang="en-US" sz="2000" dirty="0" smtClean="0"/>
              <a:t> = 7.5V DC, plus a sine wave</a:t>
            </a:r>
          </a:p>
          <a:p>
            <a:r>
              <a:rPr lang="en-US" sz="2000" dirty="0" smtClean="0"/>
              <a:t>IOP1 is an ideal op amp. Because it’s ideal, RF must be there to prevent gain from being infinite at DC and crashing the simulator. </a:t>
            </a:r>
          </a:p>
          <a:p>
            <a:r>
              <a:rPr lang="en-US" sz="2000" dirty="0" smtClean="0"/>
              <a:t>The R2 disappears in the small signal analysis because both ends become virtual ground.</a:t>
            </a:r>
          </a:p>
          <a:p>
            <a:r>
              <a:rPr lang="en-US" sz="2000" dirty="0" smtClean="0"/>
              <a:t>DC gain is 10M/10k = 10</a:t>
            </a:r>
            <a:r>
              <a:rPr lang="en-US" sz="2000" baseline="30000" dirty="0" smtClean="0"/>
              <a:t>3</a:t>
            </a:r>
            <a:r>
              <a:rPr lang="en-US" sz="2000" dirty="0" smtClean="0"/>
              <a:t> = 60 dB</a:t>
            </a:r>
          </a:p>
          <a:p>
            <a:r>
              <a:rPr lang="en-US" sz="2000" dirty="0" smtClean="0"/>
              <a:t>Calculation of the pole location:</a:t>
            </a:r>
            <a:endParaRPr lang="en-US" sz="2000" dirty="0"/>
          </a:p>
        </p:txBody>
      </p:sp>
      <p:pic>
        <p:nvPicPr>
          <p:cNvPr id="2560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77215" y="1371600"/>
            <a:ext cx="7866785" cy="2569977"/>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34000" y="5943600"/>
            <a:ext cx="26162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1 Amplifier – Active Integrator (2/2)</a:t>
            </a:r>
            <a:endParaRPr lang="en-US" dirty="0"/>
          </a:p>
        </p:txBody>
      </p:sp>
      <p:sp>
        <p:nvSpPr>
          <p:cNvPr id="3" name="Content Placeholder 2"/>
          <p:cNvSpPr>
            <a:spLocks noGrp="1"/>
          </p:cNvSpPr>
          <p:nvPr>
            <p:ph idx="1"/>
          </p:nvPr>
        </p:nvSpPr>
        <p:spPr>
          <a:xfrm>
            <a:off x="1435608" y="3810000"/>
            <a:ext cx="7498080" cy="2895600"/>
          </a:xfrm>
        </p:spPr>
        <p:txBody>
          <a:bodyPr>
            <a:normAutofit/>
          </a:bodyPr>
          <a:lstStyle/>
          <a:p>
            <a:r>
              <a:rPr lang="en-US" sz="2000" dirty="0" smtClean="0"/>
              <a:t>The U1 is the double pole op amp from earlier, with 10</a:t>
            </a:r>
            <a:r>
              <a:rPr lang="en-US" sz="2000" baseline="30000" dirty="0" smtClean="0"/>
              <a:t>4</a:t>
            </a:r>
            <a:r>
              <a:rPr lang="en-US" sz="2000" dirty="0" smtClean="0"/>
              <a:t> (80dB) of open loop gain.</a:t>
            </a:r>
          </a:p>
          <a:p>
            <a:r>
              <a:rPr lang="en-US" sz="2000" dirty="0" smtClean="0"/>
              <a:t>The pole is truly at the origin this time, but the max gain is limited to 70dB, computed by:</a:t>
            </a:r>
            <a:endParaRPr lang="en-US" sz="2000" dirty="0"/>
          </a:p>
        </p:txBody>
      </p:sp>
      <p:pic>
        <p:nvPicPr>
          <p:cNvPr id="2662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10855" y="1447800"/>
            <a:ext cx="7933145" cy="2497583"/>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3124200" y="5334000"/>
            <a:ext cx="3041650" cy="107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2 Amplifier – Adding RC Series Network</a:t>
            </a:r>
            <a:endParaRPr lang="en-US" dirty="0"/>
          </a:p>
        </p:txBody>
      </p:sp>
      <p:pic>
        <p:nvPicPr>
          <p:cNvPr id="24578" name="Picture 2"/>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bwMode="auto">
          <a:xfrm>
            <a:off x="1066800" y="1524000"/>
            <a:ext cx="3187864" cy="2121009"/>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3200400" y="2895600"/>
            <a:ext cx="5217459" cy="2971800"/>
          </a:xfrm>
          <a:prstGeom prst="rect">
            <a:avLst/>
          </a:prstGeom>
          <a:noFill/>
          <a:ln w="9525">
            <a:noFill/>
            <a:miter lim="800000"/>
            <a:headEnd/>
            <a:tailEnd/>
          </a:ln>
          <a:effectLst/>
        </p:spPr>
      </p:pic>
      <p:cxnSp>
        <p:nvCxnSpPr>
          <p:cNvPr id="7" name="Straight Connector 6"/>
          <p:cNvCxnSpPr/>
          <p:nvPr/>
        </p:nvCxnSpPr>
        <p:spPr>
          <a:xfrm>
            <a:off x="3733800" y="3352800"/>
            <a:ext cx="2514600" cy="685800"/>
          </a:xfrm>
          <a:prstGeom prst="line">
            <a:avLst/>
          </a:prstGeom>
          <a:ln w="50800">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86400" y="3581400"/>
            <a:ext cx="2743200" cy="685800"/>
          </a:xfrm>
          <a:prstGeom prst="line">
            <a:avLst/>
          </a:prstGeom>
          <a:ln w="50800">
            <a:solidFill>
              <a:schemeClr val="accent5">
                <a:lumMod val="60000"/>
                <a:lumOff val="40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10878" y="3829878"/>
            <a:ext cx="3810000" cy="1588"/>
          </a:xfrm>
          <a:prstGeom prst="line">
            <a:avLst/>
          </a:prstGeom>
          <a:ln w="50800">
            <a:solidFill>
              <a:schemeClr val="accent3">
                <a:lumMod val="60000"/>
                <a:lumOff val="40000"/>
                <a:alpha val="6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15200" y="3429000"/>
            <a:ext cx="838200" cy="461665"/>
          </a:xfrm>
          <a:prstGeom prst="rect">
            <a:avLst/>
          </a:prstGeom>
          <a:noFill/>
        </p:spPr>
        <p:txBody>
          <a:bodyPr wrap="square" rtlCol="0">
            <a:spAutoFit/>
          </a:bodyPr>
          <a:lstStyle/>
          <a:p>
            <a:r>
              <a:rPr lang="en-US" sz="2400" dirty="0" smtClean="0">
                <a:solidFill>
                  <a:schemeClr val="accent3">
                    <a:lumMod val="75000"/>
                  </a:schemeClr>
                </a:solidFill>
              </a:rPr>
              <a:t>22k</a:t>
            </a:r>
            <a:endParaRPr lang="en-US" sz="2400" dirty="0">
              <a:solidFill>
                <a:schemeClr val="accent3">
                  <a:lumMod val="75000"/>
                </a:schemeClr>
              </a:solidFill>
            </a:endParaRPr>
          </a:p>
        </p:txBody>
      </p:sp>
      <p:sp>
        <p:nvSpPr>
          <p:cNvPr id="17" name="TextBox 16"/>
          <p:cNvSpPr txBox="1"/>
          <p:nvPr/>
        </p:nvSpPr>
        <p:spPr>
          <a:xfrm>
            <a:off x="4038600" y="2667000"/>
            <a:ext cx="3505200" cy="461665"/>
          </a:xfrm>
          <a:prstGeom prst="rect">
            <a:avLst/>
          </a:prstGeom>
          <a:noFill/>
        </p:spPr>
        <p:txBody>
          <a:bodyPr wrap="square" rtlCol="0">
            <a:spAutoFit/>
          </a:bodyPr>
          <a:lstStyle/>
          <a:p>
            <a:r>
              <a:rPr lang="en-US" sz="2400" dirty="0" smtClean="0"/>
              <a:t>Impedance Graph</a:t>
            </a:r>
            <a:endParaRPr lang="en-US" sz="2400" dirty="0"/>
          </a:p>
        </p:txBody>
      </p:sp>
      <p:sp>
        <p:nvSpPr>
          <p:cNvPr id="18" name="TextBox 17"/>
          <p:cNvSpPr txBox="1"/>
          <p:nvPr/>
        </p:nvSpPr>
        <p:spPr>
          <a:xfrm>
            <a:off x="4038600" y="3124200"/>
            <a:ext cx="990600" cy="461665"/>
          </a:xfrm>
          <a:prstGeom prst="rect">
            <a:avLst/>
          </a:prstGeom>
          <a:noFill/>
        </p:spPr>
        <p:txBody>
          <a:bodyPr wrap="square" rtlCol="0">
            <a:spAutoFit/>
          </a:bodyPr>
          <a:lstStyle/>
          <a:p>
            <a:r>
              <a:rPr lang="en-US" sz="2400" dirty="0" smtClean="0">
                <a:solidFill>
                  <a:schemeClr val="accent1">
                    <a:lumMod val="75000"/>
                  </a:schemeClr>
                </a:solidFill>
              </a:rPr>
              <a:t>10nF</a:t>
            </a:r>
            <a:endParaRPr lang="en-US" sz="2400" dirty="0">
              <a:solidFill>
                <a:schemeClr val="accent1">
                  <a:lumMod val="75000"/>
                </a:schemeClr>
              </a:solidFill>
            </a:endParaRPr>
          </a:p>
        </p:txBody>
      </p:sp>
      <p:sp>
        <p:nvSpPr>
          <p:cNvPr id="19" name="TextBox 18"/>
          <p:cNvSpPr txBox="1"/>
          <p:nvPr/>
        </p:nvSpPr>
        <p:spPr>
          <a:xfrm>
            <a:off x="7239000" y="4186535"/>
            <a:ext cx="1143000" cy="461665"/>
          </a:xfrm>
          <a:prstGeom prst="rect">
            <a:avLst/>
          </a:prstGeom>
          <a:noFill/>
        </p:spPr>
        <p:txBody>
          <a:bodyPr wrap="square" rtlCol="0">
            <a:spAutoFit/>
          </a:bodyPr>
          <a:lstStyle/>
          <a:p>
            <a:r>
              <a:rPr lang="en-US" sz="2400" dirty="0" smtClean="0">
                <a:solidFill>
                  <a:schemeClr val="accent5">
                    <a:lumMod val="75000"/>
                  </a:schemeClr>
                </a:solidFill>
              </a:rPr>
              <a:t>470pF</a:t>
            </a:r>
            <a:endParaRPr lang="en-US" sz="2400" dirty="0">
              <a:solidFill>
                <a:schemeClr val="accent5">
                  <a:lumMod val="75000"/>
                </a:schemeClr>
              </a:solidFill>
            </a:endParaRPr>
          </a:p>
        </p:txBody>
      </p:sp>
      <p:sp>
        <p:nvSpPr>
          <p:cNvPr id="20" name="TextBox 19"/>
          <p:cNvSpPr txBox="1"/>
          <p:nvPr/>
        </p:nvSpPr>
        <p:spPr>
          <a:xfrm>
            <a:off x="1219200" y="5791200"/>
            <a:ext cx="7543800" cy="707886"/>
          </a:xfrm>
          <a:prstGeom prst="rect">
            <a:avLst/>
          </a:prstGeom>
          <a:noFill/>
        </p:spPr>
        <p:txBody>
          <a:bodyPr wrap="square" rtlCol="0">
            <a:spAutoFit/>
          </a:bodyPr>
          <a:lstStyle/>
          <a:p>
            <a:r>
              <a:rPr lang="en-US" sz="2000" dirty="0" smtClean="0"/>
              <a:t>If this network is in the feedback, then the closed-loop gain will have a pole at DC, followed by a zero, followed by a second pole.</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2 Amplifier </a:t>
            </a:r>
            <a:r>
              <a:rPr lang="en-US" dirty="0" smtClean="0"/>
              <a:t>– Zero-Pole Pair</a:t>
            </a:r>
            <a:endParaRPr lang="en-US" dirty="0"/>
          </a:p>
        </p:txBody>
      </p:sp>
      <p:pic>
        <p:nvPicPr>
          <p:cNvPr id="25603" name="Picture 3"/>
          <p:cNvPicPr>
            <a:picLocks noChangeAspect="1" noChangeArrowheads="1"/>
          </p:cNvPicPr>
          <p:nvPr/>
        </p:nvPicPr>
        <p:blipFill>
          <a:blip r:embed="rId2"/>
          <a:srcRect/>
          <a:stretch>
            <a:fillRect/>
          </a:stretch>
        </p:blipFill>
        <p:spPr bwMode="auto">
          <a:xfrm>
            <a:off x="4343400" y="1219200"/>
            <a:ext cx="4641850" cy="2527300"/>
          </a:xfrm>
          <a:prstGeom prst="rect">
            <a:avLst/>
          </a:prstGeom>
          <a:noFill/>
          <a:ln w="9525">
            <a:noFill/>
            <a:miter lim="800000"/>
            <a:headEnd/>
            <a:tailEnd/>
          </a:ln>
          <a:effectLst/>
        </p:spPr>
      </p:pic>
      <p:pic>
        <p:nvPicPr>
          <p:cNvPr id="25604" name="Picture 4"/>
          <p:cNvPicPr>
            <a:picLocks noGrp="1" noChangeAspect="1" noChangeArrowheads="1"/>
          </p:cNvPicPr>
          <p:nvPr>
            <p:ph idx="1"/>
          </p:nvPr>
        </p:nvPicPr>
        <p:blipFill>
          <a:blip r:embed="rId3">
            <a:clrChange>
              <a:clrFrom>
                <a:srgbClr val="FFFFFF"/>
              </a:clrFrom>
              <a:clrTo>
                <a:srgbClr val="FFFFFF">
                  <a:alpha val="0"/>
                </a:srgbClr>
              </a:clrTo>
            </a:clrChange>
          </a:blip>
          <a:srcRect/>
          <a:stretch>
            <a:fillRect/>
          </a:stretch>
        </p:blipFill>
        <p:spPr bwMode="auto">
          <a:xfrm>
            <a:off x="914400" y="1219200"/>
            <a:ext cx="3511730" cy="2432175"/>
          </a:xfrm>
          <a:prstGeom prst="rect">
            <a:avLst/>
          </a:prstGeom>
          <a:noFill/>
          <a:ln w="9525">
            <a:noFill/>
            <a:miter lim="800000"/>
            <a:headEnd/>
            <a:tailEnd/>
          </a:ln>
          <a:effectLst/>
        </p:spPr>
      </p:pic>
      <p:pic>
        <p:nvPicPr>
          <p:cNvPr id="25605" name="Picture 5"/>
          <p:cNvPicPr>
            <a:picLocks noChangeAspect="1" noChangeArrowheads="1"/>
          </p:cNvPicPr>
          <p:nvPr/>
        </p:nvPicPr>
        <p:blipFill>
          <a:blip r:embed="rId4"/>
          <a:srcRect/>
          <a:stretch>
            <a:fillRect/>
          </a:stretch>
        </p:blipFill>
        <p:spPr bwMode="auto">
          <a:xfrm>
            <a:off x="3200400" y="3962400"/>
            <a:ext cx="3869254" cy="2737625"/>
          </a:xfrm>
          <a:prstGeom prst="rect">
            <a:avLst/>
          </a:prstGeom>
          <a:noFill/>
          <a:ln w="9525">
            <a:noFill/>
            <a:miter lim="800000"/>
            <a:headEnd/>
            <a:tailEnd/>
          </a:ln>
          <a:effectLst/>
        </p:spPr>
      </p:pic>
      <p:sp>
        <p:nvSpPr>
          <p:cNvPr id="9" name="TextBox 8"/>
          <p:cNvSpPr txBox="1"/>
          <p:nvPr/>
        </p:nvSpPr>
        <p:spPr>
          <a:xfrm>
            <a:off x="1143000" y="4038600"/>
            <a:ext cx="2133600" cy="461665"/>
          </a:xfrm>
          <a:prstGeom prst="rect">
            <a:avLst/>
          </a:prstGeom>
          <a:noFill/>
        </p:spPr>
        <p:txBody>
          <a:bodyPr wrap="square" rtlCol="0">
            <a:spAutoFit/>
          </a:bodyPr>
          <a:lstStyle/>
          <a:p>
            <a:r>
              <a:rPr lang="en-US" sz="2400" dirty="0" smtClean="0"/>
              <a:t>Zero location:</a:t>
            </a:r>
          </a:p>
        </p:txBody>
      </p:sp>
      <p:sp>
        <p:nvSpPr>
          <p:cNvPr id="10" name="TextBox 9"/>
          <p:cNvSpPr txBox="1"/>
          <p:nvPr/>
        </p:nvSpPr>
        <p:spPr>
          <a:xfrm>
            <a:off x="1143000" y="5181600"/>
            <a:ext cx="2057400" cy="461665"/>
          </a:xfrm>
          <a:prstGeom prst="rect">
            <a:avLst/>
          </a:prstGeom>
          <a:noFill/>
        </p:spPr>
        <p:txBody>
          <a:bodyPr wrap="square" rtlCol="0">
            <a:spAutoFit/>
          </a:bodyPr>
          <a:lstStyle/>
          <a:p>
            <a:r>
              <a:rPr lang="en-US" sz="2400" dirty="0" smtClean="0"/>
              <a:t>Pole location:</a:t>
            </a:r>
          </a:p>
        </p:txBody>
      </p:sp>
      <p:sp>
        <p:nvSpPr>
          <p:cNvPr id="11" name="TextBox 10"/>
          <p:cNvSpPr txBox="1"/>
          <p:nvPr/>
        </p:nvSpPr>
        <p:spPr>
          <a:xfrm>
            <a:off x="1143000" y="6019800"/>
            <a:ext cx="2057400" cy="646331"/>
          </a:xfrm>
          <a:prstGeom prst="rect">
            <a:avLst/>
          </a:prstGeom>
          <a:noFill/>
        </p:spPr>
        <p:txBody>
          <a:bodyPr wrap="square" rtlCol="0">
            <a:spAutoFit/>
          </a:bodyPr>
          <a:lstStyle/>
          <a:p>
            <a:r>
              <a:rPr lang="en-US" dirty="0" smtClean="0"/>
              <a:t>Max phase boost location: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2a – Origin Pole Plus a Zero</a:t>
            </a:r>
            <a:endParaRPr lang="en-US" dirty="0"/>
          </a:p>
        </p:txBody>
      </p:sp>
      <p:sp>
        <p:nvSpPr>
          <p:cNvPr id="3" name="Content Placeholder 2"/>
          <p:cNvSpPr>
            <a:spLocks noGrp="1"/>
          </p:cNvSpPr>
          <p:nvPr>
            <p:ph idx="1"/>
          </p:nvPr>
        </p:nvSpPr>
        <p:spPr>
          <a:xfrm>
            <a:off x="1219200" y="3733800"/>
            <a:ext cx="7714488" cy="2514600"/>
          </a:xfrm>
        </p:spPr>
        <p:txBody>
          <a:bodyPr>
            <a:normAutofit/>
          </a:bodyPr>
          <a:lstStyle/>
          <a:p>
            <a:r>
              <a:rPr lang="en-US" sz="2400" dirty="0" smtClean="0"/>
              <a:t>Removing C2 removes the pole following the zero, although in this case the op amp’s own second pole kicks in.</a:t>
            </a:r>
          </a:p>
          <a:p>
            <a:r>
              <a:rPr lang="en-US" sz="2400" dirty="0" smtClean="0"/>
              <a:t>The C2 pole’s goal is to cancel out any zero created by the ESR of the output capacitor.</a:t>
            </a:r>
            <a:endParaRPr lang="en-US" sz="2400" dirty="0"/>
          </a:p>
        </p:txBody>
      </p:sp>
      <p:pic>
        <p:nvPicPr>
          <p:cNvPr id="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14400" y="1371600"/>
            <a:ext cx="3511730" cy="2432175"/>
          </a:xfrm>
          <a:prstGeom prst="rect">
            <a:avLst/>
          </a:prstGeom>
          <a:noFill/>
          <a:ln w="9525">
            <a:noFill/>
            <a:miter lim="800000"/>
            <a:headEnd/>
            <a:tailEnd/>
          </a:ln>
          <a:effectLst/>
        </p:spPr>
      </p:pic>
      <p:cxnSp>
        <p:nvCxnSpPr>
          <p:cNvPr id="6" name="Straight Connector 5"/>
          <p:cNvCxnSpPr/>
          <p:nvPr/>
        </p:nvCxnSpPr>
        <p:spPr>
          <a:xfrm>
            <a:off x="2819400" y="1447800"/>
            <a:ext cx="457200" cy="381000"/>
          </a:xfrm>
          <a:prstGeom prst="line">
            <a:avLst/>
          </a:prstGeom>
          <a:ln w="50800">
            <a:solidFill>
              <a:schemeClr val="accent3">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2819400" y="1447800"/>
            <a:ext cx="381000" cy="381000"/>
          </a:xfrm>
          <a:prstGeom prst="line">
            <a:avLst/>
          </a:prstGeom>
          <a:ln w="50800">
            <a:solidFill>
              <a:schemeClr val="accent3">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pic>
        <p:nvPicPr>
          <p:cNvPr id="26626" name="Picture 2"/>
          <p:cNvPicPr>
            <a:picLocks noChangeAspect="1" noChangeArrowheads="1"/>
          </p:cNvPicPr>
          <p:nvPr/>
        </p:nvPicPr>
        <p:blipFill>
          <a:blip r:embed="rId3"/>
          <a:srcRect/>
          <a:stretch>
            <a:fillRect/>
          </a:stretch>
        </p:blipFill>
        <p:spPr bwMode="auto">
          <a:xfrm>
            <a:off x="4495800" y="1447800"/>
            <a:ext cx="4362450" cy="22479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2b – Proportional Plus a Pole</a:t>
            </a:r>
            <a:endParaRPr lang="en-US" dirty="0"/>
          </a:p>
        </p:txBody>
      </p:sp>
      <p:pic>
        <p:nvPicPr>
          <p:cNvPr id="27650" name="Picture 2"/>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bwMode="auto">
          <a:xfrm>
            <a:off x="1143000" y="1447800"/>
            <a:ext cx="3683189" cy="2571882"/>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3200400" y="5410200"/>
            <a:ext cx="3968750" cy="1136650"/>
          </a:xfrm>
          <a:prstGeom prst="rect">
            <a:avLst/>
          </a:prstGeom>
          <a:noFill/>
          <a:ln w="9525">
            <a:noFill/>
            <a:miter lim="800000"/>
            <a:headEnd/>
            <a:tailEnd/>
          </a:ln>
          <a:effectLst/>
        </p:spPr>
      </p:pic>
      <p:pic>
        <p:nvPicPr>
          <p:cNvPr id="27652" name="Picture 4"/>
          <p:cNvPicPr>
            <a:picLocks noChangeAspect="1" noChangeArrowheads="1"/>
          </p:cNvPicPr>
          <p:nvPr/>
        </p:nvPicPr>
        <p:blipFill>
          <a:blip r:embed="rId4"/>
          <a:srcRect/>
          <a:stretch>
            <a:fillRect/>
          </a:stretch>
        </p:blipFill>
        <p:spPr bwMode="auto">
          <a:xfrm>
            <a:off x="4648200" y="1447800"/>
            <a:ext cx="4362450" cy="2247900"/>
          </a:xfrm>
          <a:prstGeom prst="rect">
            <a:avLst/>
          </a:prstGeom>
          <a:noFill/>
          <a:ln w="9525">
            <a:noFill/>
            <a:miter lim="800000"/>
            <a:headEnd/>
            <a:tailEnd/>
          </a:ln>
          <a:effectLst/>
        </p:spPr>
      </p:pic>
      <p:sp>
        <p:nvSpPr>
          <p:cNvPr id="7" name="TextBox 6"/>
          <p:cNvSpPr txBox="1"/>
          <p:nvPr/>
        </p:nvSpPr>
        <p:spPr>
          <a:xfrm>
            <a:off x="1447800" y="4114800"/>
            <a:ext cx="7391400" cy="1938992"/>
          </a:xfrm>
          <a:prstGeom prst="rect">
            <a:avLst/>
          </a:prstGeom>
          <a:noFill/>
        </p:spPr>
        <p:txBody>
          <a:bodyPr wrap="square" rtlCol="0">
            <a:spAutoFit/>
          </a:bodyPr>
          <a:lstStyle/>
          <a:p>
            <a:r>
              <a:rPr lang="en-US" sz="2000" dirty="0" smtClean="0"/>
              <a:t>The close loop gain is flat up till C1 pole. Having proportional gain across a range of frequencies can improve transient response, but the reduction in DC gain will create a larger static error.</a:t>
            </a:r>
          </a:p>
          <a:p>
            <a:endParaRPr lang="en-US" sz="2000" dirty="0" smtClean="0"/>
          </a:p>
          <a:p>
            <a:r>
              <a:rPr lang="en-US" sz="2000" dirty="0" smtClean="0"/>
              <a:t>Pole location:</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3 – Origin Pole Plus Two Coincident Zero-Pole Pairs (1/2)</a:t>
            </a:r>
            <a:endParaRPr lang="en-US" dirty="0"/>
          </a:p>
        </p:txBody>
      </p:sp>
      <p:pic>
        <p:nvPicPr>
          <p:cNvPr id="28674" name="Picture 2"/>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bwMode="auto">
          <a:xfrm>
            <a:off x="1295400" y="1752600"/>
            <a:ext cx="2952902" cy="2076557"/>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4648200" y="1752600"/>
            <a:ext cx="4362450" cy="2247900"/>
          </a:xfrm>
          <a:prstGeom prst="rect">
            <a:avLst/>
          </a:prstGeom>
          <a:noFill/>
          <a:ln w="9525">
            <a:noFill/>
            <a:miter lim="800000"/>
            <a:headEnd/>
            <a:tailEnd/>
          </a:ln>
          <a:effectLst/>
        </p:spPr>
      </p:pic>
      <p:cxnSp>
        <p:nvCxnSpPr>
          <p:cNvPr id="14" name="Straight Connector 13"/>
          <p:cNvCxnSpPr/>
          <p:nvPr/>
        </p:nvCxnSpPr>
        <p:spPr>
          <a:xfrm rot="16200000" flipH="1">
            <a:off x="6549888" y="1838740"/>
            <a:ext cx="1295400" cy="990600"/>
          </a:xfrm>
          <a:prstGeom prst="line">
            <a:avLst/>
          </a:prstGeom>
          <a:ln w="50800">
            <a:solidFill>
              <a:schemeClr val="accent1">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96000" y="2819400"/>
            <a:ext cx="2819400" cy="1588"/>
          </a:xfrm>
          <a:prstGeom prst="line">
            <a:avLst/>
          </a:prstGeom>
          <a:ln w="50800">
            <a:solidFill>
              <a:schemeClr val="accent3">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105400" y="1828800"/>
            <a:ext cx="2819400" cy="1588"/>
          </a:xfrm>
          <a:prstGeom prst="line">
            <a:avLst/>
          </a:prstGeom>
          <a:ln w="50800">
            <a:solidFill>
              <a:schemeClr val="accent5">
                <a:lumMod val="60000"/>
                <a:lumOff val="40000"/>
                <a:alpha val="6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2114490"/>
            <a:ext cx="1295400" cy="400110"/>
          </a:xfrm>
          <a:prstGeom prst="rect">
            <a:avLst/>
          </a:prstGeom>
          <a:noFill/>
        </p:spPr>
        <p:txBody>
          <a:bodyPr wrap="square" rtlCol="0">
            <a:spAutoFit/>
          </a:bodyPr>
          <a:lstStyle/>
          <a:p>
            <a:r>
              <a:rPr lang="en-US" sz="2000" dirty="0" smtClean="0">
                <a:solidFill>
                  <a:schemeClr val="accent1">
                    <a:lumMod val="75000"/>
                  </a:schemeClr>
                </a:solidFill>
              </a:rPr>
              <a:t>2.2nF</a:t>
            </a:r>
            <a:endParaRPr lang="en-US" sz="2000" dirty="0">
              <a:solidFill>
                <a:schemeClr val="accent1">
                  <a:lumMod val="75000"/>
                </a:schemeClr>
              </a:solidFill>
            </a:endParaRPr>
          </a:p>
        </p:txBody>
      </p:sp>
      <p:sp>
        <p:nvSpPr>
          <p:cNvPr id="28" name="TextBox 27"/>
          <p:cNvSpPr txBox="1"/>
          <p:nvPr/>
        </p:nvSpPr>
        <p:spPr>
          <a:xfrm>
            <a:off x="5334000" y="1447800"/>
            <a:ext cx="762000" cy="400110"/>
          </a:xfrm>
          <a:prstGeom prst="rect">
            <a:avLst/>
          </a:prstGeom>
          <a:noFill/>
        </p:spPr>
        <p:txBody>
          <a:bodyPr wrap="square" rtlCol="0">
            <a:spAutoFit/>
          </a:bodyPr>
          <a:lstStyle/>
          <a:p>
            <a:r>
              <a:rPr lang="en-US" sz="2000" dirty="0" smtClean="0">
                <a:solidFill>
                  <a:schemeClr val="accent5">
                    <a:lumMod val="75000"/>
                  </a:schemeClr>
                </a:solidFill>
              </a:rPr>
              <a:t>10k</a:t>
            </a:r>
            <a:endParaRPr lang="en-US" sz="2000" dirty="0">
              <a:solidFill>
                <a:schemeClr val="accent5">
                  <a:lumMod val="75000"/>
                </a:schemeClr>
              </a:solidFill>
            </a:endParaRPr>
          </a:p>
        </p:txBody>
      </p:sp>
      <p:sp>
        <p:nvSpPr>
          <p:cNvPr id="29" name="TextBox 28"/>
          <p:cNvSpPr txBox="1"/>
          <p:nvPr/>
        </p:nvSpPr>
        <p:spPr>
          <a:xfrm>
            <a:off x="8153400" y="2438400"/>
            <a:ext cx="457200" cy="381000"/>
          </a:xfrm>
          <a:prstGeom prst="rect">
            <a:avLst/>
          </a:prstGeom>
          <a:noFill/>
        </p:spPr>
        <p:txBody>
          <a:bodyPr wrap="square" rtlCol="0">
            <a:spAutoFit/>
          </a:bodyPr>
          <a:lstStyle/>
          <a:p>
            <a:r>
              <a:rPr lang="en-US" dirty="0" smtClean="0">
                <a:solidFill>
                  <a:schemeClr val="accent3">
                    <a:lumMod val="75000"/>
                  </a:schemeClr>
                </a:solidFill>
              </a:rPr>
              <a:t>5k</a:t>
            </a:r>
            <a:endParaRPr lang="en-US" dirty="0">
              <a:solidFill>
                <a:schemeClr val="accent3">
                  <a:lumMod val="75000"/>
                </a:schemeClr>
              </a:solidFill>
            </a:endParaRPr>
          </a:p>
        </p:txBody>
      </p:sp>
      <p:sp>
        <p:nvSpPr>
          <p:cNvPr id="30" name="TextBox 29"/>
          <p:cNvSpPr txBox="1"/>
          <p:nvPr/>
        </p:nvSpPr>
        <p:spPr>
          <a:xfrm>
            <a:off x="1295400" y="4267200"/>
            <a:ext cx="7543800" cy="1323439"/>
          </a:xfrm>
          <a:prstGeom prst="rect">
            <a:avLst/>
          </a:prstGeom>
          <a:noFill/>
        </p:spPr>
        <p:txBody>
          <a:bodyPr wrap="square" rtlCol="0">
            <a:spAutoFit/>
          </a:bodyPr>
          <a:lstStyle/>
          <a:p>
            <a:r>
              <a:rPr lang="en-US" sz="2000" dirty="0" smtClean="0"/>
              <a:t>If this network shows up in the grounding impedance portion of the op amp, then it will show up in the denominator of the transfer function. In this case, the network creates a zero, followed by a pole.</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bwMode="auto">
          <a:xfrm>
            <a:off x="990600" y="1600200"/>
            <a:ext cx="4242018" cy="2616334"/>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Type 3 – Origin Pole Plus Two Coincident Zero-Pole Pairs </a:t>
            </a:r>
            <a:r>
              <a:rPr lang="en-US" dirty="0" smtClean="0"/>
              <a:t>(2/2</a:t>
            </a:r>
            <a:r>
              <a:rPr lang="en-US" dirty="0" smtClean="0"/>
              <a:t>)</a:t>
            </a:r>
            <a:endParaRPr lang="en-US" dirty="0"/>
          </a:p>
        </p:txBody>
      </p:sp>
      <p:pic>
        <p:nvPicPr>
          <p:cNvPr id="29699" name="Picture 3"/>
          <p:cNvPicPr>
            <a:picLocks noChangeAspect="1" noChangeArrowheads="1"/>
          </p:cNvPicPr>
          <p:nvPr/>
        </p:nvPicPr>
        <p:blipFill>
          <a:blip r:embed="rId3"/>
          <a:srcRect/>
          <a:stretch>
            <a:fillRect/>
          </a:stretch>
        </p:blipFill>
        <p:spPr bwMode="auto">
          <a:xfrm>
            <a:off x="5029200" y="1676400"/>
            <a:ext cx="3962400" cy="2476500"/>
          </a:xfrm>
          <a:prstGeom prst="rect">
            <a:avLst/>
          </a:prstGeom>
          <a:noFill/>
          <a:ln w="9525">
            <a:noFill/>
            <a:miter lim="800000"/>
            <a:headEnd/>
            <a:tailEnd/>
          </a:ln>
          <a:effectLst/>
        </p:spPr>
      </p:pic>
      <p:sp>
        <p:nvSpPr>
          <p:cNvPr id="6" name="TextBox 5"/>
          <p:cNvSpPr txBox="1"/>
          <p:nvPr/>
        </p:nvSpPr>
        <p:spPr>
          <a:xfrm>
            <a:off x="990600" y="4171890"/>
            <a:ext cx="3276600" cy="400110"/>
          </a:xfrm>
          <a:prstGeom prst="rect">
            <a:avLst/>
          </a:prstGeom>
          <a:noFill/>
        </p:spPr>
        <p:txBody>
          <a:bodyPr wrap="square" rtlCol="0">
            <a:spAutoFit/>
          </a:bodyPr>
          <a:lstStyle/>
          <a:p>
            <a:r>
              <a:rPr lang="en-US" sz="2000" dirty="0" smtClean="0"/>
              <a:t>Zeros:</a:t>
            </a:r>
            <a:endParaRPr lang="en-US" sz="2000" dirty="0"/>
          </a:p>
        </p:txBody>
      </p:sp>
      <p:sp>
        <p:nvSpPr>
          <p:cNvPr id="7" name="TextBox 6"/>
          <p:cNvSpPr txBox="1"/>
          <p:nvPr/>
        </p:nvSpPr>
        <p:spPr>
          <a:xfrm>
            <a:off x="4953000" y="4171890"/>
            <a:ext cx="2286000" cy="400110"/>
          </a:xfrm>
          <a:prstGeom prst="rect">
            <a:avLst/>
          </a:prstGeom>
          <a:noFill/>
        </p:spPr>
        <p:txBody>
          <a:bodyPr wrap="square" rtlCol="0">
            <a:spAutoFit/>
          </a:bodyPr>
          <a:lstStyle/>
          <a:p>
            <a:r>
              <a:rPr lang="en-US" sz="2000" dirty="0" smtClean="0"/>
              <a:t>Poles:</a:t>
            </a:r>
            <a:endParaRPr lang="en-US" sz="2000" dirty="0"/>
          </a:p>
        </p:txBody>
      </p:sp>
      <p:pic>
        <p:nvPicPr>
          <p:cNvPr id="29700"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79944" y="4572000"/>
            <a:ext cx="3720656" cy="2063221"/>
          </a:xfrm>
          <a:prstGeom prst="rect">
            <a:avLst/>
          </a:prstGeom>
          <a:noFill/>
          <a:ln w="50800">
            <a:solidFill>
              <a:schemeClr val="accent1">
                <a:lumMod val="60000"/>
                <a:lumOff val="40000"/>
              </a:schemeClr>
            </a:solidFill>
            <a:miter lim="800000"/>
            <a:headEnd/>
            <a:tailEnd/>
          </a:ln>
          <a:effectLst/>
        </p:spPr>
      </p:pic>
      <p:pic>
        <p:nvPicPr>
          <p:cNvPr id="29701" name="Picture 5"/>
          <p:cNvPicPr>
            <a:picLocks noChangeAspect="1" noChangeArrowheads="1"/>
          </p:cNvPicPr>
          <p:nvPr/>
        </p:nvPicPr>
        <p:blipFill>
          <a:blip r:embed="rId5"/>
          <a:srcRect/>
          <a:stretch>
            <a:fillRect/>
          </a:stretch>
        </p:blipFill>
        <p:spPr bwMode="auto">
          <a:xfrm>
            <a:off x="5032803" y="4572000"/>
            <a:ext cx="4034997" cy="2074651"/>
          </a:xfrm>
          <a:prstGeom prst="rect">
            <a:avLst/>
          </a:prstGeom>
          <a:noFill/>
          <a:ln w="50800">
            <a:solidFill>
              <a:schemeClr val="accent5">
                <a:lumMod val="60000"/>
                <a:lumOff val="40000"/>
              </a:schemeClr>
            </a:solidFill>
            <a:miter lim="800000"/>
            <a:headEnd/>
            <a:tailEnd/>
          </a:ln>
          <a:effectLst/>
        </p:spPr>
      </p:pic>
      <p:sp>
        <p:nvSpPr>
          <p:cNvPr id="10" name="Oval 9"/>
          <p:cNvSpPr/>
          <p:nvPr/>
        </p:nvSpPr>
        <p:spPr>
          <a:xfrm>
            <a:off x="2819400" y="2209800"/>
            <a:ext cx="1752600" cy="457200"/>
          </a:xfrm>
          <a:prstGeom prst="ellipse">
            <a:avLst/>
          </a:prstGeom>
          <a:noFill/>
          <a:ln w="50800">
            <a:solidFill>
              <a:schemeClr val="accent1">
                <a:lumMod val="60000"/>
                <a:lumOff val="4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43000" y="2209800"/>
            <a:ext cx="1752600" cy="457200"/>
          </a:xfrm>
          <a:prstGeom prst="ellipse">
            <a:avLst/>
          </a:prstGeom>
          <a:noFill/>
          <a:ln w="50800">
            <a:solidFill>
              <a:schemeClr val="accent1">
                <a:lumMod val="60000"/>
                <a:lumOff val="4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00400" y="1600200"/>
            <a:ext cx="533400" cy="1143000"/>
          </a:xfrm>
          <a:prstGeom prst="ellipse">
            <a:avLst/>
          </a:prstGeom>
          <a:noFill/>
          <a:ln w="50800">
            <a:solidFill>
              <a:schemeClr val="accent5">
                <a:lumMod val="60000"/>
                <a:lumOff val="40000"/>
                <a:alpha val="5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76400" y="2057400"/>
            <a:ext cx="685800" cy="1219200"/>
          </a:xfrm>
          <a:prstGeom prst="ellipse">
            <a:avLst/>
          </a:prstGeom>
          <a:noFill/>
          <a:ln w="50800">
            <a:solidFill>
              <a:schemeClr val="accent5">
                <a:lumMod val="60000"/>
                <a:lumOff val="40000"/>
                <a:alpha val="50000"/>
              </a:schemeClr>
            </a:solid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a:t>
            </a:r>
            <a:r>
              <a:rPr lang="en-US" u="sng" dirty="0" smtClean="0"/>
              <a:t>Switch-Mode Power Supplies, SPICE Simulations and Practical Designs</a:t>
            </a:r>
            <a:r>
              <a:rPr lang="en-US" dirty="0" smtClean="0"/>
              <a:t>”, by Christophe Basso, CH 4.2 Operational Amplifiers</a:t>
            </a:r>
          </a:p>
          <a:p>
            <a:r>
              <a:rPr lang="en-US" dirty="0" smtClean="0"/>
              <a:t>“</a:t>
            </a:r>
            <a:r>
              <a:rPr lang="en-US" u="sng" dirty="0" smtClean="0"/>
              <a:t>Switch-Mode Power Supplies, SPICE Simulations and Practical Designs</a:t>
            </a:r>
            <a:r>
              <a:rPr lang="en-US" dirty="0" smtClean="0"/>
              <a:t>”, by Christophe Basso, CH 3 Feedback and Control Loops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 Amp Modeling (Single Pole)</a:t>
            </a:r>
            <a:endParaRPr lang="en-US" dirty="0"/>
          </a:p>
        </p:txBody>
      </p:sp>
      <p:sp>
        <p:nvSpPr>
          <p:cNvPr id="6" name="TextBox 5"/>
          <p:cNvSpPr txBox="1"/>
          <p:nvPr/>
        </p:nvSpPr>
        <p:spPr>
          <a:xfrm>
            <a:off x="1295400" y="4724400"/>
            <a:ext cx="7162800" cy="646331"/>
          </a:xfrm>
          <a:prstGeom prst="rect">
            <a:avLst/>
          </a:prstGeom>
          <a:noFill/>
        </p:spPr>
        <p:txBody>
          <a:bodyPr wrap="square" rtlCol="0">
            <a:spAutoFit/>
          </a:bodyPr>
          <a:lstStyle/>
          <a:p>
            <a:r>
              <a:rPr lang="en-US" dirty="0" smtClean="0"/>
              <a:t>The diodes and the voltage sources clamp the output. Use small N (0.01) for the diodes. Calculations for the open loop gain and pole:</a:t>
            </a:r>
            <a:endParaRPr lang="en-US" dirty="0"/>
          </a:p>
        </p:txBody>
      </p:sp>
      <p:pic>
        <p:nvPicPr>
          <p:cNvPr id="1027" name="Picture 3"/>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bwMode="auto">
          <a:xfrm>
            <a:off x="1600200" y="1295400"/>
            <a:ext cx="7118716" cy="33974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124200" y="5334000"/>
            <a:ext cx="3048000" cy="1295400"/>
          </a:xfrm>
          <a:prstGeom prst="rect">
            <a:avLst/>
          </a:prstGeom>
          <a:noFill/>
          <a:ln w="9525">
            <a:noFill/>
            <a:miter lim="800000"/>
            <a:headEnd/>
            <a:tailEnd/>
          </a:ln>
          <a:effectLst/>
        </p:spPr>
      </p:pic>
      <p:sp>
        <p:nvSpPr>
          <p:cNvPr id="11" name="TextBox 10"/>
          <p:cNvSpPr txBox="1"/>
          <p:nvPr/>
        </p:nvSpPr>
        <p:spPr>
          <a:xfrm>
            <a:off x="6858000" y="5715000"/>
            <a:ext cx="1828800" cy="738664"/>
          </a:xfrm>
          <a:prstGeom prst="rect">
            <a:avLst/>
          </a:prstGeom>
          <a:noFill/>
          <a:ln w="38100" cap="flat">
            <a:solidFill>
              <a:schemeClr val="accent1">
                <a:shade val="50000"/>
              </a:schemeClr>
            </a:solidFill>
          </a:ln>
        </p:spPr>
        <p:txBody>
          <a:bodyPr wrap="square" lIns="137160" tIns="91440" rIns="137160" bIns="91440" rtlCol="0">
            <a:spAutoFit/>
          </a:bodyPr>
          <a:lstStyle/>
          <a:p>
            <a:r>
              <a:rPr lang="en-US" dirty="0" smtClean="0">
                <a:hlinkClick r:id="rId4" action="ppaction://hlinkfile"/>
              </a:rPr>
              <a:t>op_amp1.tsc</a:t>
            </a:r>
            <a:endParaRPr lang="en-US" dirty="0" smtClean="0"/>
          </a:p>
          <a:p>
            <a:r>
              <a:rPr lang="en-US" dirty="0" smtClean="0">
                <a:hlinkClick r:id="rId5" action="ppaction://hlinkfile"/>
              </a:rPr>
              <a:t>op_amp1.tsm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 Amp Modeling (Test)</a:t>
            </a:r>
            <a:endParaRPr lang="en-US" dirty="0"/>
          </a:p>
        </p:txBody>
      </p:sp>
      <p:pic>
        <p:nvPicPr>
          <p:cNvPr id="2052" name="Picture 4"/>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bwMode="auto">
          <a:xfrm>
            <a:off x="1371600" y="1219200"/>
            <a:ext cx="7499350" cy="2580163"/>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95400" y="3658764"/>
            <a:ext cx="7512050" cy="30277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 Amp Modeling (Two Poles)</a:t>
            </a:r>
            <a:endParaRPr lang="en-US" dirty="0"/>
          </a:p>
        </p:txBody>
      </p:sp>
      <p:pic>
        <p:nvPicPr>
          <p:cNvPr id="1026" name="Picture 2"/>
          <p:cNvPicPr>
            <a:picLocks noChangeAspect="1" noChangeArrowheads="1"/>
          </p:cNvPicPr>
          <p:nvPr/>
        </p:nvPicPr>
        <p:blipFill>
          <a:blip r:embed="rId2"/>
          <a:srcRect/>
          <a:stretch>
            <a:fillRect/>
          </a:stretch>
        </p:blipFill>
        <p:spPr bwMode="auto">
          <a:xfrm>
            <a:off x="1752600" y="4724400"/>
            <a:ext cx="4064000" cy="1200150"/>
          </a:xfrm>
          <a:prstGeom prst="rect">
            <a:avLst/>
          </a:prstGeom>
          <a:noFill/>
          <a:ln w="9525">
            <a:noFill/>
            <a:miter lim="800000"/>
            <a:headEnd/>
            <a:tailEnd/>
          </a:ln>
          <a:effectLst/>
        </p:spPr>
      </p:pic>
      <p:pic>
        <p:nvPicPr>
          <p:cNvPr id="1027" name="Picture 3"/>
          <p:cNvPicPr>
            <a:picLocks noGrp="1" noChangeAspect="1" noChangeArrowheads="1"/>
          </p:cNvPicPr>
          <p:nvPr>
            <p:ph idx="1"/>
          </p:nvPr>
        </p:nvPicPr>
        <p:blipFill>
          <a:blip r:embed="rId3">
            <a:clrChange>
              <a:clrFrom>
                <a:srgbClr val="FFFFFF"/>
              </a:clrFrom>
              <a:clrTo>
                <a:srgbClr val="FFFFFF">
                  <a:alpha val="0"/>
                </a:srgbClr>
              </a:clrTo>
            </a:clrChange>
          </a:blip>
          <a:srcRect/>
          <a:stretch>
            <a:fillRect/>
          </a:stretch>
        </p:blipFill>
        <p:spPr bwMode="auto">
          <a:xfrm>
            <a:off x="1447800" y="1295400"/>
            <a:ext cx="7194920" cy="2800494"/>
          </a:xfrm>
          <a:prstGeom prst="rect">
            <a:avLst/>
          </a:prstGeom>
          <a:noFill/>
          <a:ln w="9525">
            <a:noFill/>
            <a:miter lim="800000"/>
            <a:headEnd/>
            <a:tailEnd/>
          </a:ln>
          <a:effectLst/>
        </p:spPr>
      </p:pic>
      <p:sp>
        <p:nvSpPr>
          <p:cNvPr id="6" name="TextBox 5"/>
          <p:cNvSpPr txBox="1"/>
          <p:nvPr/>
        </p:nvSpPr>
        <p:spPr>
          <a:xfrm>
            <a:off x="1524000" y="4114800"/>
            <a:ext cx="6477000" cy="369332"/>
          </a:xfrm>
          <a:prstGeom prst="rect">
            <a:avLst/>
          </a:prstGeom>
          <a:noFill/>
        </p:spPr>
        <p:txBody>
          <a:bodyPr wrap="square" rtlCol="0">
            <a:spAutoFit/>
          </a:bodyPr>
          <a:lstStyle/>
          <a:p>
            <a:r>
              <a:rPr lang="en-US" dirty="0" smtClean="0"/>
              <a:t>The second RC (R2 and C2) forms a second pole.</a:t>
            </a:r>
            <a:endParaRPr lang="en-US" dirty="0"/>
          </a:p>
        </p:txBody>
      </p:sp>
      <p:sp>
        <p:nvSpPr>
          <p:cNvPr id="7" name="TextBox 6"/>
          <p:cNvSpPr txBox="1"/>
          <p:nvPr/>
        </p:nvSpPr>
        <p:spPr>
          <a:xfrm>
            <a:off x="6629400" y="5105400"/>
            <a:ext cx="1828800" cy="738664"/>
          </a:xfrm>
          <a:prstGeom prst="rect">
            <a:avLst/>
          </a:prstGeom>
          <a:noFill/>
          <a:ln w="38100" cap="flat">
            <a:solidFill>
              <a:schemeClr val="accent1">
                <a:shade val="50000"/>
              </a:schemeClr>
            </a:solidFill>
          </a:ln>
        </p:spPr>
        <p:txBody>
          <a:bodyPr wrap="square" lIns="137160" tIns="91440" rIns="137160" bIns="91440" rtlCol="0">
            <a:spAutoFit/>
          </a:bodyPr>
          <a:lstStyle/>
          <a:p>
            <a:r>
              <a:rPr lang="en-US" dirty="0" smtClean="0">
                <a:hlinkClick r:id="rId4" action="ppaction://hlinkfile"/>
              </a:rPr>
              <a:t>op_amp2.tsc</a:t>
            </a:r>
            <a:endParaRPr lang="en-US" dirty="0" smtClean="0"/>
          </a:p>
          <a:p>
            <a:r>
              <a:rPr lang="en-US" dirty="0" smtClean="0">
                <a:hlinkClick r:id="rId5" action="ppaction://hlinkfile"/>
              </a:rPr>
              <a:t>op_amp2.tsm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 Amp Modeling (Test)</a:t>
            </a:r>
            <a:endParaRPr lang="en-US" dirty="0"/>
          </a:p>
        </p:txBody>
      </p:sp>
      <p:pic>
        <p:nvPicPr>
          <p:cNvPr id="2050" name="Picture 2"/>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bwMode="auto">
          <a:xfrm>
            <a:off x="1447800" y="1905000"/>
            <a:ext cx="7499350" cy="2699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Loop Gain Measurement Observation Points</a:t>
            </a:r>
            <a:endParaRPr lang="en-US" dirty="0"/>
          </a:p>
        </p:txBody>
      </p:sp>
      <p:pic>
        <p:nvPicPr>
          <p:cNvPr id="3077"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384606" y="1143000"/>
            <a:ext cx="3759394" cy="2900829"/>
          </a:xfrm>
          <a:prstGeom prst="rect">
            <a:avLst/>
          </a:prstGeom>
          <a:noFill/>
          <a:ln w="9525">
            <a:noFill/>
            <a:miter lim="800000"/>
            <a:headEnd/>
            <a:tailEnd/>
          </a:ln>
          <a:effectLst/>
        </p:spPr>
      </p:pic>
      <p:sp>
        <p:nvSpPr>
          <p:cNvPr id="9" name="TextBox 8"/>
          <p:cNvSpPr txBox="1"/>
          <p:nvPr/>
        </p:nvSpPr>
        <p:spPr>
          <a:xfrm>
            <a:off x="1371600" y="1676400"/>
            <a:ext cx="3733800" cy="1231106"/>
          </a:xfrm>
          <a:prstGeom prst="rect">
            <a:avLst/>
          </a:prstGeom>
          <a:noFill/>
        </p:spPr>
        <p:txBody>
          <a:bodyPr wrap="square" rtlCol="0">
            <a:spAutoFit/>
          </a:bodyPr>
          <a:lstStyle/>
          <a:p>
            <a:r>
              <a:rPr lang="en-US" sz="2000" dirty="0" smtClean="0">
                <a:solidFill>
                  <a:schemeClr val="accent5">
                    <a:lumMod val="75000"/>
                  </a:schemeClr>
                </a:solidFill>
              </a:rPr>
              <a:t>#1. </a:t>
            </a:r>
            <a:r>
              <a:rPr lang="en-US" dirty="0" smtClean="0"/>
              <a:t>One approach blocks out the AC from completing the loop and allows the DC to bias the loop. In </a:t>
            </a:r>
            <a:r>
              <a:rPr lang="en-US" dirty="0" err="1" smtClean="0"/>
              <a:t>LoL</a:t>
            </a:r>
            <a:r>
              <a:rPr lang="en-US" dirty="0" smtClean="0"/>
              <a:t>, </a:t>
            </a:r>
            <a:r>
              <a:rPr lang="en-US" dirty="0" err="1" smtClean="0"/>
              <a:t>oL</a:t>
            </a:r>
            <a:r>
              <a:rPr lang="en-US" dirty="0" smtClean="0"/>
              <a:t> means open loop.</a:t>
            </a:r>
            <a:endParaRPr lang="en-US" dirty="0"/>
          </a:p>
        </p:txBody>
      </p:sp>
      <p:sp>
        <p:nvSpPr>
          <p:cNvPr id="10" name="TextBox 9"/>
          <p:cNvSpPr txBox="1"/>
          <p:nvPr/>
        </p:nvSpPr>
        <p:spPr>
          <a:xfrm>
            <a:off x="4953000" y="4114800"/>
            <a:ext cx="3810000" cy="2400657"/>
          </a:xfrm>
          <a:prstGeom prst="rect">
            <a:avLst/>
          </a:prstGeom>
          <a:noFill/>
        </p:spPr>
        <p:txBody>
          <a:bodyPr wrap="square" rtlCol="0">
            <a:spAutoFit/>
          </a:bodyPr>
          <a:lstStyle/>
          <a:p>
            <a:r>
              <a:rPr lang="en-US" sz="2000" dirty="0" smtClean="0">
                <a:solidFill>
                  <a:schemeClr val="accent5">
                    <a:lumMod val="75000"/>
                  </a:schemeClr>
                </a:solidFill>
              </a:rPr>
              <a:t>#2. </a:t>
            </a:r>
            <a:r>
              <a:rPr lang="en-US" dirty="0" smtClean="0"/>
              <a:t>The more realistic approach simulates inserting a signal via a floating source (a transformer). The V_AC in this case needs to have the – connected to a low impedance point, and the + connected to a high impedance point.</a:t>
            </a:r>
            <a:endParaRPr lang="en-US" dirty="0"/>
          </a:p>
        </p:txBody>
      </p:sp>
      <p:pic>
        <p:nvPicPr>
          <p:cNvPr id="3078" name="Picture 6"/>
          <p:cNvPicPr>
            <a:picLocks noGrp="1" noChangeAspect="1" noChangeArrowheads="1"/>
          </p:cNvPicPr>
          <p:nvPr>
            <p:ph idx="1"/>
          </p:nvPr>
        </p:nvPicPr>
        <p:blipFill>
          <a:blip r:embed="rId3">
            <a:clrChange>
              <a:clrFrom>
                <a:srgbClr val="FFFFFF"/>
              </a:clrFrom>
              <a:clrTo>
                <a:srgbClr val="FFFFFF">
                  <a:alpha val="0"/>
                </a:srgbClr>
              </a:clrTo>
            </a:clrChange>
          </a:blip>
          <a:srcRect/>
          <a:stretch>
            <a:fillRect/>
          </a:stretch>
        </p:blipFill>
        <p:spPr bwMode="auto">
          <a:xfrm>
            <a:off x="1066800" y="3866996"/>
            <a:ext cx="3918151" cy="29910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the Crossover Frequency (</a:t>
            </a:r>
            <a:r>
              <a:rPr lang="en-US" dirty="0" err="1" smtClean="0"/>
              <a:t>f</a:t>
            </a:r>
            <a:r>
              <a:rPr lang="en-US" baseline="-25000" dirty="0" err="1" smtClean="0"/>
              <a:t>c</a:t>
            </a:r>
            <a:r>
              <a:rPr lang="en-US" dirty="0" smtClean="0"/>
              <a:t>)</a:t>
            </a:r>
            <a:endParaRPr lang="en-US" dirty="0"/>
          </a:p>
        </p:txBody>
      </p:sp>
      <p:sp>
        <p:nvSpPr>
          <p:cNvPr id="3" name="Content Placeholder 2"/>
          <p:cNvSpPr>
            <a:spLocks noGrp="1"/>
          </p:cNvSpPr>
          <p:nvPr>
            <p:ph idx="1"/>
          </p:nvPr>
        </p:nvSpPr>
        <p:spPr>
          <a:xfrm>
            <a:off x="1435608" y="1447800"/>
            <a:ext cx="7498080" cy="5257800"/>
          </a:xfrm>
        </p:spPr>
        <p:txBody>
          <a:bodyPr>
            <a:normAutofit/>
          </a:bodyPr>
          <a:lstStyle/>
          <a:p>
            <a:r>
              <a:rPr lang="en-US" sz="2400" dirty="0" smtClean="0"/>
              <a:t>Output voltage undershoot (</a:t>
            </a:r>
            <a:r>
              <a:rPr lang="en-US" sz="2400" dirty="0" err="1" smtClean="0"/>
              <a:t>V</a:t>
            </a:r>
            <a:r>
              <a:rPr lang="en-US" sz="2400" baseline="-25000" dirty="0" err="1" smtClean="0"/>
              <a:t>p</a:t>
            </a:r>
            <a:r>
              <a:rPr lang="en-US" sz="2400" dirty="0" smtClean="0"/>
              <a:t>) due to load change (</a:t>
            </a:r>
            <a:r>
              <a:rPr lang="en-US" sz="2400" dirty="0" smtClean="0">
                <a:latin typeface="Bookman Old Style"/>
              </a:rPr>
              <a:t>∆</a:t>
            </a:r>
            <a:r>
              <a:rPr lang="en-US" sz="2400" dirty="0" err="1" smtClean="0"/>
              <a:t>I</a:t>
            </a:r>
            <a:r>
              <a:rPr lang="en-US" sz="2400" baseline="-25000" dirty="0" err="1" smtClean="0"/>
              <a:t>out</a:t>
            </a:r>
            <a:r>
              <a:rPr lang="en-US" sz="2400" dirty="0" smtClean="0"/>
              <a:t>) approximation:</a:t>
            </a:r>
          </a:p>
          <a:p>
            <a:endParaRPr lang="en-US" sz="2400" dirty="0" smtClean="0"/>
          </a:p>
          <a:p>
            <a:endParaRPr lang="en-US" sz="2400" dirty="0" smtClean="0"/>
          </a:p>
          <a:p>
            <a:endParaRPr lang="en-US" sz="2400" dirty="0" smtClean="0"/>
          </a:p>
          <a:p>
            <a:r>
              <a:rPr lang="en-US" sz="2400" dirty="0" smtClean="0"/>
              <a:t>This is true as long as the ESR is less than the reactance of </a:t>
            </a:r>
            <a:r>
              <a:rPr lang="en-US" sz="2400" dirty="0" err="1" smtClean="0"/>
              <a:t>C</a:t>
            </a:r>
            <a:r>
              <a:rPr lang="en-US" sz="2400" baseline="-25000" dirty="0" err="1" smtClean="0"/>
              <a:t>out</a:t>
            </a:r>
            <a:r>
              <a:rPr lang="en-US" sz="2400" dirty="0" smtClean="0"/>
              <a:t> at the crossover frequency:</a:t>
            </a:r>
          </a:p>
          <a:p>
            <a:endParaRPr lang="en-US" sz="2400" dirty="0" smtClean="0"/>
          </a:p>
          <a:p>
            <a:endParaRPr lang="en-US" sz="2400" dirty="0" smtClean="0"/>
          </a:p>
          <a:p>
            <a:r>
              <a:rPr lang="en-US" sz="2400" dirty="0" smtClean="0"/>
              <a:t>Higher </a:t>
            </a:r>
            <a:r>
              <a:rPr lang="en-US" sz="2400" dirty="0" err="1" smtClean="0"/>
              <a:t>f</a:t>
            </a:r>
            <a:r>
              <a:rPr lang="en-US" sz="2400" baseline="-25000" dirty="0" err="1" smtClean="0"/>
              <a:t>c</a:t>
            </a:r>
            <a:r>
              <a:rPr lang="en-US" sz="2400" dirty="0" smtClean="0"/>
              <a:t> is less </a:t>
            </a:r>
            <a:r>
              <a:rPr lang="en-US" sz="2400" dirty="0" err="1" smtClean="0"/>
              <a:t>V</a:t>
            </a:r>
            <a:r>
              <a:rPr lang="en-US" sz="2400" baseline="-25000" dirty="0" err="1" smtClean="0"/>
              <a:t>p</a:t>
            </a:r>
            <a:r>
              <a:rPr lang="en-US" sz="2400" dirty="0" smtClean="0"/>
              <a:t> </a:t>
            </a:r>
          </a:p>
          <a:p>
            <a:r>
              <a:rPr lang="en-US" sz="2400" dirty="0" smtClean="0"/>
              <a:t>Undershoot depends on </a:t>
            </a:r>
            <a:r>
              <a:rPr lang="en-US" sz="2400" dirty="0" err="1" smtClean="0"/>
              <a:t>f</a:t>
            </a:r>
            <a:r>
              <a:rPr lang="en-US" sz="2400" baseline="-25000" dirty="0" err="1" smtClean="0"/>
              <a:t>c</a:t>
            </a:r>
            <a:r>
              <a:rPr lang="en-US" sz="2400" dirty="0" smtClean="0"/>
              <a:t> , but the recovery time depends on the phase margin</a:t>
            </a:r>
            <a:endParaRPr lang="en-US" sz="2400" dirty="0"/>
          </a:p>
        </p:txBody>
      </p:sp>
      <p:graphicFrame>
        <p:nvGraphicFramePr>
          <p:cNvPr id="4" name="Object 3"/>
          <p:cNvGraphicFramePr>
            <a:graphicFrameLocks noChangeAspect="1"/>
          </p:cNvGraphicFramePr>
          <p:nvPr/>
        </p:nvGraphicFramePr>
        <p:xfrm>
          <a:off x="3048000" y="2362200"/>
          <a:ext cx="3778251" cy="1143000"/>
        </p:xfrm>
        <a:graphic>
          <a:graphicData uri="http://schemas.openxmlformats.org/presentationml/2006/ole">
            <p:oleObj spid="_x0000_s4098" name="Equation" r:id="rId3" imgW="1511280" imgH="457200" progId="Equation.3">
              <p:embed/>
            </p:oleObj>
          </a:graphicData>
        </a:graphic>
      </p:graphicFrame>
      <p:graphicFrame>
        <p:nvGraphicFramePr>
          <p:cNvPr id="5" name="Object 4"/>
          <p:cNvGraphicFramePr>
            <a:graphicFrameLocks noChangeAspect="1"/>
          </p:cNvGraphicFramePr>
          <p:nvPr/>
        </p:nvGraphicFramePr>
        <p:xfrm>
          <a:off x="3429000" y="4419600"/>
          <a:ext cx="2884394" cy="990600"/>
        </p:xfrm>
        <a:graphic>
          <a:graphicData uri="http://schemas.openxmlformats.org/presentationml/2006/ole">
            <p:oleObj spid="_x0000_s4099" name="Equation" r:id="rId4" imgW="1257120" imgH="43164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Half-Plane Zero</a:t>
            </a:r>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1447800" y="1600200"/>
            <a:ext cx="7499350" cy="2787031"/>
          </a:xfrm>
          <a:prstGeom prst="rect">
            <a:avLst/>
          </a:prstGeom>
          <a:noFill/>
          <a:ln w="9525">
            <a:noFill/>
            <a:miter lim="800000"/>
            <a:headEnd/>
            <a:tailEnd/>
          </a:ln>
          <a:effectLst/>
        </p:spPr>
      </p:pic>
      <p:sp>
        <p:nvSpPr>
          <p:cNvPr id="5" name="TextBox 4"/>
          <p:cNvSpPr txBox="1"/>
          <p:nvPr/>
        </p:nvSpPr>
        <p:spPr>
          <a:xfrm>
            <a:off x="1524000" y="3657600"/>
            <a:ext cx="3048000" cy="646331"/>
          </a:xfrm>
          <a:prstGeom prst="rect">
            <a:avLst/>
          </a:prstGeom>
          <a:noFill/>
        </p:spPr>
        <p:txBody>
          <a:bodyPr wrap="square" rtlCol="0">
            <a:spAutoFit/>
          </a:bodyPr>
          <a:lstStyle/>
          <a:p>
            <a:r>
              <a:rPr lang="en-US" dirty="0" smtClean="0"/>
              <a:t>IOP1 is an ideal </a:t>
            </a:r>
            <a:r>
              <a:rPr lang="en-US" dirty="0" err="1" smtClean="0"/>
              <a:t>opamp</a:t>
            </a:r>
            <a:endParaRPr lang="en-US" dirty="0" smtClean="0"/>
          </a:p>
          <a:p>
            <a:r>
              <a:rPr lang="en-US" dirty="0" smtClean="0"/>
              <a:t>U2 is an adder.</a:t>
            </a:r>
            <a:endParaRPr lang="en-US" dirty="0"/>
          </a:p>
        </p:txBody>
      </p:sp>
      <p:sp>
        <p:nvSpPr>
          <p:cNvPr id="6" name="TextBox 5"/>
          <p:cNvSpPr txBox="1"/>
          <p:nvPr/>
        </p:nvSpPr>
        <p:spPr>
          <a:xfrm>
            <a:off x="1600200" y="4800600"/>
            <a:ext cx="7086600" cy="1323439"/>
          </a:xfrm>
          <a:prstGeom prst="rect">
            <a:avLst/>
          </a:prstGeom>
          <a:noFill/>
        </p:spPr>
        <p:txBody>
          <a:bodyPr wrap="square" rtlCol="0">
            <a:spAutoFit/>
          </a:bodyPr>
          <a:lstStyle/>
          <a:p>
            <a:r>
              <a:rPr lang="en-US" sz="2000" dirty="0" smtClean="0"/>
              <a:t>These are hard to stabilize because they increase magnitude while reducing phase margin by 90 degrees. The usual approach is to roll of the gain and make the crossover frequency 30% or more lower than the zero frequency.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408</TotalTime>
  <Words>696</Words>
  <Application>Microsoft Office PowerPoint</Application>
  <PresentationFormat>On-screen Show (4:3)</PresentationFormat>
  <Paragraphs>67</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Solstice</vt:lpstr>
      <vt:lpstr>Equation</vt:lpstr>
      <vt:lpstr>Feedback and Control Loops</vt:lpstr>
      <vt:lpstr>References</vt:lpstr>
      <vt:lpstr>Op Amp Modeling (Single Pole)</vt:lpstr>
      <vt:lpstr>Op Amp Modeling (Test)</vt:lpstr>
      <vt:lpstr>Op Amp Modeling (Two Poles)</vt:lpstr>
      <vt:lpstr>Op Amp Modeling (Test)</vt:lpstr>
      <vt:lpstr>Loop Gain Measurement Observation Points</vt:lpstr>
      <vt:lpstr>Choosing the Crossover Frequency (fc)</vt:lpstr>
      <vt:lpstr>Right Half-Plane Zero</vt:lpstr>
      <vt:lpstr>Type 1 Amplifier – Active Integrator (1/2)</vt:lpstr>
      <vt:lpstr>Type 1 Amplifier – Active Integrator (2/2)</vt:lpstr>
      <vt:lpstr>Type 2 Amplifier – Adding RC Series Network</vt:lpstr>
      <vt:lpstr>Type 2 Amplifier – Zero-Pole Pair</vt:lpstr>
      <vt:lpstr>Type 2a – Origin Pole Plus a Zero</vt:lpstr>
      <vt:lpstr>Type 2b – Proportional Plus a Pole</vt:lpstr>
      <vt:lpstr>Type 3 – Origin Pole Plus Two Coincident Zero-Pole Pairs (1/2)</vt:lpstr>
      <vt:lpstr>Type 3 – Origin Pole Plus Two Coincident Zero-Pole Pairs (2/2)</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 and Control Loops</dc:title>
  <dc:creator>Louis Yang</dc:creator>
  <cp:lastModifiedBy>Louis Yang</cp:lastModifiedBy>
  <cp:revision>66</cp:revision>
  <dcterms:created xsi:type="dcterms:W3CDTF">2009-01-26T07:56:32Z</dcterms:created>
  <dcterms:modified xsi:type="dcterms:W3CDTF">2009-01-29T09:16:57Z</dcterms:modified>
</cp:coreProperties>
</file>