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6" r:id="rId11"/>
    <p:sldId id="265" r:id="rId12"/>
    <p:sldId id="268" r:id="rId13"/>
    <p:sldId id="269" r:id="rId14"/>
    <p:sldId id="270" r:id="rId15"/>
    <p:sldId id="272" r:id="rId16"/>
    <p:sldId id="273" r:id="rId17"/>
    <p:sldId id="275" r:id="rId18"/>
    <p:sldId id="274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5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5" r:id="rId37"/>
    <p:sldId id="293" r:id="rId38"/>
    <p:sldId id="294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33"/>
    <a:srgbClr val="FF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6/12/2009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6/12/2009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6/12/2009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6/12/2009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34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png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5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 of Power Electronics, Second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CH13 - Basic Magnetics Theory</a:t>
            </a:r>
          </a:p>
          <a:p>
            <a:r>
              <a:rPr lang="en-US" sz="2000" dirty="0" smtClean="0"/>
              <a:t>Last modified May 20, 2007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62600" y="4953000"/>
            <a:ext cx="1676400" cy="9906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Inductance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4267200"/>
            <a:ext cx="3741420" cy="227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981200"/>
            <a:ext cx="385071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53000" y="3886200"/>
          <a:ext cx="2905125" cy="586742"/>
        </p:xfrm>
        <a:graphic>
          <a:graphicData uri="http://schemas.openxmlformats.org/presentationml/2006/ole">
            <p:oleObj spid="_x0000_s21508" name="Equation" r:id="rId5" imgW="113004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53000" y="1981200"/>
          <a:ext cx="2109019" cy="838200"/>
        </p:xfrm>
        <a:graphic>
          <a:graphicData uri="http://schemas.openxmlformats.org/presentationml/2006/ole">
            <p:oleObj spid="_x0000_s21509" name="Equation" r:id="rId6" imgW="990360" imgH="3934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53000" y="2895600"/>
          <a:ext cx="2920132" cy="838200"/>
        </p:xfrm>
        <a:graphic>
          <a:graphicData uri="http://schemas.openxmlformats.org/presentationml/2006/ole">
            <p:oleObj spid="_x0000_s21510" name="Equation" r:id="rId7" imgW="1371600" imgH="39348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800600" y="5029200"/>
          <a:ext cx="3315074" cy="901700"/>
        </p:xfrm>
        <a:graphic>
          <a:graphicData uri="http://schemas.openxmlformats.org/presentationml/2006/ole">
            <p:oleObj spid="_x0000_s21511" name="Equation" r:id="rId8" imgW="15872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Saturation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14600"/>
            <a:ext cx="3276600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876800" y="1981200"/>
          <a:ext cx="2595563" cy="838200"/>
        </p:xfrm>
        <a:graphic>
          <a:graphicData uri="http://schemas.openxmlformats.org/presentationml/2006/ole">
            <p:oleObj spid="_x0000_s22531" name="Equation" r:id="rId4" imgW="1218960" imgH="39348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876800" y="2971800"/>
          <a:ext cx="3108325" cy="838200"/>
        </p:xfrm>
        <a:graphic>
          <a:graphicData uri="http://schemas.openxmlformats.org/presentationml/2006/ole">
            <p:oleObj spid="_x0000_s22532" name="Equation" r:id="rId5" imgW="1460160" imgH="393480" progId="Equation.3">
              <p:embed/>
            </p:oleObj>
          </a:graphicData>
        </a:graphic>
      </p:graphicFrame>
      <p:sp>
        <p:nvSpPr>
          <p:cNvPr id="9" name="Oval 8"/>
          <p:cNvSpPr/>
          <p:nvPr/>
        </p:nvSpPr>
        <p:spPr>
          <a:xfrm>
            <a:off x="2362200" y="3505200"/>
            <a:ext cx="457200" cy="533400"/>
          </a:xfrm>
          <a:prstGeom prst="ellipse">
            <a:avLst/>
          </a:prstGeom>
          <a:solidFill>
            <a:srgbClr val="FFFF99">
              <a:alpha val="50000"/>
            </a:srgbClr>
          </a:solidFill>
          <a:ln w="38100">
            <a:solidFill>
              <a:srgbClr val="FF993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2971800"/>
            <a:ext cx="457200" cy="533400"/>
          </a:xfrm>
          <a:prstGeom prst="ellipse">
            <a:avLst/>
          </a:prstGeom>
          <a:solidFill>
            <a:srgbClr val="FF6699">
              <a:alpha val="4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24400" y="3962400"/>
            <a:ext cx="3962400" cy="646331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When DC level of </a:t>
            </a:r>
            <a:r>
              <a:rPr lang="en-US" dirty="0" err="1" smtClean="0"/>
              <a:t>i</a:t>
            </a:r>
            <a:r>
              <a:rPr lang="en-US" dirty="0" smtClean="0"/>
              <a:t>(t) is small, </a:t>
            </a:r>
            <a:r>
              <a:rPr lang="en-US" dirty="0" err="1" smtClean="0"/>
              <a:t>di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dH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dt</a:t>
            </a:r>
            <a:r>
              <a:rPr lang="en-US" dirty="0" smtClean="0">
                <a:sym typeface="Wingdings" pitchFamily="2" charset="2"/>
              </a:rPr>
              <a:t>  dB/</a:t>
            </a:r>
            <a:r>
              <a:rPr lang="en-US" dirty="0" err="1" smtClean="0">
                <a:sym typeface="Wingdings" pitchFamily="2" charset="2"/>
              </a:rPr>
              <a:t>dt</a:t>
            </a:r>
            <a:r>
              <a:rPr lang="en-US" dirty="0" smtClean="0">
                <a:sym typeface="Wingdings" pitchFamily="2" charset="2"/>
              </a:rPr>
              <a:t>  v(t)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953000"/>
            <a:ext cx="6096000" cy="1446550"/>
          </a:xfrm>
          <a:prstGeom prst="rect">
            <a:avLst/>
          </a:prstGeom>
          <a:solidFill>
            <a:srgbClr val="FF6699">
              <a:alpha val="50000"/>
            </a:srgb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When DC level of </a:t>
            </a:r>
            <a:r>
              <a:rPr lang="en-US" sz="2200" dirty="0" err="1" smtClean="0"/>
              <a:t>i</a:t>
            </a:r>
            <a:r>
              <a:rPr lang="en-US" sz="2200" dirty="0" smtClean="0"/>
              <a:t>(t) is sufficiently large, </a:t>
            </a:r>
            <a:r>
              <a:rPr lang="en-US" sz="2200" dirty="0" err="1" smtClean="0"/>
              <a:t>di</a:t>
            </a:r>
            <a:r>
              <a:rPr lang="en-US" sz="2200" dirty="0" smtClean="0"/>
              <a:t>/</a:t>
            </a:r>
            <a:r>
              <a:rPr lang="en-US" sz="2200" dirty="0" err="1" smtClean="0"/>
              <a:t>dt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err="1" smtClean="0">
                <a:sym typeface="Wingdings" pitchFamily="2" charset="2"/>
              </a:rPr>
              <a:t>dH</a:t>
            </a:r>
            <a:r>
              <a:rPr lang="en-US" sz="2200" dirty="0" smtClean="0">
                <a:sym typeface="Wingdings" pitchFamily="2" charset="2"/>
              </a:rPr>
              <a:t>/</a:t>
            </a:r>
            <a:r>
              <a:rPr lang="en-US" sz="2200" dirty="0" err="1" smtClean="0">
                <a:sym typeface="Wingdings" pitchFamily="2" charset="2"/>
              </a:rPr>
              <a:t>dt</a:t>
            </a:r>
            <a:r>
              <a:rPr lang="en-US" sz="2200" dirty="0" smtClean="0">
                <a:sym typeface="Wingdings" pitchFamily="2" charset="2"/>
              </a:rPr>
              <a:t>, but </a:t>
            </a:r>
            <a:r>
              <a:rPr lang="en-US" sz="2200" dirty="0" err="1" smtClean="0">
                <a:sym typeface="Wingdings" pitchFamily="2" charset="2"/>
              </a:rPr>
              <a:t>dH</a:t>
            </a:r>
            <a:r>
              <a:rPr lang="en-US" sz="2200" dirty="0" smtClean="0">
                <a:sym typeface="Wingdings" pitchFamily="2" charset="2"/>
              </a:rPr>
              <a:t> fail to produce any dB, and dB = 0. Then v(t) will be zero, and the inductor looks like it’s shorted, with L being very small.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715000" y="2133600"/>
            <a:ext cx="2743200" cy="2209800"/>
          </a:xfrm>
          <a:prstGeom prst="round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Reluctance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685800" y="2362201"/>
          <a:ext cx="4225386" cy="609600"/>
        </p:xfrm>
        <a:graphic>
          <a:graphicData uri="http://schemas.openxmlformats.org/presentationml/2006/ole">
            <p:oleObj spid="_x0000_s23554" name="Equation" r:id="rId3" imgW="1409400" imgH="203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3048000"/>
          <a:ext cx="2759262" cy="1054100"/>
        </p:xfrm>
        <a:graphic>
          <a:graphicData uri="http://schemas.openxmlformats.org/presentationml/2006/ole">
            <p:oleObj spid="_x0000_s23555" name="Equation" r:id="rId4" imgW="1130040" imgH="431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248400" y="3048000"/>
          <a:ext cx="1462087" cy="1130300"/>
        </p:xfrm>
        <a:graphic>
          <a:graphicData uri="http://schemas.openxmlformats.org/presentationml/2006/ole">
            <p:oleObj spid="_x0000_s23556" name="Equation" r:id="rId5" imgW="558720" imgH="431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3600" y="22860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Reluctance:</a:t>
            </a:r>
            <a:endParaRPr lang="en-US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3400" y="4648200"/>
          <a:ext cx="4612542" cy="844550"/>
        </p:xfrm>
        <a:graphic>
          <a:graphicData uri="http://schemas.openxmlformats.org/presentationml/2006/ole">
            <p:oleObj spid="_x0000_s23557" name="Equation" r:id="rId6" imgW="888840" imgH="16488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5867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Reluctance is how easily flux flows given a certain MMF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Inductor with Air Gap</a:t>
            </a:r>
            <a:endParaRPr lang="en-US" dirty="0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525069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38600" y="2438400"/>
          <a:ext cx="4681621" cy="654050"/>
        </p:xfrm>
        <a:graphic>
          <a:graphicData uri="http://schemas.openxmlformats.org/presentationml/2006/ole">
            <p:oleObj spid="_x0000_s24580" name="Equation" r:id="rId4" imgW="1726920" imgH="2412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95800" y="3124200"/>
          <a:ext cx="4238625" cy="971550"/>
        </p:xfrm>
        <a:graphic>
          <a:graphicData uri="http://schemas.openxmlformats.org/presentationml/2006/ole">
            <p:oleObj spid="_x0000_s24582" name="Equation" r:id="rId5" imgW="1828800" imgH="4190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019800" y="4343400"/>
          <a:ext cx="2397382" cy="1454150"/>
        </p:xfrm>
        <a:graphic>
          <a:graphicData uri="http://schemas.openxmlformats.org/presentationml/2006/ole">
            <p:oleObj spid="_x0000_s24583" name="Equation" r:id="rId6" imgW="774360" imgH="4698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57200" y="2362200"/>
          <a:ext cx="1219200" cy="863600"/>
        </p:xfrm>
        <a:graphic>
          <a:graphicData uri="http://schemas.openxmlformats.org/presentationml/2006/ole">
            <p:oleObj spid="_x0000_s24584" name="Equation" r:id="rId7" imgW="609480" imgH="431640" progId="Equation.3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905000" y="2362200"/>
          <a:ext cx="1397000" cy="914400"/>
        </p:xfrm>
        <a:graphic>
          <a:graphicData uri="http://schemas.openxmlformats.org/presentationml/2006/ole">
            <p:oleObj spid="_x0000_s24585" name="Equation" r:id="rId8" imgW="6984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an Air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2209800"/>
            <a:ext cx="5791200" cy="4325112"/>
          </a:xfrm>
        </p:spPr>
        <p:txBody>
          <a:bodyPr>
            <a:norm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g</a:t>
            </a:r>
            <a:r>
              <a:rPr lang="en-US" dirty="0" smtClean="0"/>
              <a:t> &gt;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dirty="0" smtClean="0"/>
              <a:t> 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g</a:t>
            </a:r>
            <a:r>
              <a:rPr lang="en-US" dirty="0" smtClean="0"/>
              <a:t> makes L smaller</a:t>
            </a:r>
          </a:p>
          <a:p>
            <a:r>
              <a:rPr lang="el-GR" dirty="0" smtClean="0">
                <a:latin typeface="Trebuchet MS"/>
              </a:rPr>
              <a:t>μ</a:t>
            </a:r>
            <a:r>
              <a:rPr lang="en-US" dirty="0" smtClean="0"/>
              <a:t> changes according to temperature and operating point, so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g</a:t>
            </a:r>
            <a:r>
              <a:rPr lang="en-US" dirty="0" smtClean="0"/>
              <a:t> stabilize inductance value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g</a:t>
            </a:r>
            <a:r>
              <a:rPr lang="en-US" dirty="0" smtClean="0"/>
              <a:t> reduce flux for the same current, so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g</a:t>
            </a:r>
            <a:r>
              <a:rPr lang="en-US" dirty="0" smtClean="0"/>
              <a:t> allows inductor to operate at higher DC current.</a:t>
            </a:r>
            <a:endParaRPr lang="en-US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57200" y="4648200"/>
          <a:ext cx="2397125" cy="1454150"/>
        </p:xfrm>
        <a:graphic>
          <a:graphicData uri="http://schemas.openxmlformats.org/presentationml/2006/ole">
            <p:oleObj spid="_x0000_s25602" name="Equation" r:id="rId3" imgW="774360" imgH="46980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7200" y="2362200"/>
          <a:ext cx="1219200" cy="863600"/>
        </p:xfrm>
        <a:graphic>
          <a:graphicData uri="http://schemas.openxmlformats.org/presentationml/2006/ole">
            <p:oleObj spid="_x0000_s25603" name="Equation" r:id="rId4" imgW="609480" imgH="43164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57200" y="3429000"/>
          <a:ext cx="1397000" cy="914400"/>
        </p:xfrm>
        <a:graphic>
          <a:graphicData uri="http://schemas.openxmlformats.org/presentationml/2006/ole">
            <p:oleObj spid="_x0000_s25604" name="Equation" r:id="rId5" imgW="698400" imgH="457200" progId="Equation.3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581400" y="5867400"/>
          <a:ext cx="4681538" cy="654050"/>
        </p:xfrm>
        <a:graphic>
          <a:graphicData uri="http://schemas.openxmlformats.org/presentationml/2006/ole">
            <p:oleObj spid="_x0000_s25606" name="Equation" r:id="rId6" imgW="1726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2362200"/>
            <a:ext cx="4099560" cy="221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4572000"/>
          <a:ext cx="1651000" cy="1275773"/>
        </p:xfrm>
        <a:graphic>
          <a:graphicData uri="http://schemas.openxmlformats.org/presentationml/2006/ole">
            <p:oleObj spid="_x0000_s28675" name="Equation" r:id="rId4" imgW="558720" imgH="431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0" y="4800600"/>
          <a:ext cx="5416176" cy="793750"/>
        </p:xfrm>
        <a:graphic>
          <a:graphicData uri="http://schemas.openxmlformats.org/presentationml/2006/ole">
            <p:oleObj spid="_x0000_s28676" name="Equation" r:id="rId5" imgW="1473120" imgH="215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60198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Ideal transformer assumes infinite </a:t>
            </a:r>
            <a:r>
              <a:rPr lang="el-GR" sz="2000" dirty="0" smtClean="0">
                <a:latin typeface="Trebuchet MS"/>
              </a:rPr>
              <a:t>μ</a:t>
            </a:r>
            <a:r>
              <a:rPr lang="en-US" sz="2000" dirty="0" smtClean="0"/>
              <a:t>, so R</a:t>
            </a:r>
            <a:r>
              <a:rPr lang="az-Cyrl-AZ" sz="2000" dirty="0" smtClean="0">
                <a:latin typeface="Century"/>
              </a:rPr>
              <a:t>Ф</a:t>
            </a:r>
            <a:r>
              <a:rPr lang="en-US" sz="2000" dirty="0" smtClean="0"/>
              <a:t> = 0.</a:t>
            </a:r>
            <a:endParaRPr lang="en-US" sz="2000" dirty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2057400"/>
            <a:ext cx="32099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with non-infinite </a:t>
            </a:r>
            <a:r>
              <a:rPr lang="az-Cyrl-AZ" dirty="0" smtClean="0">
                <a:latin typeface="Century"/>
              </a:rPr>
              <a:t>μ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410200" y="2286000"/>
          <a:ext cx="1860550" cy="1088246"/>
        </p:xfrm>
        <a:graphic>
          <a:graphicData uri="http://schemas.openxmlformats.org/presentationml/2006/ole">
            <p:oleObj spid="_x0000_s29699" name="Equation" r:id="rId3" imgW="672840" imgH="393480" progId="Equation.3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0" y="2438400"/>
          <a:ext cx="2895600" cy="647700"/>
        </p:xfrm>
        <a:graphic>
          <a:graphicData uri="http://schemas.openxmlformats.org/presentationml/2006/ole">
            <p:oleObj spid="_x0000_s29700" name="Equation" r:id="rId4" imgW="965160" imgH="215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62400" y="2438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and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505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together becomes:</a:t>
            </a:r>
            <a:endParaRPr lang="en-US" sz="36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1000" y="4419600"/>
          <a:ext cx="3039034" cy="914400"/>
        </p:xfrm>
        <a:graphic>
          <a:graphicData uri="http://schemas.openxmlformats.org/presentationml/2006/ole">
            <p:oleObj spid="_x0000_s29701" name="Equation" r:id="rId5" imgW="1434960" imgH="4316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10000" y="4343400"/>
          <a:ext cx="4584032" cy="1841500"/>
        </p:xfrm>
        <a:graphic>
          <a:graphicData uri="http://schemas.openxmlformats.org/presentationml/2006/ole">
            <p:oleObj spid="_x0000_s29702" name="Equation" r:id="rId6" imgW="13716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2438400"/>
            <a:ext cx="533400" cy="12192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Magnetizing Inductance</a:t>
            </a:r>
            <a:endParaRPr lang="en-US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609600" y="2438400"/>
          <a:ext cx="3516086" cy="1295400"/>
        </p:xfrm>
        <a:graphic>
          <a:graphicData uri="http://schemas.openxmlformats.org/presentationml/2006/ole">
            <p:oleObj spid="_x0000_s30722" name="Equation" r:id="rId3" imgW="1371600" imgH="482400" progId="Equation.3">
              <p:embed/>
            </p:oleObj>
          </a:graphicData>
        </a:graphic>
      </p:graphicFrame>
      <p:pic>
        <p:nvPicPr>
          <p:cNvPr id="307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114800"/>
            <a:ext cx="4465320" cy="21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0" y="4876800"/>
            <a:ext cx="990600" cy="762000"/>
          </a:xfrm>
          <a:prstGeom prst="rect">
            <a:avLst/>
          </a:prstGeom>
          <a:solidFill>
            <a:srgbClr val="FFFF99">
              <a:alpha val="50000"/>
            </a:srgbClr>
          </a:solidFill>
          <a:ln w="38100">
            <a:solidFill>
              <a:srgbClr val="FFFF99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990600" y="4572000"/>
            <a:ext cx="2590800" cy="1219200"/>
          </a:xfrm>
          <a:prstGeom prst="homePlat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48006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9933"/>
                </a:solidFill>
              </a:rPr>
              <a:t>Equivalent</a:t>
            </a:r>
          </a:p>
          <a:p>
            <a:pPr algn="ctr"/>
            <a:r>
              <a:rPr lang="en-US" sz="2400" b="1" dirty="0" smtClean="0">
                <a:solidFill>
                  <a:srgbClr val="FF9933"/>
                </a:solidFill>
              </a:rPr>
              <a:t>Circuit</a:t>
            </a:r>
            <a:endParaRPr lang="en-US" sz="2400" b="1" dirty="0">
              <a:solidFill>
                <a:srgbClr val="FF99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3400" y="4191000"/>
            <a:ext cx="533400" cy="533400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67400" y="4038600"/>
            <a:ext cx="609600" cy="609600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181600" y="2514600"/>
          <a:ext cx="2259106" cy="1066800"/>
        </p:xfrm>
        <a:graphic>
          <a:graphicData uri="http://schemas.openxmlformats.org/presentationml/2006/ole">
            <p:oleObj spid="_x0000_s30724" name="Equation" r:id="rId5" imgW="9144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Output Inductor 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Saturation can be determined based on </a:t>
            </a:r>
            <a:r>
              <a:rPr lang="en-US" dirty="0" smtClean="0">
                <a:solidFill>
                  <a:srgbClr val="FF9933"/>
                </a:solidFill>
              </a:rPr>
              <a:t>H*ℓ = n*</a:t>
            </a:r>
            <a:r>
              <a:rPr lang="en-US" dirty="0" err="1" smtClean="0">
                <a:solidFill>
                  <a:srgbClr val="FF9933"/>
                </a:solidFill>
              </a:rPr>
              <a:t>i</a:t>
            </a:r>
            <a:endParaRPr lang="en-US" dirty="0" smtClean="0">
              <a:solidFill>
                <a:srgbClr val="FF9933"/>
              </a:solidFill>
            </a:endParaRPr>
          </a:p>
          <a:p>
            <a:r>
              <a:rPr lang="en-US" sz="2400" dirty="0" smtClean="0"/>
              <a:t>The current has a DC component that is related to the loading, and an AC component related to inductance.</a:t>
            </a:r>
          </a:p>
          <a:p>
            <a:r>
              <a:rPr lang="en-US" sz="2400" dirty="0" smtClean="0"/>
              <a:t>Increase in n will increase inductance and reduce AC component, but increase </a:t>
            </a:r>
            <a:r>
              <a:rPr lang="en-US" sz="2400" smtClean="0"/>
              <a:t>overall “H”</a:t>
            </a:r>
            <a:endParaRPr lang="en-US" sz="2400" dirty="0" smtClean="0"/>
          </a:p>
          <a:p>
            <a:r>
              <a:rPr lang="en-US" sz="2400" dirty="0" smtClean="0"/>
              <a:t>The DC component being the dominant one, so the net effect of increasing n is to increase H to create saturation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Reduce n or reduce 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baseline="-25000" dirty="0" err="1" smtClean="0">
                <a:solidFill>
                  <a:srgbClr val="FF0000"/>
                </a:solidFill>
              </a:rPr>
              <a:t>dc</a:t>
            </a:r>
            <a:r>
              <a:rPr lang="en-US" sz="3200" dirty="0" smtClean="0">
                <a:solidFill>
                  <a:srgbClr val="FF0000"/>
                </a:solidFill>
              </a:rPr>
              <a:t> to solve saturation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Transformer 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/>
          <a:lstStyle/>
          <a:p>
            <a:r>
              <a:rPr lang="en-US" sz="2400" dirty="0" smtClean="0"/>
              <a:t>From the view of </a:t>
            </a:r>
            <a:r>
              <a:rPr lang="en-US" sz="2400" dirty="0" smtClean="0">
                <a:solidFill>
                  <a:srgbClr val="FF9933"/>
                </a:solidFill>
              </a:rPr>
              <a:t>H*ℓ = n*</a:t>
            </a:r>
            <a:r>
              <a:rPr lang="en-US" sz="2400" dirty="0" err="1" smtClean="0">
                <a:solidFill>
                  <a:srgbClr val="FF9933"/>
                </a:solidFill>
              </a:rPr>
              <a:t>i</a:t>
            </a:r>
            <a:r>
              <a:rPr lang="en-US" sz="2400" dirty="0" smtClean="0"/>
              <a:t>, the n*</a:t>
            </a:r>
            <a:r>
              <a:rPr lang="en-US" sz="2400" dirty="0" err="1" smtClean="0"/>
              <a:t>i</a:t>
            </a:r>
            <a:r>
              <a:rPr lang="en-US" sz="2400" dirty="0" smtClean="0"/>
              <a:t> is actually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so that the total H is close to zero</a:t>
            </a:r>
          </a:p>
          <a:p>
            <a:r>
              <a:rPr lang="en-US" sz="2400" dirty="0" smtClean="0"/>
              <a:t>The total </a:t>
            </a:r>
            <a:r>
              <a:rPr lang="en-US" sz="2400" dirty="0" err="1" smtClean="0"/>
              <a:t>i</a:t>
            </a:r>
            <a:r>
              <a:rPr lang="en-US" sz="2400" dirty="0" smtClean="0"/>
              <a:t> is mostly AC that will depend on inductance. Changing n will change </a:t>
            </a:r>
            <a:r>
              <a:rPr lang="en-US" sz="2400" dirty="0" err="1" smtClean="0"/>
              <a:t>i</a:t>
            </a:r>
            <a:r>
              <a:rPr lang="en-US" sz="2400" dirty="0" smtClean="0"/>
              <a:t> as well, so it’s not clear how increasing n will affect saturation.</a:t>
            </a:r>
          </a:p>
          <a:p>
            <a:r>
              <a:rPr lang="en-US" sz="2400" dirty="0" smtClean="0"/>
              <a:t>The cause of saturation really comes from applying too much volt-second, or that </a:t>
            </a:r>
            <a:r>
              <a:rPr lang="en-US" sz="2400" dirty="0" smtClean="0">
                <a:latin typeface="Century"/>
              </a:rPr>
              <a:t>∫</a:t>
            </a:r>
            <a:r>
              <a:rPr lang="en-US" sz="2400" dirty="0" smtClean="0"/>
              <a:t>v(t) </a:t>
            </a:r>
            <a:r>
              <a:rPr lang="en-US" sz="2400" dirty="0" err="1" smtClean="0"/>
              <a:t>dt</a:t>
            </a:r>
            <a:r>
              <a:rPr lang="en-US" sz="2400" dirty="0" smtClean="0"/>
              <a:t> becomes too large.</a:t>
            </a:r>
          </a:p>
          <a:p>
            <a:r>
              <a:rPr lang="en-US" sz="2400" dirty="0" smtClean="0"/>
              <a:t>Use </a:t>
            </a:r>
            <a:r>
              <a:rPr lang="en-US" dirty="0" smtClean="0">
                <a:solidFill>
                  <a:srgbClr val="FF9933"/>
                </a:solidFill>
              </a:rPr>
              <a:t>n*BA</a:t>
            </a:r>
            <a:r>
              <a:rPr lang="en-US" baseline="-25000" dirty="0" smtClean="0">
                <a:solidFill>
                  <a:srgbClr val="FF9933"/>
                </a:solidFill>
              </a:rPr>
              <a:t>C</a:t>
            </a:r>
            <a:r>
              <a:rPr lang="en-US" dirty="0" smtClean="0">
                <a:solidFill>
                  <a:srgbClr val="FF9933"/>
                </a:solidFill>
              </a:rPr>
              <a:t> = </a:t>
            </a:r>
            <a:r>
              <a:rPr lang="en-US" dirty="0" smtClean="0">
                <a:solidFill>
                  <a:srgbClr val="FF9933"/>
                </a:solidFill>
                <a:latin typeface="Century"/>
              </a:rPr>
              <a:t>∫</a:t>
            </a:r>
            <a:r>
              <a:rPr lang="en-US" dirty="0" smtClean="0">
                <a:solidFill>
                  <a:srgbClr val="FF9933"/>
                </a:solidFill>
              </a:rPr>
              <a:t>v(t) </a:t>
            </a:r>
            <a:r>
              <a:rPr lang="en-US" dirty="0" err="1" smtClean="0">
                <a:solidFill>
                  <a:srgbClr val="FF9933"/>
                </a:solidFill>
              </a:rPr>
              <a:t>dt</a:t>
            </a:r>
            <a:r>
              <a:rPr lang="en-US" dirty="0" smtClean="0">
                <a:solidFill>
                  <a:srgbClr val="FF9933"/>
                </a:solidFill>
              </a:rPr>
              <a:t> </a:t>
            </a:r>
            <a:r>
              <a:rPr lang="en-US" sz="2400" dirty="0" smtClean="0"/>
              <a:t>to see that increasing n or A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 will reduce B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Increase n or increase A</a:t>
            </a:r>
            <a:r>
              <a:rPr lang="en-US" sz="3200" baseline="-25000" dirty="0" smtClean="0">
                <a:solidFill>
                  <a:srgbClr val="FF0000"/>
                </a:solidFill>
              </a:rPr>
              <a:t>c</a:t>
            </a:r>
            <a:r>
              <a:rPr lang="en-US" sz="3200" dirty="0" smtClean="0">
                <a:solidFill>
                  <a:srgbClr val="FF0000"/>
                </a:solidFill>
              </a:rPr>
              <a:t> to solve saturation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u="sng" dirty="0" smtClean="0"/>
              <a:t>Fundamentals of Power Electronics</a:t>
            </a:r>
            <a:r>
              <a:rPr lang="en-US" dirty="0" smtClean="0"/>
              <a:t>”, second edition, by Robert W. Erickson and </a:t>
            </a:r>
            <a:r>
              <a:rPr lang="en-US" dirty="0" err="1" smtClean="0"/>
              <a:t>Dragan</a:t>
            </a:r>
            <a:r>
              <a:rPr lang="en-US" dirty="0" smtClean="0"/>
              <a:t> </a:t>
            </a:r>
            <a:r>
              <a:rPr lang="en-US" dirty="0" err="1" smtClean="0"/>
              <a:t>Maksimovic</a:t>
            </a:r>
            <a:r>
              <a:rPr lang="en-US" dirty="0" smtClean="0"/>
              <a:t>, CH 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Leakage Inductance - Concept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362200"/>
            <a:ext cx="6172200" cy="413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2362200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Leakage inductance is due to flux that leaks into the air and links one winding but not the other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Leakage Inductance - Circuit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209800"/>
            <a:ext cx="4815840" cy="202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4191000"/>
          <a:ext cx="4070684" cy="1066800"/>
        </p:xfrm>
        <a:graphic>
          <a:graphicData uri="http://schemas.openxmlformats.org/presentationml/2006/ole">
            <p:oleObj spid="_x0000_s32771" name="Equation" r:id="rId4" imgW="1841400" imgH="4824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743200" y="4191000"/>
            <a:ext cx="533400" cy="533400"/>
          </a:xfrm>
          <a:prstGeom prst="rect">
            <a:avLst/>
          </a:prstGeom>
          <a:noFill/>
          <a:ln w="508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4724400"/>
            <a:ext cx="533400" cy="533400"/>
          </a:xfrm>
          <a:prstGeom prst="rect">
            <a:avLst/>
          </a:prstGeom>
          <a:noFill/>
          <a:ln w="508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638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9933"/>
                </a:solidFill>
              </a:rPr>
              <a:t>L</a:t>
            </a:r>
            <a:r>
              <a:rPr lang="en-US" sz="2800" b="1" baseline="-25000" dirty="0" smtClean="0">
                <a:solidFill>
                  <a:srgbClr val="FF9933"/>
                </a:solidFill>
              </a:rPr>
              <a:t>12</a:t>
            </a:r>
            <a:r>
              <a:rPr lang="en-US" sz="2800" b="1" dirty="0" smtClean="0">
                <a:solidFill>
                  <a:srgbClr val="FF9933"/>
                </a:solidFill>
              </a:rPr>
              <a:t> is called mutual inductance</a:t>
            </a:r>
          </a:p>
          <a:p>
            <a:r>
              <a:rPr lang="en-US" sz="2800" dirty="0" smtClean="0"/>
              <a:t>L</a:t>
            </a:r>
            <a:r>
              <a:rPr lang="en-US" sz="2800" baseline="-25000" dirty="0" smtClean="0"/>
              <a:t>11</a:t>
            </a:r>
            <a:r>
              <a:rPr lang="en-US" sz="2800" dirty="0" smtClean="0"/>
              <a:t> and L</a:t>
            </a:r>
            <a:r>
              <a:rPr lang="en-US" sz="2800" baseline="-25000" dirty="0" smtClean="0"/>
              <a:t>22</a:t>
            </a:r>
            <a:r>
              <a:rPr lang="en-US" sz="2800" dirty="0" smtClean="0"/>
              <a:t> are called self-inductances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867400" y="4495800"/>
          <a:ext cx="2446867" cy="647700"/>
        </p:xfrm>
        <a:graphic>
          <a:graphicData uri="http://schemas.openxmlformats.org/presentationml/2006/ole">
            <p:oleObj spid="_x0000_s32772" name="Equation" r:id="rId5" imgW="8632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743200" y="5029200"/>
            <a:ext cx="1371600" cy="9906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Leakage Inductance – Circuit Solution for L</a:t>
            </a:r>
            <a:r>
              <a:rPr lang="en-US" baseline="-25000" dirty="0" smtClean="0"/>
              <a:t>12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098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i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(t) = 0: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2895600"/>
          <a:ext cx="2787445" cy="1066800"/>
        </p:xfrm>
        <a:graphic>
          <a:graphicData uri="http://schemas.openxmlformats.org/presentationml/2006/ole">
            <p:oleObj spid="_x0000_s33795" name="Equation" r:id="rId3" imgW="1028520" imgH="393480" progId="Equation.3">
              <p:embed/>
            </p:oleObj>
          </a:graphicData>
        </a:graphic>
      </p:graphicFrame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133600"/>
            <a:ext cx="4815840" cy="202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Bent Arrow 8"/>
          <p:cNvSpPr/>
          <p:nvPr/>
        </p:nvSpPr>
        <p:spPr>
          <a:xfrm>
            <a:off x="5029200" y="2743200"/>
            <a:ext cx="1219200" cy="762000"/>
          </a:xfrm>
          <a:prstGeom prst="bentArrow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  <a:alpha val="50000"/>
              </a:schemeClr>
            </a:solidFill>
          </a:ln>
          <a:scene3d>
            <a:camera prst="orthographicFront">
              <a:rot lat="0" lon="10799999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267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There’s no voltage across L</a:t>
            </a:r>
            <a:r>
              <a:rPr lang="en-US" sz="2400" baseline="-25000" dirty="0" smtClean="0">
                <a:latin typeface="Century"/>
              </a:rPr>
              <a:t>ℓ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85800" y="4953000"/>
          <a:ext cx="3588753" cy="1155700"/>
        </p:xfrm>
        <a:graphic>
          <a:graphicData uri="http://schemas.openxmlformats.org/presentationml/2006/ole">
            <p:oleObj spid="_x0000_s33796" name="Equation" r:id="rId5" imgW="1498320" imgH="4824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638800" y="5029200"/>
          <a:ext cx="2058147" cy="1206500"/>
        </p:xfrm>
        <a:graphic>
          <a:graphicData uri="http://schemas.openxmlformats.org/presentationml/2006/ole">
            <p:oleObj spid="_x0000_s33797" name="Equation" r:id="rId6" imgW="73656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Leakage Inductances – Performance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turns ratio: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Coupling coefficient (0 </a:t>
            </a:r>
            <a:r>
              <a:rPr lang="en-US" u="sng" dirty="0" smtClean="0"/>
              <a:t>&lt;</a:t>
            </a:r>
            <a:r>
              <a:rPr lang="en-US" dirty="0" smtClean="0"/>
              <a:t> k </a:t>
            </a:r>
            <a:r>
              <a:rPr lang="en-US" u="sng" dirty="0" smtClean="0"/>
              <a:t>&lt;</a:t>
            </a:r>
            <a:r>
              <a:rPr lang="en-US" dirty="0" smtClean="0"/>
              <a:t> 1):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there is no leakage inductance:</a:t>
            </a:r>
          </a:p>
          <a:p>
            <a:pPr lvl="1"/>
            <a:r>
              <a:rPr lang="en-US" dirty="0" smtClean="0"/>
              <a:t>Coupling coefficient = 1</a:t>
            </a:r>
          </a:p>
          <a:p>
            <a:pPr lvl="1"/>
            <a:r>
              <a:rPr lang="en-US" dirty="0" smtClean="0"/>
              <a:t>Effective turns ratio becomes n</a:t>
            </a:r>
            <a:r>
              <a:rPr lang="en-US" baseline="-25000" dirty="0" smtClean="0"/>
              <a:t>2</a:t>
            </a:r>
            <a:r>
              <a:rPr lang="en-US" dirty="0" smtClean="0"/>
              <a:t>/n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343400" y="2362200"/>
          <a:ext cx="1397000" cy="1020885"/>
        </p:xfrm>
        <a:graphic>
          <a:graphicData uri="http://schemas.openxmlformats.org/presentationml/2006/ole">
            <p:oleObj spid="_x0000_s34818" name="Equation" r:id="rId3" imgW="660240" imgH="4824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4819" name="Equation" r:id="rId4" imgW="11412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96000" y="3810000"/>
          <a:ext cx="1936750" cy="1143000"/>
        </p:xfrm>
        <a:graphic>
          <a:graphicData uri="http://schemas.openxmlformats.org/presentationml/2006/ole">
            <p:oleObj spid="_x0000_s34820" name="Equation" r:id="rId5" imgW="77436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Loss – The Equation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7200" y="2362200"/>
          <a:ext cx="2438400" cy="713117"/>
        </p:xfrm>
        <a:graphic>
          <a:graphicData uri="http://schemas.openxmlformats.org/presentationml/2006/ole">
            <p:oleObj spid="_x0000_s38914" name="Equation" r:id="rId3" imgW="134604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9000" y="2209800"/>
          <a:ext cx="2081161" cy="806450"/>
        </p:xfrm>
        <a:graphic>
          <a:graphicData uri="http://schemas.openxmlformats.org/presentationml/2006/ole">
            <p:oleObj spid="_x0000_s38915" name="Equation" r:id="rId4" imgW="1015920" imgH="3934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96000" y="2209800"/>
          <a:ext cx="2003118" cy="806450"/>
        </p:xfrm>
        <a:graphic>
          <a:graphicData uri="http://schemas.openxmlformats.org/presentationml/2006/ole">
            <p:oleObj spid="_x0000_s38916" name="Equation" r:id="rId5" imgW="97776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35052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Combines into: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3400" y="4191000"/>
          <a:ext cx="2932676" cy="882650"/>
        </p:xfrm>
        <a:graphic>
          <a:graphicData uri="http://schemas.openxmlformats.org/presentationml/2006/ole">
            <p:oleObj spid="_x0000_s38917" name="Equation" r:id="rId6" imgW="1307880" imgH="3934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53340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above is loss per cycle; so total power dissipation gets higher for higher switching frequency.</a:t>
            </a:r>
            <a:endParaRPr lang="en-US" sz="2000" dirty="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429000"/>
            <a:ext cx="2895600" cy="30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4800" y="3048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one cycle, v(t) is positive some of the time and negative rest of the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Eddy Currents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3810000" cy="195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8200" y="243840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flux generates eddy currents, which generates flux that oppose the main flux.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72000"/>
            <a:ext cx="7620000" cy="19263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Eddy current lost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related to i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R, and in reality changes faster than frequency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400" baseline="0" dirty="0" smtClean="0"/>
              <a:t>Materials</a:t>
            </a:r>
            <a:r>
              <a:rPr lang="en-US" sz="2400" dirty="0" smtClean="0"/>
              <a:t> that allows high flux density also has high core loss.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Core Loss Data Plot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96490" y="2392363"/>
            <a:ext cx="435102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09800"/>
            <a:ext cx="1219521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Frequency Copper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6858000" cy="4325112"/>
          </a:xfrm>
        </p:spPr>
        <p:txBody>
          <a:bodyPr/>
          <a:lstStyle/>
          <a:p>
            <a:r>
              <a:rPr lang="en-US" dirty="0" smtClean="0"/>
              <a:t>At low frequency, the copper winding loss is just due to resistance.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-25000" dirty="0" smtClean="0"/>
              <a:t>w</a:t>
            </a:r>
            <a:r>
              <a:rPr lang="en-US" dirty="0" smtClean="0"/>
              <a:t> is the wire cross-sectional area</a:t>
            </a:r>
          </a:p>
          <a:p>
            <a:r>
              <a:rPr lang="en-US" dirty="0" err="1" smtClean="0">
                <a:latin typeface="Century"/>
              </a:rPr>
              <a:t>ℓ</a:t>
            </a:r>
            <a:r>
              <a:rPr lang="en-US" baseline="-25000" dirty="0" err="1" smtClean="0"/>
              <a:t>b</a:t>
            </a:r>
            <a:r>
              <a:rPr lang="en-US" dirty="0" smtClean="0"/>
              <a:t> is the length of the wire</a:t>
            </a:r>
          </a:p>
          <a:p>
            <a:r>
              <a:rPr lang="en-US" dirty="0" smtClean="0"/>
              <a:t>The resistivity p increases with higher temperature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62200" y="3200400"/>
          <a:ext cx="1920688" cy="1332722"/>
        </p:xfrm>
        <a:graphic>
          <a:graphicData uri="http://schemas.openxmlformats.org/presentationml/2006/ole">
            <p:oleObj spid="_x0000_s41987" name="Equation" r:id="rId4" imgW="6220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895600"/>
            <a:ext cx="44386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267200"/>
            <a:ext cx="4724400" cy="160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frequency increase, there is less and less current at the center and more and more at the edge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2286000"/>
            <a:ext cx="7543800" cy="914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current induce flux, which induces eddy currents in the conductor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3276600"/>
            <a:ext cx="70104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eddy currents cancel out at the middle of the conductor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5867400"/>
            <a:ext cx="81534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increases the resistance of the wire by </a:t>
            </a:r>
            <a:r>
              <a:rPr lang="en-US" sz="2400" dirty="0" smtClean="0"/>
              <a:t>decreasing its effective cross-sectional area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6482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Conductor 1 and 2 are foils</a:t>
            </a:r>
          </a:p>
          <a:p>
            <a:r>
              <a:rPr lang="en-US" dirty="0" smtClean="0"/>
              <a:t>If #1 has a high frequency current </a:t>
            </a:r>
            <a:r>
              <a:rPr lang="en-US" dirty="0" err="1" smtClean="0"/>
              <a:t>i</a:t>
            </a:r>
            <a:r>
              <a:rPr lang="en-US" dirty="0" smtClean="0"/>
              <a:t>, and #2 is open, #1 will create a flux that induce a –</a:t>
            </a:r>
            <a:r>
              <a:rPr lang="en-US" dirty="0" err="1" smtClean="0"/>
              <a:t>i</a:t>
            </a:r>
            <a:r>
              <a:rPr lang="en-US" dirty="0" smtClean="0"/>
              <a:t> and a +</a:t>
            </a:r>
            <a:r>
              <a:rPr lang="en-US" dirty="0" err="1" smtClean="0"/>
              <a:t>i</a:t>
            </a:r>
            <a:r>
              <a:rPr lang="en-US" dirty="0" smtClean="0"/>
              <a:t> current in #2.</a:t>
            </a:r>
          </a:p>
          <a:p>
            <a:r>
              <a:rPr lang="en-US" dirty="0" smtClean="0"/>
              <a:t>DC component of current doesn’t contribute to proximity loss</a:t>
            </a:r>
            <a:endParaRPr lang="en-US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133600"/>
            <a:ext cx="371200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733800"/>
            <a:ext cx="63531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Magnetomotive</a:t>
            </a:r>
            <a:r>
              <a:rPr lang="en-US" dirty="0" smtClean="0"/>
              <a:t> Force (F)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685800" y="2286000"/>
          <a:ext cx="3600450" cy="1439862"/>
        </p:xfrm>
        <a:graphic>
          <a:graphicData uri="http://schemas.openxmlformats.org/presentationml/2006/ole">
            <p:oleObj spid="_x0000_s3074" name="Equation" r:id="rId4" imgW="888840" imgH="35532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4400" y="251460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 = </a:t>
            </a:r>
            <a:r>
              <a:rPr lang="en-US" sz="2000" b="1" dirty="0" err="1" smtClean="0">
                <a:solidFill>
                  <a:srgbClr val="0070C0"/>
                </a:solidFill>
              </a:rPr>
              <a:t>magnetomotive</a:t>
            </a:r>
            <a:r>
              <a:rPr lang="en-US" sz="2000" b="1" dirty="0" smtClean="0">
                <a:solidFill>
                  <a:srgbClr val="0070C0"/>
                </a:solidFill>
              </a:rPr>
              <a:t> force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 = magnetic field</a:t>
            </a:r>
          </a:p>
          <a:p>
            <a:r>
              <a:rPr lang="en-US" sz="2000" dirty="0" smtClean="0"/>
              <a:t>Simplest case: F = H * 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 Effect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/>
          <a:lstStyle/>
          <a:p>
            <a:r>
              <a:rPr lang="en-US" dirty="0" smtClean="0"/>
              <a:t>Each layer carries current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Layer 1’s power loss is P</a:t>
            </a:r>
          </a:p>
          <a:p>
            <a:r>
              <a:rPr lang="en-US" dirty="0" smtClean="0"/>
              <a:t>Layer 2’s power loss is P due to –</a:t>
            </a:r>
            <a:r>
              <a:rPr lang="en-US" dirty="0" err="1" smtClean="0"/>
              <a:t>i</a:t>
            </a:r>
            <a:r>
              <a:rPr lang="en-US" dirty="0" smtClean="0"/>
              <a:t>, plus 4P due to +2i, for a total loss of 5P</a:t>
            </a:r>
          </a:p>
          <a:p>
            <a:r>
              <a:rPr lang="en-US" dirty="0" smtClean="0"/>
              <a:t>Layer 3’s loss is 13P</a:t>
            </a:r>
            <a:endParaRPr lang="en-US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2578" y="2209800"/>
            <a:ext cx="4355197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895600"/>
            <a:ext cx="4210050" cy="356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Leakage Flux in Windings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1336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Most of the leak MMF will be across the open air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581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>
                <a:latin typeface="Century"/>
              </a:rPr>
              <a:t>ℓ</a:t>
            </a:r>
            <a:r>
              <a:rPr lang="en-US" baseline="-25000" dirty="0" err="1" smtClean="0"/>
              <a:t>w</a:t>
            </a:r>
            <a:r>
              <a:rPr lang="en-US" dirty="0" smtClean="0"/>
              <a:t> = height of the window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600" y="2971800"/>
          <a:ext cx="3733800" cy="373380"/>
        </p:xfrm>
        <a:graphic>
          <a:graphicData uri="http://schemas.openxmlformats.org/presentationml/2006/ole">
            <p:oleObj spid="_x0000_s47107" name="Equation" r:id="rId4" imgW="2286000" imgH="2286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5486400" y="3657600"/>
            <a:ext cx="533400" cy="1981200"/>
          </a:xfrm>
          <a:prstGeom prst="rect">
            <a:avLst/>
          </a:prstGeom>
          <a:noFill/>
          <a:ln w="508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0200" y="3581400"/>
            <a:ext cx="1066800" cy="2133600"/>
          </a:xfrm>
          <a:prstGeom prst="rect">
            <a:avLst/>
          </a:prstGeom>
          <a:noFill/>
          <a:ln w="50800">
            <a:solidFill>
              <a:srgbClr val="FF993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7800" y="3429000"/>
            <a:ext cx="1676400" cy="2438400"/>
          </a:xfrm>
          <a:prstGeom prst="rect">
            <a:avLst/>
          </a:prstGeom>
          <a:noFill/>
          <a:ln w="50800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4191000"/>
            <a:ext cx="3429000" cy="36933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>
                <a:alpha val="3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Red area enclose 4i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" y="4648200"/>
            <a:ext cx="3429000" cy="381000"/>
          </a:xfrm>
          <a:prstGeom prst="rect">
            <a:avLst/>
          </a:prstGeom>
          <a:solidFill>
            <a:srgbClr val="FF9933">
              <a:alpha val="50000"/>
            </a:srgbClr>
          </a:solidFill>
          <a:ln>
            <a:solidFill>
              <a:srgbClr val="FF9933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Orange area enclose 8i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5181600"/>
            <a:ext cx="3429000" cy="369332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>
                <a:alpha val="3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Green area enclose 4i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657606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62000" y="5715000"/>
            <a:ext cx="7543800" cy="954107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Interleaving greatly reduces peak MMF, leakage flux, and proximity losses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smtClean="0"/>
              <a:t>Interleaving Windings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Partially-Interleaved Transformer</a:t>
            </a:r>
            <a:endParaRPr 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09800"/>
            <a:ext cx="5394960" cy="345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81400" y="6019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side current = 3i; secondary side current = 3i/4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590800"/>
            <a:ext cx="2667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Partial interleaving gives partial benefits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Interleaving is only useful if primary and secondary currents are in phase </a:t>
            </a:r>
            <a:r>
              <a:rPr lang="en-US" i="1" dirty="0" smtClean="0"/>
              <a:t>– not useful for </a:t>
            </a:r>
            <a:r>
              <a:rPr lang="en-US" i="1" dirty="0" err="1" smtClean="0"/>
              <a:t>sepic</a:t>
            </a:r>
            <a:r>
              <a:rPr lang="en-US" i="1" dirty="0" smtClean="0"/>
              <a:t> or </a:t>
            </a:r>
            <a:r>
              <a:rPr lang="en-US" i="1" dirty="0" err="1" smtClean="0"/>
              <a:t>flyback</a:t>
            </a:r>
            <a:r>
              <a:rPr lang="en-US" i="1" dirty="0" smtClean="0"/>
              <a:t> due to currents being out of phase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Device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flux density must not saturate the core</a:t>
            </a:r>
          </a:p>
          <a:p>
            <a:r>
              <a:rPr lang="en-US" dirty="0" smtClean="0"/>
              <a:t>Peak ac flux density should be sufficiently small to keep core losses low</a:t>
            </a:r>
          </a:p>
          <a:p>
            <a:r>
              <a:rPr lang="en-US" dirty="0" smtClean="0"/>
              <a:t>Wire size should be small enough to fit in the core window; yet as large as possible to reduce copper loss</a:t>
            </a:r>
          </a:p>
          <a:p>
            <a:r>
              <a:rPr lang="en-US" dirty="0" smtClean="0"/>
              <a:t>Air gap needed if the device is to store energy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133600"/>
            <a:ext cx="33623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Inductor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5257800" cy="4325112"/>
          </a:xfrm>
        </p:spPr>
        <p:txBody>
          <a:bodyPr/>
          <a:lstStyle/>
          <a:p>
            <a:r>
              <a:rPr lang="en-US" dirty="0" smtClean="0"/>
              <a:t>Negligible core loss and proximity loss</a:t>
            </a:r>
          </a:p>
          <a:p>
            <a:r>
              <a:rPr lang="en-US" dirty="0" smtClean="0"/>
              <a:t>DC copper loss dominates</a:t>
            </a:r>
          </a:p>
          <a:p>
            <a:r>
              <a:rPr lang="en-US" dirty="0" smtClean="0"/>
              <a:t>Flux density needs to simply avoid saturation</a:t>
            </a:r>
          </a:p>
          <a:p>
            <a:r>
              <a:rPr lang="en-US" dirty="0" smtClean="0"/>
              <a:t>Air gap is employed</a:t>
            </a:r>
          </a:p>
          <a:p>
            <a:r>
              <a:rPr lang="en-US" dirty="0" smtClean="0"/>
              <a:t>Can use core material with high saturation flux density and high core loss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Coupled Inductor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multiple windings sharing the same core</a:t>
            </a:r>
          </a:p>
          <a:p>
            <a:r>
              <a:rPr lang="en-US" dirty="0" smtClean="0"/>
              <a:t>Same guide line as filter inductor</a:t>
            </a:r>
          </a:p>
          <a:p>
            <a:r>
              <a:rPr lang="en-US" dirty="0" smtClean="0"/>
              <a:t>The magnetic equation for this inductor: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4876800"/>
          <a:ext cx="7172325" cy="1371600"/>
        </p:xfrm>
        <a:graphic>
          <a:graphicData uri="http://schemas.openxmlformats.org/presentationml/2006/ole">
            <p:oleObj spid="_x0000_s45057" name="Equation" r:id="rId3" imgW="2323800" imgH="4442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36863" y="3733800"/>
          <a:ext cx="4092575" cy="1003300"/>
        </p:xfrm>
        <a:graphic>
          <a:graphicData uri="http://schemas.openxmlformats.org/presentationml/2006/ole">
            <p:oleObj spid="_x0000_s45058" name="Equation" r:id="rId4" imgW="19684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6000"/>
            <a:ext cx="426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Inductor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5029200" cy="4325112"/>
          </a:xfrm>
        </p:spPr>
        <p:txBody>
          <a:bodyPr/>
          <a:lstStyle/>
          <a:p>
            <a:r>
              <a:rPr lang="en-US" dirty="0" smtClean="0"/>
              <a:t>Core loss, copper loss, proximity loss, are all significant</a:t>
            </a:r>
          </a:p>
          <a:p>
            <a:r>
              <a:rPr lang="en-US" dirty="0" smtClean="0"/>
              <a:t>Flux density is chosen to reduce core loss</a:t>
            </a:r>
          </a:p>
          <a:p>
            <a:r>
              <a:rPr lang="en-US" dirty="0" smtClean="0"/>
              <a:t>Air gap is employed</a:t>
            </a:r>
          </a:p>
          <a:p>
            <a:r>
              <a:rPr lang="en-US" dirty="0" smtClean="0"/>
              <a:t>A high-frequency material (ferrite) must be employed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286000"/>
            <a:ext cx="42195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5486400" cy="4325112"/>
          </a:xfrm>
        </p:spPr>
        <p:txBody>
          <a:bodyPr/>
          <a:lstStyle/>
          <a:p>
            <a:r>
              <a:rPr lang="en-US" dirty="0" smtClean="0"/>
              <a:t>Core loss, copper loss, and proximity loss are usually significant</a:t>
            </a:r>
          </a:p>
          <a:p>
            <a:r>
              <a:rPr lang="en-US" dirty="0" smtClean="0"/>
              <a:t>Flux density is chosen to reduce core loss</a:t>
            </a:r>
          </a:p>
          <a:p>
            <a:r>
              <a:rPr lang="en-US" dirty="0" smtClean="0"/>
              <a:t>No air gap employed</a:t>
            </a:r>
          </a:p>
          <a:p>
            <a:r>
              <a:rPr lang="en-US" dirty="0" smtClean="0"/>
              <a:t>A high-frequency material (ferrite) must be employed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6408" y="2819400"/>
            <a:ext cx="432231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362200"/>
            <a:ext cx="40921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Flyback</a:t>
            </a:r>
            <a:r>
              <a:rPr lang="en-US" dirty="0" smtClean="0"/>
              <a:t> Transformer - Circuit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4114800"/>
            <a:ext cx="152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029200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When switch is on,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 = i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and no current goes into the ideal transformer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When switch is off, </a:t>
            </a:r>
            <a:r>
              <a:rPr lang="en-US" sz="2000" dirty="0" err="1" smtClean="0"/>
              <a:t>i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 goes into the ideal transformer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Flux (</a:t>
            </a:r>
            <a:r>
              <a:rPr lang="az-Cyrl-AZ" dirty="0" smtClean="0">
                <a:latin typeface="Century"/>
              </a:rPr>
              <a:t>Ф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90600" y="2590800"/>
          <a:ext cx="3436937" cy="1439862"/>
        </p:xfrm>
        <a:graphic>
          <a:graphicData uri="http://schemas.openxmlformats.org/presentationml/2006/ole">
            <p:oleObj spid="_x0000_s4098" name="Equation" r:id="rId3" imgW="939600" imgH="39348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9200" y="23622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>
                <a:solidFill>
                  <a:srgbClr val="0070C0"/>
                </a:solidFill>
                <a:latin typeface="Century"/>
              </a:rPr>
              <a:t>Ф</a:t>
            </a:r>
            <a:r>
              <a:rPr lang="en-US" sz="2000" b="1" dirty="0" smtClean="0">
                <a:solidFill>
                  <a:srgbClr val="0070C0"/>
                </a:solidFill>
              </a:rPr>
              <a:t> = Magnetic flux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B = Flux density</a:t>
            </a:r>
          </a:p>
          <a:p>
            <a:r>
              <a:rPr lang="en-US" dirty="0" err="1" smtClean="0"/>
              <a:t>dA</a:t>
            </a:r>
            <a:r>
              <a:rPr lang="en-US" dirty="0" smtClean="0"/>
              <a:t> = vector normal to the surface</a:t>
            </a:r>
          </a:p>
          <a:p>
            <a:endParaRPr lang="en-US" dirty="0" smtClean="0"/>
          </a:p>
          <a:p>
            <a:r>
              <a:rPr lang="en-US" dirty="0" smtClean="0"/>
              <a:t>Simplest case: </a:t>
            </a:r>
            <a:r>
              <a:rPr lang="az-Cyrl-AZ" dirty="0" smtClean="0">
                <a:latin typeface="Century"/>
              </a:rPr>
              <a:t>Ф</a:t>
            </a:r>
            <a:r>
              <a:rPr lang="en-US" dirty="0" smtClean="0"/>
              <a:t>=BA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648200"/>
            <a:ext cx="76104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209800"/>
            <a:ext cx="462777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Flyback</a:t>
            </a:r>
            <a:r>
              <a:rPr lang="en-US" dirty="0" smtClean="0"/>
              <a:t>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267200" cy="43251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B-H loop like a regular transformer except that it has a DC component</a:t>
            </a:r>
          </a:p>
          <a:p>
            <a:r>
              <a:rPr lang="en-US" dirty="0" smtClean="0"/>
              <a:t>Air gap is used because it’s an inductor for part of the switching cycle</a:t>
            </a:r>
          </a:p>
          <a:p>
            <a:r>
              <a:rPr lang="en-US" dirty="0" smtClean="0"/>
              <a:t>Ferrite material used for the core to reduce core loss</a:t>
            </a:r>
          </a:p>
          <a:p>
            <a:r>
              <a:rPr lang="en-US" dirty="0" smtClean="0"/>
              <a:t>Interleaving the windings have little impact because the primary and secondary windings are out of phase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Faraday’s Law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67000"/>
            <a:ext cx="411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2743200"/>
          <a:ext cx="2787445" cy="1371600"/>
        </p:xfrm>
        <a:graphic>
          <a:graphicData uri="http://schemas.openxmlformats.org/presentationml/2006/ole">
            <p:oleObj spid="_x0000_s18435" name="Equation" r:id="rId4" imgW="799920" imgH="3934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47244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uniform flux distribution: </a:t>
            </a:r>
          </a:p>
          <a:p>
            <a:r>
              <a:rPr lang="en-US" dirty="0" smtClean="0"/>
              <a:t>v(t) = A * d</a:t>
            </a:r>
            <a:r>
              <a:rPr lang="en-US" dirty="0" smtClean="0">
                <a:latin typeface="Century"/>
              </a:rPr>
              <a:t>B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7150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Lenz’s law – polarity of v(t) will induce a current that will counter the flux change.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Ampere’s Law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438400"/>
            <a:ext cx="4335780" cy="253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9600" y="2438400"/>
          <a:ext cx="3206750" cy="1169521"/>
        </p:xfrm>
        <a:graphic>
          <a:graphicData uri="http://schemas.openxmlformats.org/presentationml/2006/ole">
            <p:oleObj spid="_x0000_s19460" name="Equation" r:id="rId4" imgW="107928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3962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(t) = total current passing through interior of path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334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case of uniform H(t), F(t) = H(t)</a:t>
            </a:r>
            <a:r>
              <a:rPr lang="en-US" dirty="0" err="1" smtClean="0">
                <a:latin typeface="Century"/>
              </a:rPr>
              <a:t>ℓ</a:t>
            </a:r>
            <a:r>
              <a:rPr lang="en-US" baseline="-25000" dirty="0" err="1" smtClean="0"/>
              <a:t>m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(t)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Permeability (</a:t>
            </a:r>
            <a:r>
              <a:rPr lang="el-GR" dirty="0" smtClean="0">
                <a:latin typeface="Trebuchet MS"/>
              </a:rPr>
              <a:t>μ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048000"/>
            <a:ext cx="6019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1" y="2286000"/>
          <a:ext cx="1981200" cy="773151"/>
        </p:xfrm>
        <a:graphic>
          <a:graphicData uri="http://schemas.openxmlformats.org/presentationml/2006/ole">
            <p:oleObj spid="_x0000_s20483" name="Equation" r:id="rId4" imgW="52056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33800" y="2514600"/>
          <a:ext cx="1071033" cy="419100"/>
        </p:xfrm>
        <a:graphic>
          <a:graphicData uri="http://schemas.openxmlformats.org/presentationml/2006/ole">
            <p:oleObj spid="_x0000_s20484" name="Equation" r:id="rId5" imgW="583920" imgH="22860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400800" y="2514600"/>
          <a:ext cx="1328737" cy="419100"/>
        </p:xfrm>
        <a:graphic>
          <a:graphicData uri="http://schemas.openxmlformats.org/presentationml/2006/ole">
            <p:oleObj spid="_x0000_s20485" name="Equation" r:id="rId6" imgW="723600" imgH="228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3886200"/>
            <a:ext cx="2286000" cy="1477328"/>
          </a:xfrm>
          <a:prstGeom prst="rect">
            <a:avLst/>
          </a:prstGeom>
          <a:noFill/>
          <a:ln w="508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rebuchet MS"/>
              </a:rPr>
              <a:t>μ</a:t>
            </a:r>
            <a:r>
              <a:rPr lang="en-US" baseline="-25000" dirty="0" smtClean="0"/>
              <a:t>0</a:t>
            </a:r>
            <a:r>
              <a:rPr lang="en-US" dirty="0" smtClean="0"/>
              <a:t> = permeability of free space</a:t>
            </a:r>
          </a:p>
          <a:p>
            <a:endParaRPr lang="en-US" dirty="0" smtClean="0"/>
          </a:p>
          <a:p>
            <a:r>
              <a:rPr lang="el-GR" dirty="0" smtClean="0">
                <a:latin typeface="Trebuchet MS"/>
              </a:rPr>
              <a:t>μ</a:t>
            </a:r>
            <a:r>
              <a:rPr lang="en-US" baseline="-25000" dirty="0" smtClean="0"/>
              <a:t>r</a:t>
            </a:r>
            <a:r>
              <a:rPr lang="en-US" dirty="0" smtClean="0"/>
              <a:t> = relative </a:t>
            </a:r>
            <a:r>
              <a:rPr lang="en-US" dirty="0" err="1" smtClean="0"/>
              <a:t>permeablity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Magnetics Units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4420" y="3062923"/>
            <a:ext cx="6995160" cy="269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3657600" y="2895600"/>
            <a:ext cx="2057400" cy="2895600"/>
          </a:xfrm>
          <a:prstGeom prst="roundRect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Relationships Summarized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2090" y="2963863"/>
            <a:ext cx="617982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988</TotalTime>
  <Words>1244</Words>
  <Application>Microsoft Office PowerPoint</Application>
  <PresentationFormat>On-screen Show (4:3)</PresentationFormat>
  <Paragraphs>156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Urban</vt:lpstr>
      <vt:lpstr>Equation</vt:lpstr>
      <vt:lpstr>Microsoft Equation 3.0</vt:lpstr>
      <vt:lpstr>Fundamentals of Power Electronics, Second Edition</vt:lpstr>
      <vt:lpstr>References</vt:lpstr>
      <vt:lpstr>Magnetomotive Force (F)</vt:lpstr>
      <vt:lpstr>Magnetic Flux (Ф)</vt:lpstr>
      <vt:lpstr>Faraday’s Law</vt:lpstr>
      <vt:lpstr>Ampere’s Law</vt:lpstr>
      <vt:lpstr>Permeability (μ)</vt:lpstr>
      <vt:lpstr>Magnetics Units</vt:lpstr>
      <vt:lpstr>Basic Relationships Summarized</vt:lpstr>
      <vt:lpstr>Inductance </vt:lpstr>
      <vt:lpstr>Core Saturation</vt:lpstr>
      <vt:lpstr>Reluctance</vt:lpstr>
      <vt:lpstr>Inductor with Air Gap</vt:lpstr>
      <vt:lpstr>Effect of an Air Gap</vt:lpstr>
      <vt:lpstr>Transformer</vt:lpstr>
      <vt:lpstr>Transformer with non-infinite μ</vt:lpstr>
      <vt:lpstr>Magnetizing Inductance</vt:lpstr>
      <vt:lpstr>Output Inductor Saturation</vt:lpstr>
      <vt:lpstr>Transformer Saturation</vt:lpstr>
      <vt:lpstr>Leakage Inductance - Concept</vt:lpstr>
      <vt:lpstr>Leakage Inductance - Circuit</vt:lpstr>
      <vt:lpstr>Leakage Inductance – Circuit Solution for L12</vt:lpstr>
      <vt:lpstr>Leakage Inductances – Performance Parameters</vt:lpstr>
      <vt:lpstr>Core Loss – The Equation</vt:lpstr>
      <vt:lpstr>Eddy Currents</vt:lpstr>
      <vt:lpstr>Example Core Loss Data Plot</vt:lpstr>
      <vt:lpstr>Low Frequency Copper Loss</vt:lpstr>
      <vt:lpstr>Skin Effect</vt:lpstr>
      <vt:lpstr>Proximity Effect</vt:lpstr>
      <vt:lpstr>Proximity Effect Example</vt:lpstr>
      <vt:lpstr>Leakage Flux in Windings</vt:lpstr>
      <vt:lpstr>Interleaving Windings</vt:lpstr>
      <vt:lpstr>Partially-Interleaved Transformer</vt:lpstr>
      <vt:lpstr>Magnetic Device Constraints</vt:lpstr>
      <vt:lpstr>Filter Inductor</vt:lpstr>
      <vt:lpstr>Coupled Inductor</vt:lpstr>
      <vt:lpstr>AC Inductor</vt:lpstr>
      <vt:lpstr>Conventional Transformer</vt:lpstr>
      <vt:lpstr>Flyback Transformer - Circuit</vt:lpstr>
      <vt:lpstr>Flyback Transformer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Power Electronics, Second Edition</dc:title>
  <dc:creator>Louis Yang</dc:creator>
  <cp:lastModifiedBy>Louis Yang</cp:lastModifiedBy>
  <cp:revision>155</cp:revision>
  <dcterms:created xsi:type="dcterms:W3CDTF">2007-05-10T07:11:28Z</dcterms:created>
  <dcterms:modified xsi:type="dcterms:W3CDTF">2009-06-12T20:20:07Z</dcterms:modified>
</cp:coreProperties>
</file>