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7" r:id="rId11"/>
    <p:sldId id="265" r:id="rId12"/>
    <p:sldId id="266" r:id="rId13"/>
    <p:sldId id="268" r:id="rId14"/>
    <p:sldId id="264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77" r:id="rId25"/>
    <p:sldId id="278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1/8/2009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1/8/2009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Converters in Equilibrium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70104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Fundamentals of Power Electronics, Second Edition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867400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last updated </a:t>
            </a:r>
            <a:r>
              <a:rPr lang="en-US" sz="1600" dirty="0" smtClean="0"/>
              <a:t>June 17, 2007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Equations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50" y="1420812"/>
            <a:ext cx="51435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86200"/>
            <a:ext cx="7109460" cy="24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Bridge (Primary Side Switching)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7109460" cy="24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Straight Connector 36"/>
          <p:cNvCxnSpPr/>
          <p:nvPr/>
        </p:nvCxnSpPr>
        <p:spPr>
          <a:xfrm>
            <a:off x="1752600" y="1447800"/>
            <a:ext cx="8382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2600" y="3429000"/>
            <a:ext cx="19050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648200" y="2438400"/>
            <a:ext cx="10668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1905000"/>
            <a:ext cx="10668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14800" y="2971800"/>
            <a:ext cx="10668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925094" y="2094706"/>
            <a:ext cx="3810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239294" y="3009106"/>
            <a:ext cx="8382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172494" y="1866106"/>
            <a:ext cx="8382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3925094" y="2780506"/>
            <a:ext cx="3810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14600" y="2286000"/>
            <a:ext cx="16002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81400" y="2590800"/>
            <a:ext cx="5334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600" y="1524000"/>
            <a:ext cx="121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and Q4 conducts in first switching period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28600" y="4038600"/>
            <a:ext cx="121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 and Q3 conducts in second switching period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1752600" y="5943600"/>
            <a:ext cx="838200" cy="1588"/>
          </a:xfrm>
          <a:prstGeom prst="line">
            <a:avLst/>
          </a:prstGeom>
          <a:ln w="1016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752600" y="4038600"/>
            <a:ext cx="19050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3086894" y="4609306"/>
            <a:ext cx="11430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57600" y="5181600"/>
            <a:ext cx="5334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3925094" y="5371306"/>
            <a:ext cx="3810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14800" y="5562600"/>
            <a:ext cx="10668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648994" y="5028406"/>
            <a:ext cx="1066800" cy="1588"/>
          </a:xfrm>
          <a:prstGeom prst="line">
            <a:avLst/>
          </a:prstGeom>
          <a:ln w="101600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114800" y="4495800"/>
            <a:ext cx="1066800" cy="1588"/>
          </a:xfrm>
          <a:prstGeom prst="line">
            <a:avLst/>
          </a:prstGeom>
          <a:ln w="1016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2056606" y="5410200"/>
            <a:ext cx="1067594" cy="794"/>
          </a:xfrm>
          <a:prstGeom prst="line">
            <a:avLst/>
          </a:prstGeom>
          <a:ln w="1016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514600" y="4876800"/>
            <a:ext cx="1600200" cy="1588"/>
          </a:xfrm>
          <a:prstGeom prst="line">
            <a:avLst/>
          </a:prstGeom>
          <a:ln w="1016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3925094" y="4685506"/>
            <a:ext cx="381000" cy="1588"/>
          </a:xfrm>
          <a:prstGeom prst="line">
            <a:avLst/>
          </a:prstGeom>
          <a:ln w="1016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Bridge (Primary Side Waveforms)</a:t>
            </a:r>
            <a:endParaRPr lang="en-US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653796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1447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Transformer get +V</a:t>
            </a:r>
            <a:r>
              <a:rPr lang="en-US" baseline="-25000" dirty="0" smtClean="0"/>
              <a:t>g</a:t>
            </a:r>
            <a:r>
              <a:rPr lang="en-US" dirty="0" smtClean="0"/>
              <a:t> in first switching period and –V</a:t>
            </a:r>
            <a:r>
              <a:rPr lang="en-US" baseline="-25000" dirty="0" smtClean="0"/>
              <a:t>g</a:t>
            </a:r>
            <a:r>
              <a:rPr lang="en-US" dirty="0" smtClean="0"/>
              <a:t> in second switching period.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5105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and Q4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029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Q1, Q2, Q3, and Q4 are all OFF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5029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Q1, Q2, Q3, and Q4 are all OFF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525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 and Q3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Bridge (When Primary Current = 0)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286000"/>
            <a:ext cx="509988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second and fourth switching stage, V</a:t>
            </a:r>
            <a:r>
              <a:rPr lang="en-US" baseline="-25000" dirty="0" smtClean="0"/>
              <a:t>T</a:t>
            </a:r>
            <a:r>
              <a:rPr lang="en-US" dirty="0" smtClean="0"/>
              <a:t>(t) = 0, i</a:t>
            </a:r>
            <a:r>
              <a:rPr lang="en-US" baseline="-25000" dirty="0" smtClean="0"/>
              <a:t>1</a:t>
            </a:r>
            <a:r>
              <a:rPr lang="en-US" dirty="0" smtClean="0"/>
              <a:t>(t) = 0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1828800"/>
          <a:ext cx="4338108" cy="918658"/>
        </p:xfrm>
        <a:graphic>
          <a:graphicData uri="http://schemas.openxmlformats.org/presentationml/2006/ole">
            <p:oleObj spid="_x0000_s25603" name="Equation" r:id="rId4" imgW="2158920" imgH="457200" progId="Equation.3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3429000" y="2895600"/>
            <a:ext cx="304800" cy="533400"/>
          </a:xfrm>
          <a:prstGeom prst="ellipse">
            <a:avLst/>
          </a:prstGeom>
          <a:noFill/>
          <a:ln w="63500">
            <a:solidFill>
              <a:schemeClr val="accent5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" y="3657600"/>
          <a:ext cx="2495550" cy="1219200"/>
        </p:xfrm>
        <a:graphic>
          <a:graphicData uri="http://schemas.openxmlformats.org/presentationml/2006/ole">
            <p:oleObj spid="_x0000_s25604" name="Equation" r:id="rId5" imgW="166356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676400"/>
            <a:ext cx="46813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Bridge (Secondary Side)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1524000"/>
            <a:ext cx="397140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4648200"/>
          <a:ext cx="2895600" cy="809065"/>
        </p:xfrm>
        <a:graphic>
          <a:graphicData uri="http://schemas.openxmlformats.org/presentationml/2006/ole">
            <p:oleObj spid="_x0000_s21507" name="Equation" r:id="rId5" imgW="8632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Bridge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16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1295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period charges capacitors while the other period discharges it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14800"/>
            <a:ext cx="716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447800" y="1981200"/>
            <a:ext cx="9144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943100" y="2400300"/>
            <a:ext cx="8382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62200" y="2819400"/>
            <a:ext cx="19812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3124200"/>
            <a:ext cx="6096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3581400"/>
            <a:ext cx="5334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305300" y="3009900"/>
            <a:ext cx="11430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115594" y="3352800"/>
            <a:ext cx="456406" cy="794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153694" y="2628106"/>
            <a:ext cx="3810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43400" y="2438400"/>
            <a:ext cx="5334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505994" y="3352006"/>
            <a:ext cx="4572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62200" y="5029200"/>
            <a:ext cx="19812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5334000"/>
            <a:ext cx="6096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3400" y="5791200"/>
            <a:ext cx="5334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342606" y="5257800"/>
            <a:ext cx="1067594" cy="794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115594" y="5562600"/>
            <a:ext cx="456406" cy="794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191000" y="4876800"/>
            <a:ext cx="3048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43400" y="4724400"/>
            <a:ext cx="5334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505994" y="5561806"/>
            <a:ext cx="4572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791494" y="5599906"/>
            <a:ext cx="1143000" cy="1588"/>
          </a:xfrm>
          <a:prstGeom prst="line">
            <a:avLst/>
          </a:prstGeom>
          <a:ln w="101600" cap="rnd"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Converter (interval 1)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995160" cy="31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36970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spc="150" dirty="0" smtClean="0">
                <a:ln w="11430">
                  <a:solidFill>
                    <a:srgbClr val="92D050">
                      <a:alpha val="30000"/>
                    </a:srgbClr>
                  </a:solidFill>
                </a:ln>
                <a:solidFill>
                  <a:srgbClr val="92D050">
                    <a:alpha val="3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ON</a:t>
            </a:r>
            <a:endParaRPr lang="en-US" sz="3600" b="1" spc="150" dirty="0">
              <a:ln w="11430">
                <a:solidFill>
                  <a:srgbClr val="92D050">
                    <a:alpha val="30000"/>
                  </a:srgbClr>
                </a:solidFill>
              </a:ln>
              <a:solidFill>
                <a:srgbClr val="92D050">
                  <a:alpha val="3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0200" y="2057400"/>
            <a:ext cx="1371600" cy="1588"/>
          </a:xfrm>
          <a:prstGeom prst="straightConnector1">
            <a:avLst/>
          </a:prstGeom>
          <a:ln w="101600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095500" y="2933700"/>
            <a:ext cx="1752600" cy="1588"/>
          </a:xfrm>
          <a:prstGeom prst="straightConnector1">
            <a:avLst/>
          </a:prstGeom>
          <a:ln w="101600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2057400"/>
            <a:ext cx="3657600" cy="1588"/>
          </a:xfrm>
          <a:prstGeom prst="straightConnector1">
            <a:avLst/>
          </a:prstGeom>
          <a:ln w="101600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276600" y="37338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276600" y="37338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480060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Transformer gets V</a:t>
            </a:r>
            <a:r>
              <a:rPr lang="en-US" sz="2800" baseline="-25000" dirty="0" smtClean="0"/>
              <a:t>g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gets V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 * 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/ n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Converter (interval 2)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995160" cy="31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09800" y="3697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spc="150" dirty="0" smtClean="0">
                <a:ln w="11430"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>
                    <a:alpha val="3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OFF</a:t>
            </a:r>
            <a:endParaRPr lang="en-US" sz="3600" b="1" spc="150" dirty="0">
              <a:ln w="11430">
                <a:solidFill>
                  <a:srgbClr val="FF0000">
                    <a:alpha val="30000"/>
                  </a:srgbClr>
                </a:solidFill>
              </a:ln>
              <a:solidFill>
                <a:srgbClr val="FF0000">
                  <a:alpha val="3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943894" y="2628900"/>
            <a:ext cx="1142206" cy="794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2438797" y="2590403"/>
            <a:ext cx="1066800" cy="794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3124200"/>
            <a:ext cx="457200" cy="1588"/>
          </a:xfrm>
          <a:prstGeom prst="line">
            <a:avLst/>
          </a:prstGeom>
          <a:ln w="101600" cap="rnd">
            <a:solidFill>
              <a:srgbClr val="92D0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4419600" y="17526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4419600" y="17526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2248297" y="3161903"/>
            <a:ext cx="2514600" cy="794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4724400"/>
            <a:ext cx="510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Transformer gets -V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 * 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/ n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gets 0 Volts</a:t>
            </a:r>
          </a:p>
          <a:p>
            <a:r>
              <a:rPr lang="en-US" sz="2800" dirty="0" err="1" smtClean="0"/>
              <a:t>i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 eventually becomes zero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34000" y="1981200"/>
            <a:ext cx="22098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4610100" y="2705100"/>
            <a:ext cx="14478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Converter (interval 3)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6995160" cy="31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5334000" y="2667000"/>
            <a:ext cx="22098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4610100" y="3390900"/>
            <a:ext cx="14478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Transformer winding currents eventually become zero: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4419600" y="24384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419600" y="24384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276600" y="43434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276600" y="43434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14600" y="44196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514600" y="44196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Converter (Volt-Seconds)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6995160" cy="31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4724400"/>
          <a:ext cx="3581400" cy="1422400"/>
        </p:xfrm>
        <a:graphic>
          <a:graphicData uri="http://schemas.openxmlformats.org/presentationml/2006/ole">
            <p:oleObj spid="_x0000_s28674" name="Equation" r:id="rId4" imgW="1790640" imgH="7110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91200" y="3657600"/>
          <a:ext cx="1796676" cy="825500"/>
        </p:xfrm>
        <a:graphic>
          <a:graphicData uri="http://schemas.openxmlformats.org/presentationml/2006/ole">
            <p:oleObj spid="_x0000_s28675" name="Equation" r:id="rId5" imgW="939600" imgH="431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1200" y="5029200"/>
            <a:ext cx="1613941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n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D </a:t>
            </a:r>
            <a:r>
              <a:rPr lang="en-US" sz="2800" u="sng" dirty="0" smtClean="0"/>
              <a:t>&lt;</a:t>
            </a:r>
            <a:r>
              <a:rPr lang="en-US" sz="2800" dirty="0" smtClean="0"/>
              <a:t> 0.5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u="sng" dirty="0" smtClean="0"/>
              <a:t>Fundamentals of Power Electronics</a:t>
            </a:r>
            <a:r>
              <a:rPr lang="en-US" dirty="0" smtClean="0"/>
              <a:t>”, second edition, by Robert W. Erickson and </a:t>
            </a:r>
            <a:r>
              <a:rPr lang="en-US" dirty="0" err="1" smtClean="0"/>
              <a:t>Dragan</a:t>
            </a:r>
            <a:r>
              <a:rPr lang="en-US" dirty="0" smtClean="0"/>
              <a:t> </a:t>
            </a:r>
            <a:r>
              <a:rPr lang="en-US" dirty="0" err="1" smtClean="0"/>
              <a:t>Maksimovic</a:t>
            </a:r>
            <a:r>
              <a:rPr lang="en-US" dirty="0" smtClean="0"/>
              <a:t>, Part </a:t>
            </a:r>
            <a:r>
              <a:rPr lang="en-US" dirty="0" smtClean="0"/>
              <a:t>1</a:t>
            </a:r>
          </a:p>
          <a:p>
            <a:r>
              <a:rPr lang="en-US" sz="2800" dirty="0" smtClean="0"/>
              <a:t>National’s </a:t>
            </a:r>
            <a:r>
              <a:rPr lang="en-US" sz="2800" dirty="0" smtClean="0"/>
              <a:t>“Online University</a:t>
            </a:r>
            <a:r>
              <a:rPr lang="en-US" sz="2800" dirty="0" smtClean="0"/>
              <a:t>” POWER 200 - Switching Regulator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Converter (Maximum Stress on Q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6995160" cy="31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stress occurs during interval 2: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35580" y="2480628"/>
            <a:ext cx="914400" cy="457200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35580" y="3928428"/>
            <a:ext cx="457200" cy="457200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solidFill>
              <a:srgbClr val="92D05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73580" y="1947228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V</a:t>
            </a:r>
            <a:r>
              <a:rPr lang="en-US" sz="4000" baseline="-25000" dirty="0" smtClean="0">
                <a:solidFill>
                  <a:srgbClr val="00B050"/>
                </a:solidFill>
              </a:rPr>
              <a:t>g</a:t>
            </a:r>
            <a:endParaRPr lang="en-US" sz="4000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343400" y="4419600"/>
          <a:ext cx="3545639" cy="1308100"/>
        </p:xfrm>
        <a:graphic>
          <a:graphicData uri="http://schemas.openxmlformats.org/presentationml/2006/ole">
            <p:oleObj spid="_x0000_s29698" name="Equation" r:id="rId4" imgW="1307880" imgH="482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54864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Larger 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/n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reduce</a:t>
            </a:r>
          </a:p>
          <a:p>
            <a:r>
              <a:rPr lang="en-US" sz="2000" dirty="0" smtClean="0"/>
              <a:t>transformer reset time, but increase stress on Q1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Converter (Waveforms)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47800"/>
            <a:ext cx="4171950" cy="44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Transistor Forward Converter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716280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16200000" flipH="1">
            <a:off x="2705894" y="4075906"/>
            <a:ext cx="989806" cy="794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3581400"/>
            <a:ext cx="7620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524794" y="4495800"/>
            <a:ext cx="1828006" cy="794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81497" y="3542903"/>
            <a:ext cx="1905000" cy="794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76400" y="5486400"/>
            <a:ext cx="7620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590800" y="4495800"/>
            <a:ext cx="6096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524000" y="2590800"/>
            <a:ext cx="6096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156460" y="4267200"/>
            <a:ext cx="487680" cy="236220"/>
          </a:xfrm>
          <a:custGeom>
            <a:avLst/>
            <a:gdLst>
              <a:gd name="connsiteX0" fmla="*/ 487680 w 487680"/>
              <a:gd name="connsiteY0" fmla="*/ 123190 h 130810"/>
              <a:gd name="connsiteX1" fmla="*/ 281940 w 487680"/>
              <a:gd name="connsiteY1" fmla="*/ 1270 h 130810"/>
              <a:gd name="connsiteX2" fmla="*/ 0 w 487680"/>
              <a:gd name="connsiteY2" fmla="*/ 130810 h 1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680" h="130810">
                <a:moveTo>
                  <a:pt x="487680" y="123190"/>
                </a:moveTo>
                <a:cubicBezTo>
                  <a:pt x="425450" y="61595"/>
                  <a:pt x="363220" y="0"/>
                  <a:pt x="281940" y="1270"/>
                </a:cubicBezTo>
                <a:cubicBezTo>
                  <a:pt x="200660" y="2540"/>
                  <a:pt x="100330" y="66675"/>
                  <a:pt x="0" y="130810"/>
                </a:cubicBezTo>
              </a:path>
            </a:pathLst>
          </a:custGeom>
          <a:ln w="101600">
            <a:solidFill>
              <a:srgbClr val="92D0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12954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During interval 1,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are both on and I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 increases</a:t>
            </a:r>
          </a:p>
          <a:p>
            <a:r>
              <a:rPr lang="en-US" sz="2000" dirty="0" smtClean="0"/>
              <a:t>During interval 2, 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are both off and transistor sees –V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, causing I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 to decrease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51816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D, as if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; but transistor stress is V</a:t>
            </a:r>
            <a:r>
              <a:rPr lang="en-US" sz="2400" baseline="-25000" dirty="0" smtClean="0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Push-Pull Converter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659880" cy="371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goes on for time DT</a:t>
            </a:r>
            <a:r>
              <a:rPr lang="en-US" sz="2000" baseline="-25000" dirty="0" smtClean="0"/>
              <a:t>S </a:t>
            </a:r>
            <a:r>
              <a:rPr lang="en-US" sz="2000" dirty="0" smtClean="0"/>
              <a:t>, then off; 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goes on for time DT</a:t>
            </a:r>
            <a:r>
              <a:rPr lang="en-US" sz="2000" baseline="-25000" dirty="0" smtClean="0"/>
              <a:t>S </a:t>
            </a:r>
            <a:r>
              <a:rPr lang="en-US" sz="2000" dirty="0" smtClean="0"/>
              <a:t>, then off</a:t>
            </a:r>
          </a:p>
          <a:p>
            <a:r>
              <a:rPr lang="en-US" sz="2000" dirty="0" smtClean="0"/>
              <a:t>Waveforms are the same as the full bridge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 </a:t>
            </a:r>
            <a:r>
              <a:rPr lang="en-US" dirty="0" err="1" smtClean="0"/>
              <a:t>Flyback</a:t>
            </a:r>
            <a:r>
              <a:rPr lang="en-US" dirty="0" smtClean="0"/>
              <a:t> Converter (Interval 1)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585978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14600" y="3962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600" b="1" spc="150" dirty="0" smtClean="0">
                <a:ln w="11430">
                  <a:solidFill>
                    <a:srgbClr val="92D050">
                      <a:alpha val="30000"/>
                    </a:srgbClr>
                  </a:solidFill>
                </a:ln>
                <a:solidFill>
                  <a:srgbClr val="92D050">
                    <a:alpha val="3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ON</a:t>
            </a:r>
            <a:endParaRPr lang="en-US" sz="3600" b="1" spc="150" dirty="0">
              <a:ln w="11430">
                <a:solidFill>
                  <a:srgbClr val="92D050">
                    <a:alpha val="30000"/>
                  </a:srgbClr>
                </a:solidFill>
              </a:ln>
              <a:solidFill>
                <a:srgbClr val="92D050">
                  <a:alpha val="3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4114800" y="19050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4114800" y="19050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828800" y="2895600"/>
            <a:ext cx="15240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5588" y="2133600"/>
            <a:ext cx="1065212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3581400"/>
            <a:ext cx="6858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019800" y="4114800"/>
          <a:ext cx="1962912" cy="2133600"/>
        </p:xfrm>
        <a:graphic>
          <a:graphicData uri="http://schemas.openxmlformats.org/presentationml/2006/ole">
            <p:oleObj spid="_x0000_s32771" name="Equation" r:id="rId4" imgW="583920" imgH="634680" progId="Equation.3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105400" y="2133600"/>
            <a:ext cx="9144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763294" y="2475706"/>
            <a:ext cx="6858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 </a:t>
            </a:r>
            <a:r>
              <a:rPr lang="en-US" dirty="0" err="1" smtClean="0"/>
              <a:t>Flyback</a:t>
            </a:r>
            <a:r>
              <a:rPr lang="en-US" dirty="0" smtClean="0"/>
              <a:t> Converter (Interval 2)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585978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5400000">
            <a:off x="1677194" y="2894806"/>
            <a:ext cx="15240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5394" y="3580606"/>
            <a:ext cx="6858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2439194" y="2818606"/>
            <a:ext cx="15240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667000" y="40386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2667000" y="40386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81400" y="2133600"/>
            <a:ext cx="22860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1600200" y="19050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600200" y="1905000"/>
            <a:ext cx="457200" cy="457200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362200" y="2133600"/>
            <a:ext cx="8382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534694" y="2551906"/>
            <a:ext cx="685800" cy="1588"/>
          </a:xfrm>
          <a:prstGeom prst="straightConnector1">
            <a:avLst/>
          </a:prstGeom>
          <a:ln w="101600" cap="rnd">
            <a:solidFill>
              <a:srgbClr val="92D05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5562600" y="4191000"/>
          <a:ext cx="1593850" cy="1821543"/>
        </p:xfrm>
        <a:graphic>
          <a:graphicData uri="http://schemas.openxmlformats.org/presentationml/2006/ole">
            <p:oleObj spid="_x0000_s34818" name="Equation" r:id="rId4" imgW="71100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CCM </a:t>
            </a:r>
            <a:r>
              <a:rPr lang="en-US" dirty="0" err="1" smtClean="0"/>
              <a:t>Flyback</a:t>
            </a:r>
            <a:r>
              <a:rPr lang="en-US" dirty="0" smtClean="0"/>
              <a:t> Converter (Volt-second and Amp-second)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133050" y="1295400"/>
            <a:ext cx="55447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4038600"/>
          <a:ext cx="3911600" cy="2081981"/>
        </p:xfrm>
        <a:graphic>
          <a:graphicData uri="http://schemas.openxmlformats.org/presentationml/2006/ole">
            <p:oleObj spid="_x0000_s35842" name="Equation" r:id="rId4" imgW="1574640" imgH="8380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5843" name="Equation" r:id="rId5" imgW="11412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44780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Q1 stress during interval 2 is: V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+ V/n</a:t>
            </a:r>
          </a:p>
          <a:p>
            <a:endParaRPr lang="en-US" sz="2000" dirty="0" smtClean="0"/>
          </a:p>
          <a:p>
            <a:r>
              <a:rPr lang="en-US" sz="2000" dirty="0" smtClean="0"/>
              <a:t>DCM </a:t>
            </a:r>
            <a:r>
              <a:rPr lang="en-US" sz="2000" dirty="0" err="1" smtClean="0"/>
              <a:t>flyback</a:t>
            </a:r>
            <a:r>
              <a:rPr lang="en-US" sz="2000" dirty="0" smtClean="0"/>
              <a:t> when implemented is quite small, but more stress</a:t>
            </a:r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48400" y="4343400"/>
          <a:ext cx="2133600" cy="1706880"/>
        </p:xfrm>
        <a:graphic>
          <a:graphicData uri="http://schemas.openxmlformats.org/presentationml/2006/ole">
            <p:oleObj spid="_x0000_s35844" name="Equation" r:id="rId6" imgW="107928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 </a:t>
            </a:r>
            <a:r>
              <a:rPr lang="en-US" dirty="0" err="1" smtClean="0"/>
              <a:t>Flyback</a:t>
            </a:r>
            <a:r>
              <a:rPr lang="en-US" dirty="0" smtClean="0"/>
              <a:t> (Waveforms)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47800"/>
            <a:ext cx="3570733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Equilibrium Equation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76400"/>
            <a:ext cx="6614160" cy="223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4114800"/>
          <a:ext cx="5730039" cy="806450"/>
        </p:xfrm>
        <a:graphic>
          <a:graphicData uri="http://schemas.openxmlformats.org/presentationml/2006/ole">
            <p:oleObj spid="_x0000_s1027" name="Equation" r:id="rId4" imgW="1714320" imgH="2412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1600200"/>
            <a:ext cx="990600" cy="762000"/>
          </a:xfrm>
          <a:prstGeom prst="rect">
            <a:avLst/>
          </a:prstGeom>
          <a:solidFill>
            <a:srgbClr val="FFFF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48200" y="5029200"/>
          <a:ext cx="1273629" cy="1143000"/>
        </p:xfrm>
        <a:graphic>
          <a:graphicData uri="http://schemas.openxmlformats.org/presentationml/2006/ole">
            <p:oleObj spid="_x0000_s1028" name="Equation" r:id="rId5" imgW="4950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 (with MOSFET and diode loss)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3810000" cy="198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33400" y="3733800"/>
          <a:ext cx="7848600" cy="709753"/>
        </p:xfrm>
        <a:graphic>
          <a:graphicData uri="http://schemas.openxmlformats.org/presentationml/2006/ole">
            <p:oleObj spid="_x0000_s4099" name="Equation" r:id="rId4" imgW="252720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43200" y="4648200"/>
          <a:ext cx="3756959" cy="1358900"/>
        </p:xfrm>
        <a:graphic>
          <a:graphicData uri="http://schemas.openxmlformats.org/presentationml/2006/ole">
            <p:oleObj spid="_x0000_s4101" name="Equation" r:id="rId5" imgW="1193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Equilibrium Equation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00200"/>
            <a:ext cx="6263640" cy="239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4191000"/>
          <a:ext cx="5602705" cy="806450"/>
        </p:xfrm>
        <a:graphic>
          <a:graphicData uri="http://schemas.openxmlformats.org/presentationml/2006/ole">
            <p:oleObj spid="_x0000_s2051" name="Equation" r:id="rId4" imgW="1676160" imgH="2412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895600" y="1600200"/>
            <a:ext cx="1295400" cy="990600"/>
          </a:xfrm>
          <a:prstGeom prst="rect">
            <a:avLst/>
          </a:prstGeom>
          <a:solidFill>
            <a:srgbClr val="FFFF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05200" y="5181600"/>
          <a:ext cx="1849582" cy="1070810"/>
        </p:xfrm>
        <a:graphic>
          <a:graphicData uri="http://schemas.openxmlformats.org/presentationml/2006/ole">
            <p:oleObj spid="_x0000_s2052" name="Equation" r:id="rId5" imgW="7236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Inverter Equilibrium Equation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447800"/>
            <a:ext cx="3292125" cy="244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3974868"/>
          <a:ext cx="4813300" cy="787631"/>
        </p:xfrm>
        <a:graphic>
          <a:graphicData uri="http://schemas.openxmlformats.org/presentationml/2006/ole">
            <p:oleObj spid="_x0000_s5123" name="Equation" r:id="rId4" imgW="1396800" imgH="2286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2743200"/>
            <a:ext cx="838200" cy="609600"/>
          </a:xfrm>
          <a:prstGeom prst="rect">
            <a:avLst/>
          </a:prstGeom>
          <a:solidFill>
            <a:srgbClr val="FFFF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05200" y="5029200"/>
          <a:ext cx="1861671" cy="1130300"/>
        </p:xfrm>
        <a:graphic>
          <a:graphicData uri="http://schemas.openxmlformats.org/presentationml/2006/ole">
            <p:oleObj spid="_x0000_s5124" name="Equation" r:id="rId5" imgW="711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Conversion Ratio in terms of t</a:t>
            </a:r>
            <a:r>
              <a:rPr lang="en-US" baseline="-25000" dirty="0" smtClean="0"/>
              <a:t>on</a:t>
            </a:r>
            <a:r>
              <a:rPr lang="en-US" dirty="0" smtClean="0"/>
              <a:t> and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off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Buck Conversion Ratio:</a:t>
            </a:r>
          </a:p>
          <a:p>
            <a:endParaRPr lang="en-US" dirty="0" smtClean="0"/>
          </a:p>
          <a:p>
            <a:r>
              <a:rPr lang="en-US" dirty="0" smtClean="0"/>
              <a:t>The Boost Conversion Ratio:</a:t>
            </a:r>
          </a:p>
          <a:p>
            <a:endParaRPr lang="en-US" dirty="0" smtClean="0"/>
          </a:p>
          <a:p>
            <a:r>
              <a:rPr lang="en-US" dirty="0" smtClean="0"/>
              <a:t>The Inverter Conversion Ratio: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62200" y="1600200"/>
          <a:ext cx="1493889" cy="1187450"/>
        </p:xfrm>
        <a:graphic>
          <a:graphicData uri="http://schemas.openxmlformats.org/presentationml/2006/ole">
            <p:oleObj spid="_x0000_s6146" name="Equation" r:id="rId3" imgW="49500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19800" y="1676400"/>
          <a:ext cx="2145723" cy="1123950"/>
        </p:xfrm>
        <a:graphic>
          <a:graphicData uri="http://schemas.openxmlformats.org/presentationml/2006/ole">
            <p:oleObj spid="_x0000_s6147" name="Equation" r:id="rId4" imgW="799920" imgH="4190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1981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86400" y="5105400"/>
          <a:ext cx="1293223" cy="838200"/>
        </p:xfrm>
        <a:graphic>
          <a:graphicData uri="http://schemas.openxmlformats.org/presentationml/2006/ole">
            <p:oleObj spid="_x0000_s6148" name="Equation" r:id="rId5" imgW="685800" imgH="44424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486400" y="4114800"/>
          <a:ext cx="1293813" cy="838200"/>
        </p:xfrm>
        <a:graphic>
          <a:graphicData uri="http://schemas.openxmlformats.org/presentationml/2006/ole">
            <p:oleObj spid="_x0000_s6150" name="Equation" r:id="rId6" imgW="685800" imgH="44424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5510213" y="3211513"/>
          <a:ext cx="1246187" cy="814387"/>
        </p:xfrm>
        <a:graphic>
          <a:graphicData uri="http://schemas.openxmlformats.org/presentationml/2006/ole">
            <p:oleObj spid="_x0000_s6151" name="Equation" r:id="rId7" imgW="6602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Cuk</a:t>
            </a:r>
            <a:r>
              <a:rPr lang="en-US" dirty="0" smtClean="0"/>
              <a:t> (Equation Setup)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0"/>
            <a:ext cx="6827520" cy="233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3886200"/>
          <a:ext cx="3708400" cy="2235200"/>
        </p:xfrm>
        <a:graphic>
          <a:graphicData uri="http://schemas.openxmlformats.org/presentationml/2006/ole">
            <p:oleObj spid="_x0000_s19458" name="Equation" r:id="rId4" imgW="1854000" imgH="11174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3872805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L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Cuk</a:t>
            </a:r>
            <a:r>
              <a:rPr lang="en-US" dirty="0" smtClean="0"/>
              <a:t> (Results)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2743200" y="1524000"/>
          <a:ext cx="2819400" cy="4534033"/>
        </p:xfrm>
        <a:graphic>
          <a:graphicData uri="http://schemas.openxmlformats.org/presentationml/2006/ole">
            <p:oleObj spid="_x0000_s20482" name="Equation" r:id="rId3" imgW="1104840" imgH="1777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433</TotalTime>
  <Words>456</Words>
  <Application>Microsoft Office PowerPoint</Application>
  <PresentationFormat>On-screen Show (4:3)</PresentationFormat>
  <Paragraphs>76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Origin</vt:lpstr>
      <vt:lpstr>Equation</vt:lpstr>
      <vt:lpstr>Converters in Equilibrium </vt:lpstr>
      <vt:lpstr>References</vt:lpstr>
      <vt:lpstr>Buck Equilibrium Equation</vt:lpstr>
      <vt:lpstr>Buck (with MOSFET and diode loss)</vt:lpstr>
      <vt:lpstr>Boost Equilibrium Equation</vt:lpstr>
      <vt:lpstr>Inverter Equilibrium Equation</vt:lpstr>
      <vt:lpstr>Conversion Ratio in terms of ton and toff</vt:lpstr>
      <vt:lpstr>Cuk (Equation Setup)</vt:lpstr>
      <vt:lpstr>Cuk (Results)</vt:lpstr>
      <vt:lpstr>Transformer Equations</vt:lpstr>
      <vt:lpstr>Full Bridge (Primary Side Switching)</vt:lpstr>
      <vt:lpstr>Full Bridge (Primary Side Waveforms)</vt:lpstr>
      <vt:lpstr>Full Bridge (When Primary Current = 0)</vt:lpstr>
      <vt:lpstr>Full Bridge (Secondary Side)</vt:lpstr>
      <vt:lpstr>Half Bridge</vt:lpstr>
      <vt:lpstr>Forward Converter (interval 1)</vt:lpstr>
      <vt:lpstr>Forward Converter (interval 2)</vt:lpstr>
      <vt:lpstr>Forward Converter (interval 3)</vt:lpstr>
      <vt:lpstr>Forward Converter (Volt-Seconds)</vt:lpstr>
      <vt:lpstr>Forward Converter (Maximum Stress on Q1)</vt:lpstr>
      <vt:lpstr>Forward Converter (Waveforms)</vt:lpstr>
      <vt:lpstr>Two Transistor Forward Converter</vt:lpstr>
      <vt:lpstr>Push-Pull Converter</vt:lpstr>
      <vt:lpstr>CCM Flyback Converter (Interval 1)</vt:lpstr>
      <vt:lpstr>CCM Flyback Converter (Interval 2)</vt:lpstr>
      <vt:lpstr>CCM Flyback Converter (Volt-second and Amp-second)</vt:lpstr>
      <vt:lpstr>CCM Flyback (Waveforms)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Converters in Equilibrium</dc:title>
  <dc:creator>Louis Yang</dc:creator>
  <cp:lastModifiedBy>Louis Yang</cp:lastModifiedBy>
  <cp:revision>108</cp:revision>
  <dcterms:created xsi:type="dcterms:W3CDTF">2007-06-10T01:13:17Z</dcterms:created>
  <dcterms:modified xsi:type="dcterms:W3CDTF">2009-01-08T08:46:04Z</dcterms:modified>
</cp:coreProperties>
</file>