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1" r:id="rId3"/>
    <p:sldId id="257" r:id="rId4"/>
    <p:sldId id="259" r:id="rId5"/>
    <p:sldId id="258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7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D366B-731E-4EC3-8D5B-297DC8364AB4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5D6A-7583-476E-8FF5-242572B54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1/11/2009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1/11/2009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hyperlink" Target="files/CCM2.cir" TargetMode="Externa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s/SEPIC_efficiency.TSC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s/buck_boost_switch.TSC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s/buck_boost_averaged.TS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s/CCM-DCM1.ci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s/SEPIC_freq.TSC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s/SEPIC_freq.TSC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s/PWM.cir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s/buck_close_loop.TSC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s/CPMold.ci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s/buck_cpm.TSC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files/CCM1.ci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of Converters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mainly based on Erickson’s power supply book appendix B and includes part 2 as necessary; last modified Aug 16,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CCM Switch Model with Losses Included (1/2)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1869952" cy="140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29000" y="13716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Losses:</a:t>
            </a:r>
          </a:p>
          <a:p>
            <a:pPr lvl="1">
              <a:buFontTx/>
              <a:buChar char="-"/>
            </a:pPr>
            <a:r>
              <a:rPr lang="en-US" sz="2400" dirty="0" smtClean="0"/>
              <a:t>MOSFET loss R</a:t>
            </a:r>
            <a:r>
              <a:rPr lang="en-US" sz="2400" baseline="-25000" dirty="0" smtClean="0"/>
              <a:t>on</a:t>
            </a:r>
          </a:p>
          <a:p>
            <a:pPr lvl="1">
              <a:buFontTx/>
              <a:buChar char="-"/>
            </a:pPr>
            <a:r>
              <a:rPr lang="en-US" sz="2400" dirty="0" smtClean="0"/>
              <a:t>Diode voltage drop V</a:t>
            </a:r>
            <a:r>
              <a:rPr lang="en-US" sz="2400" baseline="-25000" dirty="0" smtClean="0"/>
              <a:t>D</a:t>
            </a:r>
          </a:p>
          <a:p>
            <a:pPr lvl="1">
              <a:buFontTx/>
              <a:buChar char="-"/>
            </a:pPr>
            <a:r>
              <a:rPr lang="en-US" sz="2400" dirty="0" smtClean="0"/>
              <a:t>Diode loss R</a:t>
            </a:r>
            <a:r>
              <a:rPr lang="en-US" sz="2400" baseline="-25000" dirty="0" smtClean="0"/>
              <a:t>D</a:t>
            </a:r>
            <a:endParaRPr lang="en-US" sz="2400" baseline="-250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715000" y="5200710"/>
          <a:ext cx="1327686" cy="451953"/>
        </p:xfrm>
        <a:graphic>
          <a:graphicData uri="http://schemas.openxmlformats.org/presentationml/2006/ole">
            <p:oleObj spid="_x0000_s21506" name="Equation" r:id="rId4" imgW="634680" imgH="21564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292975" y="5183911"/>
          <a:ext cx="1393825" cy="473999"/>
        </p:xfrm>
        <a:graphic>
          <a:graphicData uri="http://schemas.openxmlformats.org/presentationml/2006/ole">
            <p:oleObj spid="_x0000_s21507" name="Equation" r:id="rId5" imgW="63468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52578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Equations for current remain the same:</a:t>
            </a:r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5800" y="3657600"/>
          <a:ext cx="6858000" cy="1416326"/>
        </p:xfrm>
        <a:graphic>
          <a:graphicData uri="http://schemas.openxmlformats.org/presentationml/2006/ole">
            <p:oleObj spid="_x0000_s21508" name="Equation" r:id="rId6" imgW="2336760" imgH="482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57912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“V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V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” and “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 = 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/ d” to simplify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CCM Switch Model with Losses Included (2/2)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3223540" cy="249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90600" y="5181600"/>
          <a:ext cx="1243013" cy="838200"/>
        </p:xfrm>
        <a:graphic>
          <a:graphicData uri="http://schemas.openxmlformats.org/presentationml/2006/ole">
            <p:oleObj spid="_x0000_s22530" name="Equation" r:id="rId4" imgW="58392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9000" y="5194300"/>
          <a:ext cx="5332506" cy="1054100"/>
        </p:xfrm>
        <a:graphic>
          <a:graphicData uri="http://schemas.openxmlformats.org/presentationml/2006/ole">
            <p:oleObj spid="_x0000_s22531" name="Equation" r:id="rId5" imgW="218412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371600"/>
            <a:ext cx="4191000" cy="3170099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.subckt CCM2 1 2 3 4 5</a:t>
            </a:r>
          </a:p>
          <a:p>
            <a:r>
              <a:rPr lang="nb-NO" sz="2000" dirty="0" smtClean="0"/>
              <a:t>+params: Ron=0 VD=0 RD=0</a:t>
            </a:r>
          </a:p>
          <a:p>
            <a:endParaRPr lang="nb-NO" sz="2000" dirty="0" smtClean="0"/>
          </a:p>
          <a:p>
            <a:r>
              <a:rPr lang="nb-NO" sz="2000" dirty="0" smtClean="0"/>
              <a:t>Er 1 1x value={i(Et)*(Ron+(1-v(5))*RD/v(5))/v(5)}</a:t>
            </a:r>
          </a:p>
          <a:p>
            <a:r>
              <a:rPr lang="nb-NO" sz="2000" dirty="0" smtClean="0"/>
              <a:t>Et 1x 2 value={(1-v(5))*(v(3,4)+VD)/v(5)}</a:t>
            </a:r>
          </a:p>
          <a:p>
            <a:endParaRPr lang="nb-NO" sz="2000" dirty="0" smtClean="0"/>
          </a:p>
          <a:p>
            <a:r>
              <a:rPr lang="nb-NO" sz="2000" dirty="0" smtClean="0"/>
              <a:t>Gd 4 3 value={(1-v(5))*i(Et)/v(5)}</a:t>
            </a:r>
          </a:p>
          <a:p>
            <a:r>
              <a:rPr lang="nb-NO" sz="2000" dirty="0" smtClean="0"/>
              <a:t>.ends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4648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hlinkClick r:id="rId6" action="ppaction://hlinkfile"/>
              </a:rPr>
              <a:t>File: CMM2.cir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SEPIC Converter Efficiency simulation using “CMM2” switch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70921" cy="474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4724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 action="ppaction://hlinkfile"/>
              </a:rPr>
              <a:t>Tina file:</a:t>
            </a:r>
          </a:p>
          <a:p>
            <a:r>
              <a:rPr lang="en-US" sz="2400" dirty="0" err="1" smtClean="0">
                <a:hlinkClick r:id="rId3" action="ppaction://hlinkfile"/>
              </a:rPr>
              <a:t>SEPIC_efficiency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Transient Response of Buck-Boost Converter (switching model)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6279425" cy="333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4953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 action="ppaction://hlinkfile"/>
              </a:rPr>
              <a:t>Tina file: </a:t>
            </a:r>
            <a:r>
              <a:rPr lang="en-US" sz="2400" dirty="0" err="1" smtClean="0">
                <a:hlinkClick r:id="rId3" action="ppaction://hlinkfile"/>
              </a:rPr>
              <a:t>buck_boost_switch</a:t>
            </a:r>
            <a:endParaRPr lang="en-US" sz="2400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036855"/>
            <a:ext cx="4389437" cy="2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00800" y="4343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Inductor startup current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6556375" cy="39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Transient Response of Buck-Boost Converter (averaged circuit model)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191000"/>
            <a:ext cx="3940034" cy="208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00800" y="4572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Inductor startup current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181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 action="ppaction://hlinkfile"/>
              </a:rPr>
              <a:t>Tina file:</a:t>
            </a:r>
          </a:p>
          <a:p>
            <a:r>
              <a:rPr lang="en-US" sz="2400" dirty="0" err="1" smtClean="0">
                <a:hlinkClick r:id="rId4" action="ppaction://hlinkfile"/>
              </a:rPr>
              <a:t>buck_boost_averaged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DCM Averaged Switch Model (1/4)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6370320" cy="339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4800600"/>
          <a:ext cx="5638800" cy="1364805"/>
        </p:xfrm>
        <a:graphic>
          <a:graphicData uri="http://schemas.openxmlformats.org/presentationml/2006/ole">
            <p:oleObj spid="_x0000_s23555" name="Equation" r:id="rId4" imgW="19936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DCM Averaged Switch Model (2/4)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3124200" cy="160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048000"/>
            <a:ext cx="3352800" cy="16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161" y="4648201"/>
            <a:ext cx="3447639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19600" y="1447800"/>
          <a:ext cx="3927566" cy="3352800"/>
        </p:xfrm>
        <a:graphic>
          <a:graphicData uri="http://schemas.openxmlformats.org/presentationml/2006/ole">
            <p:oleObj spid="_x0000_s24582" name="Equation" r:id="rId6" imgW="1562040" imgH="13334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43400" y="5562600"/>
          <a:ext cx="4074695" cy="609600"/>
        </p:xfrm>
        <a:graphic>
          <a:graphicData uri="http://schemas.openxmlformats.org/presentationml/2006/ole">
            <p:oleObj spid="_x0000_s24583" name="Equation" r:id="rId7" imgW="1612800" imgH="2412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67200" y="4876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inductor current resets to zero every period, the following is always true: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DCM Averaged Switch Model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62400" cy="4937760"/>
          </a:xfrm>
        </p:spPr>
        <p:txBody>
          <a:bodyPr/>
          <a:lstStyle/>
          <a:p>
            <a:r>
              <a:rPr lang="en-US" dirty="0" smtClean="0"/>
              <a:t>Conclusions: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1981200"/>
          <a:ext cx="2438400" cy="3851965"/>
        </p:xfrm>
        <a:graphic>
          <a:graphicData uri="http://schemas.openxmlformats.org/presentationml/2006/ole">
            <p:oleObj spid="_x0000_s25602" name="Equation" r:id="rId3" imgW="876240" imgH="1384200" progId="Equation.3">
              <p:embed/>
            </p:oleObj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295400"/>
            <a:ext cx="3276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Alternatively: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Input port is a resistor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Output port is a power source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53728" y="3475037"/>
          <a:ext cx="1537672" cy="2697163"/>
        </p:xfrm>
        <a:graphic>
          <a:graphicData uri="http://schemas.openxmlformats.org/presentationml/2006/ole">
            <p:oleObj spid="_x0000_s25603" name="Equation" r:id="rId4" imgW="774360" imgH="1358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DCM Averaged Switch Model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loss-free resistor model: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power being transmitted is not related to the load, because R</a:t>
            </a:r>
            <a:r>
              <a:rPr lang="en-US" baseline="-25000" dirty="0" smtClean="0"/>
              <a:t>e</a:t>
            </a:r>
            <a:r>
              <a:rPr lang="en-US" dirty="0" smtClean="0"/>
              <a:t> is not related to the load.</a:t>
            </a:r>
          </a:p>
          <a:p>
            <a:pPr lvl="1"/>
            <a:r>
              <a:rPr lang="en-US" dirty="0" smtClean="0"/>
              <a:t>The output is an ideal power source that must not be short-circuited or open-circuited</a:t>
            </a:r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1296010"/>
            <a:ext cx="2677099" cy="266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752600"/>
            <a:ext cx="4495800" cy="231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Applying the model to the buck-boost circuit: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analysis is done at DC, so: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454786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191000"/>
            <a:ext cx="439144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248400" y="3581400"/>
          <a:ext cx="2209800" cy="1216991"/>
        </p:xfrm>
        <a:graphic>
          <a:graphicData uri="http://schemas.openxmlformats.org/presentationml/2006/ole">
            <p:oleObj spid="_x0000_s30724" name="Equation" r:id="rId5" imgW="876240" imgH="4824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86600" y="5410200"/>
          <a:ext cx="1343526" cy="850900"/>
        </p:xfrm>
        <a:graphic>
          <a:graphicData uri="http://schemas.openxmlformats.org/presentationml/2006/ole">
            <p:oleObj spid="_x0000_s30725" name="Equation" r:id="rId6" imgW="761760" imgH="4824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4876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Conclusion: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u="sng" dirty="0" smtClean="0"/>
              <a:t>Fundamentals of Power Electronics</a:t>
            </a:r>
            <a:r>
              <a:rPr lang="en-US" dirty="0" smtClean="0"/>
              <a:t>”, second edition, by Robert W. Erickson and </a:t>
            </a:r>
            <a:r>
              <a:rPr lang="en-US" dirty="0" err="1" smtClean="0"/>
              <a:t>Dragan</a:t>
            </a:r>
            <a:r>
              <a:rPr lang="en-US" dirty="0" smtClean="0"/>
              <a:t> </a:t>
            </a:r>
            <a:r>
              <a:rPr lang="en-US" dirty="0" err="1" smtClean="0"/>
              <a:t>Maksimovic</a:t>
            </a:r>
            <a:r>
              <a:rPr lang="en-US" dirty="0" smtClean="0"/>
              <a:t>, Appendix B, </a:t>
            </a:r>
            <a:r>
              <a:rPr lang="en-US" smtClean="0"/>
              <a:t>and some of part 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the Loss-Free Resistor Model to Various Topologies</a:t>
            </a:r>
            <a:endParaRPr lang="en-US" dirty="0"/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223760" cy="385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9800" y="5334000"/>
          <a:ext cx="1286809" cy="825500"/>
        </p:xfrm>
        <a:graphic>
          <a:graphicData uri="http://schemas.openxmlformats.org/presentationml/2006/ole">
            <p:oleObj spid="_x0000_s31748" name="Equation" r:id="rId4" imgW="67284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32444" y="5346700"/>
          <a:ext cx="1820956" cy="825500"/>
        </p:xfrm>
        <a:graphic>
          <a:graphicData uri="http://schemas.openxmlformats.org/presentationml/2006/ole">
            <p:oleObj spid="_x0000_s31749" name="Equation" r:id="rId5" imgW="95220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5257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buck, boost, and buck-boost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5257800"/>
            <a:ext cx="2743200" cy="990600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5449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Cuk</a:t>
            </a:r>
            <a:r>
              <a:rPr lang="en-US" dirty="0" smtClean="0"/>
              <a:t> and SEPIC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5257800"/>
            <a:ext cx="3505200" cy="990600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CCM/DCM Averaged Switch Model (1/3) 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1" y="1219200"/>
            <a:ext cx="3657600" cy="243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95800" y="1676400"/>
            <a:ext cx="3352800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CCM, </a:t>
            </a:r>
            <a:r>
              <a:rPr lang="el-GR" sz="2800" dirty="0" smtClean="0">
                <a:latin typeface="Trebuchet MS"/>
              </a:rPr>
              <a:t>μ</a:t>
            </a:r>
            <a:r>
              <a:rPr lang="en-US" sz="2800" dirty="0" smtClean="0"/>
              <a:t> = 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use: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733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get: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3276600" y="4800600"/>
            <a:ext cx="1143000" cy="8382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90600" y="4343400"/>
          <a:ext cx="1485900" cy="1846118"/>
        </p:xfrm>
        <a:graphic>
          <a:graphicData uri="http://schemas.openxmlformats.org/presentationml/2006/ole">
            <p:oleObj spid="_x0000_s33797" name="Equation" r:id="rId4" imgW="838080" imgH="104112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181600" y="4343400"/>
          <a:ext cx="3251200" cy="1219200"/>
        </p:xfrm>
        <a:graphic>
          <a:graphicData uri="http://schemas.openxmlformats.org/presentationml/2006/ole">
            <p:oleObj spid="_x0000_s33798" name="Equation" r:id="rId5" imgW="1218960" imgH="457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05400" y="5715000"/>
            <a:ext cx="3733800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larger of the two conversion ratios is the valid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4191000" cy="39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CCM/DCM Averaged Switch Model (2/3)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2819400"/>
          <a:ext cx="1457325" cy="609600"/>
        </p:xfrm>
        <a:graphic>
          <a:graphicData uri="http://schemas.openxmlformats.org/presentationml/2006/ole">
            <p:oleObj spid="_x0000_s34819" name="Equation" r:id="rId4" imgW="93960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98925" y="2819400"/>
          <a:ext cx="1616075" cy="685800"/>
        </p:xfrm>
        <a:graphic>
          <a:graphicData uri="http://schemas.openxmlformats.org/presentationml/2006/ole">
            <p:oleObj spid="_x0000_s34820" name="Equation" r:id="rId5" imgW="927000" imgH="39348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 flipH="1" flipV="1">
            <a:off x="2019300" y="4457700"/>
            <a:ext cx="533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5193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Max(0, I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743200"/>
            <a:ext cx="38258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x</a:t>
            </a:r>
            <a:endParaRPr lang="en-US" baseline="-250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191000" y="4572000"/>
          <a:ext cx="2133600" cy="768096"/>
        </p:xfrm>
        <a:graphic>
          <a:graphicData uri="http://schemas.openxmlformats.org/presentationml/2006/ole">
            <p:oleObj spid="_x0000_s34822" name="Equation" r:id="rId6" imgW="1269720" imgH="4572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3400" y="1371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circuit diagram behind the SPICE model: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0" y="4800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</a:t>
            </a:r>
            <a:r>
              <a:rPr lang="en-US" baseline="-25000" dirty="0" smtClean="0"/>
              <a:t>x</a:t>
            </a:r>
            <a:r>
              <a:rPr lang="en-US" dirty="0" smtClean="0"/>
              <a:t> is kept to be &gt; 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CCM/DCM Averaged Switch Model (3/3)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077200" cy="34778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subckt</a:t>
            </a:r>
            <a:r>
              <a:rPr lang="en-US" sz="2000" dirty="0" smtClean="0"/>
              <a:t> CCM-DCM1 1  2  3  4  5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params</a:t>
            </a:r>
            <a:r>
              <a:rPr lang="en-US" sz="2000" dirty="0" smtClean="0"/>
              <a:t>: L=100u </a:t>
            </a:r>
            <a:r>
              <a:rPr lang="en-US" sz="2000" dirty="0" err="1" smtClean="0"/>
              <a:t>fs</a:t>
            </a:r>
            <a:r>
              <a:rPr lang="en-US" sz="2000" dirty="0" smtClean="0"/>
              <a:t>=1E5</a:t>
            </a:r>
          </a:p>
          <a:p>
            <a:r>
              <a:rPr lang="en-US" sz="2000" dirty="0" smtClean="0"/>
              <a:t>Et 1 2 value={(1-v(u))*v(3,4)/v(u)}</a:t>
            </a:r>
          </a:p>
          <a:p>
            <a:r>
              <a:rPr lang="en-US" sz="2000" dirty="0" err="1" smtClean="0"/>
              <a:t>Gd</a:t>
            </a:r>
            <a:r>
              <a:rPr lang="en-US" sz="2000" dirty="0" smtClean="0"/>
              <a:t> 4 3 value={(1-v(u))*</a:t>
            </a:r>
            <a:r>
              <a:rPr lang="en-US" sz="2000" dirty="0" err="1" smtClean="0"/>
              <a:t>i</a:t>
            </a:r>
            <a:r>
              <a:rPr lang="en-US" sz="2000" dirty="0" smtClean="0"/>
              <a:t>(Et)/v(u)}</a:t>
            </a:r>
          </a:p>
          <a:p>
            <a:r>
              <a:rPr lang="en-US" sz="2000" dirty="0" smtClean="0"/>
              <a:t>* </a:t>
            </a:r>
            <a:r>
              <a:rPr lang="en-US" sz="2000" dirty="0" err="1" smtClean="0"/>
              <a:t>Ga</a:t>
            </a:r>
            <a:r>
              <a:rPr lang="en-US" sz="2000" dirty="0" smtClean="0"/>
              <a:t> 0 a value={MAX(</a:t>
            </a:r>
            <a:r>
              <a:rPr lang="en-US" sz="2000" dirty="0" err="1" smtClean="0"/>
              <a:t>i</a:t>
            </a:r>
            <a:r>
              <a:rPr lang="en-US" sz="2000" dirty="0" smtClean="0"/>
              <a:t>(Et),0)}</a:t>
            </a:r>
          </a:p>
          <a:p>
            <a:r>
              <a:rPr lang="en-US" sz="2000" dirty="0" err="1" smtClean="0"/>
              <a:t>Ga</a:t>
            </a:r>
            <a:r>
              <a:rPr lang="en-US" sz="2000" dirty="0" smtClean="0"/>
              <a:t> 0 a value={</a:t>
            </a:r>
            <a:r>
              <a:rPr lang="en-US" sz="2000" dirty="0" err="1" smtClean="0"/>
              <a:t>i</a:t>
            </a:r>
            <a:r>
              <a:rPr lang="en-US" sz="2000" dirty="0" smtClean="0"/>
              <a:t>(Et)}</a:t>
            </a:r>
          </a:p>
          <a:p>
            <a:r>
              <a:rPr lang="en-US" sz="2000" dirty="0" err="1" smtClean="0"/>
              <a:t>Va</a:t>
            </a:r>
            <a:r>
              <a:rPr lang="en-US" sz="2000" dirty="0" smtClean="0"/>
              <a:t> a b</a:t>
            </a:r>
          </a:p>
          <a:p>
            <a:r>
              <a:rPr lang="en-US" sz="2000" dirty="0" smtClean="0"/>
              <a:t>Ra b 0 10k</a:t>
            </a:r>
          </a:p>
          <a:p>
            <a:r>
              <a:rPr lang="en-US" sz="2000" dirty="0" err="1" smtClean="0"/>
              <a:t>Eu</a:t>
            </a:r>
            <a:r>
              <a:rPr lang="en-US" sz="2000" dirty="0" smtClean="0"/>
              <a:t> u 0 table {MAX(v(5),</a:t>
            </a:r>
          </a:p>
          <a:p>
            <a:r>
              <a:rPr lang="en-US" sz="2000" dirty="0" smtClean="0"/>
              <a:t>+ v(5)*v(5)/(v(5)*v(5)+2*L*</a:t>
            </a:r>
            <a:r>
              <a:rPr lang="en-US" sz="2000" dirty="0" err="1" smtClean="0"/>
              <a:t>fs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(</a:t>
            </a:r>
            <a:r>
              <a:rPr lang="en-US" sz="2000" dirty="0" err="1" smtClean="0"/>
              <a:t>Va</a:t>
            </a:r>
            <a:r>
              <a:rPr lang="en-US" sz="2000" dirty="0" smtClean="0"/>
              <a:t>)/v(3,4)))} (0 0) (1 1)</a:t>
            </a:r>
          </a:p>
          <a:p>
            <a:r>
              <a:rPr lang="en-US" sz="2000" dirty="0" smtClean="0"/>
              <a:t>.ends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Spice Code: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257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(0 0) and (1 1) on the last line is to make u 0 at least and 1 at most - in case “v(5)*v(5) / …” produce something less than 0 or greater than 1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867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 action="ppaction://hlinkfile"/>
              </a:rPr>
              <a:t>Tina File: CCM-DCM1.cir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124200"/>
            <a:ext cx="4777887" cy="307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SEPIC Frequency Response (CCM)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Loading: R=40 (CCM)</a:t>
            </a:r>
          </a:p>
          <a:p>
            <a:r>
              <a:rPr lang="en-US" sz="2000" dirty="0" smtClean="0"/>
              <a:t>Plot of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(s)/d(s):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57150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 action="ppaction://hlinkfile"/>
              </a:rPr>
              <a:t>Tina File: </a:t>
            </a:r>
            <a:r>
              <a:rPr lang="en-US" sz="2000" dirty="0" err="1" smtClean="0">
                <a:hlinkClick r:id="rId3" action="ppaction://hlinkfile"/>
              </a:rPr>
              <a:t>SEPIC_freq</a:t>
            </a:r>
            <a:endParaRPr lang="en-US" sz="2000" dirty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9568" y="1219200"/>
            <a:ext cx="556326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SEPIC Frequency Response (DCM)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200400"/>
            <a:ext cx="4526455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371600"/>
            <a:ext cx="5749511" cy="387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23622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Loading: R=50 (DCM)</a:t>
            </a:r>
          </a:p>
          <a:p>
            <a:r>
              <a:rPr lang="en-US" sz="2000" dirty="0" smtClean="0"/>
              <a:t>Plot of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(s)/d(s):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57150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 action="ppaction://hlinkfile"/>
              </a:rPr>
              <a:t>Tina File: </a:t>
            </a:r>
            <a:r>
              <a:rPr lang="en-US" sz="2000" dirty="0" err="1" smtClean="0">
                <a:hlinkClick r:id="rId4" action="ppaction://hlinkfile"/>
              </a:rPr>
              <a:t>SEPIC_freq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 Gain of a Buck Voltage Regulator (1/2)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219200"/>
            <a:ext cx="5182049" cy="349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48400" y="14478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Loading:</a:t>
            </a:r>
          </a:p>
          <a:p>
            <a:r>
              <a:rPr lang="en-US" sz="2000" dirty="0" smtClean="0"/>
              <a:t>R=3 ohm (CCM)</a:t>
            </a:r>
          </a:p>
          <a:p>
            <a:r>
              <a:rPr lang="en-US" sz="2000" dirty="0" smtClean="0"/>
              <a:t>R=25 ohm (DCM)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5334000" cy="92333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subckt</a:t>
            </a:r>
            <a:r>
              <a:rPr lang="en-US" dirty="0" smtClean="0"/>
              <a:t> PWM 1 2</a:t>
            </a:r>
          </a:p>
          <a:p>
            <a:r>
              <a:rPr lang="en-US" dirty="0" err="1" smtClean="0"/>
              <a:t>Epwm</a:t>
            </a:r>
            <a:r>
              <a:rPr lang="en-US" dirty="0" smtClean="0"/>
              <a:t> 2 0 value={LIMIT(V(1)*0.25,0.1,0.9)}</a:t>
            </a:r>
          </a:p>
          <a:p>
            <a:r>
              <a:rPr lang="en-US" dirty="0" smtClean="0"/>
              <a:t>.ends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3429000"/>
            <a:ext cx="914400" cy="914400"/>
          </a:xfrm>
          <a:prstGeom prst="rect">
            <a:avLst/>
          </a:prstGeom>
          <a:solidFill>
            <a:srgbClr val="FFFF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7244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PWM is a saw-tooth from 0V to 4V.</a:t>
            </a:r>
          </a:p>
          <a:p>
            <a:r>
              <a:rPr lang="en-US" dirty="0" smtClean="0"/>
              <a:t>Spice model limits duty cycle to 10% ~ 90%: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6388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 action="ppaction://hlinkfile"/>
              </a:rPr>
              <a:t>TINA file: PWM.cir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505200"/>
            <a:ext cx="3048000" cy="147732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detect close loop response:</a:t>
            </a:r>
          </a:p>
          <a:p>
            <a:r>
              <a:rPr lang="en-US" dirty="0" smtClean="0"/>
              <a:t>VG2 = sine wave source</a:t>
            </a:r>
          </a:p>
          <a:p>
            <a:r>
              <a:rPr lang="en-US" dirty="0" smtClean="0"/>
              <a:t>VF1 = output</a:t>
            </a:r>
          </a:p>
          <a:p>
            <a:r>
              <a:rPr lang="en-US" dirty="0" smtClean="0"/>
              <a:t>VF2 =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28194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TINA file: </a:t>
            </a:r>
            <a:r>
              <a:rPr lang="en-US" sz="2000" dirty="0" err="1" smtClean="0">
                <a:hlinkClick r:id="rId4" action="ppaction://hlinkfile"/>
              </a:rPr>
              <a:t>buck_close_loop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 Gain of a Buck Voltage Regulator (2/2)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133600"/>
            <a:ext cx="413888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209800"/>
            <a:ext cx="403398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8077200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phase should actually be shifted down 180 degrees. The op-amp LM324 introduce negative feedback that made the phase 0 to 180 degrees. But really, the loop gain’s phase should be -180 to 0 degrees (negative feedback’s minus sign should not be counted in the phase)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447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 = 3 </a:t>
            </a:r>
            <a:r>
              <a:rPr lang="el-GR" sz="2800" dirty="0" smtClean="0">
                <a:latin typeface="Trebuchet MS"/>
              </a:rPr>
              <a:t>Ω</a:t>
            </a:r>
            <a:r>
              <a:rPr lang="en-US" sz="2800" dirty="0" smtClean="0"/>
              <a:t> (CCM)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447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 = 25 </a:t>
            </a:r>
            <a:r>
              <a:rPr lang="el-GR" sz="2800" dirty="0" smtClean="0">
                <a:latin typeface="Trebuchet MS"/>
              </a:rPr>
              <a:t>Ω</a:t>
            </a:r>
            <a:r>
              <a:rPr lang="en-US" sz="2800" dirty="0" smtClean="0"/>
              <a:t> (DCM)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to Output Transfer function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133600"/>
            <a:ext cx="7010400" cy="40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447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Plot of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(s) / V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(s) for different loads: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Response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086600" cy="414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following came from adding a current generator load (IG1) to the schematics. It goes from 1.5A to 5A.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Average State Modeling (1/3)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Buck converter switch: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16769" y="1295400"/>
            <a:ext cx="3470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switch model: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 when switch is on; = V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when switch is off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5029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V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when switch is on; = 0 when switch is off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191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Switch properties:</a:t>
            </a:r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19400" y="5562600"/>
          <a:ext cx="1721184" cy="654050"/>
        </p:xfrm>
        <a:graphic>
          <a:graphicData uri="http://schemas.openxmlformats.org/presentationml/2006/ole">
            <p:oleObj spid="_x0000_s1028" name="Equation" r:id="rId3" imgW="634680" imgH="2412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020435" y="5562600"/>
          <a:ext cx="1913765" cy="685800"/>
        </p:xfrm>
        <a:graphic>
          <a:graphicData uri="http://schemas.openxmlformats.org/presentationml/2006/ole">
            <p:oleObj spid="_x0000_s1029" name="Equation" r:id="rId4" imgW="67284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5486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Average State Equations:</a:t>
            </a:r>
            <a:endParaRPr lang="en-US" sz="2400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828800"/>
            <a:ext cx="1676400" cy="193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1676400"/>
            <a:ext cx="33395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Programmed Mode Model for Simulation (1/5)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286000"/>
            <a:ext cx="6705600" cy="402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2192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Waveforms for CCM and DCM: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396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2</a:t>
            </a:r>
            <a:r>
              <a:rPr lang="en-US" dirty="0" smtClean="0"/>
              <a:t> are voltages applied to the inductor (not the voltage across MOSFET and diode)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Programmed Mode Model for Simulation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Inductor current slope: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peak inductor current: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duty cycle (d</a:t>
            </a:r>
            <a:r>
              <a:rPr lang="en-US" baseline="-25000" dirty="0" smtClean="0"/>
              <a:t>2</a:t>
            </a:r>
            <a:r>
              <a:rPr lang="en-US" dirty="0" smtClean="0"/>
              <a:t>) is the smaller value of: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67200" y="1371600"/>
          <a:ext cx="1437968" cy="1143000"/>
        </p:xfrm>
        <a:graphic>
          <a:graphicData uri="http://schemas.openxmlformats.org/presentationml/2006/ole">
            <p:oleObj spid="_x0000_s36866" name="Equation" r:id="rId3" imgW="495000" imgH="393480" progId="Equation.3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681615" y="1371600"/>
          <a:ext cx="1547985" cy="1143000"/>
        </p:xfrm>
        <a:graphic>
          <a:graphicData uri="http://schemas.openxmlformats.org/presentationml/2006/ole">
            <p:oleObj spid="_x0000_s36867" name="Equation" r:id="rId4" imgW="53316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3088" y="3035300"/>
          <a:ext cx="3162300" cy="698500"/>
        </p:xfrm>
        <a:graphic>
          <a:graphicData uri="http://schemas.openxmlformats.org/presentationml/2006/ole">
            <p:oleObj spid="_x0000_s36868" name="Equation" r:id="rId5" imgW="109188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43000" y="5105400"/>
          <a:ext cx="1757083" cy="609600"/>
        </p:xfrm>
        <a:graphic>
          <a:graphicData uri="http://schemas.openxmlformats.org/presentationml/2006/ole">
            <p:oleObj spid="_x0000_s36869" name="Equation" r:id="rId6" imgW="622080" imgH="215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25066" y="4800600"/>
          <a:ext cx="1794934" cy="1219200"/>
        </p:xfrm>
        <a:graphic>
          <a:graphicData uri="http://schemas.openxmlformats.org/presentationml/2006/ole">
            <p:oleObj spid="_x0000_s36870" name="Equation" r:id="rId7" imgW="672840" imgH="457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0" y="508331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219200"/>
            <a:ext cx="7444740" cy="21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Programmed Mode Model for Simulation (3/5)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514600"/>
            <a:ext cx="914400" cy="3810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>
            <a:off x="1447800" y="1752600"/>
            <a:ext cx="762000" cy="838200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057400" y="2590800"/>
            <a:ext cx="1752600" cy="1295400"/>
          </a:xfrm>
          <a:prstGeom prst="straightConnector1">
            <a:avLst/>
          </a:prstGeom>
          <a:ln w="38100">
            <a:solidFill>
              <a:schemeClr val="accent4">
                <a:lumMod val="50000"/>
                <a:alpha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886200" y="3505200"/>
          <a:ext cx="4191000" cy="742405"/>
        </p:xfrm>
        <a:graphic>
          <a:graphicData uri="http://schemas.openxmlformats.org/presentationml/2006/ole">
            <p:oleObj spid="_x0000_s37891" name="Equation" r:id="rId4" imgW="2222280" imgH="39348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600200" y="4305300"/>
          <a:ext cx="5888181" cy="1943100"/>
        </p:xfrm>
        <a:graphic>
          <a:graphicData uri="http://schemas.openxmlformats.org/presentationml/2006/ole">
            <p:oleObj spid="_x0000_s37892" name="Equation" r:id="rId5" imgW="2539800" imgH="83808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2717" y="3733800"/>
          <a:ext cx="2823883" cy="685800"/>
        </p:xfrm>
        <a:graphic>
          <a:graphicData uri="http://schemas.openxmlformats.org/presentationml/2006/ole">
            <p:oleObj spid="_x0000_s37893" name="Equation" r:id="rId6" imgW="1777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Programmed Mode Model for Simulation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Conclusion to be implemented in SPICE: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 this is an implicit expression, with “d” on both sides of the equal sign.</a:t>
            </a:r>
          </a:p>
          <a:p>
            <a:r>
              <a:rPr lang="en-US" dirty="0" smtClean="0"/>
              <a:t>Additional modifications in SPICE code:</a:t>
            </a:r>
          </a:p>
          <a:p>
            <a:pPr lvl="1"/>
            <a:r>
              <a:rPr lang="en-US" dirty="0" smtClean="0"/>
              <a:t>Spice code has a “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</a:t>
            </a:r>
            <a:r>
              <a:rPr lang="en-US" dirty="0" smtClean="0"/>
              <a:t>” such that: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endParaRPr lang="en-US" baseline="-25000" dirty="0" smtClean="0"/>
          </a:p>
          <a:p>
            <a:pPr lvl="1"/>
            <a:r>
              <a:rPr lang="en-US" dirty="0" smtClean="0"/>
              <a:t>Spice code has a “m</a:t>
            </a:r>
            <a:r>
              <a:rPr lang="en-US" baseline="-25000" dirty="0" smtClean="0"/>
              <a:t>1</a:t>
            </a:r>
            <a:r>
              <a:rPr lang="en-US" dirty="0" smtClean="0"/>
              <a:t>” such that: m</a:t>
            </a:r>
            <a:r>
              <a:rPr lang="en-US" baseline="-25000" dirty="0" smtClean="0"/>
              <a:t>1,spice</a:t>
            </a:r>
            <a:r>
              <a:rPr lang="en-US" dirty="0" smtClean="0"/>
              <a:t> = m</a:t>
            </a:r>
            <a:r>
              <a:rPr lang="en-US" baseline="-25000" dirty="0" smtClean="0"/>
              <a:t>1</a:t>
            </a:r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r>
              <a:rPr lang="en-US" dirty="0" smtClean="0"/>
              <a:t> = (V</a:t>
            </a:r>
            <a:r>
              <a:rPr lang="en-US" baseline="-25000" dirty="0" smtClean="0"/>
              <a:t>1</a:t>
            </a:r>
            <a:r>
              <a:rPr lang="en-US" dirty="0" smtClean="0"/>
              <a:t>/L)*(1/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)*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pPr lvl="1"/>
            <a:r>
              <a:rPr lang="en-US" dirty="0" smtClean="0"/>
              <a:t>Similar formula for m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 is the current sense resistor, a scale factor for m</a:t>
            </a:r>
            <a:r>
              <a:rPr lang="en-US" baseline="-25000" dirty="0" smtClean="0"/>
              <a:t>1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1676400"/>
          <a:ext cx="5867400" cy="1371600"/>
        </p:xfrm>
        <a:graphic>
          <a:graphicData uri="http://schemas.openxmlformats.org/presentationml/2006/ole">
            <p:oleObj spid="_x0000_s38914" name="Equation" r:id="rId3" imgW="1955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Programmed Mode Model for Simulation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  <a:ln w="2540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subckt</a:t>
            </a:r>
            <a:r>
              <a:rPr lang="en-US" dirty="0" smtClean="0"/>
              <a:t> </a:t>
            </a:r>
            <a:r>
              <a:rPr lang="en-US" dirty="0" err="1" smtClean="0"/>
              <a:t>CPMold</a:t>
            </a:r>
            <a:r>
              <a:rPr lang="en-US" dirty="0" smtClean="0"/>
              <a:t> control current 1 2 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params</a:t>
            </a:r>
            <a:r>
              <a:rPr lang="en-US" dirty="0" smtClean="0"/>
              <a:t>: L=100e-6 </a:t>
            </a:r>
            <a:r>
              <a:rPr lang="en-US" dirty="0" err="1" smtClean="0"/>
              <a:t>fs</a:t>
            </a:r>
            <a:r>
              <a:rPr lang="en-US" dirty="0" smtClean="0"/>
              <a:t>=1e5 </a:t>
            </a:r>
            <a:r>
              <a:rPr lang="en-US" dirty="0" err="1" smtClean="0"/>
              <a:t>Va</a:t>
            </a:r>
            <a:r>
              <a:rPr lang="en-US" dirty="0" smtClean="0"/>
              <a:t>=0.5 </a:t>
            </a:r>
            <a:r>
              <a:rPr lang="en-US" dirty="0" err="1" smtClean="0"/>
              <a:t>Rf</a:t>
            </a:r>
            <a:r>
              <a:rPr lang="en-US" dirty="0" smtClean="0"/>
              <a:t>=1</a:t>
            </a:r>
          </a:p>
          <a:p>
            <a:endParaRPr lang="en-US" dirty="0" smtClean="0"/>
          </a:p>
          <a:p>
            <a:r>
              <a:rPr lang="en-US" dirty="0" smtClean="0"/>
              <a:t>Ed2 d2 0 table </a:t>
            </a:r>
          </a:p>
          <a:p>
            <a:r>
              <a:rPr lang="en-US" dirty="0" smtClean="0"/>
              <a:t>+ {MIN(</a:t>
            </a:r>
          </a:p>
          <a:p>
            <a:r>
              <a:rPr lang="en-US" dirty="0" smtClean="0"/>
              <a:t>+ L*</a:t>
            </a:r>
            <a:r>
              <a:rPr lang="en-US" dirty="0" err="1" smtClean="0"/>
              <a:t>fs</a:t>
            </a:r>
            <a:r>
              <a:rPr lang="en-US" dirty="0" smtClean="0"/>
              <a:t>*(v(control)-</a:t>
            </a:r>
            <a:r>
              <a:rPr lang="en-US" dirty="0" err="1" smtClean="0"/>
              <a:t>va</a:t>
            </a:r>
            <a:r>
              <a:rPr lang="en-US" dirty="0" smtClean="0"/>
              <a:t>*v(d))/</a:t>
            </a:r>
            <a:r>
              <a:rPr lang="en-US" dirty="0" err="1" smtClean="0"/>
              <a:t>Rf</a:t>
            </a:r>
            <a:r>
              <a:rPr lang="en-US" dirty="0" smtClean="0"/>
              <a:t>/(v(2)),</a:t>
            </a:r>
          </a:p>
          <a:p>
            <a:r>
              <a:rPr lang="en-US" dirty="0" smtClean="0"/>
              <a:t>+ 1-v(d)</a:t>
            </a:r>
          </a:p>
          <a:p>
            <a:r>
              <a:rPr lang="en-US" dirty="0" smtClean="0"/>
              <a:t>+ )} (0.01,0.01) (0.99,0.99)</a:t>
            </a:r>
          </a:p>
          <a:p>
            <a:endParaRPr lang="en-US" dirty="0" smtClean="0"/>
          </a:p>
          <a:p>
            <a:r>
              <a:rPr lang="en-US" dirty="0" smtClean="0"/>
              <a:t>Em1 m1 0 value={</a:t>
            </a:r>
            <a:r>
              <a:rPr lang="en-US" dirty="0" err="1" smtClean="0"/>
              <a:t>Rf</a:t>
            </a:r>
            <a:r>
              <a:rPr lang="en-US" dirty="0" smtClean="0"/>
              <a:t>*v(1)/L/</a:t>
            </a:r>
            <a:r>
              <a:rPr lang="en-US" dirty="0" err="1" smtClean="0"/>
              <a:t>fs</a:t>
            </a:r>
            <a:r>
              <a:rPr lang="en-US" dirty="0" smtClean="0"/>
              <a:t>}</a:t>
            </a:r>
          </a:p>
          <a:p>
            <a:r>
              <a:rPr lang="en-US" dirty="0" smtClean="0"/>
              <a:t>Em2 m2 0 value={</a:t>
            </a:r>
            <a:r>
              <a:rPr lang="en-US" dirty="0" err="1" smtClean="0"/>
              <a:t>Rf</a:t>
            </a:r>
            <a:r>
              <a:rPr lang="en-US" dirty="0" smtClean="0"/>
              <a:t>*v(2)/L/</a:t>
            </a:r>
            <a:r>
              <a:rPr lang="en-US" dirty="0" err="1" smtClean="0"/>
              <a:t>fs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Eduty</a:t>
            </a:r>
            <a:r>
              <a:rPr lang="en-US" dirty="0" smtClean="0"/>
              <a:t> d 0 table </a:t>
            </a:r>
          </a:p>
          <a:p>
            <a:r>
              <a:rPr lang="en-US" dirty="0" smtClean="0"/>
              <a:t>+ {</a:t>
            </a:r>
          </a:p>
          <a:p>
            <a:r>
              <a:rPr lang="en-US" dirty="0" smtClean="0"/>
              <a:t>+ 2*(v(control)*(v(d)+v(d2))</a:t>
            </a:r>
          </a:p>
          <a:p>
            <a:r>
              <a:rPr lang="en-US" dirty="0" smtClean="0"/>
              <a:t>+ -v(current)-v(m2)*v(d2)*v(d2)/2)</a:t>
            </a:r>
          </a:p>
          <a:p>
            <a:r>
              <a:rPr lang="en-US" dirty="0" smtClean="0"/>
              <a:t>+ /(v(m1)*v(d)+2*</a:t>
            </a:r>
            <a:r>
              <a:rPr lang="en-US" dirty="0" err="1" smtClean="0"/>
              <a:t>va</a:t>
            </a:r>
            <a:r>
              <a:rPr lang="en-US" dirty="0" smtClean="0"/>
              <a:t>*(v(d)+v(d2)))</a:t>
            </a:r>
          </a:p>
          <a:p>
            <a:r>
              <a:rPr lang="en-US" dirty="0" smtClean="0"/>
              <a:t>+ } (0.01,0.01) (0.99,0.99)</a:t>
            </a:r>
          </a:p>
          <a:p>
            <a:r>
              <a:rPr lang="en-US" dirty="0" smtClean="0"/>
              <a:t>.ends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8288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the website, the previously presented model is actually old, but is numerically very close to the new model.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191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 action="ppaction://hlinkfile"/>
              </a:rPr>
              <a:t>Tina File: </a:t>
            </a:r>
            <a:r>
              <a:rPr lang="en-US" sz="2400" dirty="0" err="1" smtClean="0">
                <a:hlinkClick r:id="rId2" action="ppaction://hlinkfile"/>
              </a:rPr>
              <a:t>CPMold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295400"/>
            <a:ext cx="7696200" cy="433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 Converter with Current Programmed Mode (1/2)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2667000"/>
            <a:ext cx="1600200" cy="1200329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output voltage will change with loading (R2)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715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 action="ppaction://hlinkfile"/>
              </a:rPr>
              <a:t>Tina File: </a:t>
            </a:r>
            <a:r>
              <a:rPr lang="en-US" sz="2400" dirty="0" err="1" smtClean="0">
                <a:hlinkClick r:id="rId3" action="ppaction://hlinkfile"/>
              </a:rPr>
              <a:t>buck_cpm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 Converter with Current Programmed Mode (2/2)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828800"/>
            <a:ext cx="734444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295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Bode plot of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(s) /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(s):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193268"/>
            <a:ext cx="4419600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Phase is around 90 degrees at unity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Average State Modeling (2/3)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Buck converter switch: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16769" y="1295400"/>
            <a:ext cx="3470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switch model: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I</a:t>
            </a:r>
            <a:r>
              <a:rPr lang="en-US" sz="2000" baseline="-25000" dirty="0" smtClean="0"/>
              <a:t>L</a:t>
            </a:r>
            <a:r>
              <a:rPr lang="en-US" sz="2000" dirty="0" smtClean="0"/>
              <a:t> when switch is on; = 0 when switch is off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5029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 when switch is on; = I</a:t>
            </a:r>
            <a:r>
              <a:rPr lang="en-US" sz="2000" baseline="-25000" dirty="0" smtClean="0"/>
              <a:t>L</a:t>
            </a:r>
            <a:r>
              <a:rPr lang="en-US" sz="2000" dirty="0" smtClean="0"/>
              <a:t> when switch is off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191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Switch properties:</a:t>
            </a:r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19400" y="5595938"/>
          <a:ext cx="1720850" cy="585787"/>
        </p:xfrm>
        <a:graphic>
          <a:graphicData uri="http://schemas.openxmlformats.org/presentationml/2006/ole">
            <p:oleObj spid="_x0000_s2050" name="Equation" r:id="rId3" imgW="634680" imgH="2156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073650" y="5597525"/>
          <a:ext cx="1806575" cy="614363"/>
        </p:xfrm>
        <a:graphic>
          <a:graphicData uri="http://schemas.openxmlformats.org/presentationml/2006/ole">
            <p:oleObj spid="_x0000_s2051" name="Equation" r:id="rId4" imgW="634680" imgH="215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5486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Average State Equations:</a:t>
            </a:r>
            <a:endParaRPr lang="en-US" sz="2400" dirty="0"/>
          </a:p>
        </p:txBody>
      </p:sp>
      <p:pic>
        <p:nvPicPr>
          <p:cNvPr id="1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828800"/>
            <a:ext cx="1676400" cy="193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1676400"/>
            <a:ext cx="33395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Average State Modeling (3/3)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86000" y="2286000"/>
          <a:ext cx="1720850" cy="654050"/>
        </p:xfrm>
        <a:graphic>
          <a:graphicData uri="http://schemas.openxmlformats.org/presentationml/2006/ole">
            <p:oleObj spid="_x0000_s3074" name="Equation" r:id="rId3" imgW="634680" imgH="2412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486275" y="2286000"/>
          <a:ext cx="1914525" cy="685800"/>
        </p:xfrm>
        <a:graphic>
          <a:graphicData uri="http://schemas.openxmlformats.org/presentationml/2006/ole">
            <p:oleObj spid="_x0000_s3075" name="Equation" r:id="rId4" imgW="672840" imgH="2412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76475" y="3200400"/>
          <a:ext cx="1720850" cy="585787"/>
        </p:xfrm>
        <a:graphic>
          <a:graphicData uri="http://schemas.openxmlformats.org/presentationml/2006/ole">
            <p:oleObj spid="_x0000_s3076" name="Equation" r:id="rId5" imgW="634680" imgH="21564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530725" y="3201987"/>
          <a:ext cx="1806575" cy="614363"/>
        </p:xfrm>
        <a:graphic>
          <a:graphicData uri="http://schemas.openxmlformats.org/presentationml/2006/ole">
            <p:oleObj spid="_x0000_s3077" name="Equation" r:id="rId6" imgW="63468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4478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four equations: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1910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 to be: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76400" y="4800600"/>
          <a:ext cx="1836379" cy="1035050"/>
        </p:xfrm>
        <a:graphic>
          <a:graphicData uri="http://schemas.openxmlformats.org/presentationml/2006/ole">
            <p:oleObj spid="_x0000_s3078" name="Equation" r:id="rId7" imgW="698400" imgH="39348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788719" y="4800600"/>
          <a:ext cx="1535881" cy="1035050"/>
        </p:xfrm>
        <a:graphic>
          <a:graphicData uri="http://schemas.openxmlformats.org/presentationml/2006/ole">
            <p:oleObj spid="_x0000_s3079" name="Equation" r:id="rId8" imgW="583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Spice Model for Switch Average State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00200"/>
            <a:ext cx="3223540" cy="249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524000"/>
            <a:ext cx="33395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29000" y="4191000"/>
            <a:ext cx="5105400" cy="15696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.subckt CCM1 1 2 3 4 5</a:t>
            </a:r>
          </a:p>
          <a:p>
            <a:r>
              <a:rPr lang="nb-NO" sz="2400" dirty="0" smtClean="0"/>
              <a:t>Et 1 2 value={(1-v(5))*v(3,4)/v(5)}</a:t>
            </a:r>
          </a:p>
          <a:p>
            <a:r>
              <a:rPr lang="nb-NO" sz="2400" dirty="0" smtClean="0"/>
              <a:t>Gd 4 3 value={(1-v(5))*i(Et)/v(5)}</a:t>
            </a:r>
          </a:p>
          <a:p>
            <a:r>
              <a:rPr lang="nb-NO" sz="2400" dirty="0" smtClean="0"/>
              <a:t>.ends</a:t>
            </a:r>
            <a:endParaRPr lang="en-US" sz="2400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38199" y="4343400"/>
          <a:ext cx="1487419" cy="838200"/>
        </p:xfrm>
        <a:graphic>
          <a:graphicData uri="http://schemas.openxmlformats.org/presentationml/2006/ole">
            <p:oleObj spid="_x0000_s4099" name="Equation" r:id="rId5" imgW="698400" imgH="39348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838200" y="5486400"/>
          <a:ext cx="1243158" cy="838200"/>
        </p:xfrm>
        <a:graphic>
          <a:graphicData uri="http://schemas.openxmlformats.org/presentationml/2006/ole">
            <p:oleObj spid="_x0000_s4100" name="Equation" r:id="rId6" imgW="583920" imgH="3934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29000" y="586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 0 to 1V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5867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hlinkClick r:id="rId7" action="ppaction://hlinkfile"/>
              </a:rPr>
              <a:t>File: CMM1.cir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Buck Orientation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564338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391275" y="1976438"/>
          <a:ext cx="1720850" cy="654050"/>
        </p:xfrm>
        <a:graphic>
          <a:graphicData uri="http://schemas.openxmlformats.org/presentationml/2006/ole">
            <p:oleObj spid="_x0000_s5125" name="Equation" r:id="rId4" imgW="634680" imgH="2412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391275" y="2967038"/>
          <a:ext cx="1914525" cy="685800"/>
        </p:xfrm>
        <a:graphic>
          <a:graphicData uri="http://schemas.openxmlformats.org/presentationml/2006/ole">
            <p:oleObj spid="_x0000_s5126" name="Equation" r:id="rId5" imgW="672840" imgH="24120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391275" y="3881438"/>
          <a:ext cx="1720850" cy="585788"/>
        </p:xfrm>
        <a:graphic>
          <a:graphicData uri="http://schemas.openxmlformats.org/presentationml/2006/ole">
            <p:oleObj spid="_x0000_s5127" name="Equation" r:id="rId6" imgW="634680" imgH="215640" progId="Equation.3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346825" y="4872038"/>
          <a:ext cx="1806575" cy="614362"/>
        </p:xfrm>
        <a:graphic>
          <a:graphicData uri="http://schemas.openxmlformats.org/presentationml/2006/ole">
            <p:oleObj spid="_x0000_s5128" name="Equation" r:id="rId7" imgW="6346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Boost Orientation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953430" cy="374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424613" y="2009775"/>
          <a:ext cx="1652587" cy="585788"/>
        </p:xfrm>
        <a:graphic>
          <a:graphicData uri="http://schemas.openxmlformats.org/presentationml/2006/ole">
            <p:oleObj spid="_x0000_s19459" name="Equation" r:id="rId4" imgW="609480" imgH="21564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445250" y="3001963"/>
          <a:ext cx="1806575" cy="614362"/>
        </p:xfrm>
        <a:graphic>
          <a:graphicData uri="http://schemas.openxmlformats.org/presentationml/2006/ole">
            <p:oleObj spid="_x0000_s19460" name="Equation" r:id="rId5" imgW="634680" imgH="21564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391275" y="3881438"/>
          <a:ext cx="1720850" cy="585787"/>
        </p:xfrm>
        <a:graphic>
          <a:graphicData uri="http://schemas.openxmlformats.org/presentationml/2006/ole">
            <p:oleObj spid="_x0000_s19461" name="Equation" r:id="rId6" imgW="634680" imgH="21564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346825" y="4872038"/>
          <a:ext cx="1806575" cy="614362"/>
        </p:xfrm>
        <a:graphic>
          <a:graphicData uri="http://schemas.openxmlformats.org/presentationml/2006/ole">
            <p:oleObj spid="_x0000_s19462" name="Equation" r:id="rId7" imgW="6346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Buck Boost Orientation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4625741" cy="3497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943600" y="1981200"/>
          <a:ext cx="2547937" cy="654050"/>
        </p:xfrm>
        <a:graphic>
          <a:graphicData uri="http://schemas.openxmlformats.org/presentationml/2006/ole">
            <p:oleObj spid="_x0000_s20483" name="Equation" r:id="rId4" imgW="939600" imgH="24120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943600" y="2895600"/>
          <a:ext cx="2638425" cy="687387"/>
        </p:xfrm>
        <a:graphic>
          <a:graphicData uri="http://schemas.openxmlformats.org/presentationml/2006/ole">
            <p:oleObj spid="_x0000_s20484" name="Equation" r:id="rId5" imgW="927000" imgH="24120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965825" y="3851275"/>
          <a:ext cx="1720850" cy="585787"/>
        </p:xfrm>
        <a:graphic>
          <a:graphicData uri="http://schemas.openxmlformats.org/presentationml/2006/ole">
            <p:oleObj spid="_x0000_s20485" name="Equation" r:id="rId6" imgW="634680" imgH="21564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921375" y="4841875"/>
          <a:ext cx="1806575" cy="614362"/>
        </p:xfrm>
        <a:graphic>
          <a:graphicData uri="http://schemas.openxmlformats.org/presentationml/2006/ole">
            <p:oleObj spid="_x0000_s20486" name="Equation" r:id="rId7" imgW="6346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940</TotalTime>
  <Words>1342</Words>
  <Application>Microsoft Office PowerPoint</Application>
  <PresentationFormat>On-screen Show (4:3)</PresentationFormat>
  <Paragraphs>199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Origin</vt:lpstr>
      <vt:lpstr>Equation</vt:lpstr>
      <vt:lpstr>Simulation of Converters</vt:lpstr>
      <vt:lpstr>References</vt:lpstr>
      <vt:lpstr>Switch Average State Modeling (1/3)</vt:lpstr>
      <vt:lpstr>Switch Average State Modeling (2/3)</vt:lpstr>
      <vt:lpstr>Switch Average State Modeling (3/3)</vt:lpstr>
      <vt:lpstr>Spice Model for Switch Average State</vt:lpstr>
      <vt:lpstr>Switch – Buck Orientation</vt:lpstr>
      <vt:lpstr>Switch – Boost Orientation</vt:lpstr>
      <vt:lpstr>Switch – Buck Boost Orientation</vt:lpstr>
      <vt:lpstr>CCM Switch Model with Losses Included (1/2)</vt:lpstr>
      <vt:lpstr>CCM Switch Model with Losses Included (2/2)</vt:lpstr>
      <vt:lpstr>SEPIC Converter Efficiency simulation using “CMM2” switch</vt:lpstr>
      <vt:lpstr>Transient Response of Buck-Boost Converter (switching model)</vt:lpstr>
      <vt:lpstr>Transient Response of Buck-Boost Converter (averaged circuit model)</vt:lpstr>
      <vt:lpstr>DCM Averaged Switch Model (1/4)</vt:lpstr>
      <vt:lpstr>DCM Averaged Switch Model (2/4)</vt:lpstr>
      <vt:lpstr>DCM Averaged Switch Model (3/4)</vt:lpstr>
      <vt:lpstr>DCM Averaged Switch Model (4/4)</vt:lpstr>
      <vt:lpstr>Conversion Ratio</vt:lpstr>
      <vt:lpstr>Application of the Loss-Free Resistor Model to Various Topologies</vt:lpstr>
      <vt:lpstr>Combined CCM/DCM Averaged Switch Model (1/3) </vt:lpstr>
      <vt:lpstr>Combined CCM/DCM Averaged Switch Model (2/3)</vt:lpstr>
      <vt:lpstr>Combined CCM/DCM Averaged Switch Model (3/3)</vt:lpstr>
      <vt:lpstr>SEPIC Frequency Response (CCM)</vt:lpstr>
      <vt:lpstr>SEPIC Frequency Response (DCM)</vt:lpstr>
      <vt:lpstr>Loop Gain of a Buck Voltage Regulator (1/2)</vt:lpstr>
      <vt:lpstr>Loop Gain of a Buck Voltage Regulator (2/2)</vt:lpstr>
      <vt:lpstr>Line to Output Transfer function</vt:lpstr>
      <vt:lpstr>Transient Response</vt:lpstr>
      <vt:lpstr>Current Programmed Mode Model for Simulation (1/5)</vt:lpstr>
      <vt:lpstr>Current Programmed Mode Model for Simulation (2/5)</vt:lpstr>
      <vt:lpstr>Current Programmed Mode Model for Simulation (3/5)</vt:lpstr>
      <vt:lpstr>Current Programmed Mode Model for Simulation (4/5)</vt:lpstr>
      <vt:lpstr>Current Programmed Mode Model for Simulation (5/5)</vt:lpstr>
      <vt:lpstr>Buck Converter with Current Programmed Mode (1/2)</vt:lpstr>
      <vt:lpstr>Buck Converter with Current Programmed Mode (2/2)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Converter Dynamics and Control Simulation</dc:title>
  <dc:creator>Louis Yang</dc:creator>
  <cp:lastModifiedBy>Louis Yang</cp:lastModifiedBy>
  <cp:revision>149</cp:revision>
  <dcterms:created xsi:type="dcterms:W3CDTF">2007-07-15T17:06:58Z</dcterms:created>
  <dcterms:modified xsi:type="dcterms:W3CDTF">2009-01-12T08:34:00Z</dcterms:modified>
</cp:coreProperties>
</file>