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2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B6E30-4F33-42B4-868B-C6CEA60CDF92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F599-9417-4E50-BC46-C02EA2899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F599-9417-4E50-BC46-C02EA28991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1/11/2009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Converter Dynamics and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855536"/>
          </a:xfrm>
        </p:spPr>
        <p:txBody>
          <a:bodyPr>
            <a:normAutofit/>
          </a:bodyPr>
          <a:lstStyle/>
          <a:p>
            <a:r>
              <a:rPr lang="en-US" dirty="0" smtClean="0"/>
              <a:t>Selected sections from Fundaments of Power Electronics, by Erickson and </a:t>
            </a:r>
            <a:r>
              <a:rPr lang="en-US" dirty="0" err="1" smtClean="0"/>
              <a:t>Maksimovic</a:t>
            </a:r>
            <a:endParaRPr lang="en-US" dirty="0" smtClean="0"/>
          </a:p>
          <a:p>
            <a:r>
              <a:rPr lang="en-US" sz="2400" dirty="0" smtClean="0"/>
              <a:t>CH 3.1 The DC Transformer Model</a:t>
            </a:r>
          </a:p>
          <a:p>
            <a:r>
              <a:rPr lang="en-US" sz="2400" dirty="0" smtClean="0"/>
              <a:t>CH 3.3 Construction of Equivalent Circuit Model</a:t>
            </a:r>
          </a:p>
          <a:p>
            <a:r>
              <a:rPr lang="en-US" sz="2400" dirty="0" smtClean="0"/>
              <a:t>CH 7.2 The Basics of AC Modeling Approach</a:t>
            </a:r>
          </a:p>
          <a:p>
            <a:r>
              <a:rPr lang="en-US" sz="2400" dirty="0" smtClean="0"/>
              <a:t>CH 7.6 Modeling the Pulse-Width Modulation</a:t>
            </a:r>
          </a:p>
          <a:p>
            <a:r>
              <a:rPr lang="en-US" sz="2400" dirty="0" smtClean="0"/>
              <a:t>CH 8.2 Analysis of Converter Transfer Functions</a:t>
            </a:r>
          </a:p>
          <a:p>
            <a:r>
              <a:rPr lang="en-US" sz="2400" dirty="0" smtClean="0"/>
              <a:t>CH 9.2 Controller Design</a:t>
            </a:r>
          </a:p>
          <a:p>
            <a:r>
              <a:rPr lang="en-US" sz="2400" dirty="0" smtClean="0"/>
              <a:t>CH 9.5 Regulator Design</a:t>
            </a:r>
          </a:p>
          <a:p>
            <a:r>
              <a:rPr lang="en-US" sz="2400" dirty="0" smtClean="0"/>
              <a:t>Problem 9.5 part B</a:t>
            </a:r>
          </a:p>
          <a:p>
            <a:r>
              <a:rPr lang="en-US" sz="2000" dirty="0" smtClean="0"/>
              <a:t>Last modified: July 4,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Boost Converter Small Signal Model (1/3)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76400"/>
            <a:ext cx="627888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4572000"/>
          <a:ext cx="3459034" cy="1765300"/>
        </p:xfrm>
        <a:graphic>
          <a:graphicData uri="http://schemas.openxmlformats.org/presentationml/2006/ole">
            <p:oleObj spid="_x0000_s23555" name="Equation" r:id="rId4" imgW="1841400" imgH="939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24600" y="5486400"/>
          <a:ext cx="2133190" cy="806450"/>
        </p:xfrm>
        <a:graphic>
          <a:graphicData uri="http://schemas.openxmlformats.org/presentationml/2006/ole">
            <p:oleObj spid="_x0000_s23556" name="Equation" r:id="rId5" imgW="1041120" imgH="393480" progId="Equation.3">
              <p:embed/>
            </p:oleObj>
          </a:graphicData>
        </a:graphic>
      </p:graphicFrame>
      <p:sp>
        <p:nvSpPr>
          <p:cNvPr id="7" name="Right Arrow 6"/>
          <p:cNvSpPr/>
          <p:nvPr/>
        </p:nvSpPr>
        <p:spPr>
          <a:xfrm>
            <a:off x="5638800" y="5715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038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DC Equations: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572794" y="3275806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92042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133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baseline="-25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325394" y="2437606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Boost Converter Small Signal Model (2/3)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752600" y="2209800"/>
          <a:ext cx="6772300" cy="1828800"/>
        </p:xfrm>
        <a:graphic>
          <a:graphicData uri="http://schemas.openxmlformats.org/presentationml/2006/ole">
            <p:oleObj spid="_x0000_s24578" name="Equation" r:id="rId3" imgW="3288960" imgH="8888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16002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 Equations: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928973"/>
          <a:ext cx="5634446" cy="1776627"/>
        </p:xfrm>
        <a:graphic>
          <a:graphicData uri="http://schemas.openxmlformats.org/presentationml/2006/ole">
            <p:oleObj spid="_x0000_s24579" name="Equation" r:id="rId4" imgW="2819160" imgH="888840" progId="Equation.3">
              <p:embed/>
            </p:oleObj>
          </a:graphicData>
        </a:graphic>
      </p:graphicFrame>
      <p:sp>
        <p:nvSpPr>
          <p:cNvPr id="8" name="Down Arrow 7"/>
          <p:cNvSpPr/>
          <p:nvPr/>
        </p:nvSpPr>
        <p:spPr>
          <a:xfrm>
            <a:off x="3810000" y="4114800"/>
            <a:ext cx="1828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Boost Converter Small Signal Model </a:t>
            </a:r>
            <a:r>
              <a:rPr lang="en-US" smtClean="0"/>
              <a:t>(3/3)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828800"/>
            <a:ext cx="7246620" cy="165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3429000"/>
          <a:ext cx="2133600" cy="355600"/>
        </p:xfrm>
        <a:graphic>
          <a:graphicData uri="http://schemas.openxmlformats.org/presentationml/2006/ole">
            <p:oleObj spid="_x0000_s25603" name="Equation" r:id="rId4" imgW="144756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11463" y="3886200"/>
          <a:ext cx="4010025" cy="381000"/>
        </p:xfrm>
        <a:graphic>
          <a:graphicData uri="http://schemas.openxmlformats.org/presentationml/2006/ole">
            <p:oleObj spid="_x0000_s25604" name="Equation" r:id="rId5" imgW="2539800" imgH="241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3429000"/>
          <a:ext cx="2858729" cy="615421"/>
        </p:xfrm>
        <a:graphic>
          <a:graphicData uri="http://schemas.openxmlformats.org/presentationml/2006/ole">
            <p:oleObj spid="_x0000_s25605" name="Equation" r:id="rId6" imgW="1828800" imgH="393480" progId="Equation.3">
              <p:embed/>
            </p:oleObj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572000"/>
            <a:ext cx="7066893" cy="1676400"/>
          </a:xfrm>
          <a:prstGeom prst="rect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Modeling the Pulse-Width Modulation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52600"/>
            <a:ext cx="344424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400" y="17526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pulse can be modeled as a result of comparing the saw-tooth signal with peak voltage V</a:t>
            </a:r>
            <a:r>
              <a:rPr lang="en-US" baseline="-25000" dirty="0" smtClean="0"/>
              <a:t>M</a:t>
            </a:r>
            <a:r>
              <a:rPr lang="en-US" dirty="0" smtClean="0"/>
              <a:t> and a slightly changing V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81800" y="3962400"/>
          <a:ext cx="1113865" cy="901700"/>
        </p:xfrm>
        <a:graphic>
          <a:graphicData uri="http://schemas.openxmlformats.org/presentationml/2006/ole">
            <p:oleObj spid="_x0000_s26627" name="Equation" r:id="rId4" imgW="53316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5638800"/>
          <a:ext cx="3081337" cy="1008062"/>
        </p:xfrm>
        <a:graphic>
          <a:graphicData uri="http://schemas.openxmlformats.org/presentationml/2006/ole">
            <p:oleObj spid="_x0000_s26628" name="Equation" r:id="rId5" imgW="132048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72200" y="5638800"/>
          <a:ext cx="1890712" cy="1054100"/>
        </p:xfrm>
        <a:graphic>
          <a:graphicData uri="http://schemas.openxmlformats.org/presentationml/2006/ole">
            <p:oleObj spid="_x0000_s26629" name="Equation" r:id="rId6" imgW="77436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3505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DC Equation: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181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 Equation: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5105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Signal Equation: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7452360" cy="176784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to Output Transfer Function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vg</a:t>
            </a:r>
            <a:r>
              <a:rPr lang="en-US" dirty="0" smtClean="0"/>
              <a:t>(s) hand calculation 1/2)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572000"/>
            <a:ext cx="5943600" cy="199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1828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for the buck boost converter:</a:t>
            </a:r>
          </a:p>
          <a:p>
            <a:r>
              <a:rPr lang="en-US" dirty="0" smtClean="0"/>
              <a:t>Make d(t) = 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2705100" y="3314700"/>
            <a:ext cx="457200" cy="381000"/>
          </a:xfrm>
          <a:prstGeom prst="line">
            <a:avLst/>
          </a:prstGeom>
          <a:ln w="762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705100" y="3314700"/>
            <a:ext cx="457200" cy="381000"/>
          </a:xfrm>
          <a:prstGeom prst="line">
            <a:avLst/>
          </a:prstGeom>
          <a:ln w="762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0" y="2971800"/>
            <a:ext cx="762000" cy="1588"/>
          </a:xfrm>
          <a:prstGeom prst="line">
            <a:avLst/>
          </a:prstGeom>
          <a:ln w="1270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667500" y="3390900"/>
            <a:ext cx="457200" cy="381000"/>
          </a:xfrm>
          <a:prstGeom prst="line">
            <a:avLst/>
          </a:prstGeom>
          <a:ln w="762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667500" y="3390900"/>
            <a:ext cx="457200" cy="381000"/>
          </a:xfrm>
          <a:prstGeom prst="line">
            <a:avLst/>
          </a:prstGeom>
          <a:ln w="762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ent Arrow 20"/>
          <p:cNvSpPr/>
          <p:nvPr/>
        </p:nvSpPr>
        <p:spPr>
          <a:xfrm>
            <a:off x="2057400" y="4495800"/>
            <a:ext cx="685800" cy="1371600"/>
          </a:xfrm>
          <a:prstGeom prst="ben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to Output Transfer Function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vg</a:t>
            </a:r>
            <a:r>
              <a:rPr lang="en-US" dirty="0" smtClean="0"/>
              <a:t>(s) hand calculation 2/2)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00200"/>
            <a:ext cx="53263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352800"/>
            <a:ext cx="4038600" cy="174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ent Arrow 5"/>
          <p:cNvSpPr/>
          <p:nvPr/>
        </p:nvSpPr>
        <p:spPr>
          <a:xfrm>
            <a:off x="2971800" y="3429000"/>
            <a:ext cx="838200" cy="1143000"/>
          </a:xfrm>
          <a:prstGeom prst="bentArrow">
            <a:avLst>
              <a:gd name="adj1" fmla="val 25000"/>
              <a:gd name="adj2" fmla="val 25000"/>
              <a:gd name="adj3" fmla="val 26788"/>
              <a:gd name="adj4" fmla="val 43750"/>
            </a:avLst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90800" y="5257800"/>
          <a:ext cx="4683841" cy="1308100"/>
        </p:xfrm>
        <a:graphic>
          <a:graphicData uri="http://schemas.openxmlformats.org/presentationml/2006/ole">
            <p:oleObj spid="_x0000_s28675" name="Equation" r:id="rId5" imgW="281916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Control to Output Transfer Function (</a:t>
            </a:r>
            <a:r>
              <a:rPr lang="en-US" sz="3600" dirty="0" err="1" smtClean="0"/>
              <a:t>G</a:t>
            </a:r>
            <a:r>
              <a:rPr lang="en-US" sz="3600" baseline="-25000" dirty="0" err="1" smtClean="0"/>
              <a:t>vd</a:t>
            </a:r>
            <a:r>
              <a:rPr lang="en-US" sz="3600" dirty="0" smtClean="0"/>
              <a:t>(s) hand calculation 1/3)</a:t>
            </a:r>
            <a:endParaRPr lang="en-US" sz="3600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7452360" cy="176784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2362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the v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(t) = 0: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Buck boost model: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391694" y="3771106"/>
            <a:ext cx="1143000" cy="1588"/>
          </a:xfrm>
          <a:prstGeom prst="line">
            <a:avLst/>
          </a:prstGeom>
          <a:ln w="1270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3276600"/>
            <a:ext cx="1219200" cy="92333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  <a:alpha val="35000"/>
                  </a:schemeClr>
                </a:solidFill>
              </a:rPr>
              <a:t>0V</a:t>
            </a:r>
            <a:endParaRPr lang="en-US" sz="5400" b="1" dirty="0">
              <a:solidFill>
                <a:schemeClr val="accent4">
                  <a:lumMod val="75000"/>
                  <a:alpha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3544669"/>
            <a:ext cx="1066800" cy="646331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75000"/>
                    <a:alpha val="35000"/>
                  </a:schemeClr>
                </a:solidFill>
              </a:rPr>
              <a:t>0V</a:t>
            </a:r>
            <a:endParaRPr lang="en-US" sz="3600" b="1" dirty="0">
              <a:solidFill>
                <a:schemeClr val="accent4">
                  <a:lumMod val="75000"/>
                  <a:alpha val="3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2362200" y="4800600"/>
            <a:ext cx="838200" cy="1143000"/>
          </a:xfrm>
          <a:prstGeom prst="bentArrow">
            <a:avLst>
              <a:gd name="adj1" fmla="val 25000"/>
              <a:gd name="adj2" fmla="val 25000"/>
              <a:gd name="adj3" fmla="val 26788"/>
              <a:gd name="adj4" fmla="val 43750"/>
            </a:avLst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800600"/>
            <a:ext cx="5162550" cy="169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Control to Output Transfer Function (</a:t>
            </a:r>
            <a:r>
              <a:rPr lang="en-US" sz="3600" dirty="0" err="1" smtClean="0"/>
              <a:t>G</a:t>
            </a:r>
            <a:r>
              <a:rPr lang="en-US" sz="3600" baseline="-25000" dirty="0" err="1" smtClean="0"/>
              <a:t>vd</a:t>
            </a:r>
            <a:r>
              <a:rPr lang="en-US" sz="3600" dirty="0" smtClean="0"/>
              <a:t>(s) hand calculation 2/3)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superposition to get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vd</a:t>
            </a:r>
            <a:r>
              <a:rPr lang="en-US" dirty="0" smtClean="0"/>
              <a:t>(s):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Final Answer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799" y="2209800"/>
          <a:ext cx="5142523" cy="1066800"/>
        </p:xfrm>
        <a:graphic>
          <a:graphicData uri="http://schemas.openxmlformats.org/presentationml/2006/ole">
            <p:oleObj spid="_x0000_s31746" name="Equation" r:id="rId3" imgW="2387520" imgH="4950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599" y="3505200"/>
          <a:ext cx="3940175" cy="645634"/>
        </p:xfrm>
        <a:graphic>
          <a:graphicData uri="http://schemas.openxmlformats.org/presentationml/2006/ole">
            <p:oleObj spid="_x0000_s31747" name="Equation" r:id="rId4" imgW="1625400" imgH="2664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311401" y="4278404"/>
          <a:ext cx="3632200" cy="674596"/>
        </p:xfrm>
        <a:graphic>
          <a:graphicData uri="http://schemas.openxmlformats.org/presentationml/2006/ole">
            <p:oleObj spid="_x0000_s31749" name="Equation" r:id="rId5" imgW="1434960" imgH="266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8400" y="5791200"/>
          <a:ext cx="2400300" cy="800100"/>
        </p:xfrm>
        <a:graphic>
          <a:graphicData uri="http://schemas.openxmlformats.org/presentationml/2006/ole">
            <p:oleObj spid="_x0000_s31750" name="Equation" r:id="rId6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Control to Output Transfer Function (</a:t>
            </a:r>
            <a:r>
              <a:rPr lang="en-US" sz="3600" dirty="0" err="1" smtClean="0"/>
              <a:t>G</a:t>
            </a:r>
            <a:r>
              <a:rPr lang="en-US" sz="3600" baseline="-25000" dirty="0" err="1" smtClean="0"/>
              <a:t>vd</a:t>
            </a:r>
            <a:r>
              <a:rPr lang="en-US" sz="3600" dirty="0" smtClean="0"/>
              <a:t>(s) hand calculation 3/3)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Answer: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Note the presence of the right half-plane zero.</a:t>
            </a:r>
          </a:p>
          <a:p>
            <a:r>
              <a:rPr lang="en-US" sz="2000" dirty="0" smtClean="0"/>
              <a:t>Buck has no such zero, but boost and buck-boost has this zero. These two are harder to stabilize.</a:t>
            </a:r>
            <a:endParaRPr lang="en-US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038922"/>
            <a:ext cx="5405437" cy="154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19600" y="4953000"/>
          <a:ext cx="2971800" cy="692796"/>
        </p:xfrm>
        <a:graphic>
          <a:graphicData uri="http://schemas.openxmlformats.org/presentationml/2006/ole">
            <p:oleObj spid="_x0000_s32771" name="Equation" r:id="rId4" imgW="168876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5791200"/>
          <a:ext cx="2386445" cy="742950"/>
        </p:xfrm>
        <a:graphic>
          <a:graphicData uri="http://schemas.openxmlformats.org/presentationml/2006/ole">
            <p:oleObj spid="_x0000_s32772" name="Equation" r:id="rId5" imgW="134604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105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Eventual Magnitude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5943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Eventual Phase =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Switching Regulator Model with Feedback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285" y="1741170"/>
            <a:ext cx="707898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Fundamentals of Power Electronics</a:t>
            </a:r>
            <a:r>
              <a:rPr lang="en-US" dirty="0" smtClean="0"/>
              <a:t>”, second edition, by Robert W. Erickson and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Maksimovic</a:t>
            </a:r>
            <a:r>
              <a:rPr lang="en-US" smtClean="0"/>
              <a:t>, CH 7 ~ 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38400"/>
            <a:ext cx="7368540" cy="370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Small-Signal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6096000"/>
          <a:ext cx="7633691" cy="577849"/>
        </p:xfrm>
        <a:graphic>
          <a:graphicData uri="http://schemas.openxmlformats.org/presentationml/2006/ole">
            <p:oleObj spid="_x0000_s35843" name="Equation" r:id="rId4" imgW="318744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1524000"/>
          <a:ext cx="2438400" cy="731520"/>
        </p:xfrm>
        <a:graphic>
          <a:graphicData uri="http://schemas.openxmlformats.org/presentationml/2006/ole">
            <p:oleObj spid="_x0000_s35844" name="Equation" r:id="rId5" imgW="1396800" imgH="419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2209800"/>
          <a:ext cx="2135414" cy="679450"/>
        </p:xfrm>
        <a:graphic>
          <a:graphicData uri="http://schemas.openxmlformats.org/presentationml/2006/ole">
            <p:oleObj spid="_x0000_s35845" name="Equation" r:id="rId6" imgW="1396800" imgH="4442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52600" y="2971800"/>
          <a:ext cx="2339041" cy="651864"/>
        </p:xfrm>
        <a:graphic>
          <a:graphicData uri="http://schemas.openxmlformats.org/presentationml/2006/ole">
            <p:oleObj spid="_x0000_s35846" name="Equation" r:id="rId7" imgW="1549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Function Including Feedback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7368540" cy="370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895600" y="2743200"/>
            <a:ext cx="3810000" cy="2286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76400" y="5105400"/>
          <a:ext cx="4648200" cy="532915"/>
        </p:xfrm>
        <a:graphic>
          <a:graphicData uri="http://schemas.openxmlformats.org/presentationml/2006/ole">
            <p:oleObj spid="_x0000_s36866" name="Equation" r:id="rId4" imgW="19936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5715000"/>
          <a:ext cx="4953000" cy="923440"/>
        </p:xfrm>
        <a:graphic>
          <a:graphicData uri="http://schemas.openxmlformats.org/presentationml/2006/ole">
            <p:oleObj spid="_x0000_s36867" name="Equation" r:id="rId5" imgW="2247840" imgH="4190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34200" y="5257800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Less variation in output due to variation in 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and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load</a:t>
            </a: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743200"/>
            <a:ext cx="523002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(PD) Compensator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extends the crossover frequency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while attempting to maintain an acceptable phase margin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590800"/>
          <a:ext cx="2288540" cy="755650"/>
        </p:xfrm>
        <a:graphic>
          <a:graphicData uri="http://schemas.openxmlformats.org/presentationml/2006/ole">
            <p:oleObj spid="_x0000_s38914" name="Equation" r:id="rId4" imgW="134604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3657600"/>
            <a:ext cx="2209800" cy="120032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There’s a frequency at which phase gain is maximum. Make this the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6858000" y="3200400"/>
            <a:ext cx="685800" cy="914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3"/>
          </p:cNvCxnSpPr>
          <p:nvPr/>
        </p:nvCxnSpPr>
        <p:spPr>
          <a:xfrm flipV="1">
            <a:off x="3505200" y="3980889"/>
            <a:ext cx="3453233" cy="276876"/>
          </a:xfrm>
          <a:prstGeom prst="straightConnector1">
            <a:avLst/>
          </a:prstGeom>
          <a:ln w="63500">
            <a:solidFill>
              <a:schemeClr val="accent2">
                <a:lumMod val="75000"/>
                <a:alpha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5181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make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 &lt; 10% of the switching frequency to avoid amplifying switching harmonics.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Compensator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maximum phase boost is at f</a:t>
            </a:r>
            <a:r>
              <a:rPr lang="el-GR" sz="2400" baseline="-25000" dirty="0" smtClean="0">
                <a:latin typeface="Century"/>
              </a:rPr>
              <a:t>φ</a:t>
            </a:r>
            <a:r>
              <a:rPr lang="en-US" sz="2400" baseline="-25000" dirty="0" smtClean="0"/>
              <a:t>max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place the zero and the pole so to obtain phase boost </a:t>
            </a:r>
            <a:r>
              <a:rPr lang="el-GR" sz="2400" dirty="0" smtClean="0">
                <a:latin typeface="Century"/>
              </a:rPr>
              <a:t>θ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Transfer function magnitude at f</a:t>
            </a:r>
            <a:r>
              <a:rPr lang="el-GR" sz="2400" baseline="-25000" dirty="0" smtClean="0">
                <a:latin typeface="Century"/>
              </a:rPr>
              <a:t>φ</a:t>
            </a:r>
            <a:r>
              <a:rPr lang="en-US" sz="2400" baseline="-25000" dirty="0" smtClean="0"/>
              <a:t>max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1981200"/>
          <a:ext cx="2493818" cy="762000"/>
        </p:xfrm>
        <a:graphic>
          <a:graphicData uri="http://schemas.openxmlformats.org/presentationml/2006/ole">
            <p:oleObj spid="_x0000_s45058" name="Equation" r:id="rId3" imgW="914400" imgH="2793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2800" y="3352800"/>
          <a:ext cx="2362200" cy="1930400"/>
        </p:xfrm>
        <a:graphic>
          <a:graphicData uri="http://schemas.openxmlformats.org/presentationml/2006/ole">
            <p:oleObj spid="_x0000_s45059" name="Equation" r:id="rId4" imgW="1180800" imgH="9651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5867400"/>
          <a:ext cx="889000" cy="787977"/>
        </p:xfrm>
        <a:graphic>
          <a:graphicData uri="http://schemas.openxmlformats.org/presentationml/2006/ole">
            <p:oleObj spid="_x0000_s45060" name="Equation" r:id="rId5" imgW="55872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438400"/>
            <a:ext cx="6867525" cy="424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 Compensation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 is unchanged while boosting phase margin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5141174"/>
          <a:ext cx="1676400" cy="472225"/>
        </p:xfrm>
        <a:graphic>
          <a:graphicData uri="http://schemas.openxmlformats.org/presentationml/2006/ole">
            <p:oleObj spid="_x0000_s39939" name="Equation" r:id="rId4" imgW="901440" imgH="2538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40" name="Equation" r:id="rId5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5715000"/>
          <a:ext cx="1491916" cy="914400"/>
        </p:xfrm>
        <a:graphic>
          <a:graphicData uri="http://schemas.openxmlformats.org/presentationml/2006/ole">
            <p:oleObj spid="_x0000_s39941" name="Equation" r:id="rId6" imgW="7873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(PI) Compensator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goal is to increase DC gain, so DC and low frequency disturbances don’t affect output.</a:t>
            </a:r>
            <a:endParaRPr lang="en-US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49773"/>
            <a:ext cx="5791200" cy="440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3581400"/>
          <a:ext cx="2058894" cy="673100"/>
        </p:xfrm>
        <a:graphic>
          <a:graphicData uri="http://schemas.openxmlformats.org/presentationml/2006/ole">
            <p:oleObj spid="_x0000_s40963" name="Equation" r:id="rId5" imgW="1320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Compensation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T</a:t>
            </a:r>
            <a:r>
              <a:rPr lang="en-US" sz="3000" baseline="-25000" dirty="0" err="1" smtClean="0"/>
              <a:t>u</a:t>
            </a:r>
            <a:r>
              <a:rPr lang="en-US" sz="3000" dirty="0" smtClean="0"/>
              <a:t> is the uncompensated transfer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is sufficiently small, there’s no effect on the phase graph</a:t>
            </a:r>
          </a:p>
          <a:p>
            <a:r>
              <a:rPr lang="en-US" sz="2000" dirty="0" smtClean="0"/>
              <a:t>Here the G</a:t>
            </a:r>
            <a:r>
              <a:rPr lang="en-US" sz="2000" baseline="-25000" dirty="0" smtClean="0"/>
              <a:t>C</a:t>
            </a:r>
            <a:r>
              <a:rPr lang="en-US" sz="2000" baseline="-25000" dirty="0" smtClean="0">
                <a:latin typeface="Century"/>
              </a:rPr>
              <a:t>∞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chosen to make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higher</a:t>
            </a:r>
            <a:endParaRPr 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5334000" cy="36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(PID) Compensator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69036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(1/6)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7383780" cy="42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2800" y="175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+15V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34200" y="2286000"/>
            <a:ext cx="914400" cy="304800"/>
          </a:xfrm>
          <a:prstGeom prst="ellipse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1/3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5715000"/>
          <a:ext cx="1837403" cy="730250"/>
        </p:xfrm>
        <a:graphic>
          <a:graphicData uri="http://schemas.openxmlformats.org/presentationml/2006/ole">
            <p:oleObj spid="_x0000_s44035" name="Equation" r:id="rId4" imgW="990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(2/6)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7735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4419600"/>
            <a:ext cx="2667000" cy="1219200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0" y="44958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hint: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dV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d(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V/D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DC Transformer Circuit Manipulations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4069080" cy="206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4152944"/>
            <a:ext cx="3581400" cy="222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19800" y="2057400"/>
            <a:ext cx="259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push the voltage source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from left to write, multiply by the winding ratio M.</a:t>
            </a:r>
          </a:p>
          <a:p>
            <a:endParaRPr lang="en-US" sz="2000" dirty="0" smtClean="0"/>
          </a:p>
          <a:p>
            <a:r>
              <a:rPr lang="en-US" sz="2000" dirty="0" smtClean="0"/>
              <a:t>When going from left to right, the voltage will increase by M, and the current will decrease by M. The resistance R will increase by 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(3/6)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722647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853328"/>
            <a:ext cx="5715000" cy="40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(4/6)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5458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429000"/>
            <a:ext cx="69355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35814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Locate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based on the required boost in phase margin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86400" y="5257800"/>
            <a:ext cx="2819400" cy="1371600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5257800"/>
            <a:ext cx="2819400" cy="1371600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296359" cy="330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(5/6)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29200"/>
            <a:ext cx="53197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Design Example (6/6)</a:t>
            </a:r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86087"/>
            <a:ext cx="490061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447800"/>
            <a:ext cx="601345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800600" y="2057400"/>
            <a:ext cx="1981200" cy="609600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6400" y="2057400"/>
            <a:ext cx="1981200" cy="609600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28194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Check that gain at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indeed 0dB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2098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Phase margin is not the 52 degrees previously estimated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2957" y="4572000"/>
            <a:ext cx="45310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828800"/>
            <a:ext cx="538801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Obtaining the G</a:t>
            </a:r>
            <a:r>
              <a:rPr lang="en-US" baseline="-25000" dirty="0" smtClean="0"/>
              <a:t>C</a:t>
            </a:r>
            <a:r>
              <a:rPr lang="en-US" dirty="0" smtClean="0"/>
              <a:t>(s) by Algebra (1/4)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0" y="3352800"/>
          <a:ext cx="1976437" cy="884238"/>
        </p:xfrm>
        <a:graphic>
          <a:graphicData uri="http://schemas.openxmlformats.org/presentationml/2006/ole">
            <p:oleObj spid="_x0000_s54275" name="Equation" r:id="rId5" imgW="96516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1524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CH 9’s problem 5, part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334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Find </a:t>
            </a:r>
            <a:r>
              <a:rPr lang="en-US" sz="2800" dirty="0" err="1" smtClean="0"/>
              <a:t>G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(s) and </a:t>
            </a:r>
            <a:r>
              <a:rPr lang="en-US" sz="2800" dirty="0" err="1" smtClean="0"/>
              <a:t>G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(s)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Obtaining the G</a:t>
            </a:r>
            <a:r>
              <a:rPr lang="en-US" baseline="-25000" dirty="0" smtClean="0"/>
              <a:t>C</a:t>
            </a:r>
            <a:r>
              <a:rPr lang="en-US" dirty="0" smtClean="0"/>
              <a:t>(s) by Algebra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Relationship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Superposition Conclusions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60563" y="2209800"/>
          <a:ext cx="5202237" cy="747441"/>
        </p:xfrm>
        <a:graphic>
          <a:graphicData uri="http://schemas.openxmlformats.org/presentationml/2006/ole">
            <p:oleObj spid="_x0000_s55298" name="Equation" r:id="rId3" imgW="210816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5715001"/>
          <a:ext cx="4267200" cy="730422"/>
        </p:xfrm>
        <a:graphic>
          <a:graphicData uri="http://schemas.openxmlformats.org/presentationml/2006/ole">
            <p:oleObj spid="_x0000_s55300" name="Equation" r:id="rId4" imgW="1409400" imgH="241200" progId="Equation.3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481263" y="4274459"/>
          <a:ext cx="3767137" cy="685419"/>
        </p:xfrm>
        <a:graphic>
          <a:graphicData uri="http://schemas.openxmlformats.org/presentationml/2006/ole">
            <p:oleObj spid="_x0000_s55301" name="Equation" r:id="rId5" imgW="125712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37586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= 0: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52578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v = 0: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Obtaining the G</a:t>
            </a:r>
            <a:r>
              <a:rPr lang="en-US" baseline="-25000" dirty="0" smtClean="0"/>
              <a:t>C</a:t>
            </a:r>
            <a:r>
              <a:rPr lang="en-US" dirty="0" smtClean="0"/>
              <a:t>(s) by Algebra (3/4)</a:t>
            </a:r>
            <a:endParaRPr lang="en-US" dirty="0"/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95600"/>
            <a:ext cx="384309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00200" y="18288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ref</a:t>
            </a:r>
            <a:r>
              <a:rPr lang="en-US" sz="2800" dirty="0" smtClean="0"/>
              <a:t> = 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9624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  <a:alpha val="30000"/>
                  </a:schemeClr>
                </a:solidFill>
              </a:rPr>
              <a:t>0</a:t>
            </a:r>
            <a:endParaRPr lang="en-US" sz="4800" dirty="0">
              <a:solidFill>
                <a:schemeClr val="accent4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32004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  <a:alpha val="30000"/>
                  </a:schemeClr>
                </a:solidFill>
              </a:rPr>
              <a:t>0</a:t>
            </a:r>
            <a:endParaRPr lang="en-US" sz="4800" dirty="0">
              <a:solidFill>
                <a:schemeClr val="accent4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25146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  <a:alpha val="30000"/>
                  </a:schemeClr>
                </a:solidFill>
              </a:rPr>
              <a:t>v</a:t>
            </a:r>
            <a:endParaRPr lang="en-US" sz="4800" dirty="0">
              <a:solidFill>
                <a:schemeClr val="accent4">
                  <a:lumMod val="75000"/>
                  <a:alpha val="30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67400" y="3124200"/>
          <a:ext cx="2338917" cy="1295400"/>
        </p:xfrm>
        <a:graphic>
          <a:graphicData uri="http://schemas.openxmlformats.org/presentationml/2006/ole">
            <p:oleObj spid="_x0000_s56324" name="Equation" r:id="rId4" imgW="825480" imgH="45720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876800" y="1828800"/>
          <a:ext cx="3309937" cy="601691"/>
        </p:xfrm>
        <a:graphic>
          <a:graphicData uri="http://schemas.openxmlformats.org/presentationml/2006/ole">
            <p:oleObj spid="_x0000_s56325" name="Equation" r:id="rId5" imgW="125712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52600" y="50393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answer: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114800" y="5257800"/>
          <a:ext cx="3722771" cy="1003300"/>
        </p:xfrm>
        <a:graphic>
          <a:graphicData uri="http://schemas.openxmlformats.org/presentationml/2006/ole">
            <p:oleObj spid="_x0000_s56326" name="Equation" r:id="rId6" imgW="1790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Obtaining the G</a:t>
            </a:r>
            <a:r>
              <a:rPr lang="en-US" baseline="-25000" dirty="0" smtClean="0"/>
              <a:t>C</a:t>
            </a:r>
            <a:r>
              <a:rPr lang="en-US" dirty="0" smtClean="0"/>
              <a:t>(s) by Algebra (4/4)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667000"/>
            <a:ext cx="4213989" cy="208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18288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v = 0</a:t>
            </a:r>
            <a:endParaRPr lang="en-US" sz="28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800600" y="1815767"/>
          <a:ext cx="3886200" cy="664677"/>
        </p:xfrm>
        <a:graphic>
          <a:graphicData uri="http://schemas.openxmlformats.org/presentationml/2006/ole">
            <p:oleObj spid="_x0000_s57346" name="Equation" r:id="rId4" imgW="140940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23622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  <a:alpha val="30000"/>
                  </a:schemeClr>
                </a:solidFill>
              </a:rPr>
              <a:t>0</a:t>
            </a:r>
            <a:endParaRPr lang="en-US" sz="4800" dirty="0">
              <a:solidFill>
                <a:schemeClr val="accent4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49530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answer: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62600" y="3200400"/>
          <a:ext cx="3223795" cy="1155700"/>
        </p:xfrm>
        <a:graphic>
          <a:graphicData uri="http://schemas.openxmlformats.org/presentationml/2006/ole">
            <p:oleObj spid="_x0000_s57347" name="Equation" r:id="rId5" imgW="1346040" imgH="4824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86200" y="5181600"/>
          <a:ext cx="3543300" cy="1371600"/>
        </p:xfrm>
        <a:graphic>
          <a:graphicData uri="http://schemas.openxmlformats.org/presentationml/2006/ole">
            <p:oleObj spid="_x0000_s57348" name="Equation" r:id="rId6" imgW="1180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Construction of Equivalent Circuit Model (Boost Example 1/3)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4953000" cy="194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3733800"/>
          <a:ext cx="4715933" cy="1326356"/>
        </p:xfrm>
        <a:graphic>
          <a:graphicData uri="http://schemas.openxmlformats.org/presentationml/2006/ole">
            <p:oleObj spid="_x0000_s2051" name="Equation" r:id="rId4" imgW="2438280" imgH="6858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76800" y="5334000"/>
          <a:ext cx="2667000" cy="1149569"/>
        </p:xfrm>
        <a:graphic>
          <a:graphicData uri="http://schemas.openxmlformats.org/presentationml/2006/ole">
            <p:oleObj spid="_x0000_s2052" name="Equation" r:id="rId5" imgW="1473120" imgH="6346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533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Simplifies to: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Construction of Equivalent Circuit Model (Boost Example 2/3)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057400"/>
            <a:ext cx="5486400" cy="204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1905000"/>
          <a:ext cx="2667000" cy="666750"/>
        </p:xfrm>
        <a:graphic>
          <a:graphicData uri="http://schemas.openxmlformats.org/presentationml/2006/ole">
            <p:oleObj spid="_x0000_s3075" name="Equation" r:id="rId4" imgW="96516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452032" y="1828800"/>
          <a:ext cx="1189704" cy="838200"/>
        </p:xfrm>
        <a:graphic>
          <a:graphicData uri="http://schemas.openxmlformats.org/presentationml/2006/ole">
            <p:oleObj spid="_x0000_s3076" name="Equation" r:id="rId5" imgW="55872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4343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between dependent sources and DC transformer models: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4191000"/>
            <a:ext cx="7772400" cy="2514600"/>
          </a:xfrm>
          <a:prstGeom prst="rect">
            <a:avLst/>
          </a:prstGeom>
          <a:noFill/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4800600"/>
            <a:ext cx="3637538" cy="18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4724400"/>
            <a:ext cx="3581400" cy="17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Construction of Equivalent Circuit Model (Boost Example 3/3)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09800"/>
            <a:ext cx="571500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379864"/>
            <a:ext cx="4343400" cy="247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0" y="1752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 answers: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Converter Modeling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7475220" cy="24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3163094" y="3086100"/>
            <a:ext cx="2667000" cy="1588"/>
          </a:xfrm>
          <a:prstGeom prst="line">
            <a:avLst/>
          </a:prstGeom>
          <a:ln w="101600" cap="flat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4648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plan is to model the dashed line as a DC transformer.</a:t>
            </a:r>
          </a:p>
          <a:p>
            <a:r>
              <a:rPr lang="en-US" sz="2000" dirty="0" smtClean="0"/>
              <a:t>The DC equations: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19400" y="5410200"/>
          <a:ext cx="3029284" cy="654050"/>
        </p:xfrm>
        <a:graphic>
          <a:graphicData uri="http://schemas.openxmlformats.org/presentationml/2006/ole">
            <p:oleObj spid="_x0000_s19459" name="Equation" r:id="rId4" imgW="1117440" imgH="2412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334000" y="2438400"/>
            <a:ext cx="14478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246322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870200" y="6019800"/>
          <a:ext cx="3235325" cy="654050"/>
        </p:xfrm>
        <a:graphic>
          <a:graphicData uri="http://schemas.openxmlformats.org/presentationml/2006/ole">
            <p:oleObj spid="_x0000_s19460" name="Equation" r:id="rId5" imgW="119376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5486400"/>
            <a:ext cx="1524000" cy="101566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that V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is used, not V</a:t>
            </a:r>
            <a:r>
              <a:rPr lang="en-US" sz="2000" baseline="-25000" dirty="0" smtClean="0"/>
              <a:t>L</a:t>
            </a: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DC Equations to 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Expand to include small signal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2: Collect the first order small signals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667000"/>
          <a:ext cx="5811253" cy="1371600"/>
        </p:xfrm>
        <a:graphic>
          <a:graphicData uri="http://schemas.openxmlformats.org/presentationml/2006/ole">
            <p:oleObj spid="_x0000_s20482" name="Equation" r:id="rId3" imgW="2044440" imgH="482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5257800"/>
          <a:ext cx="4419600" cy="1301898"/>
        </p:xfrm>
        <a:graphic>
          <a:graphicData uri="http://schemas.openxmlformats.org/presentationml/2006/ole">
            <p:oleObj spid="_x0000_s20483" name="Equation" r:id="rId4" imgW="16380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Converter Small Signal Model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726186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5400000">
            <a:off x="4534694" y="3390106"/>
            <a:ext cx="2362200" cy="1588"/>
          </a:xfrm>
          <a:prstGeom prst="line">
            <a:avLst/>
          </a:prstGeom>
          <a:ln w="101600" cap="flat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19400" y="4876800"/>
          <a:ext cx="4419600" cy="1301750"/>
        </p:xfrm>
        <a:graphic>
          <a:graphicData uri="http://schemas.openxmlformats.org/presentationml/2006/ole">
            <p:oleObj spid="_x0000_s21507" name="Equation" r:id="rId4" imgW="1638000" imgH="4824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362200" y="2514600"/>
            <a:ext cx="1066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90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(t)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1147</TotalTime>
  <Words>793</Words>
  <Application>Microsoft Office PowerPoint</Application>
  <PresentationFormat>On-screen Show (4:3)</PresentationFormat>
  <Paragraphs>149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Solstice</vt:lpstr>
      <vt:lpstr>Equation</vt:lpstr>
      <vt:lpstr>Converter Dynamics and Control Basics</vt:lpstr>
      <vt:lpstr>References</vt:lpstr>
      <vt:lpstr>DC Transformer Circuit Manipulations</vt:lpstr>
      <vt:lpstr>Construction of Equivalent Circuit Model (Boost Example 1/3)</vt:lpstr>
      <vt:lpstr>Construction of Equivalent Circuit Model (Boost Example 2/3)</vt:lpstr>
      <vt:lpstr>Construction of Equivalent Circuit Model (Boost Example 3/3)</vt:lpstr>
      <vt:lpstr>Buck Converter Modeling</vt:lpstr>
      <vt:lpstr>Converting DC Equations to AC</vt:lpstr>
      <vt:lpstr>Buck Converter Small Signal Model</vt:lpstr>
      <vt:lpstr>Buck Boost Converter Small Signal Model (1/3)</vt:lpstr>
      <vt:lpstr>Buck Boost Converter Small Signal Model (2/3)</vt:lpstr>
      <vt:lpstr>Buck Boost Converter Small Signal Model (3/3)</vt:lpstr>
      <vt:lpstr>Modeling the Pulse-Width Modulation</vt:lpstr>
      <vt:lpstr>Line to Output Transfer Function (Gvg(s) hand calculation 1/2)</vt:lpstr>
      <vt:lpstr>Line to Output Transfer Function (Gvg(s) hand calculation 2/2)</vt:lpstr>
      <vt:lpstr>Control to Output Transfer Function (Gvd(s) hand calculation 1/3)</vt:lpstr>
      <vt:lpstr>Control to Output Transfer Function (Gvd(s) hand calculation 2/3)</vt:lpstr>
      <vt:lpstr>Control to Output Transfer Function (Gvd(s) hand calculation 3/3)</vt:lpstr>
      <vt:lpstr>Switching Regulator Model with Feedback</vt:lpstr>
      <vt:lpstr>General Small-Signal Model</vt:lpstr>
      <vt:lpstr>Transfer Function Including Feedback</vt:lpstr>
      <vt:lpstr>Lead (PD) Compensator</vt:lpstr>
      <vt:lpstr>Lead Compensator Equations</vt:lpstr>
      <vt:lpstr>Lead Compensation Example</vt:lpstr>
      <vt:lpstr>Lag (PI) Compensator</vt:lpstr>
      <vt:lpstr>Lag Compensation Example</vt:lpstr>
      <vt:lpstr>Combined (PID) Compensator</vt:lpstr>
      <vt:lpstr>Buck Design Example (1/6)</vt:lpstr>
      <vt:lpstr>Buck Design Example (2/6)</vt:lpstr>
      <vt:lpstr>Buck Design Example (3/6)</vt:lpstr>
      <vt:lpstr>Buck Design Example (4/6)</vt:lpstr>
      <vt:lpstr>Buck Design Example (5/6)</vt:lpstr>
      <vt:lpstr>Buck Design Example (6/6)</vt:lpstr>
      <vt:lpstr>Obtaining the GC(s) by Algebra (1/4)</vt:lpstr>
      <vt:lpstr>Obtaining the GC(s) by Algebra (2/4)</vt:lpstr>
      <vt:lpstr>Obtaining the GC(s) by Algebra (3/4)</vt:lpstr>
      <vt:lpstr>Obtaining the GC(s) by Algebra (4/4)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 Dynamics and Control Basics</dc:title>
  <dc:creator>Louis Yang</dc:creator>
  <cp:lastModifiedBy>Louis Yang</cp:lastModifiedBy>
  <cp:revision>147</cp:revision>
  <dcterms:created xsi:type="dcterms:W3CDTF">2007-06-25T00:44:38Z</dcterms:created>
  <dcterms:modified xsi:type="dcterms:W3CDTF">2009-01-12T05:41:54Z</dcterms:modified>
</cp:coreProperties>
</file>