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BD056-B449-484F-99B6-F9CEE922CEF0}" type="datetimeFigureOut">
              <a:rPr lang="en-PH" smtClean="0"/>
              <a:t>12/09/2019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0D7EC-23CD-478D-B82B-549460B6DF0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484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07B3-FFE3-4684-A310-065ECD333337}" type="datetime1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7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1508-1482-4C63-B482-5AF4CC01894C}" type="datetime1">
              <a:rPr lang="en-PH" smtClean="0"/>
              <a:t>12/09/2019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26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90C-7ECD-451E-8741-2E830C914D2C}" type="datetime1">
              <a:rPr lang="en-PH" smtClean="0"/>
              <a:t>12/09/2019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35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CB09-E682-4B50-AE71-A5296A407445}" type="datetime1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4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683B-3F50-4CB9-8A11-3CF8CD53F8D2}" type="datetime1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1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973C-A1BC-4897-8179-30EFBD595DB7}" type="datetime1">
              <a:rPr lang="en-PH" smtClean="0"/>
              <a:t>12/09/2019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92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D1D-0C48-45CA-9561-7A1B233265E6}" type="datetime1">
              <a:rPr lang="en-PH" smtClean="0"/>
              <a:t>12/09/2019</a:t>
            </a:fld>
            <a:endParaRPr lang="en-P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1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6650-B3A4-4CB5-B0D2-F668095D373F}" type="datetime1">
              <a:rPr lang="en-PH" smtClean="0"/>
              <a:t>12/09/2019</a:t>
            </a:fld>
            <a:endParaRPr lang="en-P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226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6060-B9EA-458B-B0F5-26777BBBEAF3}" type="datetime1">
              <a:rPr lang="en-PH" smtClean="0"/>
              <a:t>12/09/2019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1F2B-E99D-4E96-A2E6-61B8820B979D}" type="datetime1">
              <a:rPr lang="en-PH" smtClean="0"/>
              <a:t>12/09/2019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24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1AF7-AE37-4B3C-BA59-16EDC046742B}" type="datetime1">
              <a:rPr lang="en-PH" smtClean="0"/>
              <a:t>12/09/2019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13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FABC58-F2C1-4A0E-B7E3-11C9098B159B}" type="datetime1">
              <a:rPr lang="en-PH" smtClean="0"/>
              <a:t>12/09/2019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PH"/>
              <a:t>Activity 7 - Image Segmentation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26AB27-C189-4FBB-8A50-9D2E08455F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gurus.org/acute-lymphoblastic-leukemia-all-best-hospitals-doctors-cost-in-indi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gurus.org/acute-lymphoblastic-leukemia-all-best-hospitals-doctors-cost-in-indi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rteezy.wordpress.com/2015/10/05/activity-7-image-segmentation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dpreview.com/forums/post/518999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F9D1-0C91-48C5-85C1-ECDDD7931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Gill Sans Nova Light" panose="020B0302020104020203" pitchFamily="34" charset="0"/>
              </a:rPr>
              <a:t>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BCB57-1CC9-4158-A36A-2FD85E314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>
                <a:latin typeface="Gill Sans Nova Light" panose="020B0302020104020203" pitchFamily="34" charset="0"/>
              </a:rPr>
              <a:t>Activity 7 Short Report</a:t>
            </a:r>
          </a:p>
          <a:p>
            <a:r>
              <a:rPr lang="en-PH" dirty="0">
                <a:latin typeface="Gill Sans Nova Light" panose="020B0302020104020203" pitchFamily="34" charset="0"/>
              </a:rPr>
              <a:t>Lou Josef S. Tan</a:t>
            </a:r>
          </a:p>
        </p:txBody>
      </p:sp>
    </p:spTree>
    <p:extLst>
      <p:ext uri="{BB962C8B-B14F-4D97-AF65-F5344CB8AC3E}">
        <p14:creationId xmlns:p14="http://schemas.microsoft.com/office/powerpoint/2010/main" val="33676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10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Preliminaries (Parametric Segmentation)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5A5FE-C93A-44EB-8330-AB3AF70C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4" y="2754325"/>
            <a:ext cx="4467777" cy="2991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6F0B22-3EA7-4BE4-AABA-A8C4DD63D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34" y="2754326"/>
            <a:ext cx="4467777" cy="29918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7AD84C-E990-4339-8383-6770F0B677C1}"/>
              </a:ext>
            </a:extLst>
          </p:cNvPr>
          <p:cNvSpPr txBox="1"/>
          <p:nvPr/>
        </p:nvSpPr>
        <p:spPr>
          <a:xfrm>
            <a:off x="1600754" y="5746140"/>
            <a:ext cx="930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6. Left: Segmented image via parametric segmentation, Right: Masked image from the segmented image.</a:t>
            </a:r>
          </a:p>
        </p:txBody>
      </p:sp>
    </p:spTree>
    <p:extLst>
      <p:ext uri="{BB962C8B-B14F-4D97-AF65-F5344CB8AC3E}">
        <p14:creationId xmlns:p14="http://schemas.microsoft.com/office/powerpoint/2010/main" val="16151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11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Preliminaries (Non-parametric Segmentation)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D84C-E990-4339-8383-6770F0B677C1}"/>
              </a:ext>
            </a:extLst>
          </p:cNvPr>
          <p:cNvSpPr txBox="1"/>
          <p:nvPr/>
        </p:nvSpPr>
        <p:spPr>
          <a:xfrm>
            <a:off x="1600754" y="5746140"/>
            <a:ext cx="930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7. Left: Segmented image via non-parametric segmentation, Right: Masked image from the segmented image.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92441-63DD-443E-90E2-5AC87860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31" y="2754324"/>
            <a:ext cx="4467600" cy="2991696"/>
          </a:xfrm>
          <a:prstGeom prst="rect">
            <a:avLst/>
          </a:prstGeom>
        </p:spPr>
      </p:pic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C8FE1183-BD55-4FA9-93E7-98D47AB57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92" y="2754324"/>
            <a:ext cx="4467600" cy="29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9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12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Preliminaries (Comments)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2137-771C-4F27-826A-B0D220311CDA}"/>
              </a:ext>
            </a:extLst>
          </p:cNvPr>
          <p:cNvSpPr txBox="1"/>
          <p:nvPr/>
        </p:nvSpPr>
        <p:spPr>
          <a:xfrm>
            <a:off x="1600753" y="2860552"/>
            <a:ext cx="9305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For both methods, parametric and non-parametric, I was able to segment the desired color. As expected from my ROI containing only a single color, my 2D histogram only had a single non-zero pixel pertaining to the color yellow in the Normalized Chromaticity Coordinate (NCC) space. </a:t>
            </a:r>
          </a:p>
          <a:p>
            <a:endParaRPr lang="en-PH" dirty="0"/>
          </a:p>
          <a:p>
            <a:pPr algn="just"/>
            <a:r>
              <a:rPr lang="en-PH" dirty="0"/>
              <a:t>Comparing the two methods, it seems that non-parametric segmentation produced better results than parametric segmentation. Looking closely, we can see that some details around the edges were lost using parametric segmentation; on the other hand, the desired color patch was completely segmented using non-parametric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28198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13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389143" y="5766250"/>
            <a:ext cx="452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8. Lymphoblasts (stained in purple) in the bone marrow</a:t>
            </a:r>
            <a:r>
              <a:rPr lang="en-PH" sz="1200" baseline="30000" dirty="0"/>
              <a:t>[2]</a:t>
            </a:r>
            <a:r>
              <a:rPr lang="en-PH" sz="1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82C3C-78B0-4C6A-A176-5B25C0918868}"/>
              </a:ext>
            </a:extLst>
          </p:cNvPr>
          <p:cNvSpPr txBox="1"/>
          <p:nvPr/>
        </p:nvSpPr>
        <p:spPr>
          <a:xfrm>
            <a:off x="1494439" y="3154052"/>
            <a:ext cx="467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One practical application of color image segmentation would fall on the medical field. Say we want to detect all lymphoblasts in a microscopic image such as in Fig. 8. This procedure could be an additional/supplementary diagnostic test for Acute Lymphoblastic Leukemia (ALL) if we see that there is a disturbing accumulation of lymphoblasts in our 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E449F-B3DF-42B5-9B68-4E7932C1B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2700449"/>
            <a:ext cx="4523838" cy="3011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0E215C-4AB5-44B1-9D8F-40022BD10BDA}"/>
              </a:ext>
            </a:extLst>
          </p:cNvPr>
          <p:cNvSpPr txBox="1"/>
          <p:nvPr/>
        </p:nvSpPr>
        <p:spPr>
          <a:xfrm>
            <a:off x="1279019" y="5750498"/>
            <a:ext cx="396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/>
              <a:t>[2] – Taken from: </a:t>
            </a:r>
            <a:r>
              <a:rPr lang="en-PH" sz="800" dirty="0">
                <a:hlinkClick r:id="rId3"/>
              </a:rPr>
              <a:t>https://www.medgurus.org/acute-lymphoblastic-leukemia-all-best-hospitals-doctors-cost-in-india/</a:t>
            </a:r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165045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14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389143" y="5766250"/>
            <a:ext cx="452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8. Lymphoblasts (stained in purple) in the bone marrow</a:t>
            </a:r>
            <a:r>
              <a:rPr lang="en-PH" sz="1200" baseline="30000" dirty="0"/>
              <a:t>[2]</a:t>
            </a:r>
            <a:r>
              <a:rPr lang="en-PH" sz="1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82C3C-78B0-4C6A-A176-5B25C0918868}"/>
              </a:ext>
            </a:extLst>
          </p:cNvPr>
          <p:cNvSpPr txBox="1"/>
          <p:nvPr/>
        </p:nvSpPr>
        <p:spPr>
          <a:xfrm>
            <a:off x="1494439" y="3154052"/>
            <a:ext cx="46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To proceed, we once again take our ROI, and its corresponding 2D histogram as shown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E449F-B3DF-42B5-9B68-4E7932C1B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9" y="2700449"/>
            <a:ext cx="4523838" cy="3011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0E215C-4AB5-44B1-9D8F-40022BD10BDA}"/>
              </a:ext>
            </a:extLst>
          </p:cNvPr>
          <p:cNvSpPr txBox="1"/>
          <p:nvPr/>
        </p:nvSpPr>
        <p:spPr>
          <a:xfrm>
            <a:off x="1279019" y="5750498"/>
            <a:ext cx="396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/>
              <a:t>[2] – Taken from: </a:t>
            </a:r>
            <a:r>
              <a:rPr lang="en-PH" sz="800" dirty="0">
                <a:hlinkClick r:id="rId3"/>
              </a:rPr>
              <a:t>https://www.medgurus.org/acute-lymphoblastic-leukemia-all-best-hospitals-doctors-cost-in-india/</a:t>
            </a:r>
            <a:endParaRPr lang="en-PH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F8B5F-092B-4A6D-A761-9BA8D1C28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86" y="4143246"/>
            <a:ext cx="1255301" cy="862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A75B4-D250-4390-B2AC-388883F77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98" y="4143246"/>
            <a:ext cx="862074" cy="862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1145FF-1D86-468A-8CC3-CA350F1728B0}"/>
              </a:ext>
            </a:extLst>
          </p:cNvPr>
          <p:cNvSpPr txBox="1"/>
          <p:nvPr/>
        </p:nvSpPr>
        <p:spPr>
          <a:xfrm>
            <a:off x="1596168" y="5035325"/>
            <a:ext cx="452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9. Left: ROI for lymphoblast, Right: 2D histogram of ROI.</a:t>
            </a:r>
          </a:p>
        </p:txBody>
      </p:sp>
    </p:spTree>
    <p:extLst>
      <p:ext uri="{BB962C8B-B14F-4D97-AF65-F5344CB8AC3E}">
        <p14:creationId xmlns:p14="http://schemas.microsoft.com/office/powerpoint/2010/main" val="301093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15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Application (Parametric Segmentation)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B481B-E781-41A8-91F3-9D504729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24" y="2700449"/>
            <a:ext cx="4523838" cy="3011924"/>
          </a:xfrm>
          <a:prstGeom prst="rect">
            <a:avLst/>
          </a:prstGeom>
        </p:spPr>
      </p:pic>
      <p:pic>
        <p:nvPicPr>
          <p:cNvPr id="16" name="Picture 15" descr="A close up of a flower&#10;&#10;Description automatically generated">
            <a:extLst>
              <a:ext uri="{FF2B5EF4-FFF2-40B4-BE49-F238E27FC236}">
                <a16:creationId xmlns:a16="http://schemas.microsoft.com/office/drawing/2014/main" id="{60D3A25E-6AFF-47A1-80A1-EBE95D0F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8" y="2700449"/>
            <a:ext cx="4523838" cy="30119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2C517-E577-49FF-A42F-E511224DF2B1}"/>
              </a:ext>
            </a:extLst>
          </p:cNvPr>
          <p:cNvSpPr txBox="1"/>
          <p:nvPr/>
        </p:nvSpPr>
        <p:spPr>
          <a:xfrm>
            <a:off x="1655024" y="5746140"/>
            <a:ext cx="92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10. Left: Segmented image of lymphoblasts via parametric segmentation, Right: Masked image from the segmented image.</a:t>
            </a:r>
          </a:p>
        </p:txBody>
      </p:sp>
    </p:spTree>
    <p:extLst>
      <p:ext uri="{BB962C8B-B14F-4D97-AF65-F5344CB8AC3E}">
        <p14:creationId xmlns:p14="http://schemas.microsoft.com/office/powerpoint/2010/main" val="244824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16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Application (Non-parametric Segmentation)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02C517-E577-49FF-A42F-E511224DF2B1}"/>
              </a:ext>
            </a:extLst>
          </p:cNvPr>
          <p:cNvSpPr txBox="1"/>
          <p:nvPr/>
        </p:nvSpPr>
        <p:spPr>
          <a:xfrm>
            <a:off x="1655024" y="5746140"/>
            <a:ext cx="92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/>
              <a:t>Figure 11. </a:t>
            </a:r>
            <a:r>
              <a:rPr lang="en-PH" sz="1200" dirty="0"/>
              <a:t>Left: Segmented image of lymphoblasts via non-parametric segmentation, Right: Masked image from the segmented image.</a:t>
            </a:r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D1E6C98C-A31F-4E91-AF16-DB234C360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7" y="2694249"/>
            <a:ext cx="4519136" cy="3008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49CC8-DD28-4FEF-B46A-209493D5D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75" y="2694249"/>
            <a:ext cx="4519136" cy="30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17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Application (Comments)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2137-771C-4F27-826A-B0D220311CDA}"/>
              </a:ext>
            </a:extLst>
          </p:cNvPr>
          <p:cNvSpPr txBox="1"/>
          <p:nvPr/>
        </p:nvSpPr>
        <p:spPr>
          <a:xfrm>
            <a:off x="1600753" y="2860552"/>
            <a:ext cx="9305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The lymphoblasts were detected using both methods, parametric and non-parametric. The image that was used here was actually an image of lymphoblasts from ALL. </a:t>
            </a:r>
          </a:p>
          <a:p>
            <a:pPr algn="just"/>
            <a:endParaRPr lang="en-PH" dirty="0"/>
          </a:p>
          <a:p>
            <a:pPr algn="just"/>
            <a:r>
              <a:rPr lang="en-PH" dirty="0"/>
              <a:t>Once again, non-parametric segmentation yielded relatively better results than parametric segmentation (where some information was lost along the edges and the insides). </a:t>
            </a:r>
          </a:p>
        </p:txBody>
      </p:sp>
    </p:spTree>
    <p:extLst>
      <p:ext uri="{BB962C8B-B14F-4D97-AF65-F5344CB8AC3E}">
        <p14:creationId xmlns:p14="http://schemas.microsoft.com/office/powerpoint/2010/main" val="5851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18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endParaRPr lang="en-PH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2137-771C-4F27-826A-B0D220311CDA}"/>
              </a:ext>
            </a:extLst>
          </p:cNvPr>
          <p:cNvSpPr txBox="1"/>
          <p:nvPr/>
        </p:nvSpPr>
        <p:spPr>
          <a:xfrm>
            <a:off x="1600753" y="2860552"/>
            <a:ext cx="930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For this activity, I rate myself a grade of 10/10 for producing all required outputs. I also tested the techniques on other samples (segmenting lymphoblasts from image).</a:t>
            </a:r>
          </a:p>
          <a:p>
            <a:pPr algn="just"/>
            <a:endParaRPr lang="en-PH" dirty="0"/>
          </a:p>
          <a:p>
            <a:pPr algn="just"/>
            <a:r>
              <a:rPr lang="en-PH" dirty="0"/>
              <a:t>I would like to thank my seatmates Andy and </a:t>
            </a:r>
            <a:r>
              <a:rPr lang="en-PH" dirty="0" err="1"/>
              <a:t>Rhei</a:t>
            </a:r>
            <a:r>
              <a:rPr lang="en-PH" dirty="0"/>
              <a:t> for all the brainstorming and help they’ve offered me. I’d also like to acknowledge Mr. Martin Bartolome’s blog on this activity [</a:t>
            </a:r>
            <a:r>
              <a:rPr lang="en-PH" dirty="0">
                <a:hlinkClick r:id="rId2"/>
              </a:rPr>
              <a:t>https://barteezy.wordpress.com/2015/10/05/activity-7-image-segmentationo/</a:t>
            </a:r>
            <a:r>
              <a:rPr lang="en-PH" dirty="0"/>
              <a:t>], for the much extensive discussions he’s made about the topic which helped me in understanding the idea behind the methods.</a:t>
            </a:r>
          </a:p>
        </p:txBody>
      </p:sp>
    </p:spTree>
    <p:extLst>
      <p:ext uri="{BB962C8B-B14F-4D97-AF65-F5344CB8AC3E}">
        <p14:creationId xmlns:p14="http://schemas.microsoft.com/office/powerpoint/2010/main" val="38819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3D98D-AC1B-40D3-A475-6A06DD4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>
                <a:latin typeface="Gill Sans Nova Light" panose="020B0302020104020203" pitchFamily="34" charset="0"/>
              </a:rPr>
              <a:t>Tasks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4334-C988-48BA-9D50-F827F6D8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PH" dirty="0">
                <a:solidFill>
                  <a:schemeClr val="tx1"/>
                </a:solidFill>
                <a:latin typeface="Gill Sans Nova Light" panose="020B0302020104020203" pitchFamily="34" charset="0"/>
              </a:rPr>
              <a:t> Grayscale Image Segmentation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dirty="0">
                <a:solidFill>
                  <a:schemeClr val="tx1"/>
                </a:solidFill>
                <a:latin typeface="Gill Sans Nova Light" panose="020B0302020104020203" pitchFamily="34" charset="0"/>
              </a:rPr>
              <a:t> Grayscale Thresholding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PH" dirty="0">
                <a:solidFill>
                  <a:schemeClr val="tx1"/>
                </a:solidFill>
                <a:latin typeface="Gill Sans Nova Light" panose="020B0302020104020203" pitchFamily="34" charset="0"/>
              </a:rPr>
              <a:t> Color Image Segmentation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dirty="0">
                <a:solidFill>
                  <a:schemeClr val="tx1"/>
                </a:solidFill>
                <a:latin typeface="Gill Sans Nova Light" panose="020B0302020104020203" pitchFamily="34" charset="0"/>
              </a:rPr>
              <a:t> Parametric Probability Distribution Estimation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PH" dirty="0">
                <a:solidFill>
                  <a:schemeClr val="tx1"/>
                </a:solidFill>
                <a:latin typeface="Gill Sans Nova Light" panose="020B0302020104020203" pitchFamily="34" charset="0"/>
              </a:rPr>
              <a:t> Non-parametric Probability Distribution Estimation (Histogram </a:t>
            </a:r>
            <a:r>
              <a:rPr lang="en-PH" dirty="0" err="1">
                <a:solidFill>
                  <a:schemeClr val="tx1"/>
                </a:solidFill>
                <a:latin typeface="Gill Sans Nova Light" panose="020B0302020104020203" pitchFamily="34" charset="0"/>
              </a:rPr>
              <a:t>Backprojection</a:t>
            </a:r>
            <a:r>
              <a:rPr lang="en-PH" dirty="0">
                <a:solidFill>
                  <a:schemeClr val="tx1"/>
                </a:solidFill>
                <a:latin typeface="Gill Sans Nova Light" panose="020B0302020104020203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632D-84A4-45DB-9521-DA988AB2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A586B-F2E0-48ED-B22F-460169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AB27-C189-4FBB-8A50-9D2E08455FA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95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Grayscale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Content Placeholder 10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79E89CBE-5445-4C42-B59B-88B6D1288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04" y="3270200"/>
            <a:ext cx="7056443" cy="229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Grayscale Thresholding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B6394-9B19-4532-B893-71DC606C5ED3}"/>
              </a:ext>
            </a:extLst>
          </p:cNvPr>
          <p:cNvSpPr txBox="1"/>
          <p:nvPr/>
        </p:nvSpPr>
        <p:spPr>
          <a:xfrm>
            <a:off x="1474237" y="2668555"/>
            <a:ext cx="9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We were to take out the text from the image below via grayscale thresholding.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3296804" y="5570374"/>
            <a:ext cx="705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1. Original Image to be segmented.</a:t>
            </a:r>
          </a:p>
        </p:txBody>
      </p:sp>
    </p:spTree>
    <p:extLst>
      <p:ext uri="{BB962C8B-B14F-4D97-AF65-F5344CB8AC3E}">
        <p14:creationId xmlns:p14="http://schemas.microsoft.com/office/powerpoint/2010/main" val="217050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Grayscale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4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Grayscale Thresholding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B6394-9B19-4532-B893-71DC606C5ED3}"/>
              </a:ext>
            </a:extLst>
          </p:cNvPr>
          <p:cNvSpPr txBox="1"/>
          <p:nvPr/>
        </p:nvSpPr>
        <p:spPr>
          <a:xfrm>
            <a:off x="1399609" y="3292551"/>
            <a:ext cx="4893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To begin, the grayscale histogram of the image was taken. The peak we see there corresponds to the background pixels; these were removed via thresholding the image to a certain level. For my threshold, I used </a:t>
            </a:r>
            <a:r>
              <a:rPr lang="en-PH" dirty="0" err="1">
                <a:latin typeface="Consolas" panose="020B0609020204030204" pitchFamily="49" charset="0"/>
              </a:rPr>
              <a:t>graythresh</a:t>
            </a:r>
            <a:r>
              <a:rPr lang="en-PH" dirty="0">
                <a:latin typeface="Consolas" panose="020B0609020204030204" pitchFamily="49" charset="0"/>
              </a:rPr>
              <a:t>() </a:t>
            </a:r>
            <a:r>
              <a:rPr lang="en-PH" dirty="0">
                <a:latin typeface="Gill Sans Nova Light" panose="020B0302020104020203" pitchFamily="34" charset="0"/>
              </a:rPr>
              <a:t>to determine the global image threshold, which turned out to be around 144.</a:t>
            </a:r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427547" y="5751998"/>
            <a:ext cx="447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2. Grayscale histogram of original image.</a:t>
            </a:r>
          </a:p>
        </p:txBody>
      </p:sp>
      <p:pic>
        <p:nvPicPr>
          <p:cNvPr id="16" name="Picture 15" descr="A picture containing sky&#10;&#10;Description automatically generated">
            <a:extLst>
              <a:ext uri="{FF2B5EF4-FFF2-40B4-BE49-F238E27FC236}">
                <a16:creationId xmlns:a16="http://schemas.microsoft.com/office/drawing/2014/main" id="{9370D226-62C8-49A5-AFB0-FA1A5A40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5838" r="9034" b="4868"/>
          <a:stretch/>
        </p:blipFill>
        <p:spPr>
          <a:xfrm>
            <a:off x="6402642" y="2665926"/>
            <a:ext cx="4500989" cy="30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Grayscale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5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Grayscale Thresholding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3296804" y="5570374"/>
            <a:ext cx="7056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3. Segmented image via thresholding (I &lt; 144).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2ED15-1EC3-4E2C-9902-320A94C95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03" y="3264238"/>
            <a:ext cx="7056443" cy="22942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2B309A-8026-4EFF-8C8C-8FF9DABBE34B}"/>
              </a:ext>
            </a:extLst>
          </p:cNvPr>
          <p:cNvSpPr txBox="1"/>
          <p:nvPr/>
        </p:nvSpPr>
        <p:spPr>
          <a:xfrm>
            <a:off x="1474237" y="2668555"/>
            <a:ext cx="94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resulting segmented image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16930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Grayscale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6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Grayscale Thresholding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007404" y="5770626"/>
            <a:ext cx="489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4. For comparison: original image (top), segmented image (bottom).</a:t>
            </a:r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D0884B0-0551-4BD5-8698-008769C8E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2712" r="6483" b="7080"/>
          <a:stretch/>
        </p:blipFill>
        <p:spPr>
          <a:xfrm>
            <a:off x="6007405" y="2526526"/>
            <a:ext cx="4898572" cy="3214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D82C3C-78B0-4C6A-A176-5B25C0918868}"/>
              </a:ext>
            </a:extLst>
          </p:cNvPr>
          <p:cNvSpPr txBox="1"/>
          <p:nvPr/>
        </p:nvSpPr>
        <p:spPr>
          <a:xfrm>
            <a:off x="1431287" y="3968547"/>
            <a:ext cx="442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We can see that the text from the check was successfully taken out via grayscale thresholding.</a:t>
            </a:r>
          </a:p>
        </p:txBody>
      </p:sp>
    </p:spTree>
    <p:extLst>
      <p:ext uri="{BB962C8B-B14F-4D97-AF65-F5344CB8AC3E}">
        <p14:creationId xmlns:p14="http://schemas.microsoft.com/office/powerpoint/2010/main" val="7868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7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Preliminaries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240700" y="5766250"/>
            <a:ext cx="46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4. Macbeth Color Checker.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82C3C-78B0-4C6A-A176-5B25C0918868}"/>
              </a:ext>
            </a:extLst>
          </p:cNvPr>
          <p:cNvSpPr txBox="1"/>
          <p:nvPr/>
        </p:nvSpPr>
        <p:spPr>
          <a:xfrm>
            <a:off x="1431287" y="3569550"/>
            <a:ext cx="467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To test the parametric and non-parametric (histogram </a:t>
            </a:r>
            <a:r>
              <a:rPr lang="en-PH" dirty="0" err="1"/>
              <a:t>backprojection</a:t>
            </a:r>
            <a:r>
              <a:rPr lang="en-PH" dirty="0"/>
              <a:t>) probability distribution estimation for color image segmentation, I first tried to segment a single color (yellow) from the Macbeth Color Checker</a:t>
            </a:r>
            <a:r>
              <a:rPr lang="en-PH" baseline="30000" dirty="0"/>
              <a:t>[1]</a:t>
            </a:r>
            <a:r>
              <a:rPr lang="en-PH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0FCB7-7452-46ED-8B1D-7DF47597C1F4}"/>
              </a:ext>
            </a:extLst>
          </p:cNvPr>
          <p:cNvSpPr txBox="1"/>
          <p:nvPr/>
        </p:nvSpPr>
        <p:spPr>
          <a:xfrm>
            <a:off x="1279019" y="5909125"/>
            <a:ext cx="3964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/>
              <a:t>[1] – Taken from: </a:t>
            </a:r>
            <a:r>
              <a:rPr lang="en-PH" sz="800" dirty="0">
                <a:hlinkClick r:id="rId2"/>
              </a:rPr>
              <a:t>https://www.dpreview.com/forums/post/5189991</a:t>
            </a:r>
            <a:endParaRPr lang="en-PH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F1DD6-647C-4467-8C2A-814F38BE2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1" y="2641867"/>
            <a:ext cx="4672280" cy="31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8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Preliminaries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240700" y="5766250"/>
            <a:ext cx="46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4. Macbeth Color Checker.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82C3C-78B0-4C6A-A176-5B25C0918868}"/>
              </a:ext>
            </a:extLst>
          </p:cNvPr>
          <p:cNvSpPr txBox="1"/>
          <p:nvPr/>
        </p:nvSpPr>
        <p:spPr>
          <a:xfrm>
            <a:off x="1459103" y="3169037"/>
            <a:ext cx="46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The patch below was my region of interest (ROI).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F1DD6-647C-4467-8C2A-814F38BE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1" y="2641867"/>
            <a:ext cx="4672280" cy="3128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84841-4059-4261-AEB6-3B956ABD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23" y="4095403"/>
            <a:ext cx="685438" cy="6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573C0-8385-4334-8B6A-7C1ED665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PH" dirty="0"/>
              <a:t>Color Image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BC1A-1A78-4B7F-A08D-30117287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PH" dirty="0"/>
              <a:t>Activity 7 - 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2B0A-C5B7-438A-8751-936A169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26AB27-C189-4FBB-8A50-9D2E08455FAF}" type="slidenum">
              <a:rPr lang="en-PH" smtClean="0"/>
              <a:pPr>
                <a:spcAft>
                  <a:spcPts val="600"/>
                </a:spcAft>
              </a:pPr>
              <a:t>9</a:t>
            </a:fld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6B47-774A-41E5-B1A3-2A3ED9B8C782}"/>
              </a:ext>
            </a:extLst>
          </p:cNvPr>
          <p:cNvSpPr/>
          <p:nvPr/>
        </p:nvSpPr>
        <p:spPr>
          <a:xfrm>
            <a:off x="-7912" y="2526526"/>
            <a:ext cx="1177613" cy="3563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PH" sz="2400" dirty="0">
                <a:solidFill>
                  <a:sysClr val="windowText" lastClr="000000"/>
                </a:solidFill>
              </a:rPr>
              <a:t>Preliminaries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5CB8-D3E9-4F32-A279-F568D4C6CED5}"/>
              </a:ext>
            </a:extLst>
          </p:cNvPr>
          <p:cNvSpPr txBox="1"/>
          <p:nvPr/>
        </p:nvSpPr>
        <p:spPr>
          <a:xfrm>
            <a:off x="6240700" y="5766250"/>
            <a:ext cx="46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4. Macbeth Color Checker.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82C3C-78B0-4C6A-A176-5B25C0918868}"/>
              </a:ext>
            </a:extLst>
          </p:cNvPr>
          <p:cNvSpPr txBox="1"/>
          <p:nvPr/>
        </p:nvSpPr>
        <p:spPr>
          <a:xfrm>
            <a:off x="1459103" y="3169037"/>
            <a:ext cx="467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dirty="0"/>
              <a:t>The patch below was my region of interest (ROI). Beside it is the 2D histogram I obtained for my ROI.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F1DD6-647C-4467-8C2A-814F38BE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01" y="2641867"/>
            <a:ext cx="4672280" cy="3128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84841-4059-4261-AEB6-3B956ABD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69" y="4240034"/>
            <a:ext cx="685438" cy="685438"/>
          </a:xfrm>
          <a:prstGeom prst="rect">
            <a:avLst/>
          </a:prstGeom>
        </p:spPr>
      </p:pic>
      <p:pic>
        <p:nvPicPr>
          <p:cNvPr id="6" name="Picture 5" descr="A star in the background&#10;&#10;Description automatically generated">
            <a:extLst>
              <a:ext uri="{FF2B5EF4-FFF2-40B4-BE49-F238E27FC236}">
                <a16:creationId xmlns:a16="http://schemas.microsoft.com/office/drawing/2014/main" id="{7B1A1C9F-FA0A-43B5-8076-3C2A0A2C7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07" y="4240034"/>
            <a:ext cx="685438" cy="685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144F32-12BA-4EAF-9DE3-B45977833674}"/>
              </a:ext>
            </a:extLst>
          </p:cNvPr>
          <p:cNvSpPr txBox="1"/>
          <p:nvPr/>
        </p:nvSpPr>
        <p:spPr>
          <a:xfrm>
            <a:off x="1420217" y="5032521"/>
            <a:ext cx="46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Figure 5. Left: Region of interest, Right: 2D histogram of ROI.</a:t>
            </a:r>
          </a:p>
        </p:txBody>
      </p:sp>
    </p:spTree>
    <p:extLst>
      <p:ext uri="{BB962C8B-B14F-4D97-AF65-F5344CB8AC3E}">
        <p14:creationId xmlns:p14="http://schemas.microsoft.com/office/powerpoint/2010/main" val="5023079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illSansNovaLight">
      <a:majorFont>
        <a:latin typeface="Gill Sans Nova Light"/>
        <a:ea typeface=""/>
        <a:cs typeface=""/>
      </a:majorFont>
      <a:minorFont>
        <a:latin typeface="Gill Sans Nova Light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1000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Gill Sans Nova Light</vt:lpstr>
      <vt:lpstr>Wingdings</vt:lpstr>
      <vt:lpstr>Wingdings 2</vt:lpstr>
      <vt:lpstr>Frame</vt:lpstr>
      <vt:lpstr>Image Segmentation</vt:lpstr>
      <vt:lpstr>Tasks</vt:lpstr>
      <vt:lpstr>Grayscale Image Segmentation</vt:lpstr>
      <vt:lpstr>Grayscale Image Segmentation</vt:lpstr>
      <vt:lpstr>Grayscale Image Segmentation</vt:lpstr>
      <vt:lpstr>Grayscale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Color Image Segmentation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Lou Josef Tan</dc:creator>
  <cp:lastModifiedBy>Lou Josef Tan</cp:lastModifiedBy>
  <cp:revision>22</cp:revision>
  <dcterms:created xsi:type="dcterms:W3CDTF">2019-09-12T08:40:44Z</dcterms:created>
  <dcterms:modified xsi:type="dcterms:W3CDTF">2019-09-12T15:13:09Z</dcterms:modified>
</cp:coreProperties>
</file>