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33"/>
  </p:notesMasterIdLst>
  <p:sldIdLst>
    <p:sldId id="256" r:id="rId2"/>
    <p:sldId id="257" r:id="rId3"/>
    <p:sldId id="258" r:id="rId4"/>
    <p:sldId id="259" r:id="rId5"/>
    <p:sldId id="260" r:id="rId6"/>
    <p:sldId id="261" r:id="rId7"/>
    <p:sldId id="262" r:id="rId8"/>
    <p:sldId id="263" r:id="rId9"/>
    <p:sldId id="266" r:id="rId10"/>
    <p:sldId id="267" r:id="rId11"/>
    <p:sldId id="265" r:id="rId12"/>
    <p:sldId id="264" r:id="rId13"/>
    <p:sldId id="268" r:id="rId14"/>
    <p:sldId id="272" r:id="rId15"/>
    <p:sldId id="271" r:id="rId16"/>
    <p:sldId id="270" r:id="rId17"/>
    <p:sldId id="269" r:id="rId18"/>
    <p:sldId id="273" r:id="rId19"/>
    <p:sldId id="274" r:id="rId20"/>
    <p:sldId id="275" r:id="rId21"/>
    <p:sldId id="276" r:id="rId22"/>
    <p:sldId id="277" r:id="rId23"/>
    <p:sldId id="278" r:id="rId24"/>
    <p:sldId id="282" r:id="rId25"/>
    <p:sldId id="281" r:id="rId26"/>
    <p:sldId id="280" r:id="rId27"/>
    <p:sldId id="279"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userDrawn="1">
          <p15:clr>
            <a:srgbClr val="A4A3A4"/>
          </p15:clr>
        </p15:guide>
        <p15:guide id="2" pos="302" userDrawn="1">
          <p15:clr>
            <a:srgbClr val="A4A3A4"/>
          </p15:clr>
        </p15:guide>
        <p15:guide id="3" orient="horz" pos="3884" userDrawn="1">
          <p15:clr>
            <a:srgbClr val="A4A3A4"/>
          </p15:clr>
        </p15:guide>
        <p15:guide id="4" pos="2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8E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guide orient="horz" pos="232"/>
        <p:guide pos="302"/>
        <p:guide orient="horz" pos="3884"/>
        <p:guide pos="23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1838B-8CE7-417A-8871-AF4CB1CA9C0F}" type="datetimeFigureOut">
              <a:rPr lang="en-PH" smtClean="0"/>
              <a:t>19/09/2019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CDCCE-6DCD-4ECC-9581-354450940F36}" type="slidenum">
              <a:rPr lang="en-PH" smtClean="0"/>
              <a:t>‹#›</a:t>
            </a:fld>
            <a:endParaRPr lang="en-PH"/>
          </a:p>
        </p:txBody>
      </p:sp>
    </p:spTree>
    <p:extLst>
      <p:ext uri="{BB962C8B-B14F-4D97-AF65-F5344CB8AC3E}">
        <p14:creationId xmlns:p14="http://schemas.microsoft.com/office/powerpoint/2010/main" val="273008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613769-E587-45D5-BCE7-1958788194A1}" type="datetime1">
              <a:rPr lang="en-US" smtClean="0"/>
              <a:t>9/19/2019</a:t>
            </a:fld>
            <a:endParaRPr lang="en-US" dirty="0"/>
          </a:p>
        </p:txBody>
      </p:sp>
      <p:sp>
        <p:nvSpPr>
          <p:cNvPr id="5" name="Footer Placeholder 4"/>
          <p:cNvSpPr>
            <a:spLocks noGrp="1"/>
          </p:cNvSpPr>
          <p:nvPr>
            <p:ph type="ftr" sz="quarter" idx="11"/>
          </p:nvPr>
        </p:nvSpPr>
        <p:spPr/>
        <p:txBody>
          <a:bodyPr/>
          <a:lstStyle/>
          <a:p>
            <a:r>
              <a:rPr lang="en-US"/>
              <a:t>Activity 8 - Morphological Operations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5461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34A6A-3942-4ABB-BB1E-0E6358F28B04}" type="datetime1">
              <a:rPr lang="en-US" smtClean="0"/>
              <a:t>9/19/2019</a:t>
            </a:fld>
            <a:endParaRPr lang="en-US" dirty="0"/>
          </a:p>
        </p:txBody>
      </p:sp>
      <p:sp>
        <p:nvSpPr>
          <p:cNvPr id="8" name="Footer Placeholder 7"/>
          <p:cNvSpPr>
            <a:spLocks noGrp="1"/>
          </p:cNvSpPr>
          <p:nvPr>
            <p:ph type="ftr" sz="quarter" idx="11"/>
          </p:nvPr>
        </p:nvSpPr>
        <p:spPr/>
        <p:txBody>
          <a:bodyPr/>
          <a:lstStyle/>
          <a:p>
            <a:r>
              <a:rPr lang="en-US"/>
              <a:t>Activity 8 - Morphological Operations</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513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BE2595-D5E6-4113-B915-37750F3E76B8}" type="datetime1">
              <a:rPr lang="en-US" smtClean="0"/>
              <a:t>9/19/2019</a:t>
            </a:fld>
            <a:endParaRPr lang="en-US" dirty="0"/>
          </a:p>
        </p:txBody>
      </p:sp>
      <p:sp>
        <p:nvSpPr>
          <p:cNvPr id="8" name="Footer Placeholder 7"/>
          <p:cNvSpPr>
            <a:spLocks noGrp="1"/>
          </p:cNvSpPr>
          <p:nvPr>
            <p:ph type="ftr" sz="quarter" idx="11"/>
          </p:nvPr>
        </p:nvSpPr>
        <p:spPr/>
        <p:txBody>
          <a:bodyPr/>
          <a:lstStyle/>
          <a:p>
            <a:r>
              <a:rPr lang="en-US"/>
              <a:t>Activity 8 - Morphological Operations</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899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CCCD8-CB8E-4592-B839-0C0734E45179}" type="datetime1">
              <a:rPr lang="en-US" smtClean="0"/>
              <a:t>9/19/2019</a:t>
            </a:fld>
            <a:endParaRPr lang="en-US" dirty="0"/>
          </a:p>
        </p:txBody>
      </p:sp>
      <p:sp>
        <p:nvSpPr>
          <p:cNvPr id="5" name="Footer Placeholder 4"/>
          <p:cNvSpPr>
            <a:spLocks noGrp="1"/>
          </p:cNvSpPr>
          <p:nvPr>
            <p:ph type="ftr" sz="quarter" idx="11"/>
          </p:nvPr>
        </p:nvSpPr>
        <p:spPr/>
        <p:txBody>
          <a:bodyPr/>
          <a:lstStyle/>
          <a:p>
            <a:r>
              <a:rPr lang="en-US"/>
              <a:t>Activity 8 - Morphological Operations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42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D1C22-1621-4822-970E-D883A401BB1B}" type="datetime1">
              <a:rPr lang="en-US" smtClean="0"/>
              <a:t>9/19/2019</a:t>
            </a:fld>
            <a:endParaRPr lang="en-US" dirty="0"/>
          </a:p>
        </p:txBody>
      </p:sp>
      <p:sp>
        <p:nvSpPr>
          <p:cNvPr id="5" name="Footer Placeholder 4"/>
          <p:cNvSpPr>
            <a:spLocks noGrp="1"/>
          </p:cNvSpPr>
          <p:nvPr>
            <p:ph type="ftr" sz="quarter" idx="11"/>
          </p:nvPr>
        </p:nvSpPr>
        <p:spPr/>
        <p:txBody>
          <a:bodyPr/>
          <a:lstStyle/>
          <a:p>
            <a:r>
              <a:rPr lang="en-US"/>
              <a:t>Activity 8 - Morphological Operations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370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415C439-9535-4E4C-850A-482B7EE84542}" type="datetime1">
              <a:rPr lang="en-US" smtClean="0"/>
              <a:t>9/19/2019</a:t>
            </a:fld>
            <a:endParaRPr lang="en-US" dirty="0"/>
          </a:p>
        </p:txBody>
      </p:sp>
      <p:sp>
        <p:nvSpPr>
          <p:cNvPr id="9" name="Footer Placeholder 8"/>
          <p:cNvSpPr>
            <a:spLocks noGrp="1"/>
          </p:cNvSpPr>
          <p:nvPr>
            <p:ph type="ftr" sz="quarter" idx="11"/>
          </p:nvPr>
        </p:nvSpPr>
        <p:spPr/>
        <p:txBody>
          <a:bodyPr/>
          <a:lstStyle/>
          <a:p>
            <a:r>
              <a:rPr lang="en-US"/>
              <a:t>Activity 8 - Morphological Operations</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918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02FF029-E5F2-497B-B9F0-6C07D84DF629}" type="datetime1">
              <a:rPr lang="en-US" smtClean="0"/>
              <a:t>9/19/2019</a:t>
            </a:fld>
            <a:endParaRPr lang="en-US" dirty="0"/>
          </a:p>
        </p:txBody>
      </p:sp>
      <p:sp>
        <p:nvSpPr>
          <p:cNvPr id="11" name="Footer Placeholder 10"/>
          <p:cNvSpPr>
            <a:spLocks noGrp="1"/>
          </p:cNvSpPr>
          <p:nvPr>
            <p:ph type="ftr" sz="quarter" idx="11"/>
          </p:nvPr>
        </p:nvSpPr>
        <p:spPr/>
        <p:txBody>
          <a:bodyPr/>
          <a:lstStyle/>
          <a:p>
            <a:r>
              <a:rPr lang="en-US"/>
              <a:t>Activity 8 - Morphological Operations</a:t>
            </a:r>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47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A272223-C141-4DF0-BC03-932794E33C18}" type="datetime1">
              <a:rPr lang="en-US" smtClean="0"/>
              <a:t>9/19/2019</a:t>
            </a:fld>
            <a:endParaRPr lang="en-US" dirty="0"/>
          </a:p>
        </p:txBody>
      </p:sp>
      <p:sp>
        <p:nvSpPr>
          <p:cNvPr id="7" name="Footer Placeholder 6"/>
          <p:cNvSpPr>
            <a:spLocks noGrp="1"/>
          </p:cNvSpPr>
          <p:nvPr>
            <p:ph type="ftr" sz="quarter" idx="11"/>
          </p:nvPr>
        </p:nvSpPr>
        <p:spPr/>
        <p:txBody>
          <a:bodyPr/>
          <a:lstStyle/>
          <a:p>
            <a:r>
              <a:rPr lang="en-US"/>
              <a:t>Activity 8 - Morphological Operations</a:t>
            </a:r>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563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BB090D-C82E-4076-AF3E-32CBAB36B049}" type="datetime1">
              <a:rPr lang="en-US" smtClean="0"/>
              <a:t>9/19/2019</a:t>
            </a:fld>
            <a:endParaRPr lang="en-US" dirty="0"/>
          </a:p>
        </p:txBody>
      </p:sp>
      <p:sp>
        <p:nvSpPr>
          <p:cNvPr id="6" name="Footer Placeholder 5"/>
          <p:cNvSpPr>
            <a:spLocks noGrp="1"/>
          </p:cNvSpPr>
          <p:nvPr>
            <p:ph type="ftr" sz="quarter" idx="11"/>
          </p:nvPr>
        </p:nvSpPr>
        <p:spPr/>
        <p:txBody>
          <a:bodyPr/>
          <a:lstStyle/>
          <a:p>
            <a:r>
              <a:rPr lang="en-US"/>
              <a:t>Activity 8 - Morphological Operations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474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C249D53-524B-4830-8C96-C67E25A0C90B}" type="datetime1">
              <a:rPr lang="en-US" smtClean="0"/>
              <a:t>9/19/2019</a:t>
            </a:fld>
            <a:endParaRPr lang="en-US" dirty="0"/>
          </a:p>
        </p:txBody>
      </p:sp>
      <p:sp>
        <p:nvSpPr>
          <p:cNvPr id="9" name="Footer Placeholder 8"/>
          <p:cNvSpPr>
            <a:spLocks noGrp="1"/>
          </p:cNvSpPr>
          <p:nvPr>
            <p:ph type="ftr" sz="quarter" idx="11"/>
          </p:nvPr>
        </p:nvSpPr>
        <p:spPr/>
        <p:txBody>
          <a:bodyPr/>
          <a:lstStyle/>
          <a:p>
            <a:r>
              <a:rPr lang="en-US"/>
              <a:t>Activity 8 - Morphological Operations</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759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D00BA93-70B9-420C-BBE1-94F234CD6A16}" type="datetime1">
              <a:rPr lang="en-US" smtClean="0"/>
              <a:t>9/19/2019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Activity 8 - Morphological Operations</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084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609E617-B28C-4986-B196-FD8B324C7399}" type="datetime1">
              <a:rPr lang="en-US" smtClean="0"/>
              <a:t>9/19/2019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Activity 8 - Morphological Operations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3464605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5CFB-1382-4F3C-A3B2-D108D6D9D0EC}"/>
              </a:ext>
            </a:extLst>
          </p:cNvPr>
          <p:cNvSpPr>
            <a:spLocks noGrp="1"/>
          </p:cNvSpPr>
          <p:nvPr>
            <p:ph type="ctrTitle"/>
          </p:nvPr>
        </p:nvSpPr>
        <p:spPr/>
        <p:txBody>
          <a:bodyPr/>
          <a:lstStyle/>
          <a:p>
            <a:r>
              <a:rPr lang="en-PH" b="1" dirty="0"/>
              <a:t>Morphological Operations</a:t>
            </a:r>
          </a:p>
        </p:txBody>
      </p:sp>
      <p:sp>
        <p:nvSpPr>
          <p:cNvPr id="3" name="Subtitle 2">
            <a:extLst>
              <a:ext uri="{FF2B5EF4-FFF2-40B4-BE49-F238E27FC236}">
                <a16:creationId xmlns:a16="http://schemas.microsoft.com/office/drawing/2014/main" id="{56DE1609-D256-46B2-A862-689C3A111ED0}"/>
              </a:ext>
            </a:extLst>
          </p:cNvPr>
          <p:cNvSpPr>
            <a:spLocks noGrp="1"/>
          </p:cNvSpPr>
          <p:nvPr>
            <p:ph type="subTitle" idx="1"/>
          </p:nvPr>
        </p:nvSpPr>
        <p:spPr/>
        <p:txBody>
          <a:bodyPr/>
          <a:lstStyle/>
          <a:p>
            <a:r>
              <a:rPr lang="en-PH" dirty="0">
                <a:solidFill>
                  <a:schemeClr val="bg1"/>
                </a:solidFill>
              </a:rPr>
              <a:t>Activity 8 Short Report</a:t>
            </a:r>
          </a:p>
          <a:p>
            <a:r>
              <a:rPr lang="en-PH" dirty="0">
                <a:solidFill>
                  <a:schemeClr val="bg1"/>
                </a:solidFill>
              </a:rPr>
              <a:t>Lou Josef S. Tan</a:t>
            </a:r>
          </a:p>
        </p:txBody>
      </p:sp>
    </p:spTree>
    <p:extLst>
      <p:ext uri="{BB962C8B-B14F-4D97-AF65-F5344CB8AC3E}">
        <p14:creationId xmlns:p14="http://schemas.microsoft.com/office/powerpoint/2010/main" val="22497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17" name="Picture 16" descr="A close up of a piece of paper&#10;&#10;Description automatically generated">
            <a:extLst>
              <a:ext uri="{FF2B5EF4-FFF2-40B4-BE49-F238E27FC236}">
                <a16:creationId xmlns:a16="http://schemas.microsoft.com/office/drawing/2014/main" id="{F6F911F1-28A2-4D04-ABB5-33E43F9A50A6}"/>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626" t="43715" r="7678" b="40826"/>
          <a:stretch/>
        </p:blipFill>
        <p:spPr>
          <a:xfrm>
            <a:off x="4673162" y="3303753"/>
            <a:ext cx="4705971" cy="1535951"/>
          </a:xfrm>
          <a:prstGeom prst="rect">
            <a:avLst/>
          </a:prstGeom>
        </p:spPr>
      </p:pic>
      <p:pic>
        <p:nvPicPr>
          <p:cNvPr id="13" name="Picture 12" descr="A close up of a piece of paper&#10;&#10;Description automatically generated">
            <a:extLst>
              <a:ext uri="{FF2B5EF4-FFF2-40B4-BE49-F238E27FC236}">
                <a16:creationId xmlns:a16="http://schemas.microsoft.com/office/drawing/2014/main" id="{853FD7B6-A274-4120-AEC8-52C7310C5123}"/>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69266"/>
          <a:stretch/>
        </p:blipFill>
        <p:spPr>
          <a:xfrm>
            <a:off x="3002998" y="2998005"/>
            <a:ext cx="1535186" cy="2527822"/>
          </a:xfrm>
          <a:prstGeom prst="rect">
            <a:avLst/>
          </a:prstGeom>
        </p:spPr>
      </p:pic>
      <p:pic>
        <p:nvPicPr>
          <p:cNvPr id="15" name="Picture 14" descr="A close up of a piece of paper&#10;&#10;Description automatically generated">
            <a:extLst>
              <a:ext uri="{FF2B5EF4-FFF2-40B4-BE49-F238E27FC236}">
                <a16:creationId xmlns:a16="http://schemas.microsoft.com/office/drawing/2014/main" id="{E8DE2C3A-8C67-43CB-B5D7-DCB11B85427D}"/>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7491" b="91471"/>
          <a:stretch/>
        </p:blipFill>
        <p:spPr>
          <a:xfrm>
            <a:off x="4646741" y="2831826"/>
            <a:ext cx="4775934" cy="512266"/>
          </a:xfrm>
          <a:prstGeom prst="rect">
            <a:avLst/>
          </a:prstGeom>
        </p:spPr>
      </p:pic>
      <p:sp>
        <p:nvSpPr>
          <p:cNvPr id="18" name="TextBox 17">
            <a:extLst>
              <a:ext uri="{FF2B5EF4-FFF2-40B4-BE49-F238E27FC236}">
                <a16:creationId xmlns:a16="http://schemas.microsoft.com/office/drawing/2014/main" id="{520A2C51-3326-428F-90B2-FA0188D0EE18}"/>
              </a:ext>
            </a:extLst>
          </p:cNvPr>
          <p:cNvSpPr txBox="1"/>
          <p:nvPr/>
        </p:nvSpPr>
        <p:spPr>
          <a:xfrm>
            <a:off x="3002998" y="5460277"/>
            <a:ext cx="6419677" cy="400110"/>
          </a:xfrm>
          <a:prstGeom prst="rect">
            <a:avLst/>
          </a:prstGeom>
          <a:noFill/>
        </p:spPr>
        <p:txBody>
          <a:bodyPr wrap="square" rtlCol="0">
            <a:spAutoFit/>
          </a:bodyPr>
          <a:lstStyle/>
          <a:p>
            <a:r>
              <a:rPr lang="en-PH" sz="1000" dirty="0"/>
              <a:t>Figure 3. Predicted erosion and dilation for 5x5 square.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spTree>
    <p:extLst>
      <p:ext uri="{BB962C8B-B14F-4D97-AF65-F5344CB8AC3E}">
        <p14:creationId xmlns:p14="http://schemas.microsoft.com/office/powerpoint/2010/main" val="65003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17" name="Picture 16" descr="A close up of a piece of paper&#10;&#10;Description automatically generated">
            <a:extLst>
              <a:ext uri="{FF2B5EF4-FFF2-40B4-BE49-F238E27FC236}">
                <a16:creationId xmlns:a16="http://schemas.microsoft.com/office/drawing/2014/main" id="{F6F911F1-28A2-4D04-ABB5-33E43F9A50A6}"/>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799" t="60317" r="8025" b="21524"/>
          <a:stretch/>
        </p:blipFill>
        <p:spPr>
          <a:xfrm>
            <a:off x="4676877" y="3169160"/>
            <a:ext cx="4733826" cy="1829560"/>
          </a:xfrm>
          <a:prstGeom prst="rect">
            <a:avLst/>
          </a:prstGeom>
        </p:spPr>
      </p:pic>
      <p:pic>
        <p:nvPicPr>
          <p:cNvPr id="13" name="Picture 12" descr="A close up of a piece of paper&#10;&#10;Description automatically generated">
            <a:extLst>
              <a:ext uri="{FF2B5EF4-FFF2-40B4-BE49-F238E27FC236}">
                <a16:creationId xmlns:a16="http://schemas.microsoft.com/office/drawing/2014/main" id="{75F91B4D-01D7-4CCD-9C9A-6D892081254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69266"/>
          <a:stretch/>
        </p:blipFill>
        <p:spPr>
          <a:xfrm>
            <a:off x="3002998" y="2998005"/>
            <a:ext cx="1535186" cy="2527822"/>
          </a:xfrm>
          <a:prstGeom prst="rect">
            <a:avLst/>
          </a:prstGeom>
        </p:spPr>
      </p:pic>
      <p:pic>
        <p:nvPicPr>
          <p:cNvPr id="15" name="Picture 14" descr="A close up of a piece of paper&#10;&#10;Description automatically generated">
            <a:extLst>
              <a:ext uri="{FF2B5EF4-FFF2-40B4-BE49-F238E27FC236}">
                <a16:creationId xmlns:a16="http://schemas.microsoft.com/office/drawing/2014/main" id="{5B2C02E7-399D-4AD1-9F75-22C246F46DAE}"/>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7491" b="91228"/>
          <a:stretch/>
        </p:blipFill>
        <p:spPr>
          <a:xfrm>
            <a:off x="4646741" y="2831825"/>
            <a:ext cx="4775934" cy="536649"/>
          </a:xfrm>
          <a:prstGeom prst="rect">
            <a:avLst/>
          </a:prstGeom>
        </p:spPr>
      </p:pic>
      <p:sp>
        <p:nvSpPr>
          <p:cNvPr id="18" name="TextBox 17">
            <a:extLst>
              <a:ext uri="{FF2B5EF4-FFF2-40B4-BE49-F238E27FC236}">
                <a16:creationId xmlns:a16="http://schemas.microsoft.com/office/drawing/2014/main" id="{3B00344C-3D77-4E7A-9868-E258F13E7155}"/>
              </a:ext>
            </a:extLst>
          </p:cNvPr>
          <p:cNvSpPr txBox="1"/>
          <p:nvPr/>
        </p:nvSpPr>
        <p:spPr>
          <a:xfrm>
            <a:off x="3002998" y="5460277"/>
            <a:ext cx="6419677" cy="400110"/>
          </a:xfrm>
          <a:prstGeom prst="rect">
            <a:avLst/>
          </a:prstGeom>
          <a:noFill/>
        </p:spPr>
        <p:txBody>
          <a:bodyPr wrap="square" rtlCol="0">
            <a:spAutoFit/>
          </a:bodyPr>
          <a:lstStyle/>
          <a:p>
            <a:r>
              <a:rPr lang="en-PH" sz="1000" dirty="0"/>
              <a:t>Figure 3. Predicted erosion and dilation for 5x5 square.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spTree>
    <p:extLst>
      <p:ext uri="{BB962C8B-B14F-4D97-AF65-F5344CB8AC3E}">
        <p14:creationId xmlns:p14="http://schemas.microsoft.com/office/powerpoint/2010/main" val="331526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12</a:t>
            </a:fld>
            <a:endParaRPr lang="en-US" dirty="0"/>
          </a:p>
        </p:txBody>
      </p:sp>
      <p:pic>
        <p:nvPicPr>
          <p:cNvPr id="17" name="Picture 16" descr="A close up of a piece of paper&#10;&#10;Description automatically generated">
            <a:extLst>
              <a:ext uri="{FF2B5EF4-FFF2-40B4-BE49-F238E27FC236}">
                <a16:creationId xmlns:a16="http://schemas.microsoft.com/office/drawing/2014/main" id="{F6F911F1-28A2-4D04-ABB5-33E43F9A50A6}"/>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948" t="77968" r="9066" b="5524"/>
          <a:stretch/>
        </p:blipFill>
        <p:spPr>
          <a:xfrm>
            <a:off x="4759953" y="3151618"/>
            <a:ext cx="4575052" cy="1664221"/>
          </a:xfrm>
          <a:prstGeom prst="rect">
            <a:avLst/>
          </a:prstGeom>
        </p:spPr>
      </p:pic>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69266"/>
          <a:stretch/>
        </p:blipFill>
        <p:spPr>
          <a:xfrm>
            <a:off x="3002998" y="2998005"/>
            <a:ext cx="1535186" cy="2527822"/>
          </a:xfrm>
          <a:prstGeom prst="rect">
            <a:avLst/>
          </a:prstGeom>
        </p:spPr>
      </p:pic>
      <p:pic>
        <p:nvPicPr>
          <p:cNvPr id="15" name="Picture 14" descr="A close up of a piece of paper&#10;&#10;Description automatically generated">
            <a:extLst>
              <a:ext uri="{FF2B5EF4-FFF2-40B4-BE49-F238E27FC236}">
                <a16:creationId xmlns:a16="http://schemas.microsoft.com/office/drawing/2014/main" id="{C5D251D1-B2D7-4F7B-A66F-3D00BF63325A}"/>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7491" b="91471"/>
          <a:stretch/>
        </p:blipFill>
        <p:spPr>
          <a:xfrm>
            <a:off x="4646741" y="2831826"/>
            <a:ext cx="4775934" cy="512266"/>
          </a:xfrm>
          <a:prstGeom prst="rect">
            <a:avLst/>
          </a:prstGeom>
        </p:spPr>
      </p:pic>
      <p:sp>
        <p:nvSpPr>
          <p:cNvPr id="18" name="TextBox 17">
            <a:extLst>
              <a:ext uri="{FF2B5EF4-FFF2-40B4-BE49-F238E27FC236}">
                <a16:creationId xmlns:a16="http://schemas.microsoft.com/office/drawing/2014/main" id="{BD699158-0BF0-4D5A-B8B3-4F4D61899976}"/>
              </a:ext>
            </a:extLst>
          </p:cNvPr>
          <p:cNvSpPr txBox="1"/>
          <p:nvPr/>
        </p:nvSpPr>
        <p:spPr>
          <a:xfrm>
            <a:off x="3002998" y="5460277"/>
            <a:ext cx="6419677" cy="400110"/>
          </a:xfrm>
          <a:prstGeom prst="rect">
            <a:avLst/>
          </a:prstGeom>
          <a:noFill/>
        </p:spPr>
        <p:txBody>
          <a:bodyPr wrap="square" rtlCol="0">
            <a:spAutoFit/>
          </a:bodyPr>
          <a:lstStyle/>
          <a:p>
            <a:r>
              <a:rPr lang="en-PH" sz="1000" dirty="0"/>
              <a:t>Figure 3. Predicted erosion and dilation for 5x5 square.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spTree>
    <p:extLst>
      <p:ext uri="{BB962C8B-B14F-4D97-AF65-F5344CB8AC3E}">
        <p14:creationId xmlns:p14="http://schemas.microsoft.com/office/powerpoint/2010/main" val="363370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002998" y="2998005"/>
            <a:ext cx="1535186" cy="430995"/>
          </a:xfrm>
          <a:prstGeom prst="rect">
            <a:avLst/>
          </a:prstGeom>
        </p:spPr>
      </p:pic>
      <p:pic>
        <p:nvPicPr>
          <p:cNvPr id="15" name="Picture 14" descr="A close up of a piece of paper&#10;&#10;Description automatically generated">
            <a:extLst>
              <a:ext uri="{FF2B5EF4-FFF2-40B4-BE49-F238E27FC236}">
                <a16:creationId xmlns:a16="http://schemas.microsoft.com/office/drawing/2014/main" id="{C5D251D1-B2D7-4F7B-A66F-3D00BF63325A}"/>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466965" y="2849244"/>
            <a:ext cx="923109" cy="512266"/>
          </a:xfrm>
          <a:prstGeom prst="rect">
            <a:avLst/>
          </a:prstGeom>
        </p:spPr>
      </p:pic>
      <p:sp>
        <p:nvSpPr>
          <p:cNvPr id="18" name="TextBox 17">
            <a:extLst>
              <a:ext uri="{FF2B5EF4-FFF2-40B4-BE49-F238E27FC236}">
                <a16:creationId xmlns:a16="http://schemas.microsoft.com/office/drawing/2014/main" id="{BD699158-0BF0-4D5A-B8B3-4F4D61899976}"/>
              </a:ext>
            </a:extLst>
          </p:cNvPr>
          <p:cNvSpPr txBox="1"/>
          <p:nvPr/>
        </p:nvSpPr>
        <p:spPr>
          <a:xfrm>
            <a:off x="3002998" y="5460277"/>
            <a:ext cx="7342780" cy="400110"/>
          </a:xfrm>
          <a:prstGeom prst="rect">
            <a:avLst/>
          </a:prstGeom>
          <a:noFill/>
        </p:spPr>
        <p:txBody>
          <a:bodyPr wrap="square" rtlCol="0">
            <a:spAutoFit/>
          </a:bodyPr>
          <a:lstStyle/>
          <a:p>
            <a:r>
              <a:rPr lang="en-PH" sz="1000" dirty="0"/>
              <a:t>Figure 4. Predicted erosion and dilation for triangle (4-box base, 3-box height).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7" name="Picture 6" descr="A close up of a piece of paper&#10;&#10;Description automatically generated">
            <a:extLst>
              <a:ext uri="{FF2B5EF4-FFF2-40B4-BE49-F238E27FC236}">
                <a16:creationId xmlns:a16="http://schemas.microsoft.com/office/drawing/2014/main" id="{FC26AFAE-64C7-477C-9E5C-578665E3ADF5}"/>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70" t="8167" r="76658" b="80235"/>
          <a:stretch/>
        </p:blipFill>
        <p:spPr>
          <a:xfrm>
            <a:off x="2856995" y="3695447"/>
            <a:ext cx="1407269" cy="1138207"/>
          </a:xfrm>
          <a:prstGeom prst="rect">
            <a:avLst/>
          </a:prstGeom>
        </p:spPr>
      </p:pic>
      <p:pic>
        <p:nvPicPr>
          <p:cNvPr id="11" name="Picture 10" descr="A close up of a piece of paper&#10;&#10;Description automatically generated">
            <a:extLst>
              <a:ext uri="{FF2B5EF4-FFF2-40B4-BE49-F238E27FC236}">
                <a16:creationId xmlns:a16="http://schemas.microsoft.com/office/drawing/2014/main" id="{4987EA9C-8893-4F5C-BE85-963CF2E55B5E}"/>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4992" t="8522" r="8318" b="78792"/>
          <a:stretch/>
        </p:blipFill>
        <p:spPr>
          <a:xfrm>
            <a:off x="4764604" y="3738111"/>
            <a:ext cx="5581174" cy="1234342"/>
          </a:xfrm>
          <a:prstGeom prst="rect">
            <a:avLst/>
          </a:prstGeom>
        </p:spPr>
      </p:pic>
      <p:pic>
        <p:nvPicPr>
          <p:cNvPr id="19" name="Picture 18" descr="A close up of a piece of paper&#10;&#10;Description automatically generated">
            <a:extLst>
              <a:ext uri="{FF2B5EF4-FFF2-40B4-BE49-F238E27FC236}">
                <a16:creationId xmlns:a16="http://schemas.microsoft.com/office/drawing/2014/main" id="{3169100F-2373-4576-87BC-2CD7133FC8E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8683166" y="2849721"/>
            <a:ext cx="1011672" cy="512266"/>
          </a:xfrm>
          <a:prstGeom prst="rect">
            <a:avLst/>
          </a:prstGeom>
        </p:spPr>
      </p:pic>
      <p:pic>
        <p:nvPicPr>
          <p:cNvPr id="20" name="Picture 19" descr="A close up of a piece of paper&#10;&#10;Description automatically generated">
            <a:extLst>
              <a:ext uri="{FF2B5EF4-FFF2-40B4-BE49-F238E27FC236}">
                <a16:creationId xmlns:a16="http://schemas.microsoft.com/office/drawing/2014/main" id="{287DA9F6-E4B3-4168-B23E-AF0816EC28F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655010" y="2849244"/>
            <a:ext cx="837389" cy="512266"/>
          </a:xfrm>
          <a:prstGeom prst="rect">
            <a:avLst/>
          </a:prstGeom>
        </p:spPr>
      </p:pic>
    </p:spTree>
    <p:extLst>
      <p:ext uri="{BB962C8B-B14F-4D97-AF65-F5344CB8AC3E}">
        <p14:creationId xmlns:p14="http://schemas.microsoft.com/office/powerpoint/2010/main" val="319371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002998" y="2998005"/>
            <a:ext cx="1535186" cy="430995"/>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FC26AFAE-64C7-477C-9E5C-578665E3ADF5}"/>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70" t="8167" r="76658" b="80235"/>
          <a:stretch/>
        </p:blipFill>
        <p:spPr>
          <a:xfrm>
            <a:off x="2856995" y="3695447"/>
            <a:ext cx="1407269" cy="1138207"/>
          </a:xfrm>
          <a:prstGeom prst="rect">
            <a:avLst/>
          </a:prstGeom>
        </p:spPr>
      </p:pic>
      <p:pic>
        <p:nvPicPr>
          <p:cNvPr id="17" name="Picture 16" descr="A close up of a piece of paper&#10;&#10;Description automatically generated">
            <a:extLst>
              <a:ext uri="{FF2B5EF4-FFF2-40B4-BE49-F238E27FC236}">
                <a16:creationId xmlns:a16="http://schemas.microsoft.com/office/drawing/2014/main" id="{3369A75E-9956-460B-9BCD-84CF1282496E}"/>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5306" t="27036" r="11622" b="57793"/>
          <a:stretch/>
        </p:blipFill>
        <p:spPr>
          <a:xfrm>
            <a:off x="4735991" y="3610539"/>
            <a:ext cx="5430807" cy="1518809"/>
          </a:xfrm>
          <a:prstGeom prst="rect">
            <a:avLst/>
          </a:prstGeom>
        </p:spPr>
      </p:pic>
      <p:sp>
        <p:nvSpPr>
          <p:cNvPr id="19" name="TextBox 18">
            <a:extLst>
              <a:ext uri="{FF2B5EF4-FFF2-40B4-BE49-F238E27FC236}">
                <a16:creationId xmlns:a16="http://schemas.microsoft.com/office/drawing/2014/main" id="{3180C978-76F5-452D-8F23-0A251F05F9B0}"/>
              </a:ext>
            </a:extLst>
          </p:cNvPr>
          <p:cNvSpPr txBox="1"/>
          <p:nvPr/>
        </p:nvSpPr>
        <p:spPr>
          <a:xfrm>
            <a:off x="3002998" y="5460277"/>
            <a:ext cx="7342780" cy="400110"/>
          </a:xfrm>
          <a:prstGeom prst="rect">
            <a:avLst/>
          </a:prstGeom>
          <a:noFill/>
        </p:spPr>
        <p:txBody>
          <a:bodyPr wrap="square" rtlCol="0">
            <a:spAutoFit/>
          </a:bodyPr>
          <a:lstStyle/>
          <a:p>
            <a:r>
              <a:rPr lang="en-PH" sz="1000" dirty="0"/>
              <a:t>Figure 4. Predicted erosion and dilation for triangle (4-box base, 3-box height).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4E8563DE-B7A9-4832-8A21-0D7E3EF354E7}"/>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466965" y="2849244"/>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F67C955D-08A6-4584-B144-B83D42E97416}"/>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8683166" y="2849721"/>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C8B04128-FA9E-4810-A6FC-3D595FE89A8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655010" y="2849244"/>
            <a:ext cx="837389" cy="512266"/>
          </a:xfrm>
          <a:prstGeom prst="rect">
            <a:avLst/>
          </a:prstGeom>
        </p:spPr>
      </p:pic>
    </p:spTree>
    <p:extLst>
      <p:ext uri="{BB962C8B-B14F-4D97-AF65-F5344CB8AC3E}">
        <p14:creationId xmlns:p14="http://schemas.microsoft.com/office/powerpoint/2010/main" val="179401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002998" y="2998005"/>
            <a:ext cx="1535186" cy="430995"/>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FC26AFAE-64C7-477C-9E5C-578665E3ADF5}"/>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70" t="8167" r="76658" b="80235"/>
          <a:stretch/>
        </p:blipFill>
        <p:spPr>
          <a:xfrm>
            <a:off x="2856995" y="3695447"/>
            <a:ext cx="1407269" cy="1138207"/>
          </a:xfrm>
          <a:prstGeom prst="rect">
            <a:avLst/>
          </a:prstGeom>
        </p:spPr>
      </p:pic>
      <p:pic>
        <p:nvPicPr>
          <p:cNvPr id="17" name="Picture 16" descr="A close up of a piece of paper&#10;&#10;Description automatically generated">
            <a:extLst>
              <a:ext uri="{FF2B5EF4-FFF2-40B4-BE49-F238E27FC236}">
                <a16:creationId xmlns:a16="http://schemas.microsoft.com/office/drawing/2014/main" id="{0BF92954-3D1A-4159-A932-4181D4BD7940}"/>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4991" t="45961" r="8948" b="40266"/>
          <a:stretch/>
        </p:blipFill>
        <p:spPr>
          <a:xfrm>
            <a:off x="4576632" y="3545348"/>
            <a:ext cx="5739639" cy="1391263"/>
          </a:xfrm>
          <a:prstGeom prst="rect">
            <a:avLst/>
          </a:prstGeom>
        </p:spPr>
      </p:pic>
      <p:sp>
        <p:nvSpPr>
          <p:cNvPr id="19" name="TextBox 18">
            <a:extLst>
              <a:ext uri="{FF2B5EF4-FFF2-40B4-BE49-F238E27FC236}">
                <a16:creationId xmlns:a16="http://schemas.microsoft.com/office/drawing/2014/main" id="{D432FDF8-0123-4E04-A9E1-089AF1C5BE78}"/>
              </a:ext>
            </a:extLst>
          </p:cNvPr>
          <p:cNvSpPr txBox="1"/>
          <p:nvPr/>
        </p:nvSpPr>
        <p:spPr>
          <a:xfrm>
            <a:off x="3002998" y="5460277"/>
            <a:ext cx="7342780" cy="400110"/>
          </a:xfrm>
          <a:prstGeom prst="rect">
            <a:avLst/>
          </a:prstGeom>
          <a:noFill/>
        </p:spPr>
        <p:txBody>
          <a:bodyPr wrap="square" rtlCol="0">
            <a:spAutoFit/>
          </a:bodyPr>
          <a:lstStyle/>
          <a:p>
            <a:r>
              <a:rPr lang="en-PH" sz="1000" dirty="0"/>
              <a:t>Figure 4. Predicted erosion and dilation for triangle (4-box base, 3-box height).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A4E56B99-ED82-45E0-A942-3A3EF967E64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466965" y="2849244"/>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9E39662F-84FA-4CBF-81CD-49CFABEE3AA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8683166" y="2849721"/>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424E0063-A385-47D8-83AF-512D46DEE40A}"/>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655010" y="2849244"/>
            <a:ext cx="837389" cy="512266"/>
          </a:xfrm>
          <a:prstGeom prst="rect">
            <a:avLst/>
          </a:prstGeom>
        </p:spPr>
      </p:pic>
    </p:spTree>
    <p:extLst>
      <p:ext uri="{BB962C8B-B14F-4D97-AF65-F5344CB8AC3E}">
        <p14:creationId xmlns:p14="http://schemas.microsoft.com/office/powerpoint/2010/main" val="3263426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002998" y="2998005"/>
            <a:ext cx="1535186" cy="430995"/>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FC26AFAE-64C7-477C-9E5C-578665E3ADF5}"/>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70" t="8167" r="76658" b="80235"/>
          <a:stretch/>
        </p:blipFill>
        <p:spPr>
          <a:xfrm>
            <a:off x="2856995" y="3695447"/>
            <a:ext cx="1407269" cy="1138207"/>
          </a:xfrm>
          <a:prstGeom prst="rect">
            <a:avLst/>
          </a:prstGeom>
        </p:spPr>
      </p:pic>
      <p:pic>
        <p:nvPicPr>
          <p:cNvPr id="17" name="Picture 16" descr="A close up of a piece of paper&#10;&#10;Description automatically generated">
            <a:extLst>
              <a:ext uri="{FF2B5EF4-FFF2-40B4-BE49-F238E27FC236}">
                <a16:creationId xmlns:a16="http://schemas.microsoft.com/office/drawing/2014/main" id="{2C92DCB6-E3AC-457C-B00B-77DA297E7279}"/>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5935" t="63697" r="8319" b="18621"/>
          <a:stretch/>
        </p:blipFill>
        <p:spPr>
          <a:xfrm>
            <a:off x="4584325" y="3345354"/>
            <a:ext cx="5677666" cy="1775286"/>
          </a:xfrm>
          <a:prstGeom prst="rect">
            <a:avLst/>
          </a:prstGeom>
        </p:spPr>
      </p:pic>
      <p:sp>
        <p:nvSpPr>
          <p:cNvPr id="19" name="TextBox 18">
            <a:extLst>
              <a:ext uri="{FF2B5EF4-FFF2-40B4-BE49-F238E27FC236}">
                <a16:creationId xmlns:a16="http://schemas.microsoft.com/office/drawing/2014/main" id="{DE06F24A-6B10-4B5C-82AC-BAC6771DDCB0}"/>
              </a:ext>
            </a:extLst>
          </p:cNvPr>
          <p:cNvSpPr txBox="1"/>
          <p:nvPr/>
        </p:nvSpPr>
        <p:spPr>
          <a:xfrm>
            <a:off x="3002998" y="5460277"/>
            <a:ext cx="7342780" cy="400110"/>
          </a:xfrm>
          <a:prstGeom prst="rect">
            <a:avLst/>
          </a:prstGeom>
          <a:noFill/>
        </p:spPr>
        <p:txBody>
          <a:bodyPr wrap="square" rtlCol="0">
            <a:spAutoFit/>
          </a:bodyPr>
          <a:lstStyle/>
          <a:p>
            <a:r>
              <a:rPr lang="en-PH" sz="1000" dirty="0"/>
              <a:t>Figure 4. Predicted erosion and dilation for triangle (4-box base, 3-box height).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B0FDC865-DFFB-4AFA-902F-3FC5F0449DA1}"/>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466965" y="2849244"/>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31B4C180-F2EA-41FE-A90D-5DB830F74D6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8683166" y="2849721"/>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6EBF88DE-49D6-48F7-9985-7FB3932C934F}"/>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655010" y="2849244"/>
            <a:ext cx="837389" cy="512266"/>
          </a:xfrm>
          <a:prstGeom prst="rect">
            <a:avLst/>
          </a:prstGeom>
        </p:spPr>
      </p:pic>
    </p:spTree>
    <p:extLst>
      <p:ext uri="{BB962C8B-B14F-4D97-AF65-F5344CB8AC3E}">
        <p14:creationId xmlns:p14="http://schemas.microsoft.com/office/powerpoint/2010/main" val="420576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002998" y="2998005"/>
            <a:ext cx="1535186" cy="430995"/>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FC26AFAE-64C7-477C-9E5C-578665E3ADF5}"/>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70" t="8167" r="76658" b="80235"/>
          <a:stretch/>
        </p:blipFill>
        <p:spPr>
          <a:xfrm>
            <a:off x="2856995" y="3695447"/>
            <a:ext cx="1407269" cy="1138207"/>
          </a:xfrm>
          <a:prstGeom prst="rect">
            <a:avLst/>
          </a:prstGeom>
        </p:spPr>
      </p:pic>
      <p:pic>
        <p:nvPicPr>
          <p:cNvPr id="17" name="Picture 16" descr="A close up of a piece of paper&#10;&#10;Description automatically generated">
            <a:extLst>
              <a:ext uri="{FF2B5EF4-FFF2-40B4-BE49-F238E27FC236}">
                <a16:creationId xmlns:a16="http://schemas.microsoft.com/office/drawing/2014/main" id="{0E2284CE-1CF6-44E4-8222-B3E698EED82F}"/>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6092" t="82873" r="8791" b="2497"/>
          <a:stretch/>
        </p:blipFill>
        <p:spPr>
          <a:xfrm>
            <a:off x="4638167" y="3323589"/>
            <a:ext cx="5515859" cy="1440907"/>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4. Predicted erosion and dilation for triangle (4-box base, 3-box height).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466965" y="2849244"/>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8683166" y="2849721"/>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655010" y="2849244"/>
            <a:ext cx="837389" cy="512266"/>
          </a:xfrm>
          <a:prstGeom prst="rect">
            <a:avLst/>
          </a:prstGeom>
        </p:spPr>
      </p:pic>
    </p:spTree>
    <p:extLst>
      <p:ext uri="{BB962C8B-B14F-4D97-AF65-F5344CB8AC3E}">
        <p14:creationId xmlns:p14="http://schemas.microsoft.com/office/powerpoint/2010/main" val="313429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18</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346577" y="2595363"/>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5. Predicted erosion and dilation for 10x10 hollow square.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307757" y="2448701"/>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8925179" y="2452035"/>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821085" y="2438180"/>
            <a:ext cx="837389" cy="512266"/>
          </a:xfrm>
          <a:prstGeom prst="rect">
            <a:avLst/>
          </a:prstGeom>
        </p:spPr>
      </p:pic>
      <p:pic>
        <p:nvPicPr>
          <p:cNvPr id="9" name="Picture 8" descr="A close up of a piece of paper&#10;&#10;Description automatically generated">
            <a:extLst>
              <a:ext uri="{FF2B5EF4-FFF2-40B4-BE49-F238E27FC236}">
                <a16:creationId xmlns:a16="http://schemas.microsoft.com/office/drawing/2014/main" id="{5743BAEE-C01D-4515-8200-8538A0DD88C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094" t="4912" r="3807" b="72368"/>
          <a:stretch/>
        </p:blipFill>
        <p:spPr>
          <a:xfrm>
            <a:off x="2569866" y="2984864"/>
            <a:ext cx="8343115" cy="2578143"/>
          </a:xfrm>
          <a:prstGeom prst="rect">
            <a:avLst/>
          </a:prstGeom>
        </p:spPr>
      </p:pic>
    </p:spTree>
    <p:extLst>
      <p:ext uri="{BB962C8B-B14F-4D97-AF65-F5344CB8AC3E}">
        <p14:creationId xmlns:p14="http://schemas.microsoft.com/office/powerpoint/2010/main" val="3680167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19</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346577" y="2595363"/>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5. Predicted erosion and dilation for 10x10 hollow square.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307757" y="2448701"/>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8925179" y="2452035"/>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821085" y="2438180"/>
            <a:ext cx="837389" cy="512266"/>
          </a:xfrm>
          <a:prstGeom prst="rect">
            <a:avLst/>
          </a:prstGeom>
        </p:spPr>
      </p:pic>
      <p:pic>
        <p:nvPicPr>
          <p:cNvPr id="9" name="Picture 8" descr="A close up of a piece of paper&#10;&#10;Description automatically generated">
            <a:extLst>
              <a:ext uri="{FF2B5EF4-FFF2-40B4-BE49-F238E27FC236}">
                <a16:creationId xmlns:a16="http://schemas.microsoft.com/office/drawing/2014/main" id="{5743BAEE-C01D-4515-8200-8538A0DD88C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094" t="4912" r="66258" b="72368"/>
          <a:stretch/>
        </p:blipFill>
        <p:spPr>
          <a:xfrm>
            <a:off x="2569867" y="2984864"/>
            <a:ext cx="2428854" cy="2578143"/>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F6CC709A-5FEB-4521-B61A-822DF98660C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2725" t="27809" r="6189" b="49080"/>
          <a:stretch/>
        </p:blipFill>
        <p:spPr>
          <a:xfrm>
            <a:off x="4913846" y="2946599"/>
            <a:ext cx="5771377" cy="2616408"/>
          </a:xfrm>
          <a:prstGeom prst="rect">
            <a:avLst/>
          </a:prstGeom>
        </p:spPr>
      </p:pic>
    </p:spTree>
    <p:extLst>
      <p:ext uri="{BB962C8B-B14F-4D97-AF65-F5344CB8AC3E}">
        <p14:creationId xmlns:p14="http://schemas.microsoft.com/office/powerpoint/2010/main" val="428567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Tasks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5321764-8E52-4742-B9CE-D7305AF1CE3E}"/>
              </a:ext>
            </a:extLst>
          </p:cNvPr>
          <p:cNvSpPr>
            <a:spLocks noGrp="1"/>
          </p:cNvSpPr>
          <p:nvPr>
            <p:ph idx="1"/>
          </p:nvPr>
        </p:nvSpPr>
        <p:spPr>
          <a:xfrm>
            <a:off x="1600753" y="2535446"/>
            <a:ext cx="8983489" cy="3554457"/>
          </a:xfrm>
        </p:spPr>
        <p:txBody>
          <a:bodyPr>
            <a:normAutofit/>
          </a:bodyPr>
          <a:lstStyle/>
          <a:p>
            <a:pPr>
              <a:lnSpc>
                <a:spcPct val="150000"/>
              </a:lnSpc>
              <a:buFont typeface="Wingdings" panose="05000000000000000000" pitchFamily="2" charset="2"/>
              <a:buChar char="v"/>
            </a:pPr>
            <a:r>
              <a:rPr lang="en-PH" dirty="0">
                <a:solidFill>
                  <a:schemeClr val="tx1"/>
                </a:solidFill>
              </a:rPr>
              <a:t> Basic Morphological Operations</a:t>
            </a:r>
          </a:p>
          <a:p>
            <a:pPr lvl="1">
              <a:lnSpc>
                <a:spcPct val="150000"/>
              </a:lnSpc>
              <a:buFont typeface="Wingdings" panose="05000000000000000000" pitchFamily="2" charset="2"/>
              <a:buChar char="Ø"/>
            </a:pPr>
            <a:r>
              <a:rPr lang="en-PH" dirty="0">
                <a:solidFill>
                  <a:schemeClr val="tx1"/>
                </a:solidFill>
              </a:rPr>
              <a:t> Erosion of pixels</a:t>
            </a:r>
          </a:p>
          <a:p>
            <a:pPr lvl="1">
              <a:lnSpc>
                <a:spcPct val="150000"/>
              </a:lnSpc>
              <a:buFont typeface="Wingdings" panose="05000000000000000000" pitchFamily="2" charset="2"/>
              <a:buChar char="Ø"/>
            </a:pPr>
            <a:r>
              <a:rPr lang="en-PH" dirty="0">
                <a:solidFill>
                  <a:schemeClr val="tx1"/>
                </a:solidFill>
              </a:rPr>
              <a:t> Dilation of pixels</a:t>
            </a:r>
          </a:p>
        </p:txBody>
      </p:sp>
      <p:sp>
        <p:nvSpPr>
          <p:cNvPr id="4" name="Footer Placeholder 3">
            <a:extLst>
              <a:ext uri="{FF2B5EF4-FFF2-40B4-BE49-F238E27FC236}">
                <a16:creationId xmlns:a16="http://schemas.microsoft.com/office/drawing/2014/main" id="{3D39219B-3581-435F-BD2B-E6B35E8C4AC3}"/>
              </a:ext>
            </a:extLst>
          </p:cNvPr>
          <p:cNvSpPr>
            <a:spLocks noGrp="1"/>
          </p:cNvSpPr>
          <p:nvPr>
            <p:ph type="ftr" sz="quarter" idx="11"/>
          </p:nvPr>
        </p:nvSpPr>
        <p:spPr/>
        <p:txBody>
          <a:bodyPr/>
          <a:lstStyle/>
          <a:p>
            <a:r>
              <a:rPr lang="en-US"/>
              <a:t>Activity 8 - Morphological Operations</a:t>
            </a:r>
            <a:endParaRPr lang="en-US" dirty="0"/>
          </a:p>
        </p:txBody>
      </p:sp>
      <p:sp>
        <p:nvSpPr>
          <p:cNvPr id="5" name="Slide Number Placeholder 4">
            <a:extLst>
              <a:ext uri="{FF2B5EF4-FFF2-40B4-BE49-F238E27FC236}">
                <a16:creationId xmlns:a16="http://schemas.microsoft.com/office/drawing/2014/main" id="{D187281B-1E56-4C03-B159-93FA720A6488}"/>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12107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20</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346577" y="2595363"/>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5. Predicted erosion and dilation for 10x10 hollow square.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307757" y="2448701"/>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8925179" y="2452035"/>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821085" y="2438180"/>
            <a:ext cx="837389" cy="512266"/>
          </a:xfrm>
          <a:prstGeom prst="rect">
            <a:avLst/>
          </a:prstGeom>
        </p:spPr>
      </p:pic>
      <p:pic>
        <p:nvPicPr>
          <p:cNvPr id="9" name="Picture 8" descr="A close up of a piece of paper&#10;&#10;Description automatically generated">
            <a:extLst>
              <a:ext uri="{FF2B5EF4-FFF2-40B4-BE49-F238E27FC236}">
                <a16:creationId xmlns:a16="http://schemas.microsoft.com/office/drawing/2014/main" id="{5743BAEE-C01D-4515-8200-8538A0DD88C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094" t="4912" r="65983" b="72368"/>
          <a:stretch/>
        </p:blipFill>
        <p:spPr>
          <a:xfrm>
            <a:off x="2569867" y="2984864"/>
            <a:ext cx="2454979" cy="2578143"/>
          </a:xfrm>
          <a:prstGeom prst="rect">
            <a:avLst/>
          </a:prstGeom>
        </p:spPr>
      </p:pic>
      <p:pic>
        <p:nvPicPr>
          <p:cNvPr id="17" name="Picture 16" descr="A close up of a piece of paper&#10;&#10;Description automatically generated">
            <a:extLst>
              <a:ext uri="{FF2B5EF4-FFF2-40B4-BE49-F238E27FC236}">
                <a16:creationId xmlns:a16="http://schemas.microsoft.com/office/drawing/2014/main" id="{2B159000-0057-4DF6-85FE-CF613155945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1284" t="50812" r="3745" b="28064"/>
          <a:stretch/>
        </p:blipFill>
        <p:spPr>
          <a:xfrm>
            <a:off x="4915992" y="2926287"/>
            <a:ext cx="6153938" cy="2397465"/>
          </a:xfrm>
          <a:prstGeom prst="rect">
            <a:avLst/>
          </a:prstGeom>
        </p:spPr>
      </p:pic>
    </p:spTree>
    <p:extLst>
      <p:ext uri="{BB962C8B-B14F-4D97-AF65-F5344CB8AC3E}">
        <p14:creationId xmlns:p14="http://schemas.microsoft.com/office/powerpoint/2010/main" val="2792095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21</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346577" y="2595363"/>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9079" y="5694750"/>
            <a:ext cx="7342780" cy="400110"/>
          </a:xfrm>
          <a:prstGeom prst="rect">
            <a:avLst/>
          </a:prstGeom>
          <a:noFill/>
        </p:spPr>
        <p:txBody>
          <a:bodyPr wrap="square" rtlCol="0">
            <a:spAutoFit/>
          </a:bodyPr>
          <a:lstStyle/>
          <a:p>
            <a:r>
              <a:rPr lang="en-PH" sz="1000" dirty="0"/>
              <a:t>Figure 5. Predicted erosion and dilation for 10x10 hollow square.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307757" y="2448701"/>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8925179" y="2452035"/>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821085" y="2438180"/>
            <a:ext cx="837389" cy="512266"/>
          </a:xfrm>
          <a:prstGeom prst="rect">
            <a:avLst/>
          </a:prstGeom>
        </p:spPr>
      </p:pic>
      <p:pic>
        <p:nvPicPr>
          <p:cNvPr id="9" name="Picture 8" descr="A close up of a piece of paper&#10;&#10;Description automatically generated">
            <a:extLst>
              <a:ext uri="{FF2B5EF4-FFF2-40B4-BE49-F238E27FC236}">
                <a16:creationId xmlns:a16="http://schemas.microsoft.com/office/drawing/2014/main" id="{5743BAEE-C01D-4515-8200-8538A0DD88C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094" t="4912" r="66443" b="72368"/>
          <a:stretch/>
        </p:blipFill>
        <p:spPr>
          <a:xfrm>
            <a:off x="2569866" y="2984864"/>
            <a:ext cx="2411437" cy="2578143"/>
          </a:xfrm>
          <a:prstGeom prst="rect">
            <a:avLst/>
          </a:prstGeom>
        </p:spPr>
      </p:pic>
      <p:pic>
        <p:nvPicPr>
          <p:cNvPr id="17" name="Picture 16" descr="A close up of a piece of paper&#10;&#10;Description automatically generated">
            <a:extLst>
              <a:ext uri="{FF2B5EF4-FFF2-40B4-BE49-F238E27FC236}">
                <a16:creationId xmlns:a16="http://schemas.microsoft.com/office/drawing/2014/main" id="{DF9A06B7-4680-427B-BE6F-1BCE35ECFC4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0524" t="71984" r="3592" b="1990"/>
          <a:stretch/>
        </p:blipFill>
        <p:spPr>
          <a:xfrm>
            <a:off x="4892614" y="2910455"/>
            <a:ext cx="6232200" cy="2949932"/>
          </a:xfrm>
          <a:prstGeom prst="rect">
            <a:avLst/>
          </a:prstGeom>
        </p:spPr>
      </p:pic>
    </p:spTree>
    <p:extLst>
      <p:ext uri="{BB962C8B-B14F-4D97-AF65-F5344CB8AC3E}">
        <p14:creationId xmlns:p14="http://schemas.microsoft.com/office/powerpoint/2010/main" val="3773710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22</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346577" y="2595363"/>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5. Predicted erosion and dilation for 10x10 hollow square.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307757" y="2448701"/>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8925179" y="2452035"/>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821085" y="2438180"/>
            <a:ext cx="837389" cy="512266"/>
          </a:xfrm>
          <a:prstGeom prst="rect">
            <a:avLst/>
          </a:prstGeom>
        </p:spPr>
      </p:pic>
      <p:pic>
        <p:nvPicPr>
          <p:cNvPr id="9" name="Picture 8" descr="A close up of a piece of paper&#10;&#10;Description automatically generated">
            <a:extLst>
              <a:ext uri="{FF2B5EF4-FFF2-40B4-BE49-F238E27FC236}">
                <a16:creationId xmlns:a16="http://schemas.microsoft.com/office/drawing/2014/main" id="{5743BAEE-C01D-4515-8200-8538A0DD88C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094" t="4912" r="66075" b="72368"/>
          <a:stretch/>
        </p:blipFill>
        <p:spPr>
          <a:xfrm>
            <a:off x="2569866" y="2984864"/>
            <a:ext cx="2446271" cy="2578143"/>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4337F2DD-D9A1-4C44-B96E-D4CD9F6D490C}"/>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1401" r="6303"/>
          <a:stretch/>
        </p:blipFill>
        <p:spPr>
          <a:xfrm>
            <a:off x="5076741" y="2650404"/>
            <a:ext cx="5979152" cy="2975333"/>
          </a:xfrm>
          <a:prstGeom prst="rect">
            <a:avLst/>
          </a:prstGeom>
        </p:spPr>
      </p:pic>
    </p:spTree>
    <p:extLst>
      <p:ext uri="{BB962C8B-B14F-4D97-AF65-F5344CB8AC3E}">
        <p14:creationId xmlns:p14="http://schemas.microsoft.com/office/powerpoint/2010/main" val="4517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dirty="0"/>
              <a:t>Activity 8 - Morphological Operations</a:t>
            </a:r>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23</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843569" y="3146012"/>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6. Predicted erosion and dilation for 5-box long plus sign.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042717" y="3008612"/>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7943305" y="3011058"/>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734189" y="3008612"/>
            <a:ext cx="837389" cy="512266"/>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69ACFABC-AEFD-49C6-9D2F-E44B5625BCF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402" t="7720" r="10267" b="76762"/>
          <a:stretch/>
        </p:blipFill>
        <p:spPr>
          <a:xfrm>
            <a:off x="3650746" y="3525770"/>
            <a:ext cx="5632438" cy="1496333"/>
          </a:xfrm>
          <a:prstGeom prst="rect">
            <a:avLst/>
          </a:prstGeom>
        </p:spPr>
      </p:pic>
    </p:spTree>
    <p:extLst>
      <p:ext uri="{BB962C8B-B14F-4D97-AF65-F5344CB8AC3E}">
        <p14:creationId xmlns:p14="http://schemas.microsoft.com/office/powerpoint/2010/main" val="2008365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dirty="0"/>
              <a:t>Activity 8 - Morphological Operations</a:t>
            </a:r>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24</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843569" y="3146012"/>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6. Predicted erosion and dilation for 5-box long plus sign.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042717" y="3008612"/>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7943305" y="3011058"/>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734189" y="3008612"/>
            <a:ext cx="837389" cy="512266"/>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69ACFABC-AEFD-49C6-9D2F-E44B5625BCF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402" t="7720" r="73658" b="76762"/>
          <a:stretch/>
        </p:blipFill>
        <p:spPr>
          <a:xfrm>
            <a:off x="3650746" y="3525770"/>
            <a:ext cx="1295723" cy="1496333"/>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58078221-02B6-4529-B75F-791639BF7B7F}"/>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4764" t="25270" r="13668" b="58011"/>
          <a:stretch/>
        </p:blipFill>
        <p:spPr>
          <a:xfrm>
            <a:off x="4858343" y="3486041"/>
            <a:ext cx="4270909" cy="1634599"/>
          </a:xfrm>
          <a:prstGeom prst="rect">
            <a:avLst/>
          </a:prstGeom>
        </p:spPr>
      </p:pic>
    </p:spTree>
    <p:extLst>
      <p:ext uri="{BB962C8B-B14F-4D97-AF65-F5344CB8AC3E}">
        <p14:creationId xmlns:p14="http://schemas.microsoft.com/office/powerpoint/2010/main" val="3236841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dirty="0"/>
              <a:t>Activity 8 - Morphological Operations</a:t>
            </a:r>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25</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843569" y="3146012"/>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6. Predicted erosion and dilation for 5-box long plus sign.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042717" y="3008612"/>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7943305" y="3011058"/>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734189" y="3008612"/>
            <a:ext cx="837389" cy="512266"/>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69ACFABC-AEFD-49C6-9D2F-E44B5625BCF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402" t="7720" r="73658" b="76762"/>
          <a:stretch/>
        </p:blipFill>
        <p:spPr>
          <a:xfrm>
            <a:off x="3650746" y="3525770"/>
            <a:ext cx="1295723" cy="1496333"/>
          </a:xfrm>
          <a:prstGeom prst="rect">
            <a:avLst/>
          </a:prstGeom>
        </p:spPr>
      </p:pic>
      <p:pic>
        <p:nvPicPr>
          <p:cNvPr id="17" name="Picture 16" descr="A close up of text on a white background&#10;&#10;Description automatically generated">
            <a:extLst>
              <a:ext uri="{FF2B5EF4-FFF2-40B4-BE49-F238E27FC236}">
                <a16:creationId xmlns:a16="http://schemas.microsoft.com/office/drawing/2014/main" id="{83875445-F242-4F71-B765-CC0AAAFC7CBF}"/>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6374" t="43870" r="10267" b="42088"/>
          <a:stretch/>
        </p:blipFill>
        <p:spPr>
          <a:xfrm>
            <a:off x="4941814" y="3541506"/>
            <a:ext cx="4438198" cy="1386396"/>
          </a:xfrm>
          <a:prstGeom prst="rect">
            <a:avLst/>
          </a:prstGeom>
        </p:spPr>
      </p:pic>
    </p:spTree>
    <p:extLst>
      <p:ext uri="{BB962C8B-B14F-4D97-AF65-F5344CB8AC3E}">
        <p14:creationId xmlns:p14="http://schemas.microsoft.com/office/powerpoint/2010/main" val="805145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dirty="0"/>
              <a:t>Activity 8 - Morphological Operations</a:t>
            </a:r>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26</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843569" y="3146012"/>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6. Predicted erosion and dilation for 5-box long plus sign.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042717" y="3008612"/>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7943305" y="3011058"/>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734189" y="3008612"/>
            <a:ext cx="837389" cy="512266"/>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69ACFABC-AEFD-49C6-9D2F-E44B5625BCF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402" t="7720" r="73913" b="76762"/>
          <a:stretch/>
        </p:blipFill>
        <p:spPr>
          <a:xfrm>
            <a:off x="3650746" y="3525770"/>
            <a:ext cx="1278305" cy="1496333"/>
          </a:xfrm>
          <a:prstGeom prst="rect">
            <a:avLst/>
          </a:prstGeom>
        </p:spPr>
      </p:pic>
      <p:pic>
        <p:nvPicPr>
          <p:cNvPr id="17" name="Picture 16" descr="A close up of text on a white background&#10;&#10;Description automatically generated">
            <a:extLst>
              <a:ext uri="{FF2B5EF4-FFF2-40B4-BE49-F238E27FC236}">
                <a16:creationId xmlns:a16="http://schemas.microsoft.com/office/drawing/2014/main" id="{64A37AAD-E038-4B38-AB95-66DF79AADED9}"/>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6017" t="59302" r="10625" b="22885"/>
          <a:stretch/>
        </p:blipFill>
        <p:spPr>
          <a:xfrm>
            <a:off x="4971564" y="3313607"/>
            <a:ext cx="4311398" cy="1708496"/>
          </a:xfrm>
          <a:prstGeom prst="rect">
            <a:avLst/>
          </a:prstGeom>
        </p:spPr>
      </p:pic>
    </p:spTree>
    <p:extLst>
      <p:ext uri="{BB962C8B-B14F-4D97-AF65-F5344CB8AC3E}">
        <p14:creationId xmlns:p14="http://schemas.microsoft.com/office/powerpoint/2010/main" val="2370610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dirty="0"/>
              <a:t>Activity 8 - Morphological Operations</a:t>
            </a:r>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27</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843569" y="3146012"/>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6. Predicted erosion and dilation for 5-box long plus sign.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042717" y="3008612"/>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7943305" y="3011058"/>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734189" y="3008612"/>
            <a:ext cx="837389" cy="512266"/>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69ACFABC-AEFD-49C6-9D2F-E44B5625BCF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402" t="7720" r="74167" b="76762"/>
          <a:stretch/>
        </p:blipFill>
        <p:spPr>
          <a:xfrm>
            <a:off x="3650746" y="3525770"/>
            <a:ext cx="1260888" cy="1496333"/>
          </a:xfrm>
          <a:prstGeom prst="rect">
            <a:avLst/>
          </a:prstGeom>
        </p:spPr>
      </p:pic>
      <p:pic>
        <p:nvPicPr>
          <p:cNvPr id="17" name="Picture 16" descr="A close up of text on a white background&#10;&#10;Description automatically generated">
            <a:extLst>
              <a:ext uri="{FF2B5EF4-FFF2-40B4-BE49-F238E27FC236}">
                <a16:creationId xmlns:a16="http://schemas.microsoft.com/office/drawing/2014/main" id="{4D1BD4A7-12AE-4F6B-AF93-CC973449FFE1}"/>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5659" t="78181" r="10446" b="7315"/>
          <a:stretch/>
        </p:blipFill>
        <p:spPr>
          <a:xfrm>
            <a:off x="4912870" y="3402873"/>
            <a:ext cx="4416335" cy="1412967"/>
          </a:xfrm>
          <a:prstGeom prst="rect">
            <a:avLst/>
          </a:prstGeom>
        </p:spPr>
      </p:pic>
    </p:spTree>
    <p:extLst>
      <p:ext uri="{BB962C8B-B14F-4D97-AF65-F5344CB8AC3E}">
        <p14:creationId xmlns:p14="http://schemas.microsoft.com/office/powerpoint/2010/main" val="2993280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dirty="0"/>
              <a:t>Activity 8 - Morphological Operations</a:t>
            </a:r>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28</a:t>
            </a:fld>
            <a:endParaRPr lang="en-US" dirty="0"/>
          </a:p>
        </p:txBody>
      </p:sp>
      <p:pic>
        <p:nvPicPr>
          <p:cNvPr id="13" name="Picture 12" descr="A close up of a piece of paper&#10;&#10;Description automatically generated">
            <a:extLst>
              <a:ext uri="{FF2B5EF4-FFF2-40B4-BE49-F238E27FC236}">
                <a16:creationId xmlns:a16="http://schemas.microsoft.com/office/drawing/2014/main" id="{E5583719-D6BB-4328-A7F6-A157D5A9F5D0}"/>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90819"/>
          <a:stretch/>
        </p:blipFill>
        <p:spPr>
          <a:xfrm>
            <a:off x="3843569" y="3146012"/>
            <a:ext cx="1535186" cy="430995"/>
          </a:xfrm>
          <a:prstGeom prst="rect">
            <a:avLst/>
          </a:prstGeom>
        </p:spPr>
      </p:pic>
      <p:sp>
        <p:nvSpPr>
          <p:cNvPr id="19" name="TextBox 18">
            <a:extLst>
              <a:ext uri="{FF2B5EF4-FFF2-40B4-BE49-F238E27FC236}">
                <a16:creationId xmlns:a16="http://schemas.microsoft.com/office/drawing/2014/main" id="{8B0316D3-723A-4E53-9D48-AAD0552E132D}"/>
              </a:ext>
            </a:extLst>
          </p:cNvPr>
          <p:cNvSpPr txBox="1"/>
          <p:nvPr/>
        </p:nvSpPr>
        <p:spPr>
          <a:xfrm>
            <a:off x="3002998" y="5460277"/>
            <a:ext cx="7342780" cy="400110"/>
          </a:xfrm>
          <a:prstGeom prst="rect">
            <a:avLst/>
          </a:prstGeom>
          <a:noFill/>
        </p:spPr>
        <p:txBody>
          <a:bodyPr wrap="square" rtlCol="0">
            <a:spAutoFit/>
          </a:bodyPr>
          <a:lstStyle/>
          <a:p>
            <a:r>
              <a:rPr lang="en-PH" sz="1000" dirty="0"/>
              <a:t>Figure 6. Predicted erosion and dilation for 5-box long plus sign.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pic>
        <p:nvPicPr>
          <p:cNvPr id="20" name="Picture 19" descr="A close up of a piece of paper&#10;&#10;Description automatically generated">
            <a:extLst>
              <a:ext uri="{FF2B5EF4-FFF2-40B4-BE49-F238E27FC236}">
                <a16:creationId xmlns:a16="http://schemas.microsoft.com/office/drawing/2014/main" id="{D2A1BB15-EE71-4DFA-B3A5-CA798F59E8D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5456" t="3425" r="41981" b="91471"/>
          <a:stretch/>
        </p:blipFill>
        <p:spPr>
          <a:xfrm>
            <a:off x="6042717" y="3008612"/>
            <a:ext cx="923109" cy="512266"/>
          </a:xfrm>
          <a:prstGeom prst="rect">
            <a:avLst/>
          </a:prstGeom>
        </p:spPr>
      </p:pic>
      <p:pic>
        <p:nvPicPr>
          <p:cNvPr id="21" name="Picture 20" descr="A close up of a piece of paper&#10;&#10;Description automatically generated">
            <a:extLst>
              <a:ext uri="{FF2B5EF4-FFF2-40B4-BE49-F238E27FC236}">
                <a16:creationId xmlns:a16="http://schemas.microsoft.com/office/drawing/2014/main" id="{B6345C52-E15B-43EF-9AE7-C472030FC4B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9792" t="3425" r="16439" b="91471"/>
          <a:stretch/>
        </p:blipFill>
        <p:spPr>
          <a:xfrm>
            <a:off x="7943305" y="3011058"/>
            <a:ext cx="1011672" cy="512266"/>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B8BB73EB-D9B8-48B5-B6D3-02BFD1B5DB0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61095" b="91471"/>
          <a:stretch/>
        </p:blipFill>
        <p:spPr>
          <a:xfrm>
            <a:off x="4734189" y="3008612"/>
            <a:ext cx="837389" cy="512266"/>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69ACFABC-AEFD-49C6-9D2F-E44B5625BCF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402" t="7720" r="74167" b="76762"/>
          <a:stretch/>
        </p:blipFill>
        <p:spPr>
          <a:xfrm>
            <a:off x="3650746" y="3525770"/>
            <a:ext cx="1260888" cy="1496333"/>
          </a:xfrm>
          <a:prstGeom prst="rect">
            <a:avLst/>
          </a:prstGeom>
        </p:spPr>
      </p:pic>
      <p:pic>
        <p:nvPicPr>
          <p:cNvPr id="17" name="Picture 16" descr="A close up of text on a white background&#10;&#10;Description automatically generated">
            <a:extLst>
              <a:ext uri="{FF2B5EF4-FFF2-40B4-BE49-F238E27FC236}">
                <a16:creationId xmlns:a16="http://schemas.microsoft.com/office/drawing/2014/main" id="{4D1BD4A7-12AE-4F6B-AF93-CC973449FFE1}"/>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5659" t="78181" r="10446" b="7315"/>
          <a:stretch/>
        </p:blipFill>
        <p:spPr>
          <a:xfrm>
            <a:off x="4912870" y="3402873"/>
            <a:ext cx="4416335" cy="1412967"/>
          </a:xfrm>
          <a:prstGeom prst="rect">
            <a:avLst/>
          </a:prstGeom>
        </p:spPr>
      </p:pic>
    </p:spTree>
    <p:extLst>
      <p:ext uri="{BB962C8B-B14F-4D97-AF65-F5344CB8AC3E}">
        <p14:creationId xmlns:p14="http://schemas.microsoft.com/office/powerpoint/2010/main" val="1072858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5321764-8E52-4742-B9CE-D7305AF1CE3E}"/>
              </a:ext>
            </a:extLst>
          </p:cNvPr>
          <p:cNvSpPr>
            <a:spLocks noGrp="1"/>
          </p:cNvSpPr>
          <p:nvPr>
            <p:ph idx="1"/>
          </p:nvPr>
        </p:nvSpPr>
        <p:spPr>
          <a:xfrm>
            <a:off x="1600753" y="2535446"/>
            <a:ext cx="9305223" cy="3554457"/>
          </a:xfrm>
        </p:spPr>
        <p:txBody>
          <a:bodyPr>
            <a:normAutofit/>
          </a:bodyPr>
          <a:lstStyle/>
          <a:p>
            <a:pPr marL="0" indent="0">
              <a:lnSpc>
                <a:spcPct val="150000"/>
              </a:lnSpc>
              <a:buNone/>
            </a:pPr>
            <a:r>
              <a:rPr lang="en-PH" dirty="0">
                <a:solidFill>
                  <a:schemeClr val="tx1"/>
                </a:solidFill>
              </a:rPr>
              <a:t>These drawings were then created in </a:t>
            </a:r>
            <a:r>
              <a:rPr lang="en-PH" dirty="0" err="1">
                <a:solidFill>
                  <a:schemeClr val="tx1"/>
                </a:solidFill>
              </a:rPr>
              <a:t>Matlab</a:t>
            </a:r>
            <a:r>
              <a:rPr lang="en-PH" dirty="0">
                <a:solidFill>
                  <a:schemeClr val="tx1"/>
                </a:solidFill>
              </a:rPr>
              <a:t> as binary images. To verify if I predicted the results correctly, erosion and dilation was also done in </a:t>
            </a:r>
            <a:r>
              <a:rPr lang="en-PH" dirty="0" err="1">
                <a:solidFill>
                  <a:schemeClr val="tx1"/>
                </a:solidFill>
              </a:rPr>
              <a:t>Matlab</a:t>
            </a:r>
            <a:r>
              <a:rPr lang="en-PH" dirty="0">
                <a:solidFill>
                  <a:schemeClr val="tx1"/>
                </a:solidFill>
              </a:rPr>
              <a:t>. In the following slides, I will be comparing the results.</a:t>
            </a:r>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Simulation</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141408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5321764-8E52-4742-B9CE-D7305AF1CE3E}"/>
              </a:ext>
            </a:extLst>
          </p:cNvPr>
          <p:cNvSpPr>
            <a:spLocks noGrp="1"/>
          </p:cNvSpPr>
          <p:nvPr>
            <p:ph idx="1"/>
          </p:nvPr>
        </p:nvSpPr>
        <p:spPr>
          <a:xfrm>
            <a:off x="1600753" y="2535446"/>
            <a:ext cx="8983489" cy="3554457"/>
          </a:xfrm>
        </p:spPr>
        <p:txBody>
          <a:bodyPr>
            <a:normAutofit/>
          </a:bodyPr>
          <a:lstStyle/>
          <a:p>
            <a:pPr marL="0" indent="0">
              <a:lnSpc>
                <a:spcPct val="150000"/>
              </a:lnSpc>
              <a:buNone/>
            </a:pPr>
            <a:r>
              <a:rPr lang="en-PH" dirty="0">
                <a:solidFill>
                  <a:schemeClr val="tx1"/>
                </a:solidFill>
              </a:rPr>
              <a:t>Given some shape </a:t>
            </a:r>
            <a:r>
              <a:rPr lang="en-PH" i="1" dirty="0">
                <a:solidFill>
                  <a:schemeClr val="tx1"/>
                </a:solidFill>
              </a:rPr>
              <a:t>A</a:t>
            </a:r>
            <a:r>
              <a:rPr lang="en-PH" b="1" dirty="0">
                <a:solidFill>
                  <a:schemeClr val="tx1"/>
                </a:solidFill>
              </a:rPr>
              <a:t> </a:t>
            </a:r>
            <a:r>
              <a:rPr lang="en-PH" dirty="0">
                <a:solidFill>
                  <a:schemeClr val="tx1"/>
                </a:solidFill>
              </a:rPr>
              <a:t>and a structuring element </a:t>
            </a:r>
            <a:r>
              <a:rPr lang="en-PH" i="1" dirty="0">
                <a:solidFill>
                  <a:schemeClr val="tx1"/>
                </a:solidFill>
              </a:rPr>
              <a:t>B</a:t>
            </a:r>
            <a:r>
              <a:rPr lang="en-PH" dirty="0">
                <a:solidFill>
                  <a:schemeClr val="tx1"/>
                </a:solidFill>
              </a:rPr>
              <a:t>, </a:t>
            </a:r>
            <a:r>
              <a:rPr lang="en-PH" b="1" dirty="0">
                <a:solidFill>
                  <a:schemeClr val="tx1"/>
                </a:solidFill>
              </a:rPr>
              <a:t>erosion</a:t>
            </a:r>
            <a:r>
              <a:rPr lang="en-PH" dirty="0">
                <a:solidFill>
                  <a:schemeClr val="tx1"/>
                </a:solidFill>
              </a:rPr>
              <a:t> aims to reduce </a:t>
            </a:r>
            <a:r>
              <a:rPr lang="en-PH" i="1" dirty="0">
                <a:solidFill>
                  <a:schemeClr val="tx1"/>
                </a:solidFill>
              </a:rPr>
              <a:t>A </a:t>
            </a:r>
            <a:r>
              <a:rPr lang="en-PH" dirty="0">
                <a:solidFill>
                  <a:schemeClr val="tx1"/>
                </a:solidFill>
              </a:rPr>
              <a:t>by the shape of </a:t>
            </a:r>
            <a:r>
              <a:rPr lang="en-PH" i="1" dirty="0">
                <a:solidFill>
                  <a:schemeClr val="tx1"/>
                </a:solidFill>
              </a:rPr>
              <a:t>B</a:t>
            </a:r>
            <a:r>
              <a:rPr lang="en-PH" dirty="0">
                <a:solidFill>
                  <a:schemeClr val="tx1"/>
                </a:solidFill>
              </a:rPr>
              <a:t>. Mathematically speaking,</a:t>
            </a:r>
            <a:r>
              <a:rPr lang="en-PH" b="1" dirty="0">
                <a:solidFill>
                  <a:schemeClr val="tx1"/>
                </a:solidFill>
              </a:rPr>
              <a:t> </a:t>
            </a:r>
            <a:r>
              <a:rPr lang="en-PH" dirty="0">
                <a:solidFill>
                  <a:schemeClr val="tx1"/>
                </a:solidFill>
              </a:rPr>
              <a:t>this operation is denoted by: </a:t>
            </a:r>
          </a:p>
          <a:p>
            <a:pPr marL="0" indent="0">
              <a:lnSpc>
                <a:spcPct val="150000"/>
              </a:lnSpc>
              <a:buNone/>
            </a:pPr>
            <a:endParaRPr lang="en-PH" dirty="0">
              <a:solidFill>
                <a:schemeClr val="tx1"/>
              </a:solidFill>
            </a:endParaRPr>
          </a:p>
          <a:p>
            <a:pPr marL="0" indent="0">
              <a:lnSpc>
                <a:spcPct val="150000"/>
              </a:lnSpc>
              <a:buNone/>
            </a:pPr>
            <a:r>
              <a:rPr lang="en-PH" dirty="0">
                <a:solidFill>
                  <a:schemeClr val="tx1"/>
                </a:solidFill>
              </a:rPr>
              <a:t>Equation 1 says that erosion is the set of all points </a:t>
            </a:r>
            <a:r>
              <a:rPr lang="en-PH" i="1" dirty="0">
                <a:solidFill>
                  <a:schemeClr val="tx1"/>
                </a:solidFill>
              </a:rPr>
              <a:t>z</a:t>
            </a:r>
            <a:r>
              <a:rPr lang="en-PH" dirty="0">
                <a:solidFill>
                  <a:schemeClr val="tx1"/>
                </a:solidFill>
              </a:rPr>
              <a:t> such that </a:t>
            </a:r>
            <a:r>
              <a:rPr lang="en-PH" i="1" dirty="0">
                <a:solidFill>
                  <a:schemeClr val="tx1"/>
                </a:solidFill>
              </a:rPr>
              <a:t>B </a:t>
            </a:r>
            <a:r>
              <a:rPr lang="en-PH" dirty="0">
                <a:solidFill>
                  <a:schemeClr val="tx1"/>
                </a:solidFill>
              </a:rPr>
              <a:t>translated by </a:t>
            </a:r>
            <a:r>
              <a:rPr lang="en-PH" i="1" dirty="0">
                <a:solidFill>
                  <a:schemeClr val="tx1"/>
                </a:solidFill>
              </a:rPr>
              <a:t>z</a:t>
            </a:r>
            <a:r>
              <a:rPr lang="en-PH" dirty="0">
                <a:solidFill>
                  <a:schemeClr val="tx1"/>
                </a:solidFill>
              </a:rPr>
              <a:t> is contained in </a:t>
            </a:r>
            <a:r>
              <a:rPr lang="en-PH" i="1" dirty="0">
                <a:solidFill>
                  <a:schemeClr val="tx1"/>
                </a:solidFill>
              </a:rPr>
              <a:t>A</a:t>
            </a:r>
            <a:r>
              <a:rPr lang="en-PH" baseline="30000" dirty="0">
                <a:solidFill>
                  <a:schemeClr val="tx1"/>
                </a:solidFill>
              </a:rPr>
              <a:t>[1]</a:t>
            </a:r>
            <a:r>
              <a:rPr lang="en-PH" dirty="0">
                <a:solidFill>
                  <a:schemeClr val="tx1"/>
                </a:solidFill>
              </a:rPr>
              <a:t>.</a:t>
            </a:r>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Definitions - Erosion</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7" name="Picture 6">
            <a:extLst>
              <a:ext uri="{FF2B5EF4-FFF2-40B4-BE49-F238E27FC236}">
                <a16:creationId xmlns:a16="http://schemas.microsoft.com/office/drawing/2014/main" id="{55E16F0D-00F9-4591-97BC-D09721C711C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057303" y="4115377"/>
            <a:ext cx="3364323" cy="560720"/>
          </a:xfrm>
          <a:prstGeom prst="rect">
            <a:avLst/>
          </a:prstGeom>
        </p:spPr>
      </p:pic>
      <p:sp>
        <p:nvSpPr>
          <p:cNvPr id="11" name="TextBox 10">
            <a:extLst>
              <a:ext uri="{FF2B5EF4-FFF2-40B4-BE49-F238E27FC236}">
                <a16:creationId xmlns:a16="http://schemas.microsoft.com/office/drawing/2014/main" id="{D3761163-CB6B-4C2B-A94E-DE82C83A55BD}"/>
              </a:ext>
            </a:extLst>
          </p:cNvPr>
          <p:cNvSpPr txBox="1"/>
          <p:nvPr/>
        </p:nvSpPr>
        <p:spPr>
          <a:xfrm>
            <a:off x="8743360" y="4211071"/>
            <a:ext cx="444352" cy="369332"/>
          </a:xfrm>
          <a:prstGeom prst="rect">
            <a:avLst/>
          </a:prstGeom>
          <a:noFill/>
        </p:spPr>
        <p:txBody>
          <a:bodyPr wrap="none" rtlCol="0">
            <a:spAutoFit/>
          </a:bodyPr>
          <a:lstStyle/>
          <a:p>
            <a:r>
              <a:rPr lang="en-PH" dirty="0"/>
              <a:t>(1)</a:t>
            </a:r>
          </a:p>
        </p:txBody>
      </p:sp>
      <p:sp>
        <p:nvSpPr>
          <p:cNvPr id="13" name="TextBox 12">
            <a:extLst>
              <a:ext uri="{FF2B5EF4-FFF2-40B4-BE49-F238E27FC236}">
                <a16:creationId xmlns:a16="http://schemas.microsoft.com/office/drawing/2014/main" id="{88C532AA-0A4E-4EE6-99A8-A7F0E6484D41}"/>
              </a:ext>
            </a:extLst>
          </p:cNvPr>
          <p:cNvSpPr txBox="1"/>
          <p:nvPr/>
        </p:nvSpPr>
        <p:spPr>
          <a:xfrm>
            <a:off x="1169701" y="5899625"/>
            <a:ext cx="5911517" cy="215444"/>
          </a:xfrm>
          <a:prstGeom prst="rect">
            <a:avLst/>
          </a:prstGeom>
          <a:noFill/>
        </p:spPr>
        <p:txBody>
          <a:bodyPr wrap="square" rtlCol="0">
            <a:spAutoFit/>
          </a:bodyPr>
          <a:lstStyle/>
          <a:p>
            <a:r>
              <a:rPr lang="en-PH" sz="800" dirty="0"/>
              <a:t>[1] – Soriano, M. (2019). A8 – Morphological Operations [lecture handouts]</a:t>
            </a:r>
          </a:p>
        </p:txBody>
      </p:sp>
    </p:spTree>
    <p:extLst>
      <p:ext uri="{BB962C8B-B14F-4D97-AF65-F5344CB8AC3E}">
        <p14:creationId xmlns:p14="http://schemas.microsoft.com/office/powerpoint/2010/main" val="609323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Simulation</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30</a:t>
            </a:fld>
            <a:endParaRPr lang="en-US" dirty="0"/>
          </a:p>
        </p:txBody>
      </p:sp>
      <p:pic>
        <p:nvPicPr>
          <p:cNvPr id="18" name="Picture 17">
            <a:extLst>
              <a:ext uri="{FF2B5EF4-FFF2-40B4-BE49-F238E27FC236}">
                <a16:creationId xmlns:a16="http://schemas.microsoft.com/office/drawing/2014/main" id="{EB098C98-1CF3-4EE8-B282-257BFEAAB150}"/>
              </a:ext>
            </a:extLst>
          </p:cNvPr>
          <p:cNvPicPr>
            <a:picLocks noChangeAspect="1"/>
          </p:cNvPicPr>
          <p:nvPr/>
        </p:nvPicPr>
        <p:blipFill rotWithShape="1">
          <a:blip r:embed="rId2">
            <a:extLst>
              <a:ext uri="{28A0092B-C50C-407E-A947-70E740481C1C}">
                <a14:useLocalDpi xmlns:a14="http://schemas.microsoft.com/office/drawing/2010/main" val="0"/>
              </a:ext>
            </a:extLst>
          </a:blip>
          <a:srcRect l="11578" t="5371" r="8408" b="10093"/>
          <a:stretch/>
        </p:blipFill>
        <p:spPr>
          <a:xfrm>
            <a:off x="1286526" y="2526526"/>
            <a:ext cx="2022903" cy="3539837"/>
          </a:xfrm>
          <a:prstGeom prst="rect">
            <a:avLst/>
          </a:prstGeom>
          <a:ln>
            <a:noFill/>
          </a:ln>
        </p:spPr>
      </p:pic>
      <p:pic>
        <p:nvPicPr>
          <p:cNvPr id="20" name="Picture 19">
            <a:extLst>
              <a:ext uri="{FF2B5EF4-FFF2-40B4-BE49-F238E27FC236}">
                <a16:creationId xmlns:a16="http://schemas.microsoft.com/office/drawing/2014/main" id="{5D1675A7-ACA7-41BC-A4BA-0F622CEC413B}"/>
              </a:ext>
            </a:extLst>
          </p:cNvPr>
          <p:cNvPicPr>
            <a:picLocks noChangeAspect="1"/>
          </p:cNvPicPr>
          <p:nvPr/>
        </p:nvPicPr>
        <p:blipFill rotWithShape="1">
          <a:blip r:embed="rId3">
            <a:extLst>
              <a:ext uri="{28A0092B-C50C-407E-A947-70E740481C1C}">
                <a14:useLocalDpi xmlns:a14="http://schemas.microsoft.com/office/drawing/2010/main" val="0"/>
              </a:ext>
            </a:extLst>
          </a:blip>
          <a:srcRect l="11407" t="5371" r="8248" b="10093"/>
          <a:stretch/>
        </p:blipFill>
        <p:spPr>
          <a:xfrm>
            <a:off x="3787358" y="2526525"/>
            <a:ext cx="2022624" cy="3530917"/>
          </a:xfrm>
          <a:prstGeom prst="rect">
            <a:avLst/>
          </a:prstGeom>
        </p:spPr>
      </p:pic>
      <p:pic>
        <p:nvPicPr>
          <p:cNvPr id="22" name="Picture 21">
            <a:extLst>
              <a:ext uri="{FF2B5EF4-FFF2-40B4-BE49-F238E27FC236}">
                <a16:creationId xmlns:a16="http://schemas.microsoft.com/office/drawing/2014/main" id="{3F5E2EA6-6998-445C-BB44-E06882D337CD}"/>
              </a:ext>
            </a:extLst>
          </p:cNvPr>
          <p:cNvPicPr>
            <a:picLocks noChangeAspect="1"/>
          </p:cNvPicPr>
          <p:nvPr/>
        </p:nvPicPr>
        <p:blipFill rotWithShape="1">
          <a:blip r:embed="rId4">
            <a:extLst>
              <a:ext uri="{28A0092B-C50C-407E-A947-70E740481C1C}">
                <a14:useLocalDpi xmlns:a14="http://schemas.microsoft.com/office/drawing/2010/main" val="0"/>
              </a:ext>
            </a:extLst>
          </a:blip>
          <a:srcRect l="11427" t="5371" r="8089" b="10093"/>
          <a:stretch/>
        </p:blipFill>
        <p:spPr>
          <a:xfrm>
            <a:off x="6322747" y="2526525"/>
            <a:ext cx="2022625" cy="3530917"/>
          </a:xfrm>
          <a:prstGeom prst="rect">
            <a:avLst/>
          </a:prstGeom>
        </p:spPr>
      </p:pic>
      <p:pic>
        <p:nvPicPr>
          <p:cNvPr id="24" name="Picture 23" descr="A picture containing object&#10;&#10;Description automatically generated">
            <a:extLst>
              <a:ext uri="{FF2B5EF4-FFF2-40B4-BE49-F238E27FC236}">
                <a16:creationId xmlns:a16="http://schemas.microsoft.com/office/drawing/2014/main" id="{EF80EABD-47BC-4210-A64B-56B1C956986F}"/>
              </a:ext>
            </a:extLst>
          </p:cNvPr>
          <p:cNvPicPr>
            <a:picLocks noChangeAspect="1"/>
          </p:cNvPicPr>
          <p:nvPr/>
        </p:nvPicPr>
        <p:blipFill rotWithShape="1">
          <a:blip r:embed="rId5">
            <a:extLst>
              <a:ext uri="{28A0092B-C50C-407E-A947-70E740481C1C}">
                <a14:useLocalDpi xmlns:a14="http://schemas.microsoft.com/office/drawing/2010/main" val="0"/>
              </a:ext>
            </a:extLst>
          </a:blip>
          <a:srcRect l="11387" t="5371" r="8408" b="10093"/>
          <a:stretch/>
        </p:blipFill>
        <p:spPr>
          <a:xfrm>
            <a:off x="8858137" y="2526526"/>
            <a:ext cx="2041219" cy="3563377"/>
          </a:xfrm>
          <a:prstGeom prst="rect">
            <a:avLst/>
          </a:prstGeom>
        </p:spPr>
      </p:pic>
      <p:sp>
        <p:nvSpPr>
          <p:cNvPr id="27" name="TextBox 26">
            <a:extLst>
              <a:ext uri="{FF2B5EF4-FFF2-40B4-BE49-F238E27FC236}">
                <a16:creationId xmlns:a16="http://schemas.microsoft.com/office/drawing/2014/main" id="{A5D5A29C-EBC5-43D7-833E-3A7785D7B520}"/>
              </a:ext>
            </a:extLst>
          </p:cNvPr>
          <p:cNvSpPr txBox="1"/>
          <p:nvPr/>
        </p:nvSpPr>
        <p:spPr>
          <a:xfrm>
            <a:off x="1278256" y="6089903"/>
            <a:ext cx="9621100" cy="246221"/>
          </a:xfrm>
          <a:prstGeom prst="rect">
            <a:avLst/>
          </a:prstGeom>
          <a:noFill/>
        </p:spPr>
        <p:txBody>
          <a:bodyPr wrap="square" rtlCol="0">
            <a:spAutoFit/>
          </a:bodyPr>
          <a:lstStyle/>
          <a:p>
            <a:pPr algn="ctr"/>
            <a:r>
              <a:rPr lang="en-PH" sz="1000" dirty="0"/>
              <a:t>Figure 7. Morphological operations on: (L to R) 5x5 square, triangle, 10x10 hollow square, 5-pixel long plus sign. </a:t>
            </a:r>
          </a:p>
        </p:txBody>
      </p:sp>
    </p:spTree>
    <p:extLst>
      <p:ext uri="{BB962C8B-B14F-4D97-AF65-F5344CB8AC3E}">
        <p14:creationId xmlns:p14="http://schemas.microsoft.com/office/powerpoint/2010/main" val="162912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Evaluation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5321764-8E52-4742-B9CE-D7305AF1CE3E}"/>
              </a:ext>
            </a:extLst>
          </p:cNvPr>
          <p:cNvSpPr>
            <a:spLocks noGrp="1"/>
          </p:cNvSpPr>
          <p:nvPr>
            <p:ph idx="1"/>
          </p:nvPr>
        </p:nvSpPr>
        <p:spPr>
          <a:xfrm>
            <a:off x="1600753" y="2535446"/>
            <a:ext cx="9305223" cy="3554457"/>
          </a:xfrm>
        </p:spPr>
        <p:txBody>
          <a:bodyPr>
            <a:normAutofit/>
          </a:bodyPr>
          <a:lstStyle/>
          <a:p>
            <a:pPr marL="0" indent="0">
              <a:lnSpc>
                <a:spcPct val="150000"/>
              </a:lnSpc>
              <a:buNone/>
            </a:pPr>
            <a:r>
              <a:rPr lang="en-PH" dirty="0">
                <a:solidFill>
                  <a:schemeClr val="tx1"/>
                </a:solidFill>
              </a:rPr>
              <a:t>I rate myself 10/10 for this activity for producing all required outputs. </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31</a:t>
            </a:fld>
            <a:endParaRPr lang="en-US" dirty="0"/>
          </a:p>
        </p:txBody>
      </p:sp>
    </p:spTree>
    <p:extLst>
      <p:ext uri="{BB962C8B-B14F-4D97-AF65-F5344CB8AC3E}">
        <p14:creationId xmlns:p14="http://schemas.microsoft.com/office/powerpoint/2010/main" val="195836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5321764-8E52-4742-B9CE-D7305AF1CE3E}"/>
              </a:ext>
            </a:extLst>
          </p:cNvPr>
          <p:cNvSpPr>
            <a:spLocks noGrp="1"/>
          </p:cNvSpPr>
          <p:nvPr>
            <p:ph idx="1"/>
          </p:nvPr>
        </p:nvSpPr>
        <p:spPr>
          <a:xfrm>
            <a:off x="1600754" y="2535446"/>
            <a:ext cx="5949816" cy="3554457"/>
          </a:xfrm>
        </p:spPr>
        <p:txBody>
          <a:bodyPr>
            <a:normAutofit/>
          </a:bodyPr>
          <a:lstStyle/>
          <a:p>
            <a:pPr marL="0" indent="0">
              <a:lnSpc>
                <a:spcPct val="150000"/>
              </a:lnSpc>
              <a:buNone/>
            </a:pPr>
            <a:r>
              <a:rPr lang="en-PH" dirty="0">
                <a:solidFill>
                  <a:schemeClr val="tx1"/>
                </a:solidFill>
              </a:rPr>
              <a:t>To visualize this, say we have our structure element as in Fig. 1 with its origin marked by the black dot. We run this along our shape, making sure that the structure element is within the shape, and then we map the origin along all pixels it traverses. Those mapped dots constitute our eroded shape.</a:t>
            </a:r>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Definitions - Erosion</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18" name="Picture 17" descr="A close up of a logo&#10;&#10;Description automatically generated">
            <a:extLst>
              <a:ext uri="{FF2B5EF4-FFF2-40B4-BE49-F238E27FC236}">
                <a16:creationId xmlns:a16="http://schemas.microsoft.com/office/drawing/2014/main" id="{5CC2B662-BD68-4214-8D69-260B5B28F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481" y="2519601"/>
            <a:ext cx="3354500" cy="3354500"/>
          </a:xfrm>
          <a:prstGeom prst="rect">
            <a:avLst/>
          </a:prstGeom>
        </p:spPr>
      </p:pic>
      <p:sp>
        <p:nvSpPr>
          <p:cNvPr id="19" name="TextBox 18">
            <a:extLst>
              <a:ext uri="{FF2B5EF4-FFF2-40B4-BE49-F238E27FC236}">
                <a16:creationId xmlns:a16="http://schemas.microsoft.com/office/drawing/2014/main" id="{E993B03F-2E71-446A-BA37-163BDE1C9822}"/>
              </a:ext>
            </a:extLst>
          </p:cNvPr>
          <p:cNvSpPr txBox="1"/>
          <p:nvPr/>
        </p:nvSpPr>
        <p:spPr>
          <a:xfrm>
            <a:off x="7558481" y="5882847"/>
            <a:ext cx="3347495" cy="246221"/>
          </a:xfrm>
          <a:prstGeom prst="rect">
            <a:avLst/>
          </a:prstGeom>
          <a:noFill/>
        </p:spPr>
        <p:txBody>
          <a:bodyPr wrap="square" rtlCol="0">
            <a:spAutoFit/>
          </a:bodyPr>
          <a:lstStyle/>
          <a:p>
            <a:pPr algn="ctr"/>
            <a:r>
              <a:rPr lang="en-PH" sz="1000" dirty="0"/>
              <a:t>Figure 1. Erosion operation</a:t>
            </a:r>
          </a:p>
        </p:txBody>
      </p:sp>
    </p:spTree>
    <p:extLst>
      <p:ext uri="{BB962C8B-B14F-4D97-AF65-F5344CB8AC3E}">
        <p14:creationId xmlns:p14="http://schemas.microsoft.com/office/powerpoint/2010/main" val="102895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5321764-8E52-4742-B9CE-D7305AF1CE3E}"/>
              </a:ext>
            </a:extLst>
          </p:cNvPr>
          <p:cNvSpPr>
            <a:spLocks noGrp="1"/>
          </p:cNvSpPr>
          <p:nvPr>
            <p:ph idx="1"/>
          </p:nvPr>
        </p:nvSpPr>
        <p:spPr>
          <a:xfrm>
            <a:off x="1600753" y="2535446"/>
            <a:ext cx="8983489" cy="3554457"/>
          </a:xfrm>
        </p:spPr>
        <p:txBody>
          <a:bodyPr>
            <a:normAutofit/>
          </a:bodyPr>
          <a:lstStyle/>
          <a:p>
            <a:pPr marL="0" indent="0">
              <a:lnSpc>
                <a:spcPct val="150000"/>
              </a:lnSpc>
              <a:buNone/>
            </a:pPr>
            <a:r>
              <a:rPr lang="en-PH" dirty="0">
                <a:solidFill>
                  <a:schemeClr val="tx1"/>
                </a:solidFill>
              </a:rPr>
              <a:t>Given some shape </a:t>
            </a:r>
            <a:r>
              <a:rPr lang="en-PH" i="1" dirty="0">
                <a:solidFill>
                  <a:schemeClr val="tx1"/>
                </a:solidFill>
              </a:rPr>
              <a:t>A</a:t>
            </a:r>
            <a:r>
              <a:rPr lang="en-PH" b="1" dirty="0">
                <a:solidFill>
                  <a:schemeClr val="tx1"/>
                </a:solidFill>
              </a:rPr>
              <a:t> </a:t>
            </a:r>
            <a:r>
              <a:rPr lang="en-PH" dirty="0">
                <a:solidFill>
                  <a:schemeClr val="tx1"/>
                </a:solidFill>
              </a:rPr>
              <a:t>and a structuring element </a:t>
            </a:r>
            <a:r>
              <a:rPr lang="en-PH" i="1" dirty="0">
                <a:solidFill>
                  <a:schemeClr val="tx1"/>
                </a:solidFill>
              </a:rPr>
              <a:t>B</a:t>
            </a:r>
            <a:r>
              <a:rPr lang="en-PH" dirty="0">
                <a:solidFill>
                  <a:schemeClr val="tx1"/>
                </a:solidFill>
              </a:rPr>
              <a:t>, </a:t>
            </a:r>
            <a:r>
              <a:rPr lang="en-PH" b="1" dirty="0">
                <a:solidFill>
                  <a:schemeClr val="tx1"/>
                </a:solidFill>
              </a:rPr>
              <a:t>dilation</a:t>
            </a:r>
            <a:r>
              <a:rPr lang="en-PH" dirty="0">
                <a:solidFill>
                  <a:schemeClr val="tx1"/>
                </a:solidFill>
              </a:rPr>
              <a:t> aims to expand </a:t>
            </a:r>
            <a:r>
              <a:rPr lang="en-PH" i="1" dirty="0">
                <a:solidFill>
                  <a:schemeClr val="tx1"/>
                </a:solidFill>
              </a:rPr>
              <a:t>A </a:t>
            </a:r>
            <a:r>
              <a:rPr lang="en-PH" dirty="0">
                <a:solidFill>
                  <a:schemeClr val="tx1"/>
                </a:solidFill>
              </a:rPr>
              <a:t>in the shape of </a:t>
            </a:r>
            <a:r>
              <a:rPr lang="en-PH" i="1" dirty="0">
                <a:solidFill>
                  <a:schemeClr val="tx1"/>
                </a:solidFill>
              </a:rPr>
              <a:t>B</a:t>
            </a:r>
            <a:r>
              <a:rPr lang="en-PH" dirty="0">
                <a:solidFill>
                  <a:schemeClr val="tx1"/>
                </a:solidFill>
              </a:rPr>
              <a:t>. Mathematically speaking,</a:t>
            </a:r>
            <a:r>
              <a:rPr lang="en-PH" b="1" dirty="0">
                <a:solidFill>
                  <a:schemeClr val="tx1"/>
                </a:solidFill>
              </a:rPr>
              <a:t> </a:t>
            </a:r>
            <a:r>
              <a:rPr lang="en-PH" dirty="0">
                <a:solidFill>
                  <a:schemeClr val="tx1"/>
                </a:solidFill>
              </a:rPr>
              <a:t>this operation is denoted by: </a:t>
            </a:r>
          </a:p>
          <a:p>
            <a:pPr marL="0" indent="0">
              <a:lnSpc>
                <a:spcPct val="150000"/>
              </a:lnSpc>
              <a:buNone/>
            </a:pPr>
            <a:endParaRPr lang="en-PH" dirty="0">
              <a:solidFill>
                <a:schemeClr val="tx1"/>
              </a:solidFill>
            </a:endParaRPr>
          </a:p>
          <a:p>
            <a:pPr marL="0" indent="0">
              <a:lnSpc>
                <a:spcPct val="150000"/>
              </a:lnSpc>
              <a:buNone/>
            </a:pPr>
            <a:r>
              <a:rPr lang="en-PH" dirty="0">
                <a:solidFill>
                  <a:schemeClr val="tx1"/>
                </a:solidFill>
              </a:rPr>
              <a:t>Equation 2 says that dilation involves all </a:t>
            </a:r>
            <a:r>
              <a:rPr lang="en-PH" i="1" dirty="0">
                <a:solidFill>
                  <a:schemeClr val="tx1"/>
                </a:solidFill>
              </a:rPr>
              <a:t>z</a:t>
            </a:r>
            <a:r>
              <a:rPr lang="en-PH" dirty="0">
                <a:solidFill>
                  <a:schemeClr val="tx1"/>
                </a:solidFill>
              </a:rPr>
              <a:t>’s that are translation of a reflected </a:t>
            </a:r>
            <a:r>
              <a:rPr lang="en-PH" i="1" dirty="0">
                <a:solidFill>
                  <a:schemeClr val="tx1"/>
                </a:solidFill>
              </a:rPr>
              <a:t>B</a:t>
            </a:r>
            <a:r>
              <a:rPr lang="en-PH" dirty="0">
                <a:solidFill>
                  <a:schemeClr val="tx1"/>
                </a:solidFill>
              </a:rPr>
              <a:t> that when intersected with </a:t>
            </a:r>
            <a:r>
              <a:rPr lang="en-PH" i="1" dirty="0">
                <a:solidFill>
                  <a:schemeClr val="tx1"/>
                </a:solidFill>
              </a:rPr>
              <a:t>A</a:t>
            </a:r>
            <a:r>
              <a:rPr lang="en-PH" dirty="0">
                <a:solidFill>
                  <a:schemeClr val="tx1"/>
                </a:solidFill>
              </a:rPr>
              <a:t> is not the empty set</a:t>
            </a:r>
            <a:r>
              <a:rPr lang="en-PH" baseline="30000" dirty="0">
                <a:solidFill>
                  <a:schemeClr val="tx1"/>
                </a:solidFill>
              </a:rPr>
              <a:t>[1]</a:t>
            </a:r>
            <a:r>
              <a:rPr lang="en-PH" dirty="0">
                <a:solidFill>
                  <a:schemeClr val="tx1"/>
                </a:solidFill>
              </a:rPr>
              <a:t>.</a:t>
            </a:r>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Definitions - Dilation</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dirty="0"/>
              <a:t>Activity 8 - Morphological Operations</a:t>
            </a:r>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1" name="TextBox 10">
            <a:extLst>
              <a:ext uri="{FF2B5EF4-FFF2-40B4-BE49-F238E27FC236}">
                <a16:creationId xmlns:a16="http://schemas.microsoft.com/office/drawing/2014/main" id="{D3761163-CB6B-4C2B-A94E-DE82C83A55BD}"/>
              </a:ext>
            </a:extLst>
          </p:cNvPr>
          <p:cNvSpPr txBox="1"/>
          <p:nvPr/>
        </p:nvSpPr>
        <p:spPr>
          <a:xfrm>
            <a:off x="9154421" y="4211071"/>
            <a:ext cx="444352" cy="369332"/>
          </a:xfrm>
          <a:prstGeom prst="rect">
            <a:avLst/>
          </a:prstGeom>
          <a:noFill/>
        </p:spPr>
        <p:txBody>
          <a:bodyPr wrap="none" rtlCol="0">
            <a:spAutoFit/>
          </a:bodyPr>
          <a:lstStyle/>
          <a:p>
            <a:r>
              <a:rPr lang="en-PH" dirty="0"/>
              <a:t>(2)</a:t>
            </a:r>
          </a:p>
        </p:txBody>
      </p:sp>
      <p:sp>
        <p:nvSpPr>
          <p:cNvPr id="13" name="TextBox 12">
            <a:extLst>
              <a:ext uri="{FF2B5EF4-FFF2-40B4-BE49-F238E27FC236}">
                <a16:creationId xmlns:a16="http://schemas.microsoft.com/office/drawing/2014/main" id="{88C532AA-0A4E-4EE6-99A8-A7F0E6484D41}"/>
              </a:ext>
            </a:extLst>
          </p:cNvPr>
          <p:cNvSpPr txBox="1"/>
          <p:nvPr/>
        </p:nvSpPr>
        <p:spPr>
          <a:xfrm>
            <a:off x="1169701" y="5899625"/>
            <a:ext cx="5911517" cy="215444"/>
          </a:xfrm>
          <a:prstGeom prst="rect">
            <a:avLst/>
          </a:prstGeom>
          <a:noFill/>
        </p:spPr>
        <p:txBody>
          <a:bodyPr wrap="square" rtlCol="0">
            <a:spAutoFit/>
          </a:bodyPr>
          <a:lstStyle/>
          <a:p>
            <a:r>
              <a:rPr lang="en-PH" sz="800" dirty="0"/>
              <a:t>[1] – Soriano, M. (2019). A8 – Morphological Operations [lecture handouts]</a:t>
            </a:r>
          </a:p>
        </p:txBody>
      </p:sp>
      <p:pic>
        <p:nvPicPr>
          <p:cNvPr id="9" name="Picture 8">
            <a:extLst>
              <a:ext uri="{FF2B5EF4-FFF2-40B4-BE49-F238E27FC236}">
                <a16:creationId xmlns:a16="http://schemas.microsoft.com/office/drawing/2014/main" id="{5F23CD71-DA4D-469C-B212-F53CB4D4DF3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443339" y="4114937"/>
            <a:ext cx="4592251" cy="561600"/>
          </a:xfrm>
          <a:prstGeom prst="rect">
            <a:avLst/>
          </a:prstGeom>
        </p:spPr>
      </p:pic>
    </p:spTree>
    <p:extLst>
      <p:ext uri="{BB962C8B-B14F-4D97-AF65-F5344CB8AC3E}">
        <p14:creationId xmlns:p14="http://schemas.microsoft.com/office/powerpoint/2010/main" val="402404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5321764-8E52-4742-B9CE-D7305AF1CE3E}"/>
              </a:ext>
            </a:extLst>
          </p:cNvPr>
          <p:cNvSpPr>
            <a:spLocks noGrp="1"/>
          </p:cNvSpPr>
          <p:nvPr>
            <p:ph idx="1"/>
          </p:nvPr>
        </p:nvSpPr>
        <p:spPr>
          <a:xfrm>
            <a:off x="1600754" y="2535446"/>
            <a:ext cx="5949816" cy="3554457"/>
          </a:xfrm>
        </p:spPr>
        <p:txBody>
          <a:bodyPr>
            <a:normAutofit/>
          </a:bodyPr>
          <a:lstStyle/>
          <a:p>
            <a:pPr marL="0" indent="0">
              <a:lnSpc>
                <a:spcPct val="150000"/>
              </a:lnSpc>
              <a:buNone/>
            </a:pPr>
            <a:r>
              <a:rPr lang="en-PH" dirty="0">
                <a:solidFill>
                  <a:schemeClr val="tx1"/>
                </a:solidFill>
              </a:rPr>
              <a:t>To visualize this, say we have our structure element as in Fig. 2 with its origin marked by the black dot. We run the black dot along our shape (with the SE), and then retain all outlying pixels that are not originally in the shape. These constitute our dilated shape.</a:t>
            </a:r>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Definitions - Erosion</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19" name="TextBox 18">
            <a:extLst>
              <a:ext uri="{FF2B5EF4-FFF2-40B4-BE49-F238E27FC236}">
                <a16:creationId xmlns:a16="http://schemas.microsoft.com/office/drawing/2014/main" id="{E993B03F-2E71-446A-BA37-163BDE1C9822}"/>
              </a:ext>
            </a:extLst>
          </p:cNvPr>
          <p:cNvSpPr txBox="1"/>
          <p:nvPr/>
        </p:nvSpPr>
        <p:spPr>
          <a:xfrm>
            <a:off x="7558481" y="5882847"/>
            <a:ext cx="3347495" cy="246221"/>
          </a:xfrm>
          <a:prstGeom prst="rect">
            <a:avLst/>
          </a:prstGeom>
          <a:noFill/>
        </p:spPr>
        <p:txBody>
          <a:bodyPr wrap="square" rtlCol="0">
            <a:spAutoFit/>
          </a:bodyPr>
          <a:lstStyle/>
          <a:p>
            <a:pPr algn="ctr"/>
            <a:r>
              <a:rPr lang="en-PH" sz="1000" dirty="0"/>
              <a:t>Figure 2. Dilation operation</a:t>
            </a:r>
          </a:p>
        </p:txBody>
      </p:sp>
      <p:pic>
        <p:nvPicPr>
          <p:cNvPr id="9" name="Picture 8" descr="A close up of a logo&#10;&#10;Description automatically generated">
            <a:extLst>
              <a:ext uri="{FF2B5EF4-FFF2-40B4-BE49-F238E27FC236}">
                <a16:creationId xmlns:a16="http://schemas.microsoft.com/office/drawing/2014/main" id="{9DB19716-32B5-4765-A9D3-E8AA3A4FC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569" y="2523187"/>
            <a:ext cx="3355200" cy="3355200"/>
          </a:xfrm>
          <a:prstGeom prst="rect">
            <a:avLst/>
          </a:prstGeom>
        </p:spPr>
      </p:pic>
    </p:spTree>
    <p:extLst>
      <p:ext uri="{BB962C8B-B14F-4D97-AF65-F5344CB8AC3E}">
        <p14:creationId xmlns:p14="http://schemas.microsoft.com/office/powerpoint/2010/main" val="273639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5321764-8E52-4742-B9CE-D7305AF1CE3E}"/>
              </a:ext>
            </a:extLst>
          </p:cNvPr>
          <p:cNvSpPr>
            <a:spLocks noGrp="1"/>
          </p:cNvSpPr>
          <p:nvPr>
            <p:ph idx="1"/>
          </p:nvPr>
        </p:nvSpPr>
        <p:spPr>
          <a:xfrm>
            <a:off x="1600753" y="2535446"/>
            <a:ext cx="9305223" cy="3554457"/>
          </a:xfrm>
        </p:spPr>
        <p:txBody>
          <a:bodyPr>
            <a:normAutofit/>
          </a:bodyPr>
          <a:lstStyle/>
          <a:p>
            <a:pPr marL="0" indent="0">
              <a:lnSpc>
                <a:spcPct val="150000"/>
              </a:lnSpc>
              <a:buNone/>
            </a:pPr>
            <a:r>
              <a:rPr lang="en-PH" dirty="0">
                <a:solidFill>
                  <a:schemeClr val="tx1"/>
                </a:solidFill>
              </a:rPr>
              <a:t>Four shapes (5x5 square, triangle, 10x10 hollow square, plus sign), and five structure elements (2x2, 2x1, 1x2 ones, 3-pixel long cross, diagonal) were drawn on a graphing paper. Resulting images from erosion and dilation were predicted. The drawings are shown in the next few slides.</a:t>
            </a:r>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61189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7" name="Picture 16" descr="A close up of a piece of paper&#10;&#10;Description automatically generated">
            <a:extLst>
              <a:ext uri="{FF2B5EF4-FFF2-40B4-BE49-F238E27FC236}">
                <a16:creationId xmlns:a16="http://schemas.microsoft.com/office/drawing/2014/main" id="{F6F911F1-28A2-4D04-ABB5-33E43F9A50A6}"/>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69266"/>
          <a:stretch/>
        </p:blipFill>
        <p:spPr>
          <a:xfrm>
            <a:off x="3002998" y="2998005"/>
            <a:ext cx="1535186" cy="2527822"/>
          </a:xfrm>
          <a:prstGeom prst="rect">
            <a:avLst/>
          </a:prstGeom>
        </p:spPr>
      </p:pic>
      <p:pic>
        <p:nvPicPr>
          <p:cNvPr id="18" name="Picture 17" descr="A close up of a piece of paper&#10;&#10;Description automatically generated">
            <a:extLst>
              <a:ext uri="{FF2B5EF4-FFF2-40B4-BE49-F238E27FC236}">
                <a16:creationId xmlns:a16="http://schemas.microsoft.com/office/drawing/2014/main" id="{5315D1E4-B6E2-49E1-872A-B8C642597881}"/>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7491" b="74360"/>
          <a:stretch/>
        </p:blipFill>
        <p:spPr>
          <a:xfrm>
            <a:off x="4646741" y="2831825"/>
            <a:ext cx="4775934" cy="2229531"/>
          </a:xfrm>
          <a:prstGeom prst="rect">
            <a:avLst/>
          </a:prstGeom>
        </p:spPr>
      </p:pic>
      <p:sp>
        <p:nvSpPr>
          <p:cNvPr id="20" name="TextBox 19">
            <a:extLst>
              <a:ext uri="{FF2B5EF4-FFF2-40B4-BE49-F238E27FC236}">
                <a16:creationId xmlns:a16="http://schemas.microsoft.com/office/drawing/2014/main" id="{9571AA50-A423-4955-9ABE-4E63E0D9F8B5}"/>
              </a:ext>
            </a:extLst>
          </p:cNvPr>
          <p:cNvSpPr txBox="1"/>
          <p:nvPr/>
        </p:nvSpPr>
        <p:spPr>
          <a:xfrm>
            <a:off x="3002998" y="5460277"/>
            <a:ext cx="6419677" cy="400110"/>
          </a:xfrm>
          <a:prstGeom prst="rect">
            <a:avLst/>
          </a:prstGeom>
          <a:noFill/>
        </p:spPr>
        <p:txBody>
          <a:bodyPr wrap="square" rtlCol="0">
            <a:spAutoFit/>
          </a:bodyPr>
          <a:lstStyle/>
          <a:p>
            <a:r>
              <a:rPr lang="en-PH" sz="1000" dirty="0"/>
              <a:t>Figure 3. Predicted erosion and dilation for 5x5 square.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spTree>
    <p:extLst>
      <p:ext uri="{BB962C8B-B14F-4D97-AF65-F5344CB8AC3E}">
        <p14:creationId xmlns:p14="http://schemas.microsoft.com/office/powerpoint/2010/main" val="234145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5F8C26-E97F-4E3D-957A-4E3328556DF5}"/>
              </a:ext>
            </a:extLst>
          </p:cNvPr>
          <p:cNvSpPr>
            <a:spLocks noGrp="1"/>
          </p:cNvSpPr>
          <p:nvPr>
            <p:ph type="title"/>
          </p:nvPr>
        </p:nvSpPr>
        <p:spPr>
          <a:xfrm>
            <a:off x="1600754" y="1087374"/>
            <a:ext cx="8983489" cy="1000978"/>
          </a:xfrm>
        </p:spPr>
        <p:txBody>
          <a:bodyPr>
            <a:normAutofit/>
          </a:bodyPr>
          <a:lstStyle/>
          <a:p>
            <a:r>
              <a:rPr lang="en-PH" dirty="0"/>
              <a:t>Basic Morphological Operations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DB9E5A-C203-48D5-A3C3-3D4F54CB50EE}"/>
              </a:ext>
            </a:extLst>
          </p:cNvPr>
          <p:cNvSpPr/>
          <p:nvPr/>
        </p:nvSpPr>
        <p:spPr>
          <a:xfrm>
            <a:off x="0" y="2535446"/>
            <a:ext cx="1169701" cy="355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2400" dirty="0">
                <a:solidFill>
                  <a:sysClr val="windowText" lastClr="000000"/>
                </a:solidFill>
              </a:rPr>
              <a:t>Preliminaries</a:t>
            </a:r>
          </a:p>
        </p:txBody>
      </p:sp>
      <p:sp>
        <p:nvSpPr>
          <p:cNvPr id="5" name="Footer Placeholder 4">
            <a:extLst>
              <a:ext uri="{FF2B5EF4-FFF2-40B4-BE49-F238E27FC236}">
                <a16:creationId xmlns:a16="http://schemas.microsoft.com/office/drawing/2014/main" id="{8686009C-4DD6-4841-850E-3F07398E564B}"/>
              </a:ext>
            </a:extLst>
          </p:cNvPr>
          <p:cNvSpPr>
            <a:spLocks noGrp="1"/>
          </p:cNvSpPr>
          <p:nvPr>
            <p:ph type="ftr" sz="quarter" idx="11"/>
          </p:nvPr>
        </p:nvSpPr>
        <p:spPr/>
        <p:txBody>
          <a:bodyPr/>
          <a:lstStyle/>
          <a:p>
            <a:r>
              <a:rPr lang="en-US"/>
              <a:t>Activity 8 - Morphological Operations</a:t>
            </a:r>
            <a:endParaRPr lang="en-US" dirty="0"/>
          </a:p>
        </p:txBody>
      </p:sp>
      <p:sp>
        <p:nvSpPr>
          <p:cNvPr id="6" name="Slide Number Placeholder 5">
            <a:extLst>
              <a:ext uri="{FF2B5EF4-FFF2-40B4-BE49-F238E27FC236}">
                <a16:creationId xmlns:a16="http://schemas.microsoft.com/office/drawing/2014/main" id="{C25AC53F-000A-4896-A667-972EDA91B885}"/>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7" name="Picture 16" descr="A close up of a piece of paper&#10;&#10;Description automatically generated">
            <a:extLst>
              <a:ext uri="{FF2B5EF4-FFF2-40B4-BE49-F238E27FC236}">
                <a16:creationId xmlns:a16="http://schemas.microsoft.com/office/drawing/2014/main" id="{F6F911F1-28A2-4D04-ABB5-33E43F9A50A6}"/>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278" t="25016" r="8372" b="56284"/>
          <a:stretch/>
        </p:blipFill>
        <p:spPr>
          <a:xfrm>
            <a:off x="4650372" y="3233033"/>
            <a:ext cx="4645878" cy="1844065"/>
          </a:xfrm>
          <a:prstGeom prst="rect">
            <a:avLst/>
          </a:prstGeom>
        </p:spPr>
      </p:pic>
      <p:pic>
        <p:nvPicPr>
          <p:cNvPr id="13" name="Picture 12" descr="A close up of a piece of paper&#10;&#10;Description automatically generated">
            <a:extLst>
              <a:ext uri="{FF2B5EF4-FFF2-40B4-BE49-F238E27FC236}">
                <a16:creationId xmlns:a16="http://schemas.microsoft.com/office/drawing/2014/main" id="{88E26D44-1FD5-4F6B-8611-B8BB34498C91}"/>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033" t="4751" r="72413" b="69266"/>
          <a:stretch/>
        </p:blipFill>
        <p:spPr>
          <a:xfrm>
            <a:off x="3002998" y="2998005"/>
            <a:ext cx="1535186" cy="2527822"/>
          </a:xfrm>
          <a:prstGeom prst="rect">
            <a:avLst/>
          </a:prstGeom>
        </p:spPr>
      </p:pic>
      <p:pic>
        <p:nvPicPr>
          <p:cNvPr id="15" name="Picture 14" descr="A close up of a piece of paper&#10;&#10;Description automatically generated">
            <a:extLst>
              <a:ext uri="{FF2B5EF4-FFF2-40B4-BE49-F238E27FC236}">
                <a16:creationId xmlns:a16="http://schemas.microsoft.com/office/drawing/2014/main" id="{1145FA96-72A6-4FCE-AC8D-E4BF8AC1EE0C}"/>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09" t="3425" r="7491" b="91558"/>
          <a:stretch/>
        </p:blipFill>
        <p:spPr>
          <a:xfrm>
            <a:off x="4646741" y="2831826"/>
            <a:ext cx="4775934" cy="503558"/>
          </a:xfrm>
          <a:prstGeom prst="rect">
            <a:avLst/>
          </a:prstGeom>
        </p:spPr>
      </p:pic>
      <p:sp>
        <p:nvSpPr>
          <p:cNvPr id="18" name="TextBox 17">
            <a:extLst>
              <a:ext uri="{FF2B5EF4-FFF2-40B4-BE49-F238E27FC236}">
                <a16:creationId xmlns:a16="http://schemas.microsoft.com/office/drawing/2014/main" id="{A293A735-2E59-4645-8C60-192C7336C7E6}"/>
              </a:ext>
            </a:extLst>
          </p:cNvPr>
          <p:cNvSpPr txBox="1"/>
          <p:nvPr/>
        </p:nvSpPr>
        <p:spPr>
          <a:xfrm>
            <a:off x="3002998" y="5460277"/>
            <a:ext cx="6419677" cy="400110"/>
          </a:xfrm>
          <a:prstGeom prst="rect">
            <a:avLst/>
          </a:prstGeom>
          <a:noFill/>
        </p:spPr>
        <p:txBody>
          <a:bodyPr wrap="square" rtlCol="0">
            <a:spAutoFit/>
          </a:bodyPr>
          <a:lstStyle/>
          <a:p>
            <a:r>
              <a:rPr lang="en-PH" sz="1000" dirty="0"/>
              <a:t>Figure 3. Predicted erosion and dilation for 5x5 square. </a:t>
            </a:r>
            <a:r>
              <a:rPr lang="en-PH" sz="1000" dirty="0">
                <a:solidFill>
                  <a:srgbClr val="AE8EC6"/>
                </a:solidFill>
              </a:rPr>
              <a:t>Blue ink</a:t>
            </a:r>
            <a:r>
              <a:rPr lang="en-PH" sz="1000" dirty="0"/>
              <a:t> denotes the original shape, dots in erosion constitute eroded shape, dots in dilation constitute the additional pixels to be added to the dilated shape.</a:t>
            </a:r>
          </a:p>
        </p:txBody>
      </p:sp>
    </p:spTree>
    <p:extLst>
      <p:ext uri="{BB962C8B-B14F-4D97-AF65-F5344CB8AC3E}">
        <p14:creationId xmlns:p14="http://schemas.microsoft.com/office/powerpoint/2010/main" val="2046231061"/>
      </p:ext>
    </p:extLst>
  </p:cSld>
  <p:clrMapOvr>
    <a:masterClrMapping/>
  </p:clrMapOvr>
</p:sld>
</file>

<file path=ppt/theme/theme1.xml><?xml version="1.0" encoding="utf-8"?>
<a:theme xmlns:a="http://schemas.openxmlformats.org/drawingml/2006/main" name="Frame">
  <a:themeElements>
    <a:clrScheme name="Custom 4">
      <a:dk1>
        <a:sysClr val="windowText" lastClr="000000"/>
      </a:dk1>
      <a:lt1>
        <a:sysClr val="window" lastClr="FFFFFF"/>
      </a:lt1>
      <a:dk2>
        <a:srgbClr val="44546A"/>
      </a:dk2>
      <a:lt2>
        <a:srgbClr val="E7E6E6"/>
      </a:lt2>
      <a:accent1>
        <a:srgbClr val="97A4CD"/>
      </a:accent1>
      <a:accent2>
        <a:srgbClr val="FFFFFF"/>
      </a:accent2>
      <a:accent3>
        <a:srgbClr val="FFFFFF"/>
      </a:accent3>
      <a:accent4>
        <a:srgbClr val="FFFFFF"/>
      </a:accent4>
      <a:accent5>
        <a:srgbClr val="FFFFFF"/>
      </a:accent5>
      <a:accent6>
        <a:srgbClr val="F19D19"/>
      </a:accent6>
      <a:hlink>
        <a:srgbClr val="0563C1"/>
      </a:hlink>
      <a:folHlink>
        <a:srgbClr val="954F72"/>
      </a:folHlink>
    </a:clrScheme>
    <a:fontScheme name="GillSansNovaLight">
      <a:majorFont>
        <a:latin typeface="Gill Sans Nova Light"/>
        <a:ea typeface=""/>
        <a:cs typeface=""/>
      </a:majorFont>
      <a:minorFont>
        <a:latin typeface="Gill Sans Nova Light"/>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171</TotalTime>
  <Words>1632</Words>
  <Application>Microsoft Office PowerPoint</Application>
  <PresentationFormat>Widescreen</PresentationFormat>
  <Paragraphs>163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Gill Sans Nova Light</vt:lpstr>
      <vt:lpstr>Wingdings</vt:lpstr>
      <vt:lpstr>Wingdings 2</vt:lpstr>
      <vt:lpstr>Frame</vt:lpstr>
      <vt:lpstr>Morphological Operations</vt:lpstr>
      <vt:lpstr>Tasks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Basic Morphological Operations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Morphological Operations</dc:title>
  <dc:creator>Lou Josef Tan</dc:creator>
  <cp:lastModifiedBy>Lou Josef Tan</cp:lastModifiedBy>
  <cp:revision>20</cp:revision>
  <dcterms:created xsi:type="dcterms:W3CDTF">2019-09-19T08:31:29Z</dcterms:created>
  <dcterms:modified xsi:type="dcterms:W3CDTF">2019-09-19T12:29:38Z</dcterms:modified>
</cp:coreProperties>
</file>