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A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00" d="100"/>
          <a:sy n="100" d="100"/>
        </p:scale>
        <p:origin x="852" y="31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27078-CE93-4B85-BCC1-23221B6BAAC2}" type="datetimeFigureOut">
              <a:rPr lang="en-PH" smtClean="0"/>
              <a:t>29/10/2019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053AE-EB5B-45F4-AD3F-54A030350237}" type="slidenum">
              <a:rPr lang="en-PH" smtClean="0"/>
              <a:t>‹#›</a:t>
            </a:fld>
            <a:endParaRPr lang="en-PH"/>
          </a:p>
        </p:txBody>
      </p:sp>
    </p:spTree>
    <p:extLst>
      <p:ext uri="{BB962C8B-B14F-4D97-AF65-F5344CB8AC3E}">
        <p14:creationId xmlns:p14="http://schemas.microsoft.com/office/powerpoint/2010/main" val="200209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6F2D0-DC76-43CF-AC5A-088C4D44134F}" type="datetime1">
              <a:rPr lang="en-PH" smtClean="0"/>
              <a:t>29/10/2019</a:t>
            </a:fld>
            <a:endParaRPr lang="en-PH"/>
          </a:p>
        </p:txBody>
      </p:sp>
      <p:sp>
        <p:nvSpPr>
          <p:cNvPr id="5" name="Footer Placeholder 4"/>
          <p:cNvSpPr>
            <a:spLocks noGrp="1"/>
          </p:cNvSpPr>
          <p:nvPr>
            <p:ph type="ftr" sz="quarter" idx="11"/>
          </p:nvPr>
        </p:nvSpPr>
        <p:spPr/>
        <p:txBody>
          <a:bodyPr/>
          <a:lstStyle/>
          <a:p>
            <a:r>
              <a:rPr lang="en-PH"/>
              <a:t>Activity 12 - Feature Extraction</a:t>
            </a:r>
          </a:p>
        </p:txBody>
      </p:sp>
      <p:sp>
        <p:nvSpPr>
          <p:cNvPr id="6" name="Slide Number Placeholder 5"/>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172271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20D87-9C0B-4848-8522-6C12A53B062B}" type="datetime1">
              <a:rPr lang="en-PH" smtClean="0"/>
              <a:t>29/10/2019</a:t>
            </a:fld>
            <a:endParaRPr lang="en-PH"/>
          </a:p>
        </p:txBody>
      </p:sp>
      <p:sp>
        <p:nvSpPr>
          <p:cNvPr id="8" name="Footer Placeholder 7"/>
          <p:cNvSpPr>
            <a:spLocks noGrp="1"/>
          </p:cNvSpPr>
          <p:nvPr>
            <p:ph type="ftr" sz="quarter" idx="11"/>
          </p:nvPr>
        </p:nvSpPr>
        <p:spPr/>
        <p:txBody>
          <a:bodyPr/>
          <a:lstStyle/>
          <a:p>
            <a:r>
              <a:rPr lang="en-PH"/>
              <a:t>Activity 12 - Feature Extraction</a:t>
            </a:r>
          </a:p>
        </p:txBody>
      </p:sp>
      <p:sp>
        <p:nvSpPr>
          <p:cNvPr id="9" name="Slide Number Placeholder 8"/>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239999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22D2A-69DC-457E-9F98-4CC22BF6DE4E}" type="datetime1">
              <a:rPr lang="en-PH" smtClean="0"/>
              <a:t>29/10/2019</a:t>
            </a:fld>
            <a:endParaRPr lang="en-PH"/>
          </a:p>
        </p:txBody>
      </p:sp>
      <p:sp>
        <p:nvSpPr>
          <p:cNvPr id="8" name="Footer Placeholder 7"/>
          <p:cNvSpPr>
            <a:spLocks noGrp="1"/>
          </p:cNvSpPr>
          <p:nvPr>
            <p:ph type="ftr" sz="quarter" idx="11"/>
          </p:nvPr>
        </p:nvSpPr>
        <p:spPr/>
        <p:txBody>
          <a:bodyPr/>
          <a:lstStyle/>
          <a:p>
            <a:r>
              <a:rPr lang="en-PH"/>
              <a:t>Activity 12 - Feature Extraction</a:t>
            </a:r>
          </a:p>
        </p:txBody>
      </p:sp>
      <p:sp>
        <p:nvSpPr>
          <p:cNvPr id="9" name="Slide Number Placeholder 8"/>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392188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BB8D8-D864-4A54-8F07-855DDA1E19DE}" type="datetime1">
              <a:rPr lang="en-PH" smtClean="0"/>
              <a:t>29/10/2019</a:t>
            </a:fld>
            <a:endParaRPr lang="en-PH"/>
          </a:p>
        </p:txBody>
      </p:sp>
      <p:sp>
        <p:nvSpPr>
          <p:cNvPr id="5" name="Footer Placeholder 4"/>
          <p:cNvSpPr>
            <a:spLocks noGrp="1"/>
          </p:cNvSpPr>
          <p:nvPr>
            <p:ph type="ftr" sz="quarter" idx="11"/>
          </p:nvPr>
        </p:nvSpPr>
        <p:spPr/>
        <p:txBody>
          <a:bodyPr/>
          <a:lstStyle/>
          <a:p>
            <a:r>
              <a:rPr lang="en-PH"/>
              <a:t>Activity 12 - Feature Extraction</a:t>
            </a:r>
          </a:p>
        </p:txBody>
      </p:sp>
      <p:sp>
        <p:nvSpPr>
          <p:cNvPr id="6" name="Slide Number Placeholder 5"/>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10306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8A2A2-6F2E-45F5-922F-F5A5161DDDB2}" type="datetime1">
              <a:rPr lang="en-PH" smtClean="0"/>
              <a:t>29/10/2019</a:t>
            </a:fld>
            <a:endParaRPr lang="en-PH"/>
          </a:p>
        </p:txBody>
      </p:sp>
      <p:sp>
        <p:nvSpPr>
          <p:cNvPr id="5" name="Footer Placeholder 4"/>
          <p:cNvSpPr>
            <a:spLocks noGrp="1"/>
          </p:cNvSpPr>
          <p:nvPr>
            <p:ph type="ftr" sz="quarter" idx="11"/>
          </p:nvPr>
        </p:nvSpPr>
        <p:spPr/>
        <p:txBody>
          <a:bodyPr/>
          <a:lstStyle/>
          <a:p>
            <a:r>
              <a:rPr lang="en-PH"/>
              <a:t>Activity 12 - Feature Extraction</a:t>
            </a:r>
          </a:p>
        </p:txBody>
      </p:sp>
      <p:sp>
        <p:nvSpPr>
          <p:cNvPr id="6" name="Slide Number Placeholder 5"/>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284339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A1170FB-B0E2-44E8-B062-ED3E1ABBE4AE}" type="datetime1">
              <a:rPr lang="en-PH" smtClean="0"/>
              <a:t>29/10/2019</a:t>
            </a:fld>
            <a:endParaRPr lang="en-PH"/>
          </a:p>
        </p:txBody>
      </p:sp>
      <p:sp>
        <p:nvSpPr>
          <p:cNvPr id="9" name="Footer Placeholder 8"/>
          <p:cNvSpPr>
            <a:spLocks noGrp="1"/>
          </p:cNvSpPr>
          <p:nvPr>
            <p:ph type="ftr" sz="quarter" idx="11"/>
          </p:nvPr>
        </p:nvSpPr>
        <p:spPr/>
        <p:txBody>
          <a:bodyPr/>
          <a:lstStyle/>
          <a:p>
            <a:r>
              <a:rPr lang="en-PH"/>
              <a:t>Activity 12 - Feature Extraction</a:t>
            </a:r>
          </a:p>
        </p:txBody>
      </p:sp>
      <p:sp>
        <p:nvSpPr>
          <p:cNvPr id="10" name="Slide Number Placeholder 9"/>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254425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5964B85-E893-400A-9FAB-A00635A6C589}" type="datetime1">
              <a:rPr lang="en-PH" smtClean="0"/>
              <a:t>29/10/2019</a:t>
            </a:fld>
            <a:endParaRPr lang="en-PH"/>
          </a:p>
        </p:txBody>
      </p:sp>
      <p:sp>
        <p:nvSpPr>
          <p:cNvPr id="11" name="Footer Placeholder 10"/>
          <p:cNvSpPr>
            <a:spLocks noGrp="1"/>
          </p:cNvSpPr>
          <p:nvPr>
            <p:ph type="ftr" sz="quarter" idx="11"/>
          </p:nvPr>
        </p:nvSpPr>
        <p:spPr/>
        <p:txBody>
          <a:bodyPr/>
          <a:lstStyle/>
          <a:p>
            <a:r>
              <a:rPr lang="en-PH"/>
              <a:t>Activity 12 - Feature Extraction</a:t>
            </a:r>
          </a:p>
        </p:txBody>
      </p:sp>
      <p:sp>
        <p:nvSpPr>
          <p:cNvPr id="12" name="Slide Number Placeholder 11"/>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192705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EFFF5D0-E487-40AB-8D43-B2418849C07F}" type="datetime1">
              <a:rPr lang="en-PH" smtClean="0"/>
              <a:t>29/10/2019</a:t>
            </a:fld>
            <a:endParaRPr lang="en-PH"/>
          </a:p>
        </p:txBody>
      </p:sp>
      <p:sp>
        <p:nvSpPr>
          <p:cNvPr id="7" name="Footer Placeholder 6"/>
          <p:cNvSpPr>
            <a:spLocks noGrp="1"/>
          </p:cNvSpPr>
          <p:nvPr>
            <p:ph type="ftr" sz="quarter" idx="11"/>
          </p:nvPr>
        </p:nvSpPr>
        <p:spPr/>
        <p:txBody>
          <a:bodyPr/>
          <a:lstStyle/>
          <a:p>
            <a:r>
              <a:rPr lang="en-PH"/>
              <a:t>Activity 12 - Feature Extraction</a:t>
            </a:r>
          </a:p>
        </p:txBody>
      </p:sp>
      <p:sp>
        <p:nvSpPr>
          <p:cNvPr id="8" name="Slide Number Placeholder 7"/>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5176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52E9A02-C925-414B-BCA5-B79C2EA507D3}" type="datetime1">
              <a:rPr lang="en-PH" smtClean="0"/>
              <a:t>29/10/2019</a:t>
            </a:fld>
            <a:endParaRPr lang="en-PH"/>
          </a:p>
        </p:txBody>
      </p:sp>
      <p:sp>
        <p:nvSpPr>
          <p:cNvPr id="6" name="Footer Placeholder 5"/>
          <p:cNvSpPr>
            <a:spLocks noGrp="1"/>
          </p:cNvSpPr>
          <p:nvPr>
            <p:ph type="ftr" sz="quarter" idx="11"/>
          </p:nvPr>
        </p:nvSpPr>
        <p:spPr/>
        <p:txBody>
          <a:bodyPr/>
          <a:lstStyle/>
          <a:p>
            <a:r>
              <a:rPr lang="en-PH"/>
              <a:t>Activity 12 - Feature Extraction</a:t>
            </a:r>
          </a:p>
        </p:txBody>
      </p:sp>
      <p:sp>
        <p:nvSpPr>
          <p:cNvPr id="7" name="Slide Number Placeholder 6"/>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396201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1E728E5-7A42-480A-88B5-2890B8982614}" type="datetime1">
              <a:rPr lang="en-PH" smtClean="0"/>
              <a:t>29/10/2019</a:t>
            </a:fld>
            <a:endParaRPr lang="en-PH"/>
          </a:p>
        </p:txBody>
      </p:sp>
      <p:sp>
        <p:nvSpPr>
          <p:cNvPr id="9" name="Footer Placeholder 8"/>
          <p:cNvSpPr>
            <a:spLocks noGrp="1"/>
          </p:cNvSpPr>
          <p:nvPr>
            <p:ph type="ftr" sz="quarter" idx="11"/>
          </p:nvPr>
        </p:nvSpPr>
        <p:spPr/>
        <p:txBody>
          <a:bodyPr/>
          <a:lstStyle/>
          <a:p>
            <a:r>
              <a:rPr lang="en-PH"/>
              <a:t>Activity 12 - Feature Extraction</a:t>
            </a:r>
          </a:p>
        </p:txBody>
      </p:sp>
      <p:sp>
        <p:nvSpPr>
          <p:cNvPr id="10" name="Slide Number Placeholder 9"/>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124626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9490930-7591-46C7-A9C6-BDBC00FEC5DC}" type="datetime1">
              <a:rPr lang="en-PH" smtClean="0"/>
              <a:t>29/10/2019</a:t>
            </a:fld>
            <a:endParaRPr lang="en-PH"/>
          </a:p>
        </p:txBody>
      </p:sp>
      <p:sp>
        <p:nvSpPr>
          <p:cNvPr id="9" name="Footer Placeholder 8"/>
          <p:cNvSpPr>
            <a:spLocks noGrp="1"/>
          </p:cNvSpPr>
          <p:nvPr>
            <p:ph type="ftr" sz="quarter" idx="11"/>
          </p:nvPr>
        </p:nvSpPr>
        <p:spPr>
          <a:xfrm>
            <a:off x="3499101" y="6356350"/>
            <a:ext cx="5911517" cy="365125"/>
          </a:xfrm>
        </p:spPr>
        <p:txBody>
          <a:bodyPr/>
          <a:lstStyle/>
          <a:p>
            <a:r>
              <a:rPr lang="en-PH"/>
              <a:t>Activity 12 - Feature Extraction</a:t>
            </a:r>
          </a:p>
        </p:txBody>
      </p:sp>
      <p:sp>
        <p:nvSpPr>
          <p:cNvPr id="10" name="Slide Number Placeholder 9"/>
          <p:cNvSpPr>
            <a:spLocks noGrp="1"/>
          </p:cNvSpPr>
          <p:nvPr>
            <p:ph type="sldNum" sz="quarter" idx="12"/>
          </p:nvPr>
        </p:nvSpPr>
        <p:spPr/>
        <p:txBody>
          <a:bodyPr/>
          <a:lstStyle/>
          <a:p>
            <a:fld id="{0903B896-A3AC-431C-869B-A84EBA368F9E}" type="slidenum">
              <a:rPr lang="en-PH" smtClean="0"/>
              <a:t>‹#›</a:t>
            </a:fld>
            <a:endParaRPr lang="en-PH"/>
          </a:p>
        </p:txBody>
      </p:sp>
    </p:spTree>
    <p:extLst>
      <p:ext uri="{BB962C8B-B14F-4D97-AF65-F5344CB8AC3E}">
        <p14:creationId xmlns:p14="http://schemas.microsoft.com/office/powerpoint/2010/main" val="228297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EE277E6-4B98-44BE-B97A-D9F958B84C6A}" type="datetime1">
              <a:rPr lang="en-PH" smtClean="0"/>
              <a:t>29/10/2019</a:t>
            </a:fld>
            <a:endParaRPr lang="en-PH"/>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PH"/>
              <a:t>Activity 12 - Feature Extraction</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903B896-A3AC-431C-869B-A84EBA368F9E}" type="slidenum">
              <a:rPr lang="en-PH" smtClean="0"/>
              <a:t>‹#›</a:t>
            </a:fld>
            <a:endParaRPr lang="en-PH"/>
          </a:p>
        </p:txBody>
      </p:sp>
    </p:spTree>
    <p:extLst>
      <p:ext uri="{BB962C8B-B14F-4D97-AF65-F5344CB8AC3E}">
        <p14:creationId xmlns:p14="http://schemas.microsoft.com/office/powerpoint/2010/main" val="4152077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4usky.com/download/164575152.html" TargetMode="External"/><Relationship Id="rId2" Type="http://schemas.openxmlformats.org/officeDocument/2006/relationships/hyperlink" Target="https://github.com/Horea94/Fruit-Images-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18" Type="http://schemas.openxmlformats.org/officeDocument/2006/relationships/image" Target="../media/image18.jpg"/><Relationship Id="rId3" Type="http://schemas.openxmlformats.org/officeDocument/2006/relationships/image" Target="../media/image3.jpg"/><Relationship Id="rId21" Type="http://schemas.openxmlformats.org/officeDocument/2006/relationships/image" Target="../media/image21.jpg"/><Relationship Id="rId7" Type="http://schemas.openxmlformats.org/officeDocument/2006/relationships/image" Target="../media/image7.jpg"/><Relationship Id="rId12" Type="http://schemas.openxmlformats.org/officeDocument/2006/relationships/image" Target="../media/image12.jpg"/><Relationship Id="rId17" Type="http://schemas.openxmlformats.org/officeDocument/2006/relationships/image" Target="../media/image17.jpg"/><Relationship Id="rId2" Type="http://schemas.openxmlformats.org/officeDocument/2006/relationships/image" Target="../media/image2.jpg"/><Relationship Id="rId16" Type="http://schemas.openxmlformats.org/officeDocument/2006/relationships/image" Target="../media/image16.jpg"/><Relationship Id="rId20"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jpg"/><Relationship Id="rId19" Type="http://schemas.openxmlformats.org/officeDocument/2006/relationships/image" Target="../media/image19.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jpg"/><Relationship Id="rId22" Type="http://schemas.openxmlformats.org/officeDocument/2006/relationships/hyperlink" Target="https://github.com/Horea94/Fruit-Images-Datase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jpg"/><Relationship Id="rId18" Type="http://schemas.openxmlformats.org/officeDocument/2006/relationships/image" Target="../media/image37.jpg"/><Relationship Id="rId3" Type="http://schemas.openxmlformats.org/officeDocument/2006/relationships/image" Target="../media/image22.jpg"/><Relationship Id="rId21" Type="http://schemas.openxmlformats.org/officeDocument/2006/relationships/image" Target="../media/image40.jpg"/><Relationship Id="rId7" Type="http://schemas.openxmlformats.org/officeDocument/2006/relationships/image" Target="../media/image26.jpg"/><Relationship Id="rId12" Type="http://schemas.openxmlformats.org/officeDocument/2006/relationships/image" Target="../media/image31.jpg"/><Relationship Id="rId17" Type="http://schemas.openxmlformats.org/officeDocument/2006/relationships/image" Target="../media/image36.jpg"/><Relationship Id="rId2" Type="http://schemas.openxmlformats.org/officeDocument/2006/relationships/hyperlink" Target="https://github.com/Horea94/Fruit-Images-Dataset" TargetMode="External"/><Relationship Id="rId16" Type="http://schemas.openxmlformats.org/officeDocument/2006/relationships/image" Target="../media/image35.jpg"/><Relationship Id="rId20" Type="http://schemas.openxmlformats.org/officeDocument/2006/relationships/image" Target="../media/image39.jpg"/><Relationship Id="rId1" Type="http://schemas.openxmlformats.org/officeDocument/2006/relationships/slideLayout" Target="../slideLayouts/slideLayout2.xml"/><Relationship Id="rId6" Type="http://schemas.openxmlformats.org/officeDocument/2006/relationships/image" Target="../media/image25.jpg"/><Relationship Id="rId11" Type="http://schemas.openxmlformats.org/officeDocument/2006/relationships/image" Target="../media/image30.jpg"/><Relationship Id="rId5" Type="http://schemas.openxmlformats.org/officeDocument/2006/relationships/image" Target="../media/image24.jpg"/><Relationship Id="rId15" Type="http://schemas.openxmlformats.org/officeDocument/2006/relationships/image" Target="../media/image34.jpg"/><Relationship Id="rId10" Type="http://schemas.openxmlformats.org/officeDocument/2006/relationships/image" Target="../media/image29.jpg"/><Relationship Id="rId19" Type="http://schemas.openxmlformats.org/officeDocument/2006/relationships/image" Target="../media/image38.jpg"/><Relationship Id="rId4" Type="http://schemas.openxmlformats.org/officeDocument/2006/relationships/image" Target="../media/image23.jpg"/><Relationship Id="rId9" Type="http://schemas.openxmlformats.org/officeDocument/2006/relationships/image" Target="../media/image28.jpg"/><Relationship Id="rId14" Type="http://schemas.openxmlformats.org/officeDocument/2006/relationships/image" Target="../media/image33.jpg"/><Relationship Id="rId22" Type="http://schemas.openxmlformats.org/officeDocument/2006/relationships/image" Target="../media/image41.jpg"/></Relationships>
</file>

<file path=ppt/slides/_rels/slide5.xml.rels><?xml version="1.0" encoding="UTF-8" standalone="yes"?>
<Relationships xmlns="http://schemas.openxmlformats.org/package/2006/relationships"><Relationship Id="rId8" Type="http://schemas.openxmlformats.org/officeDocument/2006/relationships/image" Target="../media/image47.jpg"/><Relationship Id="rId13" Type="http://schemas.openxmlformats.org/officeDocument/2006/relationships/image" Target="../media/image52.jpg"/><Relationship Id="rId18" Type="http://schemas.openxmlformats.org/officeDocument/2006/relationships/image" Target="../media/image57.jpg"/><Relationship Id="rId3" Type="http://schemas.openxmlformats.org/officeDocument/2006/relationships/image" Target="../media/image42.jpg"/><Relationship Id="rId21" Type="http://schemas.openxmlformats.org/officeDocument/2006/relationships/image" Target="../media/image60.jpg"/><Relationship Id="rId7" Type="http://schemas.openxmlformats.org/officeDocument/2006/relationships/image" Target="../media/image46.jpg"/><Relationship Id="rId12" Type="http://schemas.openxmlformats.org/officeDocument/2006/relationships/image" Target="../media/image51.jpg"/><Relationship Id="rId17" Type="http://schemas.openxmlformats.org/officeDocument/2006/relationships/image" Target="../media/image56.jpg"/><Relationship Id="rId2" Type="http://schemas.openxmlformats.org/officeDocument/2006/relationships/hyperlink" Target="https://github.com/Horea94/Fruit-Images-Dataset" TargetMode="External"/><Relationship Id="rId16" Type="http://schemas.openxmlformats.org/officeDocument/2006/relationships/image" Target="../media/image55.jpg"/><Relationship Id="rId20" Type="http://schemas.openxmlformats.org/officeDocument/2006/relationships/image" Target="../media/image59.jpg"/><Relationship Id="rId1" Type="http://schemas.openxmlformats.org/officeDocument/2006/relationships/slideLayout" Target="../slideLayouts/slideLayout2.xml"/><Relationship Id="rId6" Type="http://schemas.openxmlformats.org/officeDocument/2006/relationships/image" Target="../media/image45.jpg"/><Relationship Id="rId11" Type="http://schemas.openxmlformats.org/officeDocument/2006/relationships/image" Target="../media/image50.jpg"/><Relationship Id="rId5" Type="http://schemas.openxmlformats.org/officeDocument/2006/relationships/image" Target="../media/image44.jpg"/><Relationship Id="rId15" Type="http://schemas.openxmlformats.org/officeDocument/2006/relationships/image" Target="../media/image54.jpg"/><Relationship Id="rId10" Type="http://schemas.openxmlformats.org/officeDocument/2006/relationships/image" Target="../media/image49.jpg"/><Relationship Id="rId19" Type="http://schemas.openxmlformats.org/officeDocument/2006/relationships/image" Target="../media/image58.jpg"/><Relationship Id="rId4" Type="http://schemas.openxmlformats.org/officeDocument/2006/relationships/image" Target="../media/image43.jpg"/><Relationship Id="rId9" Type="http://schemas.openxmlformats.org/officeDocument/2006/relationships/image" Target="../media/image48.jpg"/><Relationship Id="rId14" Type="http://schemas.openxmlformats.org/officeDocument/2006/relationships/image" Target="../media/image53.jpg"/><Relationship Id="rId22" Type="http://schemas.openxmlformats.org/officeDocument/2006/relationships/image" Target="../media/image6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203F-A644-4B50-98E6-C4DE9DC2140D}"/>
              </a:ext>
            </a:extLst>
          </p:cNvPr>
          <p:cNvSpPr>
            <a:spLocks noGrp="1"/>
          </p:cNvSpPr>
          <p:nvPr>
            <p:ph type="ctrTitle"/>
          </p:nvPr>
        </p:nvSpPr>
        <p:spPr/>
        <p:txBody>
          <a:bodyPr/>
          <a:lstStyle/>
          <a:p>
            <a:r>
              <a:rPr lang="en-PH" b="1" dirty="0"/>
              <a:t>Feature Extraction</a:t>
            </a:r>
          </a:p>
        </p:txBody>
      </p:sp>
      <p:sp>
        <p:nvSpPr>
          <p:cNvPr id="3" name="Subtitle 2">
            <a:extLst>
              <a:ext uri="{FF2B5EF4-FFF2-40B4-BE49-F238E27FC236}">
                <a16:creationId xmlns:a16="http://schemas.microsoft.com/office/drawing/2014/main" id="{63BC6542-F9FE-448E-8654-B1777673C572}"/>
              </a:ext>
            </a:extLst>
          </p:cNvPr>
          <p:cNvSpPr>
            <a:spLocks noGrp="1"/>
          </p:cNvSpPr>
          <p:nvPr>
            <p:ph type="subTitle" idx="1"/>
          </p:nvPr>
        </p:nvSpPr>
        <p:spPr/>
        <p:txBody>
          <a:bodyPr/>
          <a:lstStyle/>
          <a:p>
            <a:r>
              <a:rPr lang="en-PH" dirty="0"/>
              <a:t>Activity 12 Short Report</a:t>
            </a:r>
          </a:p>
          <a:p>
            <a:r>
              <a:rPr lang="en-PH" dirty="0"/>
              <a:t>Lou Josef S. Tan</a:t>
            </a:r>
          </a:p>
        </p:txBody>
      </p:sp>
    </p:spTree>
    <p:extLst>
      <p:ext uri="{BB962C8B-B14F-4D97-AF65-F5344CB8AC3E}">
        <p14:creationId xmlns:p14="http://schemas.microsoft.com/office/powerpoint/2010/main" val="340206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10</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4910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4590245" y="3673214"/>
            <a:ext cx="711201" cy="1269999"/>
          </a:xfrm>
          <a:prstGeom prst="rect">
            <a:avLst/>
          </a:prstGeom>
        </p:spPr>
      </p:pic>
      <p:cxnSp>
        <p:nvCxnSpPr>
          <p:cNvPr id="7" name="Straight Arrow Connector 6">
            <a:extLst>
              <a:ext uri="{FF2B5EF4-FFF2-40B4-BE49-F238E27FC236}">
                <a16:creationId xmlns:a16="http://schemas.microsoft.com/office/drawing/2014/main" id="{5A22BA1F-82E8-4B0A-A1EC-BB293E3EDE59}"/>
              </a:ext>
            </a:extLst>
          </p:cNvPr>
          <p:cNvCxnSpPr/>
          <p:nvPr/>
        </p:nvCxnSpPr>
        <p:spPr>
          <a:xfrm>
            <a:off x="4076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7CB45-099A-495E-AAD8-A207A2A6C68C}"/>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
        <p:nvSpPr>
          <p:cNvPr id="18" name="TextBox 17">
            <a:extLst>
              <a:ext uri="{FF2B5EF4-FFF2-40B4-BE49-F238E27FC236}">
                <a16:creationId xmlns:a16="http://schemas.microsoft.com/office/drawing/2014/main" id="{223A1481-F414-466D-9294-18DBBD214DD9}"/>
              </a:ext>
            </a:extLst>
          </p:cNvPr>
          <p:cNvSpPr txBox="1"/>
          <p:nvPr/>
        </p:nvSpPr>
        <p:spPr>
          <a:xfrm>
            <a:off x="4590245" y="5001305"/>
            <a:ext cx="711201" cy="307777"/>
          </a:xfrm>
          <a:prstGeom prst="rect">
            <a:avLst/>
          </a:prstGeom>
          <a:noFill/>
        </p:spPr>
        <p:txBody>
          <a:bodyPr wrap="square" rtlCol="0">
            <a:spAutoFit/>
          </a:bodyPr>
          <a:lstStyle/>
          <a:p>
            <a:pPr algn="ctr"/>
            <a:r>
              <a:rPr lang="en-PH" sz="1400" dirty="0"/>
              <a:t>ROI</a:t>
            </a:r>
          </a:p>
        </p:txBody>
      </p:sp>
      <p:sp>
        <p:nvSpPr>
          <p:cNvPr id="6" name="Rectangle 5">
            <a:extLst>
              <a:ext uri="{FF2B5EF4-FFF2-40B4-BE49-F238E27FC236}">
                <a16:creationId xmlns:a16="http://schemas.microsoft.com/office/drawing/2014/main" id="{5326F953-1187-4557-98E4-BD78F9F24DCC}"/>
              </a:ext>
            </a:extLst>
          </p:cNvPr>
          <p:cNvSpPr/>
          <p:nvPr/>
        </p:nvSpPr>
        <p:spPr>
          <a:xfrm>
            <a:off x="-7912" y="2526526"/>
            <a:ext cx="1178376" cy="3600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3200" dirty="0"/>
              <a:t>HUE</a:t>
            </a:r>
          </a:p>
        </p:txBody>
      </p:sp>
      <p:cxnSp>
        <p:nvCxnSpPr>
          <p:cNvPr id="17" name="Straight Arrow Connector 16">
            <a:extLst>
              <a:ext uri="{FF2B5EF4-FFF2-40B4-BE49-F238E27FC236}">
                <a16:creationId xmlns:a16="http://schemas.microsoft.com/office/drawing/2014/main" id="{3EE8338E-9196-4357-A902-9D75E3B367ED}"/>
              </a:ext>
            </a:extLst>
          </p:cNvPr>
          <p:cNvCxnSpPr/>
          <p:nvPr/>
        </p:nvCxnSpPr>
        <p:spPr>
          <a:xfrm>
            <a:off x="54102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D91D52-68AD-47B8-B82C-C00EAAAC012E}"/>
              </a:ext>
            </a:extLst>
          </p:cNvPr>
          <p:cNvSpPr txBox="1"/>
          <p:nvPr/>
        </p:nvSpPr>
        <p:spPr>
          <a:xfrm>
            <a:off x="5994401" y="4089400"/>
            <a:ext cx="1993900" cy="923330"/>
          </a:xfrm>
          <a:prstGeom prst="rect">
            <a:avLst/>
          </a:prstGeom>
          <a:solidFill>
            <a:schemeClr val="accent1">
              <a:lumMod val="40000"/>
              <a:lumOff val="60000"/>
            </a:schemeClr>
          </a:solidFill>
        </p:spPr>
        <p:txBody>
          <a:bodyPr wrap="square" rtlCol="0">
            <a:spAutoFit/>
          </a:bodyPr>
          <a:lstStyle/>
          <a:p>
            <a:pPr algn="ctr"/>
            <a:r>
              <a:rPr lang="en-PH" dirty="0"/>
              <a:t>ROI image was converted into HSV via </a:t>
            </a:r>
            <a:r>
              <a:rPr lang="en-PH" dirty="0">
                <a:latin typeface="Consolas" panose="020B0609020204030204" pitchFamily="49" charset="0"/>
              </a:rPr>
              <a:t>rgb2hsv()</a:t>
            </a:r>
            <a:r>
              <a:rPr lang="en-PH" dirty="0">
                <a:latin typeface="+mj-lt"/>
              </a:rPr>
              <a:t>.</a:t>
            </a:r>
            <a:endParaRPr lang="en-PH" dirty="0"/>
          </a:p>
        </p:txBody>
      </p:sp>
      <p:cxnSp>
        <p:nvCxnSpPr>
          <p:cNvPr id="19" name="Straight Arrow Connector 18">
            <a:extLst>
              <a:ext uri="{FF2B5EF4-FFF2-40B4-BE49-F238E27FC236}">
                <a16:creationId xmlns:a16="http://schemas.microsoft.com/office/drawing/2014/main" id="{3090013B-F379-4F7F-9144-8E2677C37B00}"/>
              </a:ext>
            </a:extLst>
          </p:cNvPr>
          <p:cNvCxnSpPr/>
          <p:nvPr/>
        </p:nvCxnSpPr>
        <p:spPr>
          <a:xfrm>
            <a:off x="8140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A16CA7D-1AC4-4DA5-ABE6-099952D60230}"/>
              </a:ext>
            </a:extLst>
          </p:cNvPr>
          <p:cNvSpPr txBox="1"/>
          <p:nvPr/>
        </p:nvSpPr>
        <p:spPr>
          <a:xfrm>
            <a:off x="8681256" y="4077975"/>
            <a:ext cx="1993900" cy="923330"/>
          </a:xfrm>
          <a:prstGeom prst="rect">
            <a:avLst/>
          </a:prstGeom>
          <a:solidFill>
            <a:schemeClr val="accent1">
              <a:lumMod val="40000"/>
              <a:lumOff val="60000"/>
            </a:schemeClr>
          </a:solidFill>
        </p:spPr>
        <p:txBody>
          <a:bodyPr wrap="square" rtlCol="0">
            <a:spAutoFit/>
          </a:bodyPr>
          <a:lstStyle/>
          <a:p>
            <a:pPr algn="ctr"/>
            <a:r>
              <a:rPr lang="en-PH" dirty="0"/>
              <a:t>Hue channel was taken and then averaged.</a:t>
            </a:r>
          </a:p>
        </p:txBody>
      </p:sp>
    </p:spTree>
    <p:extLst>
      <p:ext uri="{BB962C8B-B14F-4D97-AF65-F5344CB8AC3E}">
        <p14:creationId xmlns:p14="http://schemas.microsoft.com/office/powerpoint/2010/main" val="34088589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11</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4910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4590245" y="3673214"/>
            <a:ext cx="711201" cy="1269999"/>
          </a:xfrm>
          <a:prstGeom prst="rect">
            <a:avLst/>
          </a:prstGeom>
        </p:spPr>
      </p:pic>
      <p:cxnSp>
        <p:nvCxnSpPr>
          <p:cNvPr id="7" name="Straight Arrow Connector 6">
            <a:extLst>
              <a:ext uri="{FF2B5EF4-FFF2-40B4-BE49-F238E27FC236}">
                <a16:creationId xmlns:a16="http://schemas.microsoft.com/office/drawing/2014/main" id="{5A22BA1F-82E8-4B0A-A1EC-BB293E3EDE59}"/>
              </a:ext>
            </a:extLst>
          </p:cNvPr>
          <p:cNvCxnSpPr/>
          <p:nvPr/>
        </p:nvCxnSpPr>
        <p:spPr>
          <a:xfrm>
            <a:off x="4076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7CB45-099A-495E-AAD8-A207A2A6C68C}"/>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
        <p:nvSpPr>
          <p:cNvPr id="18" name="TextBox 17">
            <a:extLst>
              <a:ext uri="{FF2B5EF4-FFF2-40B4-BE49-F238E27FC236}">
                <a16:creationId xmlns:a16="http://schemas.microsoft.com/office/drawing/2014/main" id="{223A1481-F414-466D-9294-18DBBD214DD9}"/>
              </a:ext>
            </a:extLst>
          </p:cNvPr>
          <p:cNvSpPr txBox="1"/>
          <p:nvPr/>
        </p:nvSpPr>
        <p:spPr>
          <a:xfrm>
            <a:off x="4590245" y="5001305"/>
            <a:ext cx="711201" cy="307777"/>
          </a:xfrm>
          <a:prstGeom prst="rect">
            <a:avLst/>
          </a:prstGeom>
          <a:noFill/>
        </p:spPr>
        <p:txBody>
          <a:bodyPr wrap="square" rtlCol="0">
            <a:spAutoFit/>
          </a:bodyPr>
          <a:lstStyle/>
          <a:p>
            <a:pPr algn="ctr"/>
            <a:r>
              <a:rPr lang="en-PH" sz="1400" dirty="0"/>
              <a:t>ROI</a:t>
            </a:r>
          </a:p>
        </p:txBody>
      </p:sp>
      <p:sp>
        <p:nvSpPr>
          <p:cNvPr id="6" name="Rectangle 5">
            <a:extLst>
              <a:ext uri="{FF2B5EF4-FFF2-40B4-BE49-F238E27FC236}">
                <a16:creationId xmlns:a16="http://schemas.microsoft.com/office/drawing/2014/main" id="{5326F953-1187-4557-98E4-BD78F9F24DCC}"/>
              </a:ext>
            </a:extLst>
          </p:cNvPr>
          <p:cNvSpPr/>
          <p:nvPr/>
        </p:nvSpPr>
        <p:spPr>
          <a:xfrm>
            <a:off x="-7912" y="2526526"/>
            <a:ext cx="1178376" cy="3600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3200" dirty="0"/>
              <a:t>ECCENTRICITY</a:t>
            </a:r>
          </a:p>
        </p:txBody>
      </p:sp>
      <p:cxnSp>
        <p:nvCxnSpPr>
          <p:cNvPr id="17" name="Straight Arrow Connector 16">
            <a:extLst>
              <a:ext uri="{FF2B5EF4-FFF2-40B4-BE49-F238E27FC236}">
                <a16:creationId xmlns:a16="http://schemas.microsoft.com/office/drawing/2014/main" id="{3EE8338E-9196-4357-A902-9D75E3B367ED}"/>
              </a:ext>
            </a:extLst>
          </p:cNvPr>
          <p:cNvCxnSpPr/>
          <p:nvPr/>
        </p:nvCxnSpPr>
        <p:spPr>
          <a:xfrm>
            <a:off x="54102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flower&#10;&#10;Description automatically generated">
            <a:extLst>
              <a:ext uri="{FF2B5EF4-FFF2-40B4-BE49-F238E27FC236}">
                <a16:creationId xmlns:a16="http://schemas.microsoft.com/office/drawing/2014/main" id="{3489DA7A-34AF-4655-842F-A86945EF01B2}"/>
              </a:ext>
            </a:extLst>
          </p:cNvPr>
          <p:cNvPicPr>
            <a:picLocks noChangeAspect="1"/>
          </p:cNvPicPr>
          <p:nvPr/>
        </p:nvPicPr>
        <p:blipFill rotWithShape="1">
          <a:blip r:embed="rId3">
            <a:extLst>
              <a:ext uri="{28A0092B-C50C-407E-A947-70E740481C1C}">
                <a14:useLocalDpi xmlns:a14="http://schemas.microsoft.com/office/drawing/2010/main" val="0"/>
              </a:ext>
            </a:extLst>
          </a:blip>
          <a:srcRect l="39766" t="18692" r="40624" b="42000"/>
          <a:stretch/>
        </p:blipFill>
        <p:spPr>
          <a:xfrm>
            <a:off x="5988847" y="3916695"/>
            <a:ext cx="778097" cy="782305"/>
          </a:xfrm>
          <a:prstGeom prst="rect">
            <a:avLst/>
          </a:prstGeom>
        </p:spPr>
      </p:pic>
      <p:sp>
        <p:nvSpPr>
          <p:cNvPr id="21" name="TextBox 20">
            <a:extLst>
              <a:ext uri="{FF2B5EF4-FFF2-40B4-BE49-F238E27FC236}">
                <a16:creationId xmlns:a16="http://schemas.microsoft.com/office/drawing/2014/main" id="{1EF47C57-807D-43C9-9B25-9E1991CA8499}"/>
              </a:ext>
            </a:extLst>
          </p:cNvPr>
          <p:cNvSpPr txBox="1"/>
          <p:nvPr/>
        </p:nvSpPr>
        <p:spPr>
          <a:xfrm>
            <a:off x="5872996" y="4738753"/>
            <a:ext cx="1001145" cy="523220"/>
          </a:xfrm>
          <a:prstGeom prst="rect">
            <a:avLst/>
          </a:prstGeom>
          <a:noFill/>
        </p:spPr>
        <p:txBody>
          <a:bodyPr wrap="square" rtlCol="0">
            <a:spAutoFit/>
          </a:bodyPr>
          <a:lstStyle/>
          <a:p>
            <a:pPr algn="ctr"/>
            <a:r>
              <a:rPr lang="en-PH" sz="1400" dirty="0"/>
              <a:t>2D Histogram</a:t>
            </a:r>
          </a:p>
        </p:txBody>
      </p:sp>
    </p:spTree>
    <p:extLst>
      <p:ext uri="{BB962C8B-B14F-4D97-AF65-F5344CB8AC3E}">
        <p14:creationId xmlns:p14="http://schemas.microsoft.com/office/powerpoint/2010/main" val="1454073685"/>
      </p:ext>
    </p:extLst>
  </p:cSld>
  <p:clrMapOvr>
    <a:masterClrMapping/>
  </p:clrMapOvr>
  <mc:AlternateContent xmlns:mc="http://schemas.openxmlformats.org/markup-compatibility/2006">
    <mc:Choice xmlns:p159="http://schemas.microsoft.com/office/powerpoint/2015/09/main" Requires="p159">
      <p:transition spd="slow" advTm="150">
        <p159:morph option="byObject"/>
      </p:transition>
    </mc:Choice>
    <mc:Fallback>
      <p:transition spd="slow" advTm="15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12</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4910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4590245" y="3673214"/>
            <a:ext cx="711201" cy="1269999"/>
          </a:xfrm>
          <a:prstGeom prst="rect">
            <a:avLst/>
          </a:prstGeom>
        </p:spPr>
      </p:pic>
      <p:cxnSp>
        <p:nvCxnSpPr>
          <p:cNvPr id="7" name="Straight Arrow Connector 6">
            <a:extLst>
              <a:ext uri="{FF2B5EF4-FFF2-40B4-BE49-F238E27FC236}">
                <a16:creationId xmlns:a16="http://schemas.microsoft.com/office/drawing/2014/main" id="{5A22BA1F-82E8-4B0A-A1EC-BB293E3EDE59}"/>
              </a:ext>
            </a:extLst>
          </p:cNvPr>
          <p:cNvCxnSpPr/>
          <p:nvPr/>
        </p:nvCxnSpPr>
        <p:spPr>
          <a:xfrm>
            <a:off x="4076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7CB45-099A-495E-AAD8-A207A2A6C68C}"/>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
        <p:nvSpPr>
          <p:cNvPr id="18" name="TextBox 17">
            <a:extLst>
              <a:ext uri="{FF2B5EF4-FFF2-40B4-BE49-F238E27FC236}">
                <a16:creationId xmlns:a16="http://schemas.microsoft.com/office/drawing/2014/main" id="{223A1481-F414-466D-9294-18DBBD214DD9}"/>
              </a:ext>
            </a:extLst>
          </p:cNvPr>
          <p:cNvSpPr txBox="1"/>
          <p:nvPr/>
        </p:nvSpPr>
        <p:spPr>
          <a:xfrm>
            <a:off x="4590245" y="5001305"/>
            <a:ext cx="711201" cy="307777"/>
          </a:xfrm>
          <a:prstGeom prst="rect">
            <a:avLst/>
          </a:prstGeom>
          <a:noFill/>
        </p:spPr>
        <p:txBody>
          <a:bodyPr wrap="square" rtlCol="0">
            <a:spAutoFit/>
          </a:bodyPr>
          <a:lstStyle/>
          <a:p>
            <a:pPr algn="ctr"/>
            <a:r>
              <a:rPr lang="en-PH" sz="1400" dirty="0"/>
              <a:t>ROI</a:t>
            </a:r>
          </a:p>
        </p:txBody>
      </p:sp>
      <p:sp>
        <p:nvSpPr>
          <p:cNvPr id="6" name="Rectangle 5">
            <a:extLst>
              <a:ext uri="{FF2B5EF4-FFF2-40B4-BE49-F238E27FC236}">
                <a16:creationId xmlns:a16="http://schemas.microsoft.com/office/drawing/2014/main" id="{5326F953-1187-4557-98E4-BD78F9F24DCC}"/>
              </a:ext>
            </a:extLst>
          </p:cNvPr>
          <p:cNvSpPr/>
          <p:nvPr/>
        </p:nvSpPr>
        <p:spPr>
          <a:xfrm>
            <a:off x="-7912" y="2526526"/>
            <a:ext cx="1178376" cy="3600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3200" dirty="0"/>
              <a:t>ECCENTRICITY</a:t>
            </a:r>
          </a:p>
        </p:txBody>
      </p:sp>
      <p:cxnSp>
        <p:nvCxnSpPr>
          <p:cNvPr id="17" name="Straight Arrow Connector 16">
            <a:extLst>
              <a:ext uri="{FF2B5EF4-FFF2-40B4-BE49-F238E27FC236}">
                <a16:creationId xmlns:a16="http://schemas.microsoft.com/office/drawing/2014/main" id="{3EE8338E-9196-4357-A902-9D75E3B367ED}"/>
              </a:ext>
            </a:extLst>
          </p:cNvPr>
          <p:cNvCxnSpPr/>
          <p:nvPr/>
        </p:nvCxnSpPr>
        <p:spPr>
          <a:xfrm>
            <a:off x="54102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flower&#10;&#10;Description automatically generated">
            <a:extLst>
              <a:ext uri="{FF2B5EF4-FFF2-40B4-BE49-F238E27FC236}">
                <a16:creationId xmlns:a16="http://schemas.microsoft.com/office/drawing/2014/main" id="{3489DA7A-34AF-4655-842F-A86945EF01B2}"/>
              </a:ext>
            </a:extLst>
          </p:cNvPr>
          <p:cNvPicPr>
            <a:picLocks noChangeAspect="1"/>
          </p:cNvPicPr>
          <p:nvPr/>
        </p:nvPicPr>
        <p:blipFill rotWithShape="1">
          <a:blip r:embed="rId3">
            <a:extLst>
              <a:ext uri="{28A0092B-C50C-407E-A947-70E740481C1C}">
                <a14:useLocalDpi xmlns:a14="http://schemas.microsoft.com/office/drawing/2010/main" val="0"/>
              </a:ext>
            </a:extLst>
          </a:blip>
          <a:srcRect l="39766" t="18692" r="40624" b="42000"/>
          <a:stretch/>
        </p:blipFill>
        <p:spPr>
          <a:xfrm>
            <a:off x="5988847" y="3916695"/>
            <a:ext cx="778097" cy="782305"/>
          </a:xfrm>
          <a:prstGeom prst="rect">
            <a:avLst/>
          </a:prstGeom>
        </p:spPr>
      </p:pic>
      <p:sp>
        <p:nvSpPr>
          <p:cNvPr id="21" name="TextBox 20">
            <a:extLst>
              <a:ext uri="{FF2B5EF4-FFF2-40B4-BE49-F238E27FC236}">
                <a16:creationId xmlns:a16="http://schemas.microsoft.com/office/drawing/2014/main" id="{1EF47C57-807D-43C9-9B25-9E1991CA8499}"/>
              </a:ext>
            </a:extLst>
          </p:cNvPr>
          <p:cNvSpPr txBox="1"/>
          <p:nvPr/>
        </p:nvSpPr>
        <p:spPr>
          <a:xfrm>
            <a:off x="5872996" y="4738753"/>
            <a:ext cx="1001145" cy="523220"/>
          </a:xfrm>
          <a:prstGeom prst="rect">
            <a:avLst/>
          </a:prstGeom>
          <a:noFill/>
        </p:spPr>
        <p:txBody>
          <a:bodyPr wrap="square" rtlCol="0">
            <a:spAutoFit/>
          </a:bodyPr>
          <a:lstStyle/>
          <a:p>
            <a:pPr algn="ctr"/>
            <a:r>
              <a:rPr lang="en-PH" sz="1400" dirty="0"/>
              <a:t>2D Histogram</a:t>
            </a:r>
          </a:p>
        </p:txBody>
      </p:sp>
      <p:cxnSp>
        <p:nvCxnSpPr>
          <p:cNvPr id="22" name="Straight Arrow Connector 21">
            <a:extLst>
              <a:ext uri="{FF2B5EF4-FFF2-40B4-BE49-F238E27FC236}">
                <a16:creationId xmlns:a16="http://schemas.microsoft.com/office/drawing/2014/main" id="{42899733-B8D2-4D1C-A0F8-B8474A5F0DB4}"/>
              </a:ext>
            </a:extLst>
          </p:cNvPr>
          <p:cNvCxnSpPr/>
          <p:nvPr/>
        </p:nvCxnSpPr>
        <p:spPr>
          <a:xfrm>
            <a:off x="6937375"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picture containing light&#10;&#10;Description automatically generated">
            <a:extLst>
              <a:ext uri="{FF2B5EF4-FFF2-40B4-BE49-F238E27FC236}">
                <a16:creationId xmlns:a16="http://schemas.microsoft.com/office/drawing/2014/main" id="{7BCD6763-508C-4D6F-AE3A-FE47AE888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8394" y="3500190"/>
            <a:ext cx="2318400" cy="2318400"/>
          </a:xfrm>
          <a:prstGeom prst="rect">
            <a:avLst/>
          </a:prstGeom>
        </p:spPr>
      </p:pic>
      <p:sp>
        <p:nvSpPr>
          <p:cNvPr id="23" name="TextBox 22">
            <a:extLst>
              <a:ext uri="{FF2B5EF4-FFF2-40B4-BE49-F238E27FC236}">
                <a16:creationId xmlns:a16="http://schemas.microsoft.com/office/drawing/2014/main" id="{F9BC239C-3D49-4B2F-848D-4C56DCA1DD0A}"/>
              </a:ext>
            </a:extLst>
          </p:cNvPr>
          <p:cNvSpPr txBox="1"/>
          <p:nvPr/>
        </p:nvSpPr>
        <p:spPr>
          <a:xfrm>
            <a:off x="7296275" y="5819522"/>
            <a:ext cx="2702637" cy="307777"/>
          </a:xfrm>
          <a:prstGeom prst="rect">
            <a:avLst/>
          </a:prstGeom>
          <a:noFill/>
        </p:spPr>
        <p:txBody>
          <a:bodyPr wrap="square" rtlCol="0">
            <a:spAutoFit/>
          </a:bodyPr>
          <a:lstStyle/>
          <a:p>
            <a:pPr algn="ctr"/>
            <a:r>
              <a:rPr lang="en-PH" sz="1400" dirty="0"/>
              <a:t>Non-parametric segmentation</a:t>
            </a:r>
          </a:p>
        </p:txBody>
      </p:sp>
    </p:spTree>
    <p:extLst>
      <p:ext uri="{BB962C8B-B14F-4D97-AF65-F5344CB8AC3E}">
        <p14:creationId xmlns:p14="http://schemas.microsoft.com/office/powerpoint/2010/main" val="2551097726"/>
      </p:ext>
    </p:extLst>
  </p:cSld>
  <p:clrMapOvr>
    <a:masterClrMapping/>
  </p:clrMapOvr>
  <mc:AlternateContent xmlns:mc="http://schemas.openxmlformats.org/markup-compatibility/2006">
    <mc:Choice xmlns:p159="http://schemas.microsoft.com/office/powerpoint/2015/09/main" Requires="p159">
      <p:transition spd="slow" advTm="150">
        <p159:morph option="byObject"/>
      </p:transition>
    </mc:Choice>
    <mc:Fallback>
      <p:transition spd="slow" advTm="15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13</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4910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4590245" y="3673214"/>
            <a:ext cx="711201" cy="1269999"/>
          </a:xfrm>
          <a:prstGeom prst="rect">
            <a:avLst/>
          </a:prstGeom>
        </p:spPr>
      </p:pic>
      <p:cxnSp>
        <p:nvCxnSpPr>
          <p:cNvPr id="7" name="Straight Arrow Connector 6">
            <a:extLst>
              <a:ext uri="{FF2B5EF4-FFF2-40B4-BE49-F238E27FC236}">
                <a16:creationId xmlns:a16="http://schemas.microsoft.com/office/drawing/2014/main" id="{5A22BA1F-82E8-4B0A-A1EC-BB293E3EDE59}"/>
              </a:ext>
            </a:extLst>
          </p:cNvPr>
          <p:cNvCxnSpPr/>
          <p:nvPr/>
        </p:nvCxnSpPr>
        <p:spPr>
          <a:xfrm>
            <a:off x="4076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7CB45-099A-495E-AAD8-A207A2A6C68C}"/>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
        <p:nvSpPr>
          <p:cNvPr id="18" name="TextBox 17">
            <a:extLst>
              <a:ext uri="{FF2B5EF4-FFF2-40B4-BE49-F238E27FC236}">
                <a16:creationId xmlns:a16="http://schemas.microsoft.com/office/drawing/2014/main" id="{223A1481-F414-466D-9294-18DBBD214DD9}"/>
              </a:ext>
            </a:extLst>
          </p:cNvPr>
          <p:cNvSpPr txBox="1"/>
          <p:nvPr/>
        </p:nvSpPr>
        <p:spPr>
          <a:xfrm>
            <a:off x="4590245" y="5001305"/>
            <a:ext cx="711201" cy="307777"/>
          </a:xfrm>
          <a:prstGeom prst="rect">
            <a:avLst/>
          </a:prstGeom>
          <a:noFill/>
        </p:spPr>
        <p:txBody>
          <a:bodyPr wrap="square" rtlCol="0">
            <a:spAutoFit/>
          </a:bodyPr>
          <a:lstStyle/>
          <a:p>
            <a:pPr algn="ctr"/>
            <a:r>
              <a:rPr lang="en-PH" sz="1400" dirty="0"/>
              <a:t>ROI</a:t>
            </a:r>
          </a:p>
        </p:txBody>
      </p:sp>
      <p:sp>
        <p:nvSpPr>
          <p:cNvPr id="6" name="Rectangle 5">
            <a:extLst>
              <a:ext uri="{FF2B5EF4-FFF2-40B4-BE49-F238E27FC236}">
                <a16:creationId xmlns:a16="http://schemas.microsoft.com/office/drawing/2014/main" id="{5326F953-1187-4557-98E4-BD78F9F24DCC}"/>
              </a:ext>
            </a:extLst>
          </p:cNvPr>
          <p:cNvSpPr/>
          <p:nvPr/>
        </p:nvSpPr>
        <p:spPr>
          <a:xfrm>
            <a:off x="-7912" y="2526526"/>
            <a:ext cx="1178376" cy="3600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3200" dirty="0"/>
              <a:t>ECCENTRICITY</a:t>
            </a:r>
          </a:p>
        </p:txBody>
      </p:sp>
      <p:cxnSp>
        <p:nvCxnSpPr>
          <p:cNvPr id="17" name="Straight Arrow Connector 16">
            <a:extLst>
              <a:ext uri="{FF2B5EF4-FFF2-40B4-BE49-F238E27FC236}">
                <a16:creationId xmlns:a16="http://schemas.microsoft.com/office/drawing/2014/main" id="{3EE8338E-9196-4357-A902-9D75E3B367ED}"/>
              </a:ext>
            </a:extLst>
          </p:cNvPr>
          <p:cNvCxnSpPr/>
          <p:nvPr/>
        </p:nvCxnSpPr>
        <p:spPr>
          <a:xfrm>
            <a:off x="54102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flower&#10;&#10;Description automatically generated">
            <a:extLst>
              <a:ext uri="{FF2B5EF4-FFF2-40B4-BE49-F238E27FC236}">
                <a16:creationId xmlns:a16="http://schemas.microsoft.com/office/drawing/2014/main" id="{3489DA7A-34AF-4655-842F-A86945EF01B2}"/>
              </a:ext>
            </a:extLst>
          </p:cNvPr>
          <p:cNvPicPr>
            <a:picLocks noChangeAspect="1"/>
          </p:cNvPicPr>
          <p:nvPr/>
        </p:nvPicPr>
        <p:blipFill rotWithShape="1">
          <a:blip r:embed="rId3">
            <a:extLst>
              <a:ext uri="{28A0092B-C50C-407E-A947-70E740481C1C}">
                <a14:useLocalDpi xmlns:a14="http://schemas.microsoft.com/office/drawing/2010/main" val="0"/>
              </a:ext>
            </a:extLst>
          </a:blip>
          <a:srcRect l="39766" t="18692" r="40624" b="42000"/>
          <a:stretch/>
        </p:blipFill>
        <p:spPr>
          <a:xfrm>
            <a:off x="5988847" y="3916695"/>
            <a:ext cx="778097" cy="782305"/>
          </a:xfrm>
          <a:prstGeom prst="rect">
            <a:avLst/>
          </a:prstGeom>
        </p:spPr>
      </p:pic>
      <p:sp>
        <p:nvSpPr>
          <p:cNvPr id="21" name="TextBox 20">
            <a:extLst>
              <a:ext uri="{FF2B5EF4-FFF2-40B4-BE49-F238E27FC236}">
                <a16:creationId xmlns:a16="http://schemas.microsoft.com/office/drawing/2014/main" id="{1EF47C57-807D-43C9-9B25-9E1991CA8499}"/>
              </a:ext>
            </a:extLst>
          </p:cNvPr>
          <p:cNvSpPr txBox="1"/>
          <p:nvPr/>
        </p:nvSpPr>
        <p:spPr>
          <a:xfrm>
            <a:off x="5872996" y="4738753"/>
            <a:ext cx="1001145" cy="523220"/>
          </a:xfrm>
          <a:prstGeom prst="rect">
            <a:avLst/>
          </a:prstGeom>
          <a:noFill/>
        </p:spPr>
        <p:txBody>
          <a:bodyPr wrap="square" rtlCol="0">
            <a:spAutoFit/>
          </a:bodyPr>
          <a:lstStyle/>
          <a:p>
            <a:pPr algn="ctr"/>
            <a:r>
              <a:rPr lang="en-PH" sz="1400" dirty="0"/>
              <a:t>2D Histogram</a:t>
            </a:r>
          </a:p>
        </p:txBody>
      </p:sp>
      <p:cxnSp>
        <p:nvCxnSpPr>
          <p:cNvPr id="22" name="Straight Arrow Connector 21">
            <a:extLst>
              <a:ext uri="{FF2B5EF4-FFF2-40B4-BE49-F238E27FC236}">
                <a16:creationId xmlns:a16="http://schemas.microsoft.com/office/drawing/2014/main" id="{42899733-B8D2-4D1C-A0F8-B8474A5F0DB4}"/>
              </a:ext>
            </a:extLst>
          </p:cNvPr>
          <p:cNvCxnSpPr/>
          <p:nvPr/>
        </p:nvCxnSpPr>
        <p:spPr>
          <a:xfrm>
            <a:off x="6937375"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picture containing light&#10;&#10;Description automatically generated">
            <a:extLst>
              <a:ext uri="{FF2B5EF4-FFF2-40B4-BE49-F238E27FC236}">
                <a16:creationId xmlns:a16="http://schemas.microsoft.com/office/drawing/2014/main" id="{7BCD6763-508C-4D6F-AE3A-FE47AE888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8394" y="3500190"/>
            <a:ext cx="2318400" cy="2318400"/>
          </a:xfrm>
          <a:prstGeom prst="rect">
            <a:avLst/>
          </a:prstGeom>
        </p:spPr>
      </p:pic>
      <p:sp>
        <p:nvSpPr>
          <p:cNvPr id="23" name="TextBox 22">
            <a:extLst>
              <a:ext uri="{FF2B5EF4-FFF2-40B4-BE49-F238E27FC236}">
                <a16:creationId xmlns:a16="http://schemas.microsoft.com/office/drawing/2014/main" id="{F9BC239C-3D49-4B2F-848D-4C56DCA1DD0A}"/>
              </a:ext>
            </a:extLst>
          </p:cNvPr>
          <p:cNvSpPr txBox="1"/>
          <p:nvPr/>
        </p:nvSpPr>
        <p:spPr>
          <a:xfrm>
            <a:off x="7296275" y="5819522"/>
            <a:ext cx="2702637" cy="307777"/>
          </a:xfrm>
          <a:prstGeom prst="rect">
            <a:avLst/>
          </a:prstGeom>
          <a:noFill/>
        </p:spPr>
        <p:txBody>
          <a:bodyPr wrap="square" rtlCol="0">
            <a:spAutoFit/>
          </a:bodyPr>
          <a:lstStyle/>
          <a:p>
            <a:pPr algn="ctr"/>
            <a:r>
              <a:rPr lang="en-PH" sz="1400" dirty="0"/>
              <a:t>Non-parametric segmentation</a:t>
            </a:r>
          </a:p>
        </p:txBody>
      </p:sp>
      <p:cxnSp>
        <p:nvCxnSpPr>
          <p:cNvPr id="24" name="Straight Arrow Connector 23">
            <a:extLst>
              <a:ext uri="{FF2B5EF4-FFF2-40B4-BE49-F238E27FC236}">
                <a16:creationId xmlns:a16="http://schemas.microsoft.com/office/drawing/2014/main" id="{B85940DF-18B9-4B91-81E8-84BC1C1C3287}"/>
              </a:ext>
            </a:extLst>
          </p:cNvPr>
          <p:cNvCxnSpPr/>
          <p:nvPr/>
        </p:nvCxnSpPr>
        <p:spPr>
          <a:xfrm>
            <a:off x="9885519" y="469265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EDD0DD3-601F-4D59-8BD9-4A5F81F3DFEA}"/>
              </a:ext>
            </a:extLst>
          </p:cNvPr>
          <p:cNvSpPr txBox="1"/>
          <p:nvPr/>
        </p:nvSpPr>
        <p:spPr>
          <a:xfrm>
            <a:off x="10349674" y="3960336"/>
            <a:ext cx="1644068" cy="1200329"/>
          </a:xfrm>
          <a:prstGeom prst="rect">
            <a:avLst/>
          </a:prstGeom>
          <a:solidFill>
            <a:schemeClr val="accent1">
              <a:lumMod val="40000"/>
              <a:lumOff val="60000"/>
            </a:schemeClr>
          </a:solidFill>
        </p:spPr>
        <p:txBody>
          <a:bodyPr wrap="square" rtlCol="0">
            <a:spAutoFit/>
          </a:bodyPr>
          <a:lstStyle/>
          <a:p>
            <a:pPr algn="ctr"/>
            <a:r>
              <a:rPr lang="en-PH" dirty="0"/>
              <a:t>Obtaining eccentricity via </a:t>
            </a:r>
            <a:r>
              <a:rPr lang="en-PH" dirty="0" err="1">
                <a:latin typeface="Consolas" panose="020B0609020204030204" pitchFamily="49" charset="0"/>
              </a:rPr>
              <a:t>regionprops</a:t>
            </a:r>
            <a:r>
              <a:rPr lang="en-PH" dirty="0">
                <a:latin typeface="Consolas" panose="020B0609020204030204" pitchFamily="49" charset="0"/>
              </a:rPr>
              <a:t>()</a:t>
            </a:r>
            <a:endParaRPr lang="en-PH" dirty="0"/>
          </a:p>
        </p:txBody>
      </p:sp>
    </p:spTree>
    <p:extLst>
      <p:ext uri="{BB962C8B-B14F-4D97-AF65-F5344CB8AC3E}">
        <p14:creationId xmlns:p14="http://schemas.microsoft.com/office/powerpoint/2010/main" val="39859437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Plot of Feature Points</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Content Placeholder 6" descr="A close up of a map&#10;&#10;Description automatically generated">
            <a:extLst>
              <a:ext uri="{FF2B5EF4-FFF2-40B4-BE49-F238E27FC236}">
                <a16:creationId xmlns:a16="http://schemas.microsoft.com/office/drawing/2014/main" id="{AEEA1A73-14E4-4BD9-B522-516B98D7D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465" y="2526525"/>
            <a:ext cx="4158235" cy="3563377"/>
          </a:xfrm>
          <a:noFill/>
        </p:spPr>
      </p:pic>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14</a:t>
            </a:fld>
            <a:endParaRPr lang="en-PH" sz="1200"/>
          </a:p>
        </p:txBody>
      </p:sp>
      <p:sp>
        <p:nvSpPr>
          <p:cNvPr id="13" name="TextBox 12">
            <a:extLst>
              <a:ext uri="{FF2B5EF4-FFF2-40B4-BE49-F238E27FC236}">
                <a16:creationId xmlns:a16="http://schemas.microsoft.com/office/drawing/2014/main" id="{B1781B84-DDC6-4DD4-A82D-65CBC29ACC47}"/>
              </a:ext>
            </a:extLst>
          </p:cNvPr>
          <p:cNvSpPr txBox="1"/>
          <p:nvPr/>
        </p:nvSpPr>
        <p:spPr>
          <a:xfrm>
            <a:off x="2838226" y="5843681"/>
            <a:ext cx="3986800" cy="246221"/>
          </a:xfrm>
          <a:prstGeom prst="rect">
            <a:avLst/>
          </a:prstGeom>
          <a:noFill/>
        </p:spPr>
        <p:txBody>
          <a:bodyPr wrap="square" rtlCol="0">
            <a:spAutoFit/>
          </a:bodyPr>
          <a:lstStyle/>
          <a:p>
            <a:pPr algn="ctr"/>
            <a:r>
              <a:rPr lang="en-PH" sz="1000" dirty="0"/>
              <a:t>Figure 4. Plot of feature points in 2D space for the three classes of fruits</a:t>
            </a:r>
          </a:p>
        </p:txBody>
      </p:sp>
      <p:sp>
        <p:nvSpPr>
          <p:cNvPr id="14" name="Content Placeholder 2">
            <a:extLst>
              <a:ext uri="{FF2B5EF4-FFF2-40B4-BE49-F238E27FC236}">
                <a16:creationId xmlns:a16="http://schemas.microsoft.com/office/drawing/2014/main" id="{8B3B8A29-CAAC-4C7C-A96E-260739DBCB5B}"/>
              </a:ext>
            </a:extLst>
          </p:cNvPr>
          <p:cNvSpPr txBox="1">
            <a:spLocks/>
          </p:cNvSpPr>
          <p:nvPr/>
        </p:nvSpPr>
        <p:spPr>
          <a:xfrm>
            <a:off x="1600753" y="2738507"/>
            <a:ext cx="4838147" cy="3032119"/>
          </a:xfrm>
          <a:prstGeom prst="rect">
            <a:avLst/>
          </a:prstGeom>
          <a:noFill/>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n-PH" dirty="0">
                <a:solidFill>
                  <a:schemeClr val="tx1"/>
                </a:solidFill>
              </a:rPr>
              <a:t>Shown in Fig. 4 is the plot of the feature points for oranges, mangoes, and bananas. Class clustering is pretty much apparent for the three classes of fruits. As expected, we see the eccentricities of oranges relatively nearer to 0 (a circle), and of bananas relatively nearer to 1 (an ellipse), and mangoes somewhere in between. Hue, on the other hand, runs from 0 to 1, corresponding to the order of colors: red, yellow, green, cyan, blue, and magenta.</a:t>
            </a:r>
          </a:p>
        </p:txBody>
      </p:sp>
    </p:spTree>
    <p:extLst>
      <p:ext uri="{BB962C8B-B14F-4D97-AF65-F5344CB8AC3E}">
        <p14:creationId xmlns:p14="http://schemas.microsoft.com/office/powerpoint/2010/main" val="9473338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Evaluation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rate myself a score of 10/10 for this activity for producing all required output. I’d like to acknowledge my seatmates </a:t>
            </a:r>
            <a:r>
              <a:rPr lang="en-PH" dirty="0" err="1">
                <a:solidFill>
                  <a:schemeClr val="tx1"/>
                </a:solidFill>
              </a:rPr>
              <a:t>Rhei</a:t>
            </a:r>
            <a:r>
              <a:rPr lang="en-PH" dirty="0">
                <a:solidFill>
                  <a:schemeClr val="tx1"/>
                </a:solidFill>
              </a:rPr>
              <a:t> and Andy for brainstorming of ideas.</a:t>
            </a:r>
          </a:p>
          <a:p>
            <a:pPr marL="0" indent="0">
              <a:buNone/>
            </a:pPr>
            <a:endParaRPr lang="en-PH" dirty="0">
              <a:solidFill>
                <a:schemeClr val="tx1"/>
              </a:solidFill>
            </a:endParaRPr>
          </a:p>
          <a:p>
            <a:pPr marL="0" indent="0">
              <a:buNone/>
            </a:pPr>
            <a:endParaRPr lang="en-PH" dirty="0">
              <a:solidFill>
                <a:schemeClr val="tx1"/>
              </a:solidFill>
            </a:endParaRPr>
          </a:p>
          <a:p>
            <a:pPr marL="0" indent="0">
              <a:buNone/>
            </a:pPr>
            <a:endParaRPr lang="en-PH" dirty="0">
              <a:solidFill>
                <a:schemeClr val="tx1"/>
              </a:solidFill>
            </a:endParaRPr>
          </a:p>
          <a:p>
            <a:pPr marL="0" indent="0">
              <a:buNone/>
            </a:pPr>
            <a:r>
              <a:rPr lang="en-PH" dirty="0">
                <a:solidFill>
                  <a:schemeClr val="tx1"/>
                </a:solidFill>
              </a:rPr>
              <a:t>Link to Fruits-360 dataset: </a:t>
            </a:r>
            <a:r>
              <a:rPr lang="en-PH" dirty="0">
                <a:hlinkClick r:id="rId2"/>
              </a:rPr>
              <a:t>https://github.com/Horea94/Fruit-Images-Dataset</a:t>
            </a:r>
            <a:endParaRPr lang="en-PH" dirty="0"/>
          </a:p>
          <a:p>
            <a:pPr marL="0" indent="0">
              <a:buNone/>
            </a:pPr>
            <a:r>
              <a:rPr lang="en-PH" dirty="0">
                <a:solidFill>
                  <a:schemeClr val="tx1"/>
                </a:solidFill>
              </a:rPr>
              <a:t>Background image was taken from: </a:t>
            </a:r>
            <a:r>
              <a:rPr lang="en-PH" dirty="0">
                <a:hlinkClick r:id="rId3"/>
              </a:rPr>
              <a:t>http://www.4usky.com/download/164575152.html</a:t>
            </a:r>
            <a:endParaRPr lang="en-PH"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15</a:t>
            </a:fld>
            <a:endParaRPr lang="en-PH" sz="1200"/>
          </a:p>
        </p:txBody>
      </p:sp>
    </p:spTree>
    <p:extLst>
      <p:ext uri="{BB962C8B-B14F-4D97-AF65-F5344CB8AC3E}">
        <p14:creationId xmlns:p14="http://schemas.microsoft.com/office/powerpoint/2010/main" val="368812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a:t>Tasks</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535446"/>
            <a:ext cx="8983489" cy="3554457"/>
          </a:xfrm>
          <a:noFill/>
        </p:spPr>
        <p:txBody>
          <a:bodyPr>
            <a:normAutofit/>
          </a:bodyPr>
          <a:lstStyle/>
          <a:p>
            <a:pPr>
              <a:buFont typeface="Wingdings" panose="05000000000000000000" pitchFamily="2" charset="2"/>
              <a:buChar char="v"/>
            </a:pPr>
            <a:r>
              <a:rPr lang="en-PH" dirty="0">
                <a:solidFill>
                  <a:schemeClr val="tx1"/>
                </a:solidFill>
              </a:rPr>
              <a:t> Feature extraction of apparent visual features from a sample dataset of different fruits (oranges, banana, and mangoes)</a:t>
            </a:r>
          </a:p>
          <a:p>
            <a:pPr>
              <a:buFont typeface="Wingdings" panose="05000000000000000000" pitchFamily="2" charset="2"/>
              <a:buChar char="v"/>
            </a:pPr>
            <a:r>
              <a:rPr lang="en-PH" dirty="0">
                <a:solidFill>
                  <a:schemeClr val="tx1"/>
                </a:solidFill>
              </a:rPr>
              <a:t> Plotting these feature points to see if class clustering can be observed</a:t>
            </a: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2</a:t>
            </a:fld>
            <a:endParaRPr lang="en-PH" sz="1200"/>
          </a:p>
        </p:txBody>
      </p:sp>
    </p:spTree>
    <p:extLst>
      <p:ext uri="{BB962C8B-B14F-4D97-AF65-F5344CB8AC3E}">
        <p14:creationId xmlns:p14="http://schemas.microsoft.com/office/powerpoint/2010/main" val="264390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dirty="0"/>
              <a:t>Dataset - Oranges</a:t>
            </a:r>
            <a:endParaRPr lang="en-PH" sz="3600" dirty="0"/>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3</a:t>
            </a:fld>
            <a:endParaRPr lang="en-PH" sz="1200"/>
          </a:p>
        </p:txBody>
      </p:sp>
      <p:pic>
        <p:nvPicPr>
          <p:cNvPr id="11" name="Picture 10" descr="A picture containing sitting, fruit, table, orange&#10;&#10;Description automatically generated">
            <a:extLst>
              <a:ext uri="{FF2B5EF4-FFF2-40B4-BE49-F238E27FC236}">
                <a16:creationId xmlns:a16="http://schemas.microsoft.com/office/drawing/2014/main" id="{73D2C570-4E5A-4417-87AD-5BD3A54F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358" y="2786025"/>
            <a:ext cx="952500" cy="952500"/>
          </a:xfrm>
          <a:prstGeom prst="rect">
            <a:avLst/>
          </a:prstGeom>
          <a:ln>
            <a:noFill/>
          </a:ln>
          <a:effectLst>
            <a:outerShdw blurRad="190500" algn="tl" rotWithShape="0">
              <a:srgbClr val="000000">
                <a:alpha val="70000"/>
              </a:srgbClr>
            </a:outerShdw>
          </a:effectLst>
        </p:spPr>
      </p:pic>
      <p:pic>
        <p:nvPicPr>
          <p:cNvPr id="13" name="Picture 12" descr="A close up of a fruit&#10;&#10;Description automatically generated">
            <a:extLst>
              <a:ext uri="{FF2B5EF4-FFF2-40B4-BE49-F238E27FC236}">
                <a16:creationId xmlns:a16="http://schemas.microsoft.com/office/drawing/2014/main" id="{B71949F4-7FB8-445F-8DED-872D8A8F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413" y="2786025"/>
            <a:ext cx="952500" cy="952500"/>
          </a:xfrm>
          <a:prstGeom prst="rect">
            <a:avLst/>
          </a:prstGeom>
          <a:ln>
            <a:noFill/>
          </a:ln>
          <a:effectLst>
            <a:outerShdw blurRad="190500" algn="tl" rotWithShape="0">
              <a:srgbClr val="000000">
                <a:alpha val="70000"/>
              </a:srgbClr>
            </a:outerShdw>
          </a:effectLst>
        </p:spPr>
      </p:pic>
      <p:pic>
        <p:nvPicPr>
          <p:cNvPr id="15" name="Picture 14" descr="A close up of a fruit&#10;&#10;Description automatically generated">
            <a:extLst>
              <a:ext uri="{FF2B5EF4-FFF2-40B4-BE49-F238E27FC236}">
                <a16:creationId xmlns:a16="http://schemas.microsoft.com/office/drawing/2014/main" id="{E7244837-5867-466C-A123-3951B1A65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084" y="2786025"/>
            <a:ext cx="952500" cy="952500"/>
          </a:xfrm>
          <a:prstGeom prst="rect">
            <a:avLst/>
          </a:prstGeom>
          <a:ln>
            <a:noFill/>
          </a:ln>
          <a:effectLst>
            <a:outerShdw blurRad="190500" algn="tl" rotWithShape="0">
              <a:srgbClr val="000000">
                <a:alpha val="70000"/>
              </a:srgbClr>
            </a:outerShdw>
          </a:effectLst>
        </p:spPr>
      </p:pic>
      <p:pic>
        <p:nvPicPr>
          <p:cNvPr id="17" name="Picture 16" descr="A close up of a fruit&#10;&#10;Description automatically generated">
            <a:extLst>
              <a:ext uri="{FF2B5EF4-FFF2-40B4-BE49-F238E27FC236}">
                <a16:creationId xmlns:a16="http://schemas.microsoft.com/office/drawing/2014/main" id="{6E17B039-BA68-4CDC-BC07-74D18EB048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139" y="2786025"/>
            <a:ext cx="952500" cy="952500"/>
          </a:xfrm>
          <a:prstGeom prst="rect">
            <a:avLst/>
          </a:prstGeom>
          <a:ln>
            <a:noFill/>
          </a:ln>
          <a:effectLst>
            <a:outerShdw blurRad="190500" algn="tl" rotWithShape="0">
              <a:srgbClr val="000000">
                <a:alpha val="70000"/>
              </a:srgbClr>
            </a:outerShdw>
          </a:effectLst>
        </p:spPr>
      </p:pic>
      <p:pic>
        <p:nvPicPr>
          <p:cNvPr id="19" name="Picture 18" descr="A picture containing sitting, table, fruit, orange&#10;&#10;Description automatically generated">
            <a:extLst>
              <a:ext uri="{FF2B5EF4-FFF2-40B4-BE49-F238E27FC236}">
                <a16:creationId xmlns:a16="http://schemas.microsoft.com/office/drawing/2014/main" id="{B02F6FEC-09CB-41B6-AB3A-00CD8C0D76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1194" y="2786025"/>
            <a:ext cx="952500" cy="952500"/>
          </a:xfrm>
          <a:prstGeom prst="rect">
            <a:avLst/>
          </a:prstGeom>
          <a:ln>
            <a:noFill/>
          </a:ln>
          <a:effectLst>
            <a:outerShdw blurRad="190500" algn="tl" rotWithShape="0">
              <a:srgbClr val="000000">
                <a:alpha val="70000"/>
              </a:srgbClr>
            </a:outerShdw>
          </a:effectLst>
        </p:spPr>
      </p:pic>
      <p:pic>
        <p:nvPicPr>
          <p:cNvPr id="21" name="Picture 20" descr="A close up of a fruit&#10;&#10;Description automatically generated">
            <a:extLst>
              <a:ext uri="{FF2B5EF4-FFF2-40B4-BE49-F238E27FC236}">
                <a16:creationId xmlns:a16="http://schemas.microsoft.com/office/drawing/2014/main" id="{FEA4BF14-1C44-4847-BBF1-34E1579B75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7578" y="2786025"/>
            <a:ext cx="952500" cy="952500"/>
          </a:xfrm>
          <a:prstGeom prst="rect">
            <a:avLst/>
          </a:prstGeom>
          <a:ln>
            <a:noFill/>
          </a:ln>
          <a:effectLst>
            <a:outerShdw blurRad="190500" algn="tl" rotWithShape="0">
              <a:srgbClr val="000000">
                <a:alpha val="70000"/>
              </a:srgbClr>
            </a:outerShdw>
          </a:effectLst>
        </p:spPr>
      </p:pic>
      <p:pic>
        <p:nvPicPr>
          <p:cNvPr id="23" name="Picture 22" descr="A close up of a fruit&#10;&#10;Description automatically generated">
            <a:extLst>
              <a:ext uri="{FF2B5EF4-FFF2-40B4-BE49-F238E27FC236}">
                <a16:creationId xmlns:a16="http://schemas.microsoft.com/office/drawing/2014/main" id="{1D5A1722-2277-4E2C-B389-68AF1BDEC0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6523" y="2786025"/>
            <a:ext cx="952500" cy="952500"/>
          </a:xfrm>
          <a:prstGeom prst="rect">
            <a:avLst/>
          </a:prstGeom>
          <a:ln>
            <a:noFill/>
          </a:ln>
          <a:effectLst>
            <a:outerShdw blurRad="190500" algn="tl" rotWithShape="0">
              <a:srgbClr val="000000">
                <a:alpha val="70000"/>
              </a:srgbClr>
            </a:outerShdw>
          </a:effectLst>
        </p:spPr>
      </p:pic>
      <p:pic>
        <p:nvPicPr>
          <p:cNvPr id="25" name="Picture 24" descr="A close up of a fruit&#10;&#10;Description automatically generated">
            <a:extLst>
              <a:ext uri="{FF2B5EF4-FFF2-40B4-BE49-F238E27FC236}">
                <a16:creationId xmlns:a16="http://schemas.microsoft.com/office/drawing/2014/main" id="{E1804B66-695B-4959-96C3-66A1E25A12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88633" y="2786025"/>
            <a:ext cx="952500" cy="952500"/>
          </a:xfrm>
          <a:prstGeom prst="rect">
            <a:avLst/>
          </a:prstGeom>
          <a:ln>
            <a:noFill/>
          </a:ln>
          <a:effectLst>
            <a:outerShdw blurRad="190500" algn="tl" rotWithShape="0">
              <a:srgbClr val="000000">
                <a:alpha val="70000"/>
              </a:srgbClr>
            </a:outerShdw>
          </a:effectLst>
        </p:spPr>
      </p:pic>
      <p:pic>
        <p:nvPicPr>
          <p:cNvPr id="27" name="Picture 26" descr="A close up of a fruit&#10;&#10;Description automatically generated">
            <a:extLst>
              <a:ext uri="{FF2B5EF4-FFF2-40B4-BE49-F238E27FC236}">
                <a16:creationId xmlns:a16="http://schemas.microsoft.com/office/drawing/2014/main" id="{BB4F9913-5280-4018-8032-1774563BE1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57276" y="2786025"/>
            <a:ext cx="952500" cy="952500"/>
          </a:xfrm>
          <a:prstGeom prst="rect">
            <a:avLst/>
          </a:prstGeom>
          <a:ln>
            <a:noFill/>
          </a:ln>
          <a:effectLst>
            <a:outerShdw blurRad="190500" algn="tl" rotWithShape="0">
              <a:srgbClr val="000000">
                <a:alpha val="70000"/>
              </a:srgbClr>
            </a:outerShdw>
          </a:effectLst>
        </p:spPr>
      </p:pic>
      <p:pic>
        <p:nvPicPr>
          <p:cNvPr id="29" name="Picture 28" descr="A close up of a fruit&#10;&#10;Description automatically generated">
            <a:extLst>
              <a:ext uri="{FF2B5EF4-FFF2-40B4-BE49-F238E27FC236}">
                <a16:creationId xmlns:a16="http://schemas.microsoft.com/office/drawing/2014/main" id="{2EC52C28-833A-4F76-9977-E85AFAE9C5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25919" y="2786025"/>
            <a:ext cx="952500" cy="952500"/>
          </a:xfrm>
          <a:prstGeom prst="rect">
            <a:avLst/>
          </a:prstGeom>
          <a:ln>
            <a:noFill/>
          </a:ln>
          <a:effectLst>
            <a:outerShdw blurRad="190500" algn="tl" rotWithShape="0">
              <a:srgbClr val="000000">
                <a:alpha val="70000"/>
              </a:srgbClr>
            </a:outerShdw>
          </a:effectLst>
        </p:spPr>
      </p:pic>
      <p:pic>
        <p:nvPicPr>
          <p:cNvPr id="31" name="Picture 30" descr="A picture containing orange, citrus, table, indoor&#10;&#10;Description automatically generated">
            <a:extLst>
              <a:ext uri="{FF2B5EF4-FFF2-40B4-BE49-F238E27FC236}">
                <a16:creationId xmlns:a16="http://schemas.microsoft.com/office/drawing/2014/main" id="{A99FDC4E-3FA3-4542-8974-6A2C1B8E7D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6358" y="3988316"/>
            <a:ext cx="954000" cy="954000"/>
          </a:xfrm>
          <a:prstGeom prst="rect">
            <a:avLst/>
          </a:prstGeom>
          <a:ln>
            <a:noFill/>
          </a:ln>
          <a:effectLst>
            <a:outerShdw blurRad="190500" algn="tl" rotWithShape="0">
              <a:srgbClr val="000000">
                <a:alpha val="70000"/>
              </a:srgbClr>
            </a:outerShdw>
          </a:effectLst>
        </p:spPr>
      </p:pic>
      <p:pic>
        <p:nvPicPr>
          <p:cNvPr id="33" name="Picture 32" descr="A close up of a fruit&#10;&#10;Description automatically generated">
            <a:extLst>
              <a:ext uri="{FF2B5EF4-FFF2-40B4-BE49-F238E27FC236}">
                <a16:creationId xmlns:a16="http://schemas.microsoft.com/office/drawing/2014/main" id="{7E932EB0-BE66-4BD7-9079-D36F38EB206A}"/>
              </a:ext>
            </a:extLst>
          </p:cNvPr>
          <p:cNvPicPr>
            <a:picLocks noChangeAspect="1"/>
          </p:cNvPicPr>
          <p:nvPr/>
        </p:nvPicPr>
        <p:blipFill rotWithShape="1">
          <a:blip r:embed="rId13">
            <a:extLst>
              <a:ext uri="{28A0092B-C50C-407E-A947-70E740481C1C}">
                <a14:useLocalDpi xmlns:a14="http://schemas.microsoft.com/office/drawing/2010/main" val="0"/>
              </a:ext>
            </a:extLst>
          </a:blip>
          <a:srcRect l="20363" r="17183"/>
          <a:stretch/>
        </p:blipFill>
        <p:spPr>
          <a:xfrm>
            <a:off x="2417829" y="3988316"/>
            <a:ext cx="952084" cy="954000"/>
          </a:xfrm>
          <a:prstGeom prst="rect">
            <a:avLst/>
          </a:prstGeom>
          <a:ln>
            <a:noFill/>
          </a:ln>
          <a:effectLst>
            <a:outerShdw blurRad="190500" algn="tl" rotWithShape="0">
              <a:srgbClr val="000000">
                <a:alpha val="70000"/>
              </a:srgbClr>
            </a:outerShdw>
          </a:effectLst>
        </p:spPr>
      </p:pic>
      <p:pic>
        <p:nvPicPr>
          <p:cNvPr id="35" name="Picture 34" descr="A picture containing citrus, orange, table, indoor&#10;&#10;Description automatically generated">
            <a:extLst>
              <a:ext uri="{FF2B5EF4-FFF2-40B4-BE49-F238E27FC236}">
                <a16:creationId xmlns:a16="http://schemas.microsoft.com/office/drawing/2014/main" id="{E5607EDE-ED53-4828-BA4B-99741D23684A}"/>
              </a:ext>
            </a:extLst>
          </p:cNvPr>
          <p:cNvPicPr>
            <a:picLocks noChangeAspect="1"/>
          </p:cNvPicPr>
          <p:nvPr/>
        </p:nvPicPr>
        <p:blipFill rotWithShape="1">
          <a:blip r:embed="rId14">
            <a:extLst>
              <a:ext uri="{28A0092B-C50C-407E-A947-70E740481C1C}">
                <a14:useLocalDpi xmlns:a14="http://schemas.microsoft.com/office/drawing/2010/main" val="0"/>
              </a:ext>
            </a:extLst>
          </a:blip>
          <a:srcRect l="3607" r="3872"/>
          <a:stretch/>
        </p:blipFill>
        <p:spPr>
          <a:xfrm>
            <a:off x="3477384" y="3988316"/>
            <a:ext cx="952501" cy="954000"/>
          </a:xfrm>
          <a:prstGeom prst="rect">
            <a:avLst/>
          </a:prstGeom>
          <a:ln>
            <a:noFill/>
          </a:ln>
          <a:effectLst>
            <a:outerShdw blurRad="190500" algn="tl" rotWithShape="0">
              <a:srgbClr val="000000">
                <a:alpha val="70000"/>
              </a:srgbClr>
            </a:outerShdw>
          </a:effectLst>
        </p:spPr>
      </p:pic>
      <p:pic>
        <p:nvPicPr>
          <p:cNvPr id="37" name="Picture 36" descr="Two oranges sitting on top of a table&#10;&#10;Description automatically generated">
            <a:extLst>
              <a:ext uri="{FF2B5EF4-FFF2-40B4-BE49-F238E27FC236}">
                <a16:creationId xmlns:a16="http://schemas.microsoft.com/office/drawing/2014/main" id="{A19B4515-CECF-4C1A-99E6-ACD077702A2F}"/>
              </a:ext>
            </a:extLst>
          </p:cNvPr>
          <p:cNvPicPr>
            <a:picLocks noChangeAspect="1"/>
          </p:cNvPicPr>
          <p:nvPr/>
        </p:nvPicPr>
        <p:blipFill rotWithShape="1">
          <a:blip r:embed="rId15">
            <a:extLst>
              <a:ext uri="{28A0092B-C50C-407E-A947-70E740481C1C}">
                <a14:useLocalDpi xmlns:a14="http://schemas.microsoft.com/office/drawing/2010/main" val="0"/>
              </a:ext>
            </a:extLst>
          </a:blip>
          <a:srcRect l="8152" r="-1"/>
          <a:stretch/>
        </p:blipFill>
        <p:spPr>
          <a:xfrm>
            <a:off x="4537356" y="3988316"/>
            <a:ext cx="952501" cy="954000"/>
          </a:xfrm>
          <a:prstGeom prst="rect">
            <a:avLst/>
          </a:prstGeom>
          <a:ln>
            <a:noFill/>
          </a:ln>
          <a:effectLst>
            <a:outerShdw blurRad="190500" algn="tl" rotWithShape="0">
              <a:srgbClr val="000000">
                <a:alpha val="70000"/>
              </a:srgbClr>
            </a:outerShdw>
          </a:effectLst>
        </p:spPr>
      </p:pic>
      <p:pic>
        <p:nvPicPr>
          <p:cNvPr id="39" name="Picture 38" descr="A picture containing orange, indoor, sitting, table&#10;&#10;Description automatically generated">
            <a:extLst>
              <a:ext uri="{FF2B5EF4-FFF2-40B4-BE49-F238E27FC236}">
                <a16:creationId xmlns:a16="http://schemas.microsoft.com/office/drawing/2014/main" id="{5B1387C6-6F1B-4BD5-9FCA-76725FF39DF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7328" y="3988316"/>
            <a:ext cx="954000" cy="954000"/>
          </a:xfrm>
          <a:prstGeom prst="rect">
            <a:avLst/>
          </a:prstGeom>
          <a:ln>
            <a:noFill/>
          </a:ln>
          <a:effectLst>
            <a:outerShdw blurRad="190500" algn="tl" rotWithShape="0">
              <a:srgbClr val="000000">
                <a:alpha val="70000"/>
              </a:srgbClr>
            </a:outerShdw>
          </a:effectLst>
        </p:spPr>
      </p:pic>
      <p:pic>
        <p:nvPicPr>
          <p:cNvPr id="41" name="Picture 40" descr="A picture containing orange, sitting, table, indoor&#10;&#10;Description automatically generated">
            <a:extLst>
              <a:ext uri="{FF2B5EF4-FFF2-40B4-BE49-F238E27FC236}">
                <a16:creationId xmlns:a16="http://schemas.microsoft.com/office/drawing/2014/main" id="{07CFA6F1-2D67-478A-A368-D81C2AA50CA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66523" y="3988316"/>
            <a:ext cx="954000" cy="954000"/>
          </a:xfrm>
          <a:prstGeom prst="rect">
            <a:avLst/>
          </a:prstGeom>
          <a:ln>
            <a:noFill/>
          </a:ln>
          <a:effectLst>
            <a:outerShdw blurRad="190500" algn="tl" rotWithShape="0">
              <a:srgbClr val="000000">
                <a:alpha val="70000"/>
              </a:srgbClr>
            </a:outerShdw>
          </a:effectLst>
        </p:spPr>
      </p:pic>
      <p:pic>
        <p:nvPicPr>
          <p:cNvPr id="43" name="Picture 42" descr="A close up of a fruit&#10;&#10;Description automatically generated">
            <a:extLst>
              <a:ext uri="{FF2B5EF4-FFF2-40B4-BE49-F238E27FC236}">
                <a16:creationId xmlns:a16="http://schemas.microsoft.com/office/drawing/2014/main" id="{28B9D30A-580C-4C0B-89A8-E02B4DCE1D97}"/>
              </a:ext>
            </a:extLst>
          </p:cNvPr>
          <p:cNvPicPr>
            <a:picLocks noChangeAspect="1"/>
          </p:cNvPicPr>
          <p:nvPr/>
        </p:nvPicPr>
        <p:blipFill rotWithShape="1">
          <a:blip r:embed="rId18">
            <a:extLst>
              <a:ext uri="{28A0092B-C50C-407E-A947-70E740481C1C}">
                <a14:useLocalDpi xmlns:a14="http://schemas.microsoft.com/office/drawing/2010/main" val="0"/>
              </a:ext>
            </a:extLst>
          </a:blip>
          <a:srcRect l="10203" r="14958"/>
          <a:stretch/>
        </p:blipFill>
        <p:spPr>
          <a:xfrm>
            <a:off x="8789196" y="3988316"/>
            <a:ext cx="951937" cy="954000"/>
          </a:xfrm>
          <a:prstGeom prst="rect">
            <a:avLst/>
          </a:prstGeom>
          <a:ln>
            <a:noFill/>
          </a:ln>
          <a:effectLst>
            <a:outerShdw blurRad="190500" algn="tl" rotWithShape="0">
              <a:srgbClr val="000000">
                <a:alpha val="70000"/>
              </a:srgbClr>
            </a:outerShdw>
          </a:effectLst>
        </p:spPr>
      </p:pic>
      <p:pic>
        <p:nvPicPr>
          <p:cNvPr id="46" name="Picture 45" descr="Two oranges sitting on a table&#10;&#10;Description automatically generated">
            <a:extLst>
              <a:ext uri="{FF2B5EF4-FFF2-40B4-BE49-F238E27FC236}">
                <a16:creationId xmlns:a16="http://schemas.microsoft.com/office/drawing/2014/main" id="{CE83D765-9315-4E72-94B5-CC052209E09E}"/>
              </a:ext>
            </a:extLst>
          </p:cNvPr>
          <p:cNvPicPr>
            <a:picLocks noChangeAspect="1"/>
          </p:cNvPicPr>
          <p:nvPr/>
        </p:nvPicPr>
        <p:blipFill rotWithShape="1">
          <a:blip r:embed="rId19">
            <a:extLst>
              <a:ext uri="{28A0092B-C50C-407E-A947-70E740481C1C}">
                <a14:useLocalDpi xmlns:a14="http://schemas.microsoft.com/office/drawing/2010/main" val="0"/>
              </a:ext>
            </a:extLst>
          </a:blip>
          <a:srcRect l="7969" r="8791"/>
          <a:stretch/>
        </p:blipFill>
        <p:spPr>
          <a:xfrm>
            <a:off x="9857276" y="3988316"/>
            <a:ext cx="952923" cy="954000"/>
          </a:xfrm>
          <a:prstGeom prst="rect">
            <a:avLst/>
          </a:prstGeom>
          <a:ln>
            <a:noFill/>
          </a:ln>
          <a:effectLst>
            <a:outerShdw blurRad="190500" algn="tl" rotWithShape="0">
              <a:srgbClr val="000000">
                <a:alpha val="70000"/>
              </a:srgbClr>
            </a:outerShdw>
          </a:effectLst>
        </p:spPr>
      </p:pic>
      <p:pic>
        <p:nvPicPr>
          <p:cNvPr id="48" name="Picture 47" descr="A picture containing orange, citrus, fruit, indoor&#10;&#10;Description automatically generated">
            <a:extLst>
              <a:ext uri="{FF2B5EF4-FFF2-40B4-BE49-F238E27FC236}">
                <a16:creationId xmlns:a16="http://schemas.microsoft.com/office/drawing/2014/main" id="{6CF98D7E-AB82-4DFE-9684-C148CFA16A8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725094" y="3988316"/>
            <a:ext cx="954000" cy="954000"/>
          </a:xfrm>
          <a:prstGeom prst="rect">
            <a:avLst/>
          </a:prstGeom>
          <a:ln>
            <a:noFill/>
          </a:ln>
          <a:effectLst>
            <a:outerShdw blurRad="190500" algn="tl" rotWithShape="0">
              <a:srgbClr val="000000">
                <a:alpha val="70000"/>
              </a:srgbClr>
            </a:outerShdw>
          </a:effectLst>
        </p:spPr>
      </p:pic>
      <p:pic>
        <p:nvPicPr>
          <p:cNvPr id="50" name="Picture 49" descr="A picture containing table, indoor, orange, sitting&#10;&#10;Description automatically generated">
            <a:extLst>
              <a:ext uri="{FF2B5EF4-FFF2-40B4-BE49-F238E27FC236}">
                <a16:creationId xmlns:a16="http://schemas.microsoft.com/office/drawing/2014/main" id="{836BDFA1-D7A0-42E6-825E-0774D5BB6E54}"/>
              </a:ext>
            </a:extLst>
          </p:cNvPr>
          <p:cNvPicPr>
            <a:picLocks noChangeAspect="1"/>
          </p:cNvPicPr>
          <p:nvPr/>
        </p:nvPicPr>
        <p:blipFill rotWithShape="1">
          <a:blip r:embed="rId21">
            <a:extLst>
              <a:ext uri="{28A0092B-C50C-407E-A947-70E740481C1C}">
                <a14:useLocalDpi xmlns:a14="http://schemas.microsoft.com/office/drawing/2010/main" val="0"/>
              </a:ext>
            </a:extLst>
          </a:blip>
          <a:srcRect l="15754" r="17823"/>
          <a:stretch/>
        </p:blipFill>
        <p:spPr>
          <a:xfrm>
            <a:off x="10929632" y="3988316"/>
            <a:ext cx="948787" cy="954000"/>
          </a:xfrm>
          <a:prstGeom prst="rect">
            <a:avLst/>
          </a:prstGeom>
          <a:ln>
            <a:noFill/>
          </a:ln>
          <a:effectLst>
            <a:outerShdw blurRad="190500" algn="tl" rotWithShape="0">
              <a:srgbClr val="000000">
                <a:alpha val="70000"/>
              </a:srgbClr>
            </a:outerShdw>
          </a:effectLst>
        </p:spPr>
      </p:pic>
      <p:sp>
        <p:nvSpPr>
          <p:cNvPr id="55" name="TextBox 54">
            <a:extLst>
              <a:ext uri="{FF2B5EF4-FFF2-40B4-BE49-F238E27FC236}">
                <a16:creationId xmlns:a16="http://schemas.microsoft.com/office/drawing/2014/main" id="{A49B9565-63CB-4078-BF77-AABE58CFC35F}"/>
              </a:ext>
            </a:extLst>
          </p:cNvPr>
          <p:cNvSpPr txBox="1"/>
          <p:nvPr/>
        </p:nvSpPr>
        <p:spPr>
          <a:xfrm>
            <a:off x="1356358" y="5372100"/>
            <a:ext cx="10522061" cy="246221"/>
          </a:xfrm>
          <a:prstGeom prst="rect">
            <a:avLst/>
          </a:prstGeom>
          <a:noFill/>
        </p:spPr>
        <p:txBody>
          <a:bodyPr wrap="square" rtlCol="0">
            <a:spAutoFit/>
          </a:bodyPr>
          <a:lstStyle/>
          <a:p>
            <a:pPr algn="ctr"/>
            <a:r>
              <a:rPr lang="en-PH" sz="1000" dirty="0"/>
              <a:t>Figure 1. Oranges dataset. Images were taken from Fruits-360 dataset (</a:t>
            </a:r>
            <a:r>
              <a:rPr lang="en-PH" sz="1000" dirty="0">
                <a:hlinkClick r:id="rId22"/>
              </a:rPr>
              <a:t>https://github.com/Horea94/Fruit-Images-Dataset</a:t>
            </a:r>
            <a:r>
              <a:rPr lang="en-PH" sz="1000" dirty="0"/>
              <a:t>), and Google Images.</a:t>
            </a:r>
          </a:p>
        </p:txBody>
      </p:sp>
    </p:spTree>
    <p:extLst>
      <p:ext uri="{BB962C8B-B14F-4D97-AF65-F5344CB8AC3E}">
        <p14:creationId xmlns:p14="http://schemas.microsoft.com/office/powerpoint/2010/main" val="88625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dirty="0"/>
              <a:t>Dataset - Mangoes</a:t>
            </a:r>
            <a:endParaRPr lang="en-PH" sz="3600" dirty="0"/>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4</a:t>
            </a:fld>
            <a:endParaRPr lang="en-PH" sz="1200"/>
          </a:p>
        </p:txBody>
      </p:sp>
      <p:sp>
        <p:nvSpPr>
          <p:cNvPr id="55" name="TextBox 54">
            <a:extLst>
              <a:ext uri="{FF2B5EF4-FFF2-40B4-BE49-F238E27FC236}">
                <a16:creationId xmlns:a16="http://schemas.microsoft.com/office/drawing/2014/main" id="{A49B9565-63CB-4078-BF77-AABE58CFC35F}"/>
              </a:ext>
            </a:extLst>
          </p:cNvPr>
          <p:cNvSpPr txBox="1"/>
          <p:nvPr/>
        </p:nvSpPr>
        <p:spPr>
          <a:xfrm>
            <a:off x="1356358" y="5372100"/>
            <a:ext cx="10522061" cy="246221"/>
          </a:xfrm>
          <a:prstGeom prst="rect">
            <a:avLst/>
          </a:prstGeom>
          <a:noFill/>
        </p:spPr>
        <p:txBody>
          <a:bodyPr wrap="square" rtlCol="0">
            <a:spAutoFit/>
          </a:bodyPr>
          <a:lstStyle/>
          <a:p>
            <a:pPr algn="ctr"/>
            <a:r>
              <a:rPr lang="en-PH" sz="1000" dirty="0"/>
              <a:t>Figure 2. Mangoes dataset. Images were taken from Fruits-360 dataset (</a:t>
            </a:r>
            <a:r>
              <a:rPr lang="en-PH" sz="1000" dirty="0">
                <a:hlinkClick r:id="rId2"/>
              </a:rPr>
              <a:t>https://github.com/Horea94/Fruit-Images-Dataset</a:t>
            </a:r>
            <a:r>
              <a:rPr lang="en-PH" sz="1000" dirty="0"/>
              <a:t>), and Google Images.</a:t>
            </a:r>
          </a:p>
        </p:txBody>
      </p:sp>
      <p:pic>
        <p:nvPicPr>
          <p:cNvPr id="6" name="Picture 5" descr="A green apple&#10;&#10;Description automatically generated">
            <a:extLst>
              <a:ext uri="{FF2B5EF4-FFF2-40B4-BE49-F238E27FC236}">
                <a16:creationId xmlns:a16="http://schemas.microsoft.com/office/drawing/2014/main" id="{C1176CA8-A92F-49D9-86DD-C675BB018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380" y="2780421"/>
            <a:ext cx="954000" cy="954000"/>
          </a:xfrm>
          <a:prstGeom prst="rect">
            <a:avLst/>
          </a:prstGeom>
          <a:ln>
            <a:noFill/>
          </a:ln>
          <a:effectLst>
            <a:outerShdw blurRad="190500" algn="tl" rotWithShape="0">
              <a:srgbClr val="000000">
                <a:alpha val="70000"/>
              </a:srgbClr>
            </a:outerShdw>
          </a:effectLst>
        </p:spPr>
      </p:pic>
      <p:pic>
        <p:nvPicPr>
          <p:cNvPr id="8" name="Picture 7" descr="A picture containing fruit, green, indoor, sitting&#10;&#10;Description automatically generated">
            <a:extLst>
              <a:ext uri="{FF2B5EF4-FFF2-40B4-BE49-F238E27FC236}">
                <a16:creationId xmlns:a16="http://schemas.microsoft.com/office/drawing/2014/main" id="{D25729C2-37B0-4943-96BA-50C26EBA33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051" y="2784525"/>
            <a:ext cx="954000" cy="954000"/>
          </a:xfrm>
          <a:prstGeom prst="rect">
            <a:avLst/>
          </a:prstGeom>
          <a:ln>
            <a:noFill/>
          </a:ln>
          <a:effectLst>
            <a:outerShdw blurRad="190500" algn="tl" rotWithShape="0">
              <a:srgbClr val="000000">
                <a:alpha val="70000"/>
              </a:srgbClr>
            </a:outerShdw>
          </a:effectLst>
        </p:spPr>
      </p:pic>
      <p:pic>
        <p:nvPicPr>
          <p:cNvPr id="10" name="Picture 9" descr="A picture containing indoor, green, sitting, fruit&#10;&#10;Description automatically generated">
            <a:extLst>
              <a:ext uri="{FF2B5EF4-FFF2-40B4-BE49-F238E27FC236}">
                <a16:creationId xmlns:a16="http://schemas.microsoft.com/office/drawing/2014/main" id="{C9229FC6-A47C-4561-B171-BA12D8CF97A2}"/>
              </a:ext>
            </a:extLst>
          </p:cNvPr>
          <p:cNvPicPr>
            <a:picLocks/>
          </p:cNvPicPr>
          <p:nvPr/>
        </p:nvPicPr>
        <p:blipFill rotWithShape="1">
          <a:blip r:embed="rId5">
            <a:extLst>
              <a:ext uri="{28A0092B-C50C-407E-A947-70E740481C1C}">
                <a14:useLocalDpi xmlns:a14="http://schemas.microsoft.com/office/drawing/2010/main" val="0"/>
              </a:ext>
            </a:extLst>
          </a:blip>
          <a:srcRect l="12898" r="13492"/>
          <a:stretch/>
        </p:blipFill>
        <p:spPr>
          <a:xfrm>
            <a:off x="3477384" y="2785275"/>
            <a:ext cx="954000" cy="954000"/>
          </a:xfrm>
          <a:prstGeom prst="rect">
            <a:avLst/>
          </a:prstGeom>
          <a:ln>
            <a:noFill/>
          </a:ln>
          <a:effectLst>
            <a:outerShdw blurRad="190500" algn="tl" rotWithShape="0">
              <a:srgbClr val="000000">
                <a:alpha val="70000"/>
              </a:srgbClr>
            </a:outerShdw>
          </a:effectLst>
        </p:spPr>
      </p:pic>
      <p:pic>
        <p:nvPicPr>
          <p:cNvPr id="14" name="Picture 13" descr="A green apple&#10;&#10;Description automatically generated">
            <a:extLst>
              <a:ext uri="{FF2B5EF4-FFF2-40B4-BE49-F238E27FC236}">
                <a16:creationId xmlns:a16="http://schemas.microsoft.com/office/drawing/2014/main" id="{FC151313-F126-4311-BA60-B2954BFAC916}"/>
              </a:ext>
            </a:extLst>
          </p:cNvPr>
          <p:cNvPicPr>
            <a:picLocks noChangeAspect="1"/>
          </p:cNvPicPr>
          <p:nvPr/>
        </p:nvPicPr>
        <p:blipFill rotWithShape="1">
          <a:blip r:embed="rId6">
            <a:extLst>
              <a:ext uri="{28A0092B-C50C-407E-A947-70E740481C1C}">
                <a14:useLocalDpi xmlns:a14="http://schemas.microsoft.com/office/drawing/2010/main" val="0"/>
              </a:ext>
            </a:extLst>
          </a:blip>
          <a:srcRect l="11816" t="12921" r="12992" b="11723"/>
          <a:stretch/>
        </p:blipFill>
        <p:spPr>
          <a:xfrm>
            <a:off x="2418006" y="2786025"/>
            <a:ext cx="951907" cy="954000"/>
          </a:xfrm>
          <a:prstGeom prst="rect">
            <a:avLst/>
          </a:prstGeom>
          <a:ln>
            <a:noFill/>
          </a:ln>
          <a:effectLst>
            <a:outerShdw blurRad="190500" algn="tl" rotWithShape="0">
              <a:srgbClr val="000000">
                <a:alpha val="70000"/>
              </a:srgbClr>
            </a:outerShdw>
          </a:effectLst>
        </p:spPr>
      </p:pic>
      <p:pic>
        <p:nvPicPr>
          <p:cNvPr id="18" name="Picture 17" descr="A green apple&#10;&#10;Description automatically generated">
            <a:extLst>
              <a:ext uri="{FF2B5EF4-FFF2-40B4-BE49-F238E27FC236}">
                <a16:creationId xmlns:a16="http://schemas.microsoft.com/office/drawing/2014/main" id="{42FB9679-C930-496C-BAA8-210FA1CBA927}"/>
              </a:ext>
            </a:extLst>
          </p:cNvPr>
          <p:cNvPicPr>
            <a:picLocks/>
          </p:cNvPicPr>
          <p:nvPr/>
        </p:nvPicPr>
        <p:blipFill rotWithShape="1">
          <a:blip r:embed="rId7">
            <a:extLst>
              <a:ext uri="{28A0092B-C50C-407E-A947-70E740481C1C}">
                <a14:useLocalDpi xmlns:a14="http://schemas.microsoft.com/office/drawing/2010/main" val="0"/>
              </a:ext>
            </a:extLst>
          </a:blip>
          <a:srcRect l="11677" t="-151" r="11571" b="1"/>
          <a:stretch/>
        </p:blipFill>
        <p:spPr>
          <a:xfrm>
            <a:off x="1356358" y="2786025"/>
            <a:ext cx="954000" cy="954000"/>
          </a:xfrm>
          <a:prstGeom prst="rect">
            <a:avLst/>
          </a:prstGeom>
          <a:ln>
            <a:noFill/>
          </a:ln>
          <a:effectLst>
            <a:outerShdw blurRad="190500" algn="tl" rotWithShape="0">
              <a:srgbClr val="000000">
                <a:alpha val="70000"/>
              </a:srgbClr>
            </a:outerShdw>
          </a:effectLst>
        </p:spPr>
      </p:pic>
      <p:pic>
        <p:nvPicPr>
          <p:cNvPr id="22" name="Picture 21" descr="A picture containing apple, fruit, sitting&#10;&#10;Description automatically generated">
            <a:extLst>
              <a:ext uri="{FF2B5EF4-FFF2-40B4-BE49-F238E27FC236}">
                <a16:creationId xmlns:a16="http://schemas.microsoft.com/office/drawing/2014/main" id="{30B904AD-3B21-4797-9FD1-7F26C64C0A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1709" y="2786775"/>
            <a:ext cx="952500" cy="952500"/>
          </a:xfrm>
          <a:prstGeom prst="rect">
            <a:avLst/>
          </a:prstGeom>
          <a:ln>
            <a:noFill/>
          </a:ln>
          <a:effectLst>
            <a:outerShdw blurRad="190500" algn="tl" rotWithShape="0">
              <a:srgbClr val="000000">
                <a:alpha val="70000"/>
              </a:srgbClr>
            </a:outerShdw>
          </a:effectLst>
        </p:spPr>
      </p:pic>
      <p:pic>
        <p:nvPicPr>
          <p:cNvPr id="26" name="Picture 25" descr="A picture containing fruit&#10;&#10;Description automatically generated">
            <a:extLst>
              <a:ext uri="{FF2B5EF4-FFF2-40B4-BE49-F238E27FC236}">
                <a16:creationId xmlns:a16="http://schemas.microsoft.com/office/drawing/2014/main" id="{6889326C-1A65-4476-8044-BD31E904A2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25844" y="2785275"/>
            <a:ext cx="952500" cy="952500"/>
          </a:xfrm>
          <a:prstGeom prst="rect">
            <a:avLst/>
          </a:prstGeom>
          <a:ln>
            <a:noFill/>
          </a:ln>
          <a:effectLst>
            <a:outerShdw blurRad="190500" algn="tl" rotWithShape="0">
              <a:srgbClr val="000000">
                <a:alpha val="70000"/>
              </a:srgbClr>
            </a:outerShdw>
          </a:effectLst>
        </p:spPr>
      </p:pic>
      <p:pic>
        <p:nvPicPr>
          <p:cNvPr id="30" name="Picture 29" descr="A picture containing fruit, sitting, green, apple&#10;&#10;Description automatically generated">
            <a:extLst>
              <a:ext uri="{FF2B5EF4-FFF2-40B4-BE49-F238E27FC236}">
                <a16:creationId xmlns:a16="http://schemas.microsoft.com/office/drawing/2014/main" id="{E7E96FBC-32B8-41BB-BAF5-B7DFF36B146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8914" y="2781921"/>
            <a:ext cx="952500" cy="952500"/>
          </a:xfrm>
          <a:prstGeom prst="rect">
            <a:avLst/>
          </a:prstGeom>
          <a:ln>
            <a:noFill/>
          </a:ln>
          <a:effectLst>
            <a:outerShdw blurRad="190500" algn="tl" rotWithShape="0">
              <a:srgbClr val="000000">
                <a:alpha val="70000"/>
              </a:srgbClr>
            </a:outerShdw>
          </a:effectLst>
        </p:spPr>
      </p:pic>
      <p:pic>
        <p:nvPicPr>
          <p:cNvPr id="34" name="Picture 33" descr="A close up of a fruit&#10;&#10;Description automatically generated">
            <a:extLst>
              <a:ext uri="{FF2B5EF4-FFF2-40B4-BE49-F238E27FC236}">
                <a16:creationId xmlns:a16="http://schemas.microsoft.com/office/drawing/2014/main" id="{ED85C6D3-4F14-43C3-BF48-B40C0A2D6E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42488" y="2785275"/>
            <a:ext cx="952500" cy="952500"/>
          </a:xfrm>
          <a:prstGeom prst="rect">
            <a:avLst/>
          </a:prstGeom>
          <a:ln>
            <a:noFill/>
          </a:ln>
          <a:effectLst>
            <a:outerShdw blurRad="190500" algn="tl" rotWithShape="0">
              <a:srgbClr val="000000">
                <a:alpha val="70000"/>
              </a:srgbClr>
            </a:outerShdw>
          </a:effectLst>
        </p:spPr>
      </p:pic>
      <p:pic>
        <p:nvPicPr>
          <p:cNvPr id="38" name="Picture 37" descr="A green apple&#10;&#10;Description automatically generated">
            <a:extLst>
              <a:ext uri="{FF2B5EF4-FFF2-40B4-BE49-F238E27FC236}">
                <a16:creationId xmlns:a16="http://schemas.microsoft.com/office/drawing/2014/main" id="{0D4FB5BF-1932-47C9-B677-65A95CCE70F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25919" y="2780421"/>
            <a:ext cx="952500" cy="952500"/>
          </a:xfrm>
          <a:prstGeom prst="rect">
            <a:avLst/>
          </a:prstGeom>
          <a:ln>
            <a:noFill/>
          </a:ln>
          <a:effectLst>
            <a:outerShdw blurRad="190500" algn="tl" rotWithShape="0">
              <a:srgbClr val="000000">
                <a:alpha val="70000"/>
              </a:srgbClr>
            </a:outerShdw>
          </a:effectLst>
        </p:spPr>
      </p:pic>
      <p:pic>
        <p:nvPicPr>
          <p:cNvPr id="42" name="Picture 41" descr="A close up of a fruit&#10;&#10;Description automatically generated">
            <a:extLst>
              <a:ext uri="{FF2B5EF4-FFF2-40B4-BE49-F238E27FC236}">
                <a16:creationId xmlns:a16="http://schemas.microsoft.com/office/drawing/2014/main" id="{F122995F-52D1-40E4-A822-169177D8179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93090" y="3988316"/>
            <a:ext cx="954000" cy="954000"/>
          </a:xfrm>
          <a:prstGeom prst="rect">
            <a:avLst/>
          </a:prstGeom>
          <a:ln>
            <a:noFill/>
          </a:ln>
          <a:effectLst>
            <a:outerShdw blurRad="190500" algn="tl" rotWithShape="0">
              <a:srgbClr val="000000">
                <a:alpha val="70000"/>
              </a:srgbClr>
            </a:outerShdw>
          </a:effectLst>
        </p:spPr>
      </p:pic>
      <p:pic>
        <p:nvPicPr>
          <p:cNvPr id="47" name="Picture 46" descr="A green apple&#10;&#10;Description automatically generated">
            <a:extLst>
              <a:ext uri="{FF2B5EF4-FFF2-40B4-BE49-F238E27FC236}">
                <a16:creationId xmlns:a16="http://schemas.microsoft.com/office/drawing/2014/main" id="{9E8C51C8-E110-450F-A52C-B5F5C58CE077}"/>
              </a:ext>
            </a:extLst>
          </p:cNvPr>
          <p:cNvPicPr>
            <a:picLocks/>
          </p:cNvPicPr>
          <p:nvPr/>
        </p:nvPicPr>
        <p:blipFill rotWithShape="1">
          <a:blip r:embed="rId14">
            <a:extLst>
              <a:ext uri="{28A0092B-C50C-407E-A947-70E740481C1C}">
                <a14:useLocalDpi xmlns:a14="http://schemas.microsoft.com/office/drawing/2010/main" val="0"/>
              </a:ext>
            </a:extLst>
          </a:blip>
          <a:srcRect l="15203" r="8046"/>
          <a:stretch/>
        </p:blipFill>
        <p:spPr>
          <a:xfrm>
            <a:off x="4537507" y="3992626"/>
            <a:ext cx="954000" cy="954000"/>
          </a:xfrm>
          <a:prstGeom prst="rect">
            <a:avLst/>
          </a:prstGeom>
          <a:ln>
            <a:noFill/>
          </a:ln>
          <a:effectLst>
            <a:outerShdw blurRad="190500" algn="tl" rotWithShape="0">
              <a:srgbClr val="000000">
                <a:alpha val="70000"/>
              </a:srgbClr>
            </a:outerShdw>
          </a:effectLst>
        </p:spPr>
      </p:pic>
      <p:pic>
        <p:nvPicPr>
          <p:cNvPr id="56" name="Picture 55" descr="A picture containing indoor, sitting, fruit, apple&#10;&#10;Description automatically generated">
            <a:extLst>
              <a:ext uri="{FF2B5EF4-FFF2-40B4-BE49-F238E27FC236}">
                <a16:creationId xmlns:a16="http://schemas.microsoft.com/office/drawing/2014/main" id="{DDA826F5-F65C-48BF-8466-C6ED6F18B8BD}"/>
              </a:ext>
            </a:extLst>
          </p:cNvPr>
          <p:cNvPicPr>
            <a:picLocks noChangeAspect="1"/>
          </p:cNvPicPr>
          <p:nvPr/>
        </p:nvPicPr>
        <p:blipFill rotWithShape="1">
          <a:blip r:embed="rId15">
            <a:extLst>
              <a:ext uri="{28A0092B-C50C-407E-A947-70E740481C1C}">
                <a14:useLocalDpi xmlns:a14="http://schemas.microsoft.com/office/drawing/2010/main" val="0"/>
              </a:ext>
            </a:extLst>
          </a:blip>
          <a:srcRect l="4098" t="7611" b="5469"/>
          <a:stretch/>
        </p:blipFill>
        <p:spPr>
          <a:xfrm>
            <a:off x="3477211" y="3988316"/>
            <a:ext cx="954345" cy="954000"/>
          </a:xfrm>
          <a:prstGeom prst="rect">
            <a:avLst/>
          </a:prstGeom>
          <a:ln>
            <a:noFill/>
          </a:ln>
          <a:effectLst>
            <a:outerShdw blurRad="190500" algn="tl" rotWithShape="0">
              <a:srgbClr val="000000">
                <a:alpha val="70000"/>
              </a:srgbClr>
            </a:outerShdw>
          </a:effectLst>
        </p:spPr>
      </p:pic>
      <p:pic>
        <p:nvPicPr>
          <p:cNvPr id="58" name="Picture 57" descr="A picture containing green, indoor, sitting, apple&#10;&#10;Description automatically generated">
            <a:extLst>
              <a:ext uri="{FF2B5EF4-FFF2-40B4-BE49-F238E27FC236}">
                <a16:creationId xmlns:a16="http://schemas.microsoft.com/office/drawing/2014/main" id="{D181AED1-4AB8-496C-9CAA-CE50E6E36D3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16959" y="3988316"/>
            <a:ext cx="954000" cy="954000"/>
          </a:xfrm>
          <a:prstGeom prst="rect">
            <a:avLst/>
          </a:prstGeom>
          <a:ln>
            <a:noFill/>
          </a:ln>
          <a:effectLst>
            <a:outerShdw blurRad="190500" algn="tl" rotWithShape="0">
              <a:srgbClr val="000000">
                <a:alpha val="70000"/>
              </a:srgbClr>
            </a:outerShdw>
          </a:effectLst>
        </p:spPr>
      </p:pic>
      <p:pic>
        <p:nvPicPr>
          <p:cNvPr id="60" name="Picture 59" descr="A green apple&#10;&#10;Description automatically generated">
            <a:extLst>
              <a:ext uri="{FF2B5EF4-FFF2-40B4-BE49-F238E27FC236}">
                <a16:creationId xmlns:a16="http://schemas.microsoft.com/office/drawing/2014/main" id="{197DACB5-A83D-4B03-B9A2-418C969D3A9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6358" y="3993627"/>
            <a:ext cx="954000" cy="954000"/>
          </a:xfrm>
          <a:prstGeom prst="rect">
            <a:avLst/>
          </a:prstGeom>
          <a:ln>
            <a:noFill/>
          </a:ln>
          <a:effectLst>
            <a:outerShdw blurRad="190500" algn="tl" rotWithShape="0">
              <a:srgbClr val="000000">
                <a:alpha val="70000"/>
              </a:srgbClr>
            </a:outerShdw>
          </a:effectLst>
        </p:spPr>
      </p:pic>
      <p:pic>
        <p:nvPicPr>
          <p:cNvPr id="62" name="Picture 61" descr="A close up of a fruit&#10;&#10;Description automatically generated">
            <a:extLst>
              <a:ext uri="{FF2B5EF4-FFF2-40B4-BE49-F238E27FC236}">
                <a16:creationId xmlns:a16="http://schemas.microsoft.com/office/drawing/2014/main" id="{532879E3-4471-4D8D-9DF8-91E3D833E3CC}"/>
              </a:ext>
            </a:extLst>
          </p:cNvPr>
          <p:cNvPicPr>
            <a:picLocks noChangeAspect="1"/>
          </p:cNvPicPr>
          <p:nvPr/>
        </p:nvPicPr>
        <p:blipFill rotWithShape="1">
          <a:blip r:embed="rId18">
            <a:extLst>
              <a:ext uri="{28A0092B-C50C-407E-A947-70E740481C1C}">
                <a14:useLocalDpi xmlns:a14="http://schemas.microsoft.com/office/drawing/2010/main" val="0"/>
              </a:ext>
            </a:extLst>
          </a:blip>
          <a:srcRect l="15467" r="17867"/>
          <a:stretch/>
        </p:blipFill>
        <p:spPr>
          <a:xfrm>
            <a:off x="8788545" y="3992626"/>
            <a:ext cx="953237" cy="954000"/>
          </a:xfrm>
          <a:prstGeom prst="rect">
            <a:avLst/>
          </a:prstGeom>
          <a:ln>
            <a:noFill/>
          </a:ln>
          <a:effectLst>
            <a:outerShdw blurRad="190500" algn="tl" rotWithShape="0">
              <a:srgbClr val="000000">
                <a:alpha val="70000"/>
              </a:srgbClr>
            </a:outerShdw>
          </a:effectLst>
        </p:spPr>
      </p:pic>
      <p:pic>
        <p:nvPicPr>
          <p:cNvPr id="64" name="Picture 63" descr="A close up of a fruit&#10;&#10;Description automatically generated">
            <a:extLst>
              <a:ext uri="{FF2B5EF4-FFF2-40B4-BE49-F238E27FC236}">
                <a16:creationId xmlns:a16="http://schemas.microsoft.com/office/drawing/2014/main" id="{DF443940-9DE7-495E-828A-49DA5D3188B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655645" y="3988316"/>
            <a:ext cx="954000" cy="954000"/>
          </a:xfrm>
          <a:prstGeom prst="rect">
            <a:avLst/>
          </a:prstGeom>
          <a:ln>
            <a:noFill/>
          </a:ln>
          <a:effectLst>
            <a:outerShdw blurRad="190500" algn="tl" rotWithShape="0">
              <a:srgbClr val="000000">
                <a:alpha val="70000"/>
              </a:srgbClr>
            </a:outerShdw>
          </a:effectLst>
        </p:spPr>
      </p:pic>
      <p:pic>
        <p:nvPicPr>
          <p:cNvPr id="66" name="Picture 65" descr="A picture containing fruit, apple&#10;&#10;Description automatically generated">
            <a:extLst>
              <a:ext uri="{FF2B5EF4-FFF2-40B4-BE49-F238E27FC236}">
                <a16:creationId xmlns:a16="http://schemas.microsoft.com/office/drawing/2014/main" id="{F6C0FAEF-71AF-449E-B92A-EF23292A4997}"/>
              </a:ext>
            </a:extLst>
          </p:cNvPr>
          <p:cNvPicPr>
            <a:picLocks noChangeAspect="1"/>
          </p:cNvPicPr>
          <p:nvPr/>
        </p:nvPicPr>
        <p:blipFill rotWithShape="1">
          <a:blip r:embed="rId20">
            <a:extLst>
              <a:ext uri="{28A0092B-C50C-407E-A947-70E740481C1C}">
                <a14:useLocalDpi xmlns:a14="http://schemas.microsoft.com/office/drawing/2010/main" val="0"/>
              </a:ext>
            </a:extLst>
          </a:blip>
          <a:srcRect l="12138" r="6988"/>
          <a:stretch/>
        </p:blipFill>
        <p:spPr>
          <a:xfrm>
            <a:off x="7725844" y="3988316"/>
            <a:ext cx="951598" cy="954000"/>
          </a:xfrm>
          <a:prstGeom prst="rect">
            <a:avLst/>
          </a:prstGeom>
          <a:ln>
            <a:noFill/>
          </a:ln>
          <a:effectLst>
            <a:outerShdw blurRad="190500" algn="tl" rotWithShape="0">
              <a:srgbClr val="000000">
                <a:alpha val="70000"/>
              </a:srgbClr>
            </a:outerShdw>
          </a:effectLst>
        </p:spPr>
      </p:pic>
      <p:pic>
        <p:nvPicPr>
          <p:cNvPr id="68" name="Picture 67" descr="A green apple&#10;&#10;Description automatically generated">
            <a:extLst>
              <a:ext uri="{FF2B5EF4-FFF2-40B4-BE49-F238E27FC236}">
                <a16:creationId xmlns:a16="http://schemas.microsoft.com/office/drawing/2014/main" id="{BF144CE2-4CE3-4F91-8333-D290A4A08D03}"/>
              </a:ext>
            </a:extLst>
          </p:cNvPr>
          <p:cNvPicPr>
            <a:picLocks/>
          </p:cNvPicPr>
          <p:nvPr/>
        </p:nvPicPr>
        <p:blipFill rotWithShape="1">
          <a:blip r:embed="rId21">
            <a:extLst>
              <a:ext uri="{28A0092B-C50C-407E-A947-70E740481C1C}">
                <a14:useLocalDpi xmlns:a14="http://schemas.microsoft.com/office/drawing/2010/main" val="0"/>
              </a:ext>
            </a:extLst>
          </a:blip>
          <a:srcRect l="4713" r="15282"/>
          <a:stretch/>
        </p:blipFill>
        <p:spPr>
          <a:xfrm>
            <a:off x="10924419" y="3992626"/>
            <a:ext cx="954000" cy="954000"/>
          </a:xfrm>
          <a:prstGeom prst="rect">
            <a:avLst/>
          </a:prstGeom>
          <a:ln>
            <a:noFill/>
          </a:ln>
          <a:effectLst>
            <a:outerShdw blurRad="190500" algn="tl" rotWithShape="0">
              <a:srgbClr val="000000">
                <a:alpha val="70000"/>
              </a:srgbClr>
            </a:outerShdw>
          </a:effectLst>
        </p:spPr>
      </p:pic>
      <p:pic>
        <p:nvPicPr>
          <p:cNvPr id="70" name="Picture 69" descr="A picture containing indoor, fruit, apple, sitting&#10;&#10;Description automatically generated">
            <a:extLst>
              <a:ext uri="{FF2B5EF4-FFF2-40B4-BE49-F238E27FC236}">
                <a16:creationId xmlns:a16="http://schemas.microsoft.com/office/drawing/2014/main" id="{85FA7ABA-EA61-4840-A8C7-DC9480BD9F4E}"/>
              </a:ext>
            </a:extLst>
          </p:cNvPr>
          <p:cNvPicPr>
            <a:picLocks noChangeAspect="1"/>
          </p:cNvPicPr>
          <p:nvPr/>
        </p:nvPicPr>
        <p:blipFill rotWithShape="1">
          <a:blip r:embed="rId22">
            <a:extLst>
              <a:ext uri="{28A0092B-C50C-407E-A947-70E740481C1C}">
                <a14:useLocalDpi xmlns:a14="http://schemas.microsoft.com/office/drawing/2010/main" val="0"/>
              </a:ext>
            </a:extLst>
          </a:blip>
          <a:srcRect l="25438" t="5914" r="12784" b="1276"/>
          <a:stretch/>
        </p:blipFill>
        <p:spPr>
          <a:xfrm>
            <a:off x="9841722" y="3988316"/>
            <a:ext cx="952531" cy="95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3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dirty="0"/>
              <a:t>Dataset - Bananas</a:t>
            </a:r>
            <a:endParaRPr lang="en-PH" sz="3600" dirty="0"/>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5</a:t>
            </a:fld>
            <a:endParaRPr lang="en-PH" sz="1200"/>
          </a:p>
        </p:txBody>
      </p:sp>
      <p:sp>
        <p:nvSpPr>
          <p:cNvPr id="55" name="TextBox 54">
            <a:extLst>
              <a:ext uri="{FF2B5EF4-FFF2-40B4-BE49-F238E27FC236}">
                <a16:creationId xmlns:a16="http://schemas.microsoft.com/office/drawing/2014/main" id="{A49B9565-63CB-4078-BF77-AABE58CFC35F}"/>
              </a:ext>
            </a:extLst>
          </p:cNvPr>
          <p:cNvSpPr txBox="1"/>
          <p:nvPr/>
        </p:nvSpPr>
        <p:spPr>
          <a:xfrm>
            <a:off x="1356358" y="5372100"/>
            <a:ext cx="10522061" cy="246221"/>
          </a:xfrm>
          <a:prstGeom prst="rect">
            <a:avLst/>
          </a:prstGeom>
          <a:noFill/>
        </p:spPr>
        <p:txBody>
          <a:bodyPr wrap="square" rtlCol="0">
            <a:spAutoFit/>
          </a:bodyPr>
          <a:lstStyle/>
          <a:p>
            <a:pPr algn="ctr"/>
            <a:r>
              <a:rPr lang="en-PH" sz="1000" dirty="0"/>
              <a:t>Figure 3. Bananas dataset. Images were taken from Fruits-360 dataset (</a:t>
            </a:r>
            <a:r>
              <a:rPr lang="en-PH" sz="1000" dirty="0">
                <a:hlinkClick r:id="rId2"/>
              </a:rPr>
              <a:t>https://github.com/Horea94/Fruit-Images-Dataset</a:t>
            </a:r>
            <a:r>
              <a:rPr lang="en-PH" sz="1000" dirty="0"/>
              <a:t>), and Google Images.</a:t>
            </a:r>
          </a:p>
        </p:txBody>
      </p:sp>
      <p:pic>
        <p:nvPicPr>
          <p:cNvPr id="6" name="Picture 5" descr="A picture containing fruit&#10;&#10;Description automatically generated">
            <a:extLst>
              <a:ext uri="{FF2B5EF4-FFF2-40B4-BE49-F238E27FC236}">
                <a16:creationId xmlns:a16="http://schemas.microsoft.com/office/drawing/2014/main" id="{54EE44C1-5A21-4328-9583-C96780DBD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505" y="2782069"/>
            <a:ext cx="952500" cy="952500"/>
          </a:xfrm>
          <a:prstGeom prst="rect">
            <a:avLst/>
          </a:prstGeom>
          <a:ln>
            <a:noFill/>
          </a:ln>
          <a:effectLst>
            <a:outerShdw blurRad="190500" algn="tl" rotWithShape="0">
              <a:srgbClr val="000000">
                <a:alpha val="70000"/>
              </a:srgbClr>
            </a:outerShdw>
          </a:effectLst>
        </p:spPr>
      </p:pic>
      <p:pic>
        <p:nvPicPr>
          <p:cNvPr id="8" name="Picture 7" descr="A picture containing fruit&#10;&#10;Description automatically generated">
            <a:extLst>
              <a:ext uri="{FF2B5EF4-FFF2-40B4-BE49-F238E27FC236}">
                <a16:creationId xmlns:a16="http://schemas.microsoft.com/office/drawing/2014/main" id="{BDB81384-A37F-4981-A286-320B4BF92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078" y="2781171"/>
            <a:ext cx="952500" cy="952500"/>
          </a:xfrm>
          <a:prstGeom prst="rect">
            <a:avLst/>
          </a:prstGeom>
          <a:ln>
            <a:noFill/>
          </a:ln>
          <a:effectLst>
            <a:outerShdw blurRad="190500" algn="tl" rotWithShape="0">
              <a:srgbClr val="000000">
                <a:alpha val="70000"/>
              </a:srgbClr>
            </a:outerShdw>
          </a:effectLst>
        </p:spPr>
      </p:pic>
      <p:pic>
        <p:nvPicPr>
          <p:cNvPr id="10" name="Picture 9" descr="A picture containing fruit, banana&#10;&#10;Description automatically generated">
            <a:extLst>
              <a:ext uri="{FF2B5EF4-FFF2-40B4-BE49-F238E27FC236}">
                <a16:creationId xmlns:a16="http://schemas.microsoft.com/office/drawing/2014/main" id="{27295E92-665B-4800-9274-1C1B5DC754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7862" y="2781171"/>
            <a:ext cx="952500" cy="952500"/>
          </a:xfrm>
          <a:prstGeom prst="rect">
            <a:avLst/>
          </a:prstGeom>
          <a:ln>
            <a:noFill/>
          </a:ln>
          <a:effectLst>
            <a:outerShdw blurRad="190500" algn="tl" rotWithShape="0">
              <a:srgbClr val="000000">
                <a:alpha val="70000"/>
              </a:srgbClr>
            </a:outerShdw>
          </a:effectLst>
        </p:spPr>
      </p:pic>
      <p:pic>
        <p:nvPicPr>
          <p:cNvPr id="14" name="Picture 13" descr="A picture containing fruit&#10;&#10;Description automatically generated">
            <a:extLst>
              <a:ext uri="{FF2B5EF4-FFF2-40B4-BE49-F238E27FC236}">
                <a16:creationId xmlns:a16="http://schemas.microsoft.com/office/drawing/2014/main" id="{C965D627-FEC2-4D8B-AB7D-4A9B4984D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623" y="2781171"/>
            <a:ext cx="952500" cy="952500"/>
          </a:xfrm>
          <a:prstGeom prst="rect">
            <a:avLst/>
          </a:prstGeom>
          <a:ln>
            <a:noFill/>
          </a:ln>
          <a:effectLst>
            <a:outerShdw blurRad="190500" algn="tl" rotWithShape="0">
              <a:srgbClr val="000000">
                <a:alpha val="70000"/>
              </a:srgbClr>
            </a:outerShdw>
          </a:effectLst>
        </p:spPr>
      </p:pic>
      <p:pic>
        <p:nvPicPr>
          <p:cNvPr id="18" name="Picture 17" descr="A picture containing fruit&#10;&#10;Description automatically generated">
            <a:extLst>
              <a:ext uri="{FF2B5EF4-FFF2-40B4-BE49-F238E27FC236}">
                <a16:creationId xmlns:a16="http://schemas.microsoft.com/office/drawing/2014/main" id="{ABF33B3D-3CC7-4F6D-8615-109BD7EAFB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384" y="2786025"/>
            <a:ext cx="952500" cy="952500"/>
          </a:xfrm>
          <a:prstGeom prst="rect">
            <a:avLst/>
          </a:prstGeom>
          <a:ln>
            <a:noFill/>
          </a:ln>
          <a:effectLst>
            <a:outerShdw blurRad="190500" algn="tl" rotWithShape="0">
              <a:srgbClr val="000000">
                <a:alpha val="70000"/>
              </a:srgbClr>
            </a:outerShdw>
          </a:effectLst>
        </p:spPr>
      </p:pic>
      <p:pic>
        <p:nvPicPr>
          <p:cNvPr id="22" name="Picture 21" descr="A picture containing fruit&#10;&#10;Description automatically generated">
            <a:extLst>
              <a:ext uri="{FF2B5EF4-FFF2-40B4-BE49-F238E27FC236}">
                <a16:creationId xmlns:a16="http://schemas.microsoft.com/office/drawing/2014/main" id="{C6258315-9E64-4C7E-9369-0A3A94285F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7829" y="2786025"/>
            <a:ext cx="952500" cy="952500"/>
          </a:xfrm>
          <a:prstGeom prst="rect">
            <a:avLst/>
          </a:prstGeom>
          <a:ln>
            <a:noFill/>
          </a:ln>
          <a:effectLst>
            <a:outerShdw blurRad="190500" algn="tl" rotWithShape="0">
              <a:srgbClr val="000000">
                <a:alpha val="70000"/>
              </a:srgbClr>
            </a:outerShdw>
          </a:effectLst>
        </p:spPr>
      </p:pic>
      <p:pic>
        <p:nvPicPr>
          <p:cNvPr id="26" name="Picture 25" descr="A picture containing fruit&#10;&#10;Description automatically generated">
            <a:extLst>
              <a:ext uri="{FF2B5EF4-FFF2-40B4-BE49-F238E27FC236}">
                <a16:creationId xmlns:a16="http://schemas.microsoft.com/office/drawing/2014/main" id="{B15062B9-23E3-4A75-9D29-5186D82410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0225" y="2786025"/>
            <a:ext cx="952500" cy="952500"/>
          </a:xfrm>
          <a:prstGeom prst="rect">
            <a:avLst/>
          </a:prstGeom>
          <a:ln>
            <a:noFill/>
          </a:ln>
          <a:effectLst>
            <a:outerShdw blurRad="190500" algn="tl" rotWithShape="0">
              <a:srgbClr val="000000">
                <a:alpha val="70000"/>
              </a:srgbClr>
            </a:outerShdw>
          </a:effectLst>
        </p:spPr>
      </p:pic>
      <p:pic>
        <p:nvPicPr>
          <p:cNvPr id="30" name="Picture 29" descr="A picture containing fruit, banana&#10;&#10;Description automatically generated">
            <a:extLst>
              <a:ext uri="{FF2B5EF4-FFF2-40B4-BE49-F238E27FC236}">
                <a16:creationId xmlns:a16="http://schemas.microsoft.com/office/drawing/2014/main" id="{793F8317-4389-4F03-986B-7433F3FED8B3}"/>
              </a:ext>
            </a:extLst>
          </p:cNvPr>
          <p:cNvPicPr>
            <a:picLocks/>
          </p:cNvPicPr>
          <p:nvPr/>
        </p:nvPicPr>
        <p:blipFill rotWithShape="1">
          <a:blip r:embed="rId10">
            <a:extLst>
              <a:ext uri="{28A0092B-C50C-407E-A947-70E740481C1C}">
                <a14:useLocalDpi xmlns:a14="http://schemas.microsoft.com/office/drawing/2010/main" val="0"/>
              </a:ext>
            </a:extLst>
          </a:blip>
          <a:srcRect l="5956" t="-23934" r="20711" b="-18359"/>
          <a:stretch/>
        </p:blipFill>
        <p:spPr>
          <a:xfrm>
            <a:off x="10922598" y="2780421"/>
            <a:ext cx="954000" cy="954000"/>
          </a:xfrm>
          <a:prstGeom prst="rect">
            <a:avLst/>
          </a:prstGeom>
          <a:ln>
            <a:noFill/>
          </a:ln>
          <a:effectLst>
            <a:outerShdw blurRad="190500" algn="tl" rotWithShape="0">
              <a:srgbClr val="000000">
                <a:alpha val="70000"/>
              </a:srgbClr>
            </a:outerShdw>
          </a:effectLst>
        </p:spPr>
      </p:pic>
      <p:pic>
        <p:nvPicPr>
          <p:cNvPr id="34" name="Picture 33" descr="A close up of a banana&#10;&#10;Description automatically generated">
            <a:extLst>
              <a:ext uri="{FF2B5EF4-FFF2-40B4-BE49-F238E27FC236}">
                <a16:creationId xmlns:a16="http://schemas.microsoft.com/office/drawing/2014/main" id="{16B847DE-3064-46A8-802E-628AE1A857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7133" y="2780421"/>
            <a:ext cx="954000" cy="954000"/>
          </a:xfrm>
          <a:prstGeom prst="rect">
            <a:avLst/>
          </a:prstGeom>
          <a:ln>
            <a:noFill/>
          </a:ln>
          <a:effectLst>
            <a:outerShdw blurRad="190500" algn="tl" rotWithShape="0">
              <a:srgbClr val="000000">
                <a:alpha val="70000"/>
              </a:srgbClr>
            </a:outerShdw>
          </a:effectLst>
        </p:spPr>
      </p:pic>
      <p:pic>
        <p:nvPicPr>
          <p:cNvPr id="38" name="Picture 37" descr="A close up of a banana&#10;&#10;Description automatically generated">
            <a:extLst>
              <a:ext uri="{FF2B5EF4-FFF2-40B4-BE49-F238E27FC236}">
                <a16:creationId xmlns:a16="http://schemas.microsoft.com/office/drawing/2014/main" id="{6AE27FF5-CCD8-4C09-ABF5-E0B3BFB11AD1}"/>
              </a:ext>
            </a:extLst>
          </p:cNvPr>
          <p:cNvPicPr>
            <a:picLocks noChangeAspect="1"/>
          </p:cNvPicPr>
          <p:nvPr/>
        </p:nvPicPr>
        <p:blipFill rotWithShape="1">
          <a:blip r:embed="rId12">
            <a:extLst>
              <a:ext uri="{28A0092B-C50C-407E-A947-70E740481C1C}">
                <a14:useLocalDpi xmlns:a14="http://schemas.microsoft.com/office/drawing/2010/main" val="0"/>
              </a:ext>
            </a:extLst>
          </a:blip>
          <a:srcRect l="33459" t="1503" r="1341" b="807"/>
          <a:stretch/>
        </p:blipFill>
        <p:spPr>
          <a:xfrm>
            <a:off x="9855116" y="2780421"/>
            <a:ext cx="955083" cy="954000"/>
          </a:xfrm>
          <a:prstGeom prst="rect">
            <a:avLst/>
          </a:prstGeom>
          <a:ln>
            <a:noFill/>
          </a:ln>
          <a:effectLst>
            <a:outerShdw blurRad="190500" algn="tl" rotWithShape="0">
              <a:srgbClr val="000000">
                <a:alpha val="70000"/>
              </a:srgbClr>
            </a:outerShdw>
          </a:effectLst>
        </p:spPr>
      </p:pic>
      <p:pic>
        <p:nvPicPr>
          <p:cNvPr id="72" name="Picture 71" descr="A close up of a banana&#10;&#10;Description automatically generated">
            <a:extLst>
              <a:ext uri="{FF2B5EF4-FFF2-40B4-BE49-F238E27FC236}">
                <a16:creationId xmlns:a16="http://schemas.microsoft.com/office/drawing/2014/main" id="{43E517B5-0FC2-410B-8E64-C834D640B3F8}"/>
              </a:ext>
            </a:extLst>
          </p:cNvPr>
          <p:cNvPicPr>
            <a:picLocks/>
          </p:cNvPicPr>
          <p:nvPr/>
        </p:nvPicPr>
        <p:blipFill rotWithShape="1">
          <a:blip r:embed="rId13">
            <a:extLst>
              <a:ext uri="{28A0092B-C50C-407E-A947-70E740481C1C}">
                <a14:useLocalDpi xmlns:a14="http://schemas.microsoft.com/office/drawing/2010/main" val="0"/>
              </a:ext>
            </a:extLst>
          </a:blip>
          <a:srcRect l="6775" r="6822"/>
          <a:stretch/>
        </p:blipFill>
        <p:spPr>
          <a:xfrm>
            <a:off x="9849639" y="3993376"/>
            <a:ext cx="954000" cy="954000"/>
          </a:xfrm>
          <a:prstGeom prst="rect">
            <a:avLst/>
          </a:prstGeom>
          <a:ln>
            <a:noFill/>
          </a:ln>
          <a:effectLst>
            <a:outerShdw blurRad="190500" algn="tl" rotWithShape="0">
              <a:srgbClr val="000000">
                <a:alpha val="70000"/>
              </a:srgbClr>
            </a:outerShdw>
          </a:effectLst>
        </p:spPr>
      </p:pic>
      <p:pic>
        <p:nvPicPr>
          <p:cNvPr id="74" name="Picture 73" descr="A banana sitting on top of a wooden table&#10;&#10;Description automatically generated">
            <a:extLst>
              <a:ext uri="{FF2B5EF4-FFF2-40B4-BE49-F238E27FC236}">
                <a16:creationId xmlns:a16="http://schemas.microsoft.com/office/drawing/2014/main" id="{4716E642-EF98-41FD-B44E-3EBB2C9B23D0}"/>
              </a:ext>
            </a:extLst>
          </p:cNvPr>
          <p:cNvPicPr>
            <a:picLocks/>
          </p:cNvPicPr>
          <p:nvPr/>
        </p:nvPicPr>
        <p:blipFill rotWithShape="1">
          <a:blip r:embed="rId14">
            <a:extLst>
              <a:ext uri="{28A0092B-C50C-407E-A947-70E740481C1C}">
                <a14:useLocalDpi xmlns:a14="http://schemas.microsoft.com/office/drawing/2010/main" val="0"/>
              </a:ext>
            </a:extLst>
          </a:blip>
          <a:srcRect l="17395" r="12514"/>
          <a:stretch/>
        </p:blipFill>
        <p:spPr>
          <a:xfrm>
            <a:off x="8787133" y="3986583"/>
            <a:ext cx="954000" cy="954000"/>
          </a:xfrm>
          <a:prstGeom prst="rect">
            <a:avLst/>
          </a:prstGeom>
          <a:ln>
            <a:noFill/>
          </a:ln>
          <a:effectLst>
            <a:outerShdw blurRad="190500" algn="tl" rotWithShape="0">
              <a:srgbClr val="000000">
                <a:alpha val="70000"/>
              </a:srgbClr>
            </a:outerShdw>
          </a:effectLst>
        </p:spPr>
      </p:pic>
      <p:pic>
        <p:nvPicPr>
          <p:cNvPr id="76" name="Picture 75" descr="A close up of a banana&#10;&#10;Description automatically generated">
            <a:extLst>
              <a:ext uri="{FF2B5EF4-FFF2-40B4-BE49-F238E27FC236}">
                <a16:creationId xmlns:a16="http://schemas.microsoft.com/office/drawing/2014/main" id="{893C01F4-7772-46A2-B63D-9DD6577FC85A}"/>
              </a:ext>
            </a:extLst>
          </p:cNvPr>
          <p:cNvPicPr>
            <a:picLocks/>
          </p:cNvPicPr>
          <p:nvPr/>
        </p:nvPicPr>
        <p:blipFill rotWithShape="1">
          <a:blip r:embed="rId15">
            <a:extLst>
              <a:ext uri="{28A0092B-C50C-407E-A947-70E740481C1C}">
                <a14:useLocalDpi xmlns:a14="http://schemas.microsoft.com/office/drawing/2010/main" val="0"/>
              </a:ext>
            </a:extLst>
          </a:blip>
          <a:srcRect l="15973" r="19735"/>
          <a:stretch/>
        </p:blipFill>
        <p:spPr>
          <a:xfrm>
            <a:off x="2413282" y="3986583"/>
            <a:ext cx="954000" cy="954000"/>
          </a:xfrm>
          <a:prstGeom prst="rect">
            <a:avLst/>
          </a:prstGeom>
          <a:ln>
            <a:noFill/>
          </a:ln>
          <a:effectLst>
            <a:outerShdw blurRad="190500" algn="tl" rotWithShape="0">
              <a:srgbClr val="000000">
                <a:alpha val="70000"/>
              </a:srgbClr>
            </a:outerShdw>
          </a:effectLst>
        </p:spPr>
      </p:pic>
      <p:pic>
        <p:nvPicPr>
          <p:cNvPr id="78" name="Picture 77" descr="A close up of a banana&#10;&#10;Description automatically generated">
            <a:extLst>
              <a:ext uri="{FF2B5EF4-FFF2-40B4-BE49-F238E27FC236}">
                <a16:creationId xmlns:a16="http://schemas.microsoft.com/office/drawing/2014/main" id="{7AC0C311-27A0-47EF-AAD6-9854DE2B11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31825" y="3989351"/>
            <a:ext cx="954000" cy="954000"/>
          </a:xfrm>
          <a:prstGeom prst="rect">
            <a:avLst/>
          </a:prstGeom>
          <a:ln>
            <a:noFill/>
          </a:ln>
          <a:effectLst>
            <a:outerShdw blurRad="190500" algn="tl" rotWithShape="0">
              <a:srgbClr val="000000">
                <a:alpha val="70000"/>
              </a:srgbClr>
            </a:outerShdw>
          </a:effectLst>
        </p:spPr>
      </p:pic>
      <p:pic>
        <p:nvPicPr>
          <p:cNvPr id="80" name="Picture 79" descr="A close up of a banana&#10;&#10;Description automatically generated">
            <a:extLst>
              <a:ext uri="{FF2B5EF4-FFF2-40B4-BE49-F238E27FC236}">
                <a16:creationId xmlns:a16="http://schemas.microsoft.com/office/drawing/2014/main" id="{F7A526BB-99B7-470B-80C0-F797BA884153}"/>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3473254" y="3993376"/>
            <a:ext cx="954000" cy="954000"/>
          </a:xfrm>
          <a:prstGeom prst="rect">
            <a:avLst/>
          </a:prstGeom>
          <a:ln>
            <a:noFill/>
          </a:ln>
          <a:effectLst>
            <a:outerShdw blurRad="190500" algn="tl" rotWithShape="0">
              <a:srgbClr val="000000">
                <a:alpha val="70000"/>
              </a:srgbClr>
            </a:outerShdw>
          </a:effectLst>
        </p:spPr>
      </p:pic>
      <p:pic>
        <p:nvPicPr>
          <p:cNvPr id="82" name="Picture 81" descr="A picture containing banana, fruit, indoor, sitting&#10;&#10;Description automatically generated">
            <a:extLst>
              <a:ext uri="{FF2B5EF4-FFF2-40B4-BE49-F238E27FC236}">
                <a16:creationId xmlns:a16="http://schemas.microsoft.com/office/drawing/2014/main" id="{DEFF3AD8-4141-4B2F-98CC-EAB0B5F6C403}"/>
              </a:ext>
            </a:extLst>
          </p:cNvPr>
          <p:cNvPicPr>
            <a:picLocks/>
          </p:cNvPicPr>
          <p:nvPr/>
        </p:nvPicPr>
        <p:blipFill rotWithShape="1">
          <a:blip r:embed="rId18">
            <a:extLst>
              <a:ext uri="{28A0092B-C50C-407E-A947-70E740481C1C}">
                <a14:useLocalDpi xmlns:a14="http://schemas.microsoft.com/office/drawing/2010/main" val="0"/>
              </a:ext>
            </a:extLst>
          </a:blip>
          <a:srcRect l="10912" r="19832"/>
          <a:stretch/>
        </p:blipFill>
        <p:spPr>
          <a:xfrm>
            <a:off x="7726690" y="3990593"/>
            <a:ext cx="954000" cy="954000"/>
          </a:xfrm>
          <a:prstGeom prst="rect">
            <a:avLst/>
          </a:prstGeom>
          <a:ln>
            <a:noFill/>
          </a:ln>
          <a:effectLst>
            <a:outerShdw blurRad="190500" algn="tl" rotWithShape="0">
              <a:srgbClr val="000000">
                <a:alpha val="70000"/>
              </a:srgbClr>
            </a:outerShdw>
          </a:effectLst>
        </p:spPr>
      </p:pic>
      <p:pic>
        <p:nvPicPr>
          <p:cNvPr id="84" name="Picture 83" descr="A close up of a banana&#10;&#10;Description automatically generated">
            <a:extLst>
              <a:ext uri="{FF2B5EF4-FFF2-40B4-BE49-F238E27FC236}">
                <a16:creationId xmlns:a16="http://schemas.microsoft.com/office/drawing/2014/main" id="{0C398101-6750-47CA-93F1-6223543E0636}"/>
              </a:ext>
            </a:extLst>
          </p:cNvPr>
          <p:cNvPicPr>
            <a:picLocks/>
          </p:cNvPicPr>
          <p:nvPr/>
        </p:nvPicPr>
        <p:blipFill rotWithShape="1">
          <a:blip r:embed="rId19">
            <a:extLst>
              <a:ext uri="{28A0092B-C50C-407E-A947-70E740481C1C}">
                <a14:useLocalDpi xmlns:a14="http://schemas.microsoft.com/office/drawing/2010/main" val="0"/>
              </a:ext>
            </a:extLst>
          </a:blip>
          <a:srcRect l="13764" r="25093"/>
          <a:stretch/>
        </p:blipFill>
        <p:spPr>
          <a:xfrm>
            <a:off x="6650368" y="3989451"/>
            <a:ext cx="954000" cy="954000"/>
          </a:xfrm>
          <a:prstGeom prst="rect">
            <a:avLst/>
          </a:prstGeom>
          <a:ln>
            <a:noFill/>
          </a:ln>
          <a:effectLst>
            <a:outerShdw blurRad="190500" algn="tl" rotWithShape="0">
              <a:srgbClr val="000000">
                <a:alpha val="70000"/>
              </a:srgbClr>
            </a:outerShdw>
          </a:effectLst>
        </p:spPr>
      </p:pic>
      <p:pic>
        <p:nvPicPr>
          <p:cNvPr id="86" name="Picture 85" descr="A picture containing fruit, banana&#10;&#10;Description automatically generated">
            <a:extLst>
              <a:ext uri="{FF2B5EF4-FFF2-40B4-BE49-F238E27FC236}">
                <a16:creationId xmlns:a16="http://schemas.microsoft.com/office/drawing/2014/main" id="{2D12E888-5B66-4FED-8C57-9C35E64864F6}"/>
              </a:ext>
            </a:extLst>
          </p:cNvPr>
          <p:cNvPicPr>
            <a:picLocks/>
          </p:cNvPicPr>
          <p:nvPr/>
        </p:nvPicPr>
        <p:blipFill rotWithShape="1">
          <a:blip r:embed="rId20">
            <a:extLst>
              <a:ext uri="{28A0092B-C50C-407E-A947-70E740481C1C}">
                <a14:useLocalDpi xmlns:a14="http://schemas.microsoft.com/office/drawing/2010/main" val="0"/>
              </a:ext>
            </a:extLst>
          </a:blip>
          <a:srcRect l="6513" r="4620"/>
          <a:stretch/>
        </p:blipFill>
        <p:spPr>
          <a:xfrm>
            <a:off x="10910082" y="3993376"/>
            <a:ext cx="954000" cy="954000"/>
          </a:xfrm>
          <a:prstGeom prst="rect">
            <a:avLst/>
          </a:prstGeom>
          <a:ln>
            <a:noFill/>
          </a:ln>
          <a:effectLst>
            <a:outerShdw blurRad="190500" algn="tl" rotWithShape="0">
              <a:srgbClr val="000000">
                <a:alpha val="70000"/>
              </a:srgbClr>
            </a:outerShdw>
          </a:effectLst>
        </p:spPr>
      </p:pic>
      <p:pic>
        <p:nvPicPr>
          <p:cNvPr id="88" name="Picture 87" descr="A picture containing fruit, banana&#10;&#10;Description automatically generated">
            <a:extLst>
              <a:ext uri="{FF2B5EF4-FFF2-40B4-BE49-F238E27FC236}">
                <a16:creationId xmlns:a16="http://schemas.microsoft.com/office/drawing/2014/main" id="{B10D00EB-9C07-441C-8BE3-5C050DEABF5B}"/>
              </a:ext>
            </a:extLst>
          </p:cNvPr>
          <p:cNvPicPr>
            <a:picLocks/>
          </p:cNvPicPr>
          <p:nvPr/>
        </p:nvPicPr>
        <p:blipFill rotWithShape="1">
          <a:blip r:embed="rId21">
            <a:extLst>
              <a:ext uri="{28A0092B-C50C-407E-A947-70E740481C1C}">
                <a14:useLocalDpi xmlns:a14="http://schemas.microsoft.com/office/drawing/2010/main" val="0"/>
              </a:ext>
            </a:extLst>
          </a:blip>
          <a:srcRect l="6651" r="6489"/>
          <a:stretch/>
        </p:blipFill>
        <p:spPr>
          <a:xfrm>
            <a:off x="1359475" y="3977058"/>
            <a:ext cx="954000" cy="954000"/>
          </a:xfrm>
          <a:prstGeom prst="rect">
            <a:avLst/>
          </a:prstGeom>
          <a:ln>
            <a:noFill/>
          </a:ln>
          <a:effectLst>
            <a:outerShdw blurRad="190500" algn="tl" rotWithShape="0">
              <a:srgbClr val="000000">
                <a:alpha val="70000"/>
              </a:srgbClr>
            </a:outerShdw>
          </a:effectLst>
        </p:spPr>
      </p:pic>
      <p:pic>
        <p:nvPicPr>
          <p:cNvPr id="90" name="Picture 89" descr="A banana sitting on top of a table&#10;&#10;Description automatically generated">
            <a:extLst>
              <a:ext uri="{FF2B5EF4-FFF2-40B4-BE49-F238E27FC236}">
                <a16:creationId xmlns:a16="http://schemas.microsoft.com/office/drawing/2014/main" id="{281BB1E6-84A0-4301-9964-1D52BAF19EA0}"/>
              </a:ext>
            </a:extLst>
          </p:cNvPr>
          <p:cNvPicPr preferRelativeResize="0">
            <a:picLocks/>
          </p:cNvPicPr>
          <p:nvPr/>
        </p:nvPicPr>
        <p:blipFill rotWithShape="1">
          <a:blip r:embed="rId22">
            <a:extLst>
              <a:ext uri="{28A0092B-C50C-407E-A947-70E740481C1C}">
                <a14:useLocalDpi xmlns:a14="http://schemas.microsoft.com/office/drawing/2010/main" val="0"/>
              </a:ext>
            </a:extLst>
          </a:blip>
          <a:srcRect l="24178" r="14466"/>
          <a:stretch/>
        </p:blipFill>
        <p:spPr>
          <a:xfrm>
            <a:off x="5587862" y="3994143"/>
            <a:ext cx="954000" cy="95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7744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6</a:t>
            </a:fld>
            <a:endParaRPr lang="en-PH" sz="1200"/>
          </a:p>
        </p:txBody>
      </p:sp>
    </p:spTree>
    <p:extLst>
      <p:ext uri="{BB962C8B-B14F-4D97-AF65-F5344CB8AC3E}">
        <p14:creationId xmlns:p14="http://schemas.microsoft.com/office/powerpoint/2010/main" val="1734596711"/>
      </p:ext>
    </p:extLst>
  </p:cSld>
  <p:clrMapOvr>
    <a:masterClrMapping/>
  </p:clrMapOvr>
  <mc:AlternateContent xmlns:mc="http://schemas.openxmlformats.org/markup-compatibility/2006">
    <mc:Choice xmlns:p14="http://schemas.microsoft.com/office/powerpoint/2010/main" Requires="p14">
      <p:transition p14:dur="0" advTm="150"/>
    </mc:Choice>
    <mc:Fallback>
      <p:transition advTm="15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7</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5418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2044699" y="4076700"/>
            <a:ext cx="711201" cy="1269999"/>
          </a:xfrm>
          <a:prstGeom prst="rect">
            <a:avLst/>
          </a:prstGeom>
        </p:spPr>
      </p:pic>
      <p:sp>
        <p:nvSpPr>
          <p:cNvPr id="15" name="TextBox 14">
            <a:extLst>
              <a:ext uri="{FF2B5EF4-FFF2-40B4-BE49-F238E27FC236}">
                <a16:creationId xmlns:a16="http://schemas.microsoft.com/office/drawing/2014/main" id="{D9FB2ADF-8050-4AF1-9637-B694A5528FDE}"/>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Tree>
    <p:extLst>
      <p:ext uri="{BB962C8B-B14F-4D97-AF65-F5344CB8AC3E}">
        <p14:creationId xmlns:p14="http://schemas.microsoft.com/office/powerpoint/2010/main" val="1997941980"/>
      </p:ext>
    </p:extLst>
  </p:cSld>
  <p:clrMapOvr>
    <a:masterClrMapping/>
  </p:clrMapOvr>
  <mc:AlternateContent xmlns:mc="http://schemas.openxmlformats.org/markup-compatibility/2006">
    <mc:Choice xmlns:p159="http://schemas.microsoft.com/office/powerpoint/2015/09/main" Requires="p159">
      <p:transition spd="slow" advTm="150">
        <p159:morph option="byObject"/>
      </p:transition>
    </mc:Choice>
    <mc:Fallback>
      <p:transition spd="slow" advTm="15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8</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4910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4590245" y="3673214"/>
            <a:ext cx="711201" cy="1269999"/>
          </a:xfrm>
          <a:prstGeom prst="rect">
            <a:avLst/>
          </a:prstGeom>
        </p:spPr>
      </p:pic>
      <p:cxnSp>
        <p:nvCxnSpPr>
          <p:cNvPr id="7" name="Straight Arrow Connector 6">
            <a:extLst>
              <a:ext uri="{FF2B5EF4-FFF2-40B4-BE49-F238E27FC236}">
                <a16:creationId xmlns:a16="http://schemas.microsoft.com/office/drawing/2014/main" id="{5A22BA1F-82E8-4B0A-A1EC-BB293E3EDE59}"/>
              </a:ext>
            </a:extLst>
          </p:cNvPr>
          <p:cNvCxnSpPr/>
          <p:nvPr/>
        </p:nvCxnSpPr>
        <p:spPr>
          <a:xfrm>
            <a:off x="4076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7CB45-099A-495E-AAD8-A207A2A6C68C}"/>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
        <p:nvSpPr>
          <p:cNvPr id="18" name="TextBox 17">
            <a:extLst>
              <a:ext uri="{FF2B5EF4-FFF2-40B4-BE49-F238E27FC236}">
                <a16:creationId xmlns:a16="http://schemas.microsoft.com/office/drawing/2014/main" id="{223A1481-F414-466D-9294-18DBBD214DD9}"/>
              </a:ext>
            </a:extLst>
          </p:cNvPr>
          <p:cNvSpPr txBox="1"/>
          <p:nvPr/>
        </p:nvSpPr>
        <p:spPr>
          <a:xfrm>
            <a:off x="4590245" y="5001305"/>
            <a:ext cx="711201" cy="307777"/>
          </a:xfrm>
          <a:prstGeom prst="rect">
            <a:avLst/>
          </a:prstGeom>
          <a:noFill/>
        </p:spPr>
        <p:txBody>
          <a:bodyPr wrap="square" rtlCol="0">
            <a:spAutoFit/>
          </a:bodyPr>
          <a:lstStyle/>
          <a:p>
            <a:pPr algn="ctr"/>
            <a:r>
              <a:rPr lang="en-PH" sz="1400" dirty="0"/>
              <a:t>ROI</a:t>
            </a:r>
          </a:p>
        </p:txBody>
      </p:sp>
    </p:spTree>
    <p:extLst>
      <p:ext uri="{BB962C8B-B14F-4D97-AF65-F5344CB8AC3E}">
        <p14:creationId xmlns:p14="http://schemas.microsoft.com/office/powerpoint/2010/main" val="2657037586"/>
      </p:ext>
    </p:extLst>
  </p:cSld>
  <p:clrMapOvr>
    <a:masterClrMapping/>
  </p:clrMapOvr>
  <mc:AlternateContent xmlns:mc="http://schemas.openxmlformats.org/markup-compatibility/2006">
    <mc:Choice xmlns:p159="http://schemas.microsoft.com/office/powerpoint/2015/09/main" Requires="p159">
      <p:transition spd="slow" advTm="150">
        <p159:morph option="byObject"/>
      </p:transition>
    </mc:Choice>
    <mc:Fallback>
      <p:transition spd="slow" advTm="15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51" name="Rectangle 35">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F2FD330-C582-439C-A836-5F990AA4E232}"/>
              </a:ext>
            </a:extLst>
          </p:cNvPr>
          <p:cNvSpPr>
            <a:spLocks noGrp="1"/>
          </p:cNvSpPr>
          <p:nvPr>
            <p:ph type="title"/>
          </p:nvPr>
        </p:nvSpPr>
        <p:spPr>
          <a:xfrm>
            <a:off x="1600754" y="1087374"/>
            <a:ext cx="8983489" cy="1000978"/>
          </a:xfrm>
        </p:spPr>
        <p:txBody>
          <a:bodyPr>
            <a:normAutofit/>
          </a:bodyPr>
          <a:lstStyle/>
          <a:p>
            <a:r>
              <a:rPr lang="en-PH" sz="3600" dirty="0"/>
              <a:t>Feature Extraction</a:t>
            </a:r>
          </a:p>
        </p:txBody>
      </p:sp>
      <p:sp>
        <p:nvSpPr>
          <p:cNvPr id="53" name="Rectangle 39">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1">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A8226BC-6BBB-4FE3-AD09-3DFE2BD2D7AB}"/>
              </a:ext>
            </a:extLst>
          </p:cNvPr>
          <p:cNvSpPr>
            <a:spLocks noGrp="1"/>
          </p:cNvSpPr>
          <p:nvPr>
            <p:ph idx="1"/>
          </p:nvPr>
        </p:nvSpPr>
        <p:spPr>
          <a:xfrm>
            <a:off x="1600753" y="2738507"/>
            <a:ext cx="8983489" cy="3351396"/>
          </a:xfrm>
          <a:noFill/>
        </p:spPr>
        <p:txBody>
          <a:bodyPr anchor="t">
            <a:normAutofit/>
          </a:bodyPr>
          <a:lstStyle/>
          <a:p>
            <a:pPr marL="0" indent="0">
              <a:buNone/>
            </a:pPr>
            <a:r>
              <a:rPr lang="en-PH" dirty="0">
                <a:solidFill>
                  <a:schemeClr val="tx1"/>
                </a:solidFill>
              </a:rPr>
              <a:t>I used two (2) visual features for this activity, namely: </a:t>
            </a:r>
            <a:r>
              <a:rPr lang="en-PH" b="1" dirty="0">
                <a:solidFill>
                  <a:schemeClr val="tx1"/>
                </a:solidFill>
              </a:rPr>
              <a:t>eccentricity</a:t>
            </a:r>
            <a:r>
              <a:rPr lang="en-PH" dirty="0">
                <a:solidFill>
                  <a:schemeClr val="tx1"/>
                </a:solidFill>
              </a:rPr>
              <a:t>, and </a:t>
            </a:r>
            <a:r>
              <a:rPr lang="en-PH" b="1" dirty="0">
                <a:solidFill>
                  <a:schemeClr val="tx1"/>
                </a:solidFill>
              </a:rPr>
              <a:t>hue</a:t>
            </a:r>
            <a:r>
              <a:rPr lang="en-PH" dirty="0">
                <a:solidFill>
                  <a:schemeClr val="tx1"/>
                </a:solidFill>
              </a:rPr>
              <a:t> values. The methodology used to obtain these features is shown below:</a:t>
            </a:r>
            <a:endParaRPr lang="en-PH" b="1" dirty="0">
              <a:solidFill>
                <a:schemeClr val="tx1"/>
              </a:solidFill>
            </a:endParaRPr>
          </a:p>
        </p:txBody>
      </p:sp>
      <p:sp>
        <p:nvSpPr>
          <p:cNvPr id="4" name="Footer Placeholder 3">
            <a:extLst>
              <a:ext uri="{FF2B5EF4-FFF2-40B4-BE49-F238E27FC236}">
                <a16:creationId xmlns:a16="http://schemas.microsoft.com/office/drawing/2014/main" id="{7BD6D0D1-32E5-4F68-8211-94A6ACF0D8DA}"/>
              </a:ext>
            </a:extLst>
          </p:cNvPr>
          <p:cNvSpPr>
            <a:spLocks noGrp="1"/>
          </p:cNvSpPr>
          <p:nvPr>
            <p:ph type="ftr" sz="quarter" idx="11"/>
          </p:nvPr>
        </p:nvSpPr>
        <p:spPr>
          <a:xfrm>
            <a:off x="3869268" y="6356350"/>
            <a:ext cx="5911517" cy="365125"/>
          </a:xfrm>
        </p:spPr>
        <p:txBody>
          <a:bodyPr>
            <a:normAutofit/>
          </a:bodyPr>
          <a:lstStyle/>
          <a:p>
            <a:pPr>
              <a:spcAft>
                <a:spcPts val="600"/>
              </a:spcAft>
            </a:pPr>
            <a:r>
              <a:rPr lang="en-PH" sz="1100"/>
              <a:t>Activity 12 - Feature Extraction</a:t>
            </a:r>
          </a:p>
        </p:txBody>
      </p:sp>
      <p:sp>
        <p:nvSpPr>
          <p:cNvPr id="5" name="Slide Number Placeholder 4">
            <a:extLst>
              <a:ext uri="{FF2B5EF4-FFF2-40B4-BE49-F238E27FC236}">
                <a16:creationId xmlns:a16="http://schemas.microsoft.com/office/drawing/2014/main" id="{E807B1D6-71AE-4210-A4D7-366C825A7039}"/>
              </a:ext>
            </a:extLst>
          </p:cNvPr>
          <p:cNvSpPr>
            <a:spLocks noGrp="1"/>
          </p:cNvSpPr>
          <p:nvPr>
            <p:ph type="sldNum" sz="quarter" idx="12"/>
          </p:nvPr>
        </p:nvSpPr>
        <p:spPr>
          <a:xfrm>
            <a:off x="10634135" y="6356350"/>
            <a:ext cx="1530927" cy="365125"/>
          </a:xfrm>
        </p:spPr>
        <p:txBody>
          <a:bodyPr>
            <a:normAutofit/>
          </a:bodyPr>
          <a:lstStyle/>
          <a:p>
            <a:pPr>
              <a:spcAft>
                <a:spcPts val="600"/>
              </a:spcAft>
            </a:pPr>
            <a:fld id="{0903B896-A3AC-431C-869B-A84EBA368F9E}" type="slidenum">
              <a:rPr lang="en-PH" sz="1200" smtClean="0"/>
              <a:pPr>
                <a:spcAft>
                  <a:spcPts val="600"/>
                </a:spcAft>
              </a:pPr>
              <a:t>9</a:t>
            </a:fld>
            <a:endParaRPr lang="en-PH" sz="1200"/>
          </a:p>
        </p:txBody>
      </p:sp>
      <p:pic>
        <p:nvPicPr>
          <p:cNvPr id="8" name="Picture 7" descr="A picture containing orange, citrus, table, indoor&#10;&#10;Description automatically generated">
            <a:extLst>
              <a:ext uri="{FF2B5EF4-FFF2-40B4-BE49-F238E27FC236}">
                <a16:creationId xmlns:a16="http://schemas.microsoft.com/office/drawing/2014/main" id="{15290606-8D88-47AA-B80E-5CD335C8E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52" y="3491062"/>
            <a:ext cx="2318003" cy="2318003"/>
          </a:xfrm>
          <a:prstGeom prst="rect">
            <a:avLst/>
          </a:prstGeom>
        </p:spPr>
      </p:pic>
      <p:pic>
        <p:nvPicPr>
          <p:cNvPr id="14" name="Picture 13" descr="A picture containing orange, citrus, table, indoor&#10;&#10;Description automatically generated">
            <a:extLst>
              <a:ext uri="{FF2B5EF4-FFF2-40B4-BE49-F238E27FC236}">
                <a16:creationId xmlns:a16="http://schemas.microsoft.com/office/drawing/2014/main" id="{9A7B62DB-517D-40EE-B27C-33D1A9B3D71C}"/>
              </a:ext>
            </a:extLst>
          </p:cNvPr>
          <p:cNvPicPr>
            <a:picLocks noChangeAspect="1"/>
          </p:cNvPicPr>
          <p:nvPr/>
        </p:nvPicPr>
        <p:blipFill rotWithShape="1">
          <a:blip r:embed="rId2">
            <a:extLst>
              <a:ext uri="{28A0092B-C50C-407E-A947-70E740481C1C}">
                <a14:useLocalDpi xmlns:a14="http://schemas.microsoft.com/office/drawing/2010/main" val="0"/>
              </a:ext>
            </a:extLst>
          </a:blip>
          <a:srcRect l="19493" t="23073" r="49825" b="22138"/>
          <a:stretch/>
        </p:blipFill>
        <p:spPr>
          <a:xfrm>
            <a:off x="4590245" y="3673214"/>
            <a:ext cx="711201" cy="1269999"/>
          </a:xfrm>
          <a:prstGeom prst="rect">
            <a:avLst/>
          </a:prstGeom>
        </p:spPr>
      </p:pic>
      <p:cxnSp>
        <p:nvCxnSpPr>
          <p:cNvPr id="7" name="Straight Arrow Connector 6">
            <a:extLst>
              <a:ext uri="{FF2B5EF4-FFF2-40B4-BE49-F238E27FC236}">
                <a16:creationId xmlns:a16="http://schemas.microsoft.com/office/drawing/2014/main" id="{5A22BA1F-82E8-4B0A-A1EC-BB293E3EDE59}"/>
              </a:ext>
            </a:extLst>
          </p:cNvPr>
          <p:cNvCxnSpPr/>
          <p:nvPr/>
        </p:nvCxnSpPr>
        <p:spPr>
          <a:xfrm>
            <a:off x="40767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37CB45-099A-495E-AAD8-A207A2A6C68C}"/>
              </a:ext>
            </a:extLst>
          </p:cNvPr>
          <p:cNvSpPr txBox="1"/>
          <p:nvPr/>
        </p:nvSpPr>
        <p:spPr>
          <a:xfrm>
            <a:off x="1620458" y="5819522"/>
            <a:ext cx="2261510" cy="307777"/>
          </a:xfrm>
          <a:prstGeom prst="rect">
            <a:avLst/>
          </a:prstGeom>
          <a:noFill/>
        </p:spPr>
        <p:txBody>
          <a:bodyPr wrap="square" rtlCol="0">
            <a:spAutoFit/>
          </a:bodyPr>
          <a:lstStyle/>
          <a:p>
            <a:pPr algn="ctr"/>
            <a:r>
              <a:rPr lang="en-PH" sz="1400" dirty="0"/>
              <a:t>Image</a:t>
            </a:r>
          </a:p>
        </p:txBody>
      </p:sp>
      <p:sp>
        <p:nvSpPr>
          <p:cNvPr id="18" name="TextBox 17">
            <a:extLst>
              <a:ext uri="{FF2B5EF4-FFF2-40B4-BE49-F238E27FC236}">
                <a16:creationId xmlns:a16="http://schemas.microsoft.com/office/drawing/2014/main" id="{223A1481-F414-466D-9294-18DBBD214DD9}"/>
              </a:ext>
            </a:extLst>
          </p:cNvPr>
          <p:cNvSpPr txBox="1"/>
          <p:nvPr/>
        </p:nvSpPr>
        <p:spPr>
          <a:xfrm>
            <a:off x="4590245" y="5001305"/>
            <a:ext cx="711201" cy="307777"/>
          </a:xfrm>
          <a:prstGeom prst="rect">
            <a:avLst/>
          </a:prstGeom>
          <a:noFill/>
        </p:spPr>
        <p:txBody>
          <a:bodyPr wrap="square" rtlCol="0">
            <a:spAutoFit/>
          </a:bodyPr>
          <a:lstStyle/>
          <a:p>
            <a:pPr algn="ctr"/>
            <a:r>
              <a:rPr lang="en-PH" sz="1400" dirty="0"/>
              <a:t>ROI</a:t>
            </a:r>
          </a:p>
        </p:txBody>
      </p:sp>
      <p:sp>
        <p:nvSpPr>
          <p:cNvPr id="6" name="Rectangle 5">
            <a:extLst>
              <a:ext uri="{FF2B5EF4-FFF2-40B4-BE49-F238E27FC236}">
                <a16:creationId xmlns:a16="http://schemas.microsoft.com/office/drawing/2014/main" id="{5326F953-1187-4557-98E4-BD78F9F24DCC}"/>
              </a:ext>
            </a:extLst>
          </p:cNvPr>
          <p:cNvSpPr/>
          <p:nvPr/>
        </p:nvSpPr>
        <p:spPr>
          <a:xfrm>
            <a:off x="-7912" y="2526526"/>
            <a:ext cx="1178376" cy="3600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sz="3200" dirty="0"/>
              <a:t>HUE</a:t>
            </a:r>
          </a:p>
        </p:txBody>
      </p:sp>
      <p:cxnSp>
        <p:nvCxnSpPr>
          <p:cNvPr id="17" name="Straight Arrow Connector 16">
            <a:extLst>
              <a:ext uri="{FF2B5EF4-FFF2-40B4-BE49-F238E27FC236}">
                <a16:creationId xmlns:a16="http://schemas.microsoft.com/office/drawing/2014/main" id="{3EE8338E-9196-4357-A902-9D75E3B367ED}"/>
              </a:ext>
            </a:extLst>
          </p:cNvPr>
          <p:cNvCxnSpPr/>
          <p:nvPr/>
        </p:nvCxnSpPr>
        <p:spPr>
          <a:xfrm>
            <a:off x="5410200" y="469900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D91D52-68AD-47B8-B82C-C00EAAAC012E}"/>
              </a:ext>
            </a:extLst>
          </p:cNvPr>
          <p:cNvSpPr txBox="1"/>
          <p:nvPr/>
        </p:nvSpPr>
        <p:spPr>
          <a:xfrm>
            <a:off x="5994401" y="4089400"/>
            <a:ext cx="1993900" cy="923330"/>
          </a:xfrm>
          <a:prstGeom prst="rect">
            <a:avLst/>
          </a:prstGeom>
          <a:solidFill>
            <a:schemeClr val="accent1">
              <a:lumMod val="40000"/>
              <a:lumOff val="60000"/>
            </a:schemeClr>
          </a:solidFill>
        </p:spPr>
        <p:txBody>
          <a:bodyPr wrap="square" rtlCol="0">
            <a:spAutoFit/>
          </a:bodyPr>
          <a:lstStyle/>
          <a:p>
            <a:pPr algn="ctr"/>
            <a:r>
              <a:rPr lang="en-PH" dirty="0"/>
              <a:t>ROI image was converted into HSV via </a:t>
            </a:r>
            <a:r>
              <a:rPr lang="en-PH" dirty="0">
                <a:latin typeface="Consolas" panose="020B0609020204030204" pitchFamily="49" charset="0"/>
              </a:rPr>
              <a:t>rgb2hsv()</a:t>
            </a:r>
            <a:r>
              <a:rPr lang="en-PH" dirty="0">
                <a:latin typeface="+mj-lt"/>
              </a:rPr>
              <a:t>.</a:t>
            </a:r>
            <a:endParaRPr lang="en-PH" dirty="0"/>
          </a:p>
        </p:txBody>
      </p:sp>
    </p:spTree>
    <p:extLst>
      <p:ext uri="{BB962C8B-B14F-4D97-AF65-F5344CB8AC3E}">
        <p14:creationId xmlns:p14="http://schemas.microsoft.com/office/powerpoint/2010/main" val="2180962393"/>
      </p:ext>
    </p:extLst>
  </p:cSld>
  <p:clrMapOvr>
    <a:masterClrMapping/>
  </p:clrMapOvr>
  <mc:AlternateContent xmlns:mc="http://schemas.openxmlformats.org/markup-compatibility/2006">
    <mc:Choice xmlns:p159="http://schemas.microsoft.com/office/powerpoint/2015/09/main" Requires="p159">
      <p:transition spd="slow" advTm="150">
        <p159:morph option="byObject"/>
      </p:transition>
    </mc:Choice>
    <mc:Fallback>
      <p:transition spd="slow" advTm="150">
        <p:fade/>
      </p:transition>
    </mc:Fallback>
  </mc:AlternateContent>
</p:sld>
</file>

<file path=ppt/theme/theme1.xml><?xml version="1.0" encoding="utf-8"?>
<a:theme xmlns:a="http://schemas.openxmlformats.org/drawingml/2006/main" name="Frame">
  <a:themeElements>
    <a:clrScheme name="Custom 16">
      <a:dk1>
        <a:srgbClr val="000000"/>
      </a:dk1>
      <a:lt1>
        <a:srgbClr val="FFFFFF"/>
      </a:lt1>
      <a:dk2>
        <a:srgbClr val="2A2A2A"/>
      </a:dk2>
      <a:lt2>
        <a:srgbClr val="2A2A2A"/>
      </a:lt2>
      <a:accent1>
        <a:srgbClr val="C15C07"/>
      </a:accent1>
      <a:accent2>
        <a:srgbClr val="FAB900"/>
      </a:accent2>
      <a:accent3>
        <a:srgbClr val="90BB23"/>
      </a:accent3>
      <a:accent4>
        <a:srgbClr val="EE7008"/>
      </a:accent4>
      <a:accent5>
        <a:srgbClr val="1AB39F"/>
      </a:accent5>
      <a:accent6>
        <a:srgbClr val="D5393D"/>
      </a:accent6>
      <a:hlink>
        <a:srgbClr val="B25405"/>
      </a:hlink>
      <a:folHlink>
        <a:srgbClr val="EE7008"/>
      </a:folHlink>
    </a:clrScheme>
    <a:fontScheme name="GillSansNovaLight">
      <a:majorFont>
        <a:latin typeface="Gill Sans Nova Light"/>
        <a:ea typeface=""/>
        <a:cs typeface=""/>
      </a:majorFont>
      <a:minorFont>
        <a:latin typeface="Gill Sans Nova Light"/>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137</TotalTime>
  <Words>728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Consolas</vt:lpstr>
      <vt:lpstr>Gill Sans Nova Light</vt:lpstr>
      <vt:lpstr>Wingdings</vt:lpstr>
      <vt:lpstr>Wingdings 2</vt:lpstr>
      <vt:lpstr>Frame</vt:lpstr>
      <vt:lpstr>Feature Extraction</vt:lpstr>
      <vt:lpstr>Tasks</vt:lpstr>
      <vt:lpstr>Dataset - Oranges</vt:lpstr>
      <vt:lpstr>Dataset - Mangoes</vt:lpstr>
      <vt:lpstr>Dataset - Bananas</vt:lpstr>
      <vt:lpstr>Feature Extraction</vt:lpstr>
      <vt:lpstr>Feature Extraction</vt:lpstr>
      <vt:lpstr>Feature Extraction</vt:lpstr>
      <vt:lpstr>Feature Extraction</vt:lpstr>
      <vt:lpstr>Feature Extraction</vt:lpstr>
      <vt:lpstr>Feature Extraction</vt:lpstr>
      <vt:lpstr>Feature Extraction</vt:lpstr>
      <vt:lpstr>Feature Extraction</vt:lpstr>
      <vt:lpstr>Plot of Feature Points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 Tan</dc:creator>
  <cp:lastModifiedBy>LJ Tan</cp:lastModifiedBy>
  <cp:revision>16</cp:revision>
  <dcterms:created xsi:type="dcterms:W3CDTF">2019-10-29T08:58:18Z</dcterms:created>
  <dcterms:modified xsi:type="dcterms:W3CDTF">2019-10-29T11:19:47Z</dcterms:modified>
</cp:coreProperties>
</file>