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A894"/>
    <a:srgbClr val="FDFDFD"/>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A2C3E-5EB4-4E82-B33F-FCEA1EF04DCA}" type="datetimeFigureOut">
              <a:rPr lang="en-PH" smtClean="0"/>
              <a:t>09/10/2019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954C7-0663-4E75-9A71-CD5D7A22CE68}" type="slidenum">
              <a:rPr lang="en-PH" smtClean="0"/>
              <a:t>‹#›</a:t>
            </a:fld>
            <a:endParaRPr lang="en-PH"/>
          </a:p>
        </p:txBody>
      </p:sp>
    </p:spTree>
    <p:extLst>
      <p:ext uri="{BB962C8B-B14F-4D97-AF65-F5344CB8AC3E}">
        <p14:creationId xmlns:p14="http://schemas.microsoft.com/office/powerpoint/2010/main" val="25224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F20A86-8A6C-4111-B88C-D5BA53FE0FB8}" type="datetime1">
              <a:rPr lang="en-PH" smtClean="0"/>
              <a:t>09/10/2019</a:t>
            </a:fld>
            <a:endParaRPr lang="en-PH"/>
          </a:p>
        </p:txBody>
      </p:sp>
      <p:sp>
        <p:nvSpPr>
          <p:cNvPr id="5" name="Footer Placeholder 4"/>
          <p:cNvSpPr>
            <a:spLocks noGrp="1"/>
          </p:cNvSpPr>
          <p:nvPr>
            <p:ph type="ftr" sz="quarter" idx="11"/>
          </p:nvPr>
        </p:nvSpPr>
        <p:spPr/>
        <p:txBody>
          <a:bodyPr/>
          <a:lstStyle/>
          <a:p>
            <a:r>
              <a:rPr lang="en-PH"/>
              <a:t>Activity 10 - Blob Analysis</a:t>
            </a:r>
          </a:p>
        </p:txBody>
      </p:sp>
      <p:sp>
        <p:nvSpPr>
          <p:cNvPr id="6" name="Slide Number Placeholder 5"/>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68038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56F41-6F5A-4297-9E8B-CDE833BF340C}" type="datetime1">
              <a:rPr lang="en-PH" smtClean="0"/>
              <a:t>09/10/2019</a:t>
            </a:fld>
            <a:endParaRPr lang="en-PH"/>
          </a:p>
        </p:txBody>
      </p:sp>
      <p:sp>
        <p:nvSpPr>
          <p:cNvPr id="8" name="Footer Placeholder 7"/>
          <p:cNvSpPr>
            <a:spLocks noGrp="1"/>
          </p:cNvSpPr>
          <p:nvPr>
            <p:ph type="ftr" sz="quarter" idx="11"/>
          </p:nvPr>
        </p:nvSpPr>
        <p:spPr/>
        <p:txBody>
          <a:bodyPr/>
          <a:lstStyle/>
          <a:p>
            <a:r>
              <a:rPr lang="en-PH"/>
              <a:t>Activity 10 - Blob Analysis</a:t>
            </a:r>
          </a:p>
        </p:txBody>
      </p:sp>
      <p:sp>
        <p:nvSpPr>
          <p:cNvPr id="9" name="Slide Number Placeholder 8"/>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176490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C127D-027D-4B76-9B0E-01B5C7DD4A34}" type="datetime1">
              <a:rPr lang="en-PH" smtClean="0"/>
              <a:t>09/10/2019</a:t>
            </a:fld>
            <a:endParaRPr lang="en-PH"/>
          </a:p>
        </p:txBody>
      </p:sp>
      <p:sp>
        <p:nvSpPr>
          <p:cNvPr id="8" name="Footer Placeholder 7"/>
          <p:cNvSpPr>
            <a:spLocks noGrp="1"/>
          </p:cNvSpPr>
          <p:nvPr>
            <p:ph type="ftr" sz="quarter" idx="11"/>
          </p:nvPr>
        </p:nvSpPr>
        <p:spPr/>
        <p:txBody>
          <a:bodyPr/>
          <a:lstStyle/>
          <a:p>
            <a:r>
              <a:rPr lang="en-PH"/>
              <a:t>Activity 10 - Blob Analysis</a:t>
            </a:r>
          </a:p>
        </p:txBody>
      </p:sp>
      <p:sp>
        <p:nvSpPr>
          <p:cNvPr id="9" name="Slide Number Placeholder 8"/>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33509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FE205-EFD1-46BD-842B-57EDC3B6C7CE}" type="datetime1">
              <a:rPr lang="en-PH" smtClean="0"/>
              <a:t>09/10/2019</a:t>
            </a:fld>
            <a:endParaRPr lang="en-PH"/>
          </a:p>
        </p:txBody>
      </p:sp>
      <p:sp>
        <p:nvSpPr>
          <p:cNvPr id="5" name="Footer Placeholder 4"/>
          <p:cNvSpPr>
            <a:spLocks noGrp="1"/>
          </p:cNvSpPr>
          <p:nvPr>
            <p:ph type="ftr" sz="quarter" idx="11"/>
          </p:nvPr>
        </p:nvSpPr>
        <p:spPr/>
        <p:txBody>
          <a:bodyPr/>
          <a:lstStyle/>
          <a:p>
            <a:r>
              <a:rPr lang="en-PH"/>
              <a:t>Activity 10 - Blob Analysis</a:t>
            </a:r>
          </a:p>
        </p:txBody>
      </p:sp>
      <p:sp>
        <p:nvSpPr>
          <p:cNvPr id="6" name="Slide Number Placeholder 5"/>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320311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C7AE8-7403-4E8D-9575-721AAE436CE0}" type="datetime1">
              <a:rPr lang="en-PH" smtClean="0"/>
              <a:t>09/10/2019</a:t>
            </a:fld>
            <a:endParaRPr lang="en-PH"/>
          </a:p>
        </p:txBody>
      </p:sp>
      <p:sp>
        <p:nvSpPr>
          <p:cNvPr id="5" name="Footer Placeholder 4"/>
          <p:cNvSpPr>
            <a:spLocks noGrp="1"/>
          </p:cNvSpPr>
          <p:nvPr>
            <p:ph type="ftr" sz="quarter" idx="11"/>
          </p:nvPr>
        </p:nvSpPr>
        <p:spPr/>
        <p:txBody>
          <a:bodyPr/>
          <a:lstStyle/>
          <a:p>
            <a:r>
              <a:rPr lang="en-PH"/>
              <a:t>Activity 10 - Blob Analysis</a:t>
            </a:r>
          </a:p>
        </p:txBody>
      </p:sp>
      <p:sp>
        <p:nvSpPr>
          <p:cNvPr id="6" name="Slide Number Placeholder 5"/>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96684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0F330FE-8E3C-478C-B3C0-DAEEC9576F05}" type="datetime1">
              <a:rPr lang="en-PH" smtClean="0"/>
              <a:t>09/10/2019</a:t>
            </a:fld>
            <a:endParaRPr lang="en-PH"/>
          </a:p>
        </p:txBody>
      </p:sp>
      <p:sp>
        <p:nvSpPr>
          <p:cNvPr id="9" name="Footer Placeholder 8"/>
          <p:cNvSpPr>
            <a:spLocks noGrp="1"/>
          </p:cNvSpPr>
          <p:nvPr>
            <p:ph type="ftr" sz="quarter" idx="11"/>
          </p:nvPr>
        </p:nvSpPr>
        <p:spPr/>
        <p:txBody>
          <a:bodyPr/>
          <a:lstStyle/>
          <a:p>
            <a:r>
              <a:rPr lang="en-PH"/>
              <a:t>Activity 10 - Blob Analysis</a:t>
            </a:r>
          </a:p>
        </p:txBody>
      </p:sp>
      <p:sp>
        <p:nvSpPr>
          <p:cNvPr id="10" name="Slide Number Placeholder 9"/>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69523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5D1C8B3-D67A-4440-A0FD-8C864EF7C97A}" type="datetime1">
              <a:rPr lang="en-PH" smtClean="0"/>
              <a:t>09/10/2019</a:t>
            </a:fld>
            <a:endParaRPr lang="en-PH"/>
          </a:p>
        </p:txBody>
      </p:sp>
      <p:sp>
        <p:nvSpPr>
          <p:cNvPr id="11" name="Footer Placeholder 10"/>
          <p:cNvSpPr>
            <a:spLocks noGrp="1"/>
          </p:cNvSpPr>
          <p:nvPr>
            <p:ph type="ftr" sz="quarter" idx="11"/>
          </p:nvPr>
        </p:nvSpPr>
        <p:spPr/>
        <p:txBody>
          <a:bodyPr/>
          <a:lstStyle/>
          <a:p>
            <a:r>
              <a:rPr lang="en-PH"/>
              <a:t>Activity 10 - Blob Analysis</a:t>
            </a:r>
          </a:p>
        </p:txBody>
      </p:sp>
      <p:sp>
        <p:nvSpPr>
          <p:cNvPr id="12" name="Slide Number Placeholder 11"/>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36771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093AB54-3CA9-4617-8B83-E08DA7B87C15}" type="datetime1">
              <a:rPr lang="en-PH" smtClean="0"/>
              <a:t>09/10/2019</a:t>
            </a:fld>
            <a:endParaRPr lang="en-PH"/>
          </a:p>
        </p:txBody>
      </p:sp>
      <p:sp>
        <p:nvSpPr>
          <p:cNvPr id="7" name="Footer Placeholder 6"/>
          <p:cNvSpPr>
            <a:spLocks noGrp="1"/>
          </p:cNvSpPr>
          <p:nvPr>
            <p:ph type="ftr" sz="quarter" idx="11"/>
          </p:nvPr>
        </p:nvSpPr>
        <p:spPr/>
        <p:txBody>
          <a:bodyPr/>
          <a:lstStyle/>
          <a:p>
            <a:r>
              <a:rPr lang="en-PH"/>
              <a:t>Activity 10 - Blob Analysis</a:t>
            </a:r>
          </a:p>
        </p:txBody>
      </p:sp>
      <p:sp>
        <p:nvSpPr>
          <p:cNvPr id="8" name="Slide Number Placeholder 7"/>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41996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8108E7-8D37-4BE5-A1D5-776C7873E7CD}" type="datetime1">
              <a:rPr lang="en-PH" smtClean="0"/>
              <a:t>09/10/2019</a:t>
            </a:fld>
            <a:endParaRPr lang="en-PH"/>
          </a:p>
        </p:txBody>
      </p:sp>
      <p:sp>
        <p:nvSpPr>
          <p:cNvPr id="6" name="Footer Placeholder 5"/>
          <p:cNvSpPr>
            <a:spLocks noGrp="1"/>
          </p:cNvSpPr>
          <p:nvPr>
            <p:ph type="ftr" sz="quarter" idx="11"/>
          </p:nvPr>
        </p:nvSpPr>
        <p:spPr/>
        <p:txBody>
          <a:bodyPr/>
          <a:lstStyle/>
          <a:p>
            <a:r>
              <a:rPr lang="en-PH"/>
              <a:t>Activity 10 - Blob Analysis</a:t>
            </a:r>
          </a:p>
        </p:txBody>
      </p:sp>
      <p:sp>
        <p:nvSpPr>
          <p:cNvPr id="7" name="Slide Number Placeholder 6"/>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146910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EDD1C1E-BA0E-4FDA-957F-F45A8E035C7C}" type="datetime1">
              <a:rPr lang="en-PH" smtClean="0"/>
              <a:t>09/10/2019</a:t>
            </a:fld>
            <a:endParaRPr lang="en-PH"/>
          </a:p>
        </p:txBody>
      </p:sp>
      <p:sp>
        <p:nvSpPr>
          <p:cNvPr id="9" name="Footer Placeholder 8"/>
          <p:cNvSpPr>
            <a:spLocks noGrp="1"/>
          </p:cNvSpPr>
          <p:nvPr>
            <p:ph type="ftr" sz="quarter" idx="11"/>
          </p:nvPr>
        </p:nvSpPr>
        <p:spPr/>
        <p:txBody>
          <a:bodyPr/>
          <a:lstStyle/>
          <a:p>
            <a:r>
              <a:rPr lang="en-PH"/>
              <a:t>Activity 10 - Blob Analysis</a:t>
            </a:r>
          </a:p>
        </p:txBody>
      </p:sp>
      <p:sp>
        <p:nvSpPr>
          <p:cNvPr id="10" name="Slide Number Placeholder 9"/>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42366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798C6E-5FEE-4224-BB65-E77A3A6D1440}" type="datetime1">
              <a:rPr lang="en-PH" smtClean="0"/>
              <a:t>09/10/2019</a:t>
            </a:fld>
            <a:endParaRPr lang="en-PH"/>
          </a:p>
        </p:txBody>
      </p:sp>
      <p:sp>
        <p:nvSpPr>
          <p:cNvPr id="9" name="Footer Placeholder 8"/>
          <p:cNvSpPr>
            <a:spLocks noGrp="1"/>
          </p:cNvSpPr>
          <p:nvPr>
            <p:ph type="ftr" sz="quarter" idx="11"/>
          </p:nvPr>
        </p:nvSpPr>
        <p:spPr>
          <a:xfrm>
            <a:off x="3499101" y="6356350"/>
            <a:ext cx="5911517" cy="365125"/>
          </a:xfrm>
        </p:spPr>
        <p:txBody>
          <a:bodyPr/>
          <a:lstStyle/>
          <a:p>
            <a:r>
              <a:rPr lang="en-PH"/>
              <a:t>Activity 10 - Blob Analysis</a:t>
            </a:r>
          </a:p>
        </p:txBody>
      </p:sp>
      <p:sp>
        <p:nvSpPr>
          <p:cNvPr id="10" name="Slide Number Placeholder 9"/>
          <p:cNvSpPr>
            <a:spLocks noGrp="1"/>
          </p:cNvSpPr>
          <p:nvPr>
            <p:ph type="sldNum" sz="quarter" idx="12"/>
          </p:nvPr>
        </p:nvSpPr>
        <p:spPr/>
        <p:txBody>
          <a:bodyPr/>
          <a:lstStyle/>
          <a:p>
            <a:fld id="{79E3036A-C569-44AA-8764-32030912390C}" type="slidenum">
              <a:rPr lang="en-PH" smtClean="0"/>
              <a:t>‹#›</a:t>
            </a:fld>
            <a:endParaRPr lang="en-PH"/>
          </a:p>
        </p:txBody>
      </p:sp>
    </p:spTree>
    <p:extLst>
      <p:ext uri="{BB962C8B-B14F-4D97-AF65-F5344CB8AC3E}">
        <p14:creationId xmlns:p14="http://schemas.microsoft.com/office/powerpoint/2010/main" val="41404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7CB9762-993A-452A-89CE-BAE6FF9DF78A}" type="datetime1">
              <a:rPr lang="en-PH" smtClean="0"/>
              <a:t>09/10/2019</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PH"/>
              <a:t>Activity 10 - Blob Analysis</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9E3036A-C569-44AA-8764-32030912390C}" type="slidenum">
              <a:rPr lang="en-PH" smtClean="0"/>
              <a:t>‹#›</a:t>
            </a:fld>
            <a:endParaRPr lang="en-PH"/>
          </a:p>
        </p:txBody>
      </p:sp>
    </p:spTree>
    <p:extLst>
      <p:ext uri="{BB962C8B-B14F-4D97-AF65-F5344CB8AC3E}">
        <p14:creationId xmlns:p14="http://schemas.microsoft.com/office/powerpoint/2010/main" val="34047803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mathworks.com/steve/2013/11/19/watershed-transform-question-from-tech-support/" TargetMode="External"/><Relationship Id="rId2" Type="http://schemas.openxmlformats.org/officeDocument/2006/relationships/hyperlink" Target="https://www.mathworks.com/company/newsletters/articles/the-watershed-transform-strategies-for-image-segmentation.html" TargetMode="External"/><Relationship Id="rId1" Type="http://schemas.openxmlformats.org/officeDocument/2006/relationships/slideLayout" Target="../slideLayouts/slideLayout2.xml"/><Relationship Id="rId4" Type="http://schemas.openxmlformats.org/officeDocument/2006/relationships/hyperlink" Target="https://www.mathworks.com/help/images/color-based-segmentation-using-k-means-clustering.html;jsessionid=ffc56fe3a1ed3900594bba3fbde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thworks.com/company/newsletters/articles/the-watershed-transform-strategies-for-image-segmenta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mathworks.com/company/newsletters/articles/the-watershed-transform-strategies-for-image-segmentati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athworks.com/company/newsletters/articles/the-watershed-transform-strategies-for-image-segmentation.html"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1046-0E4C-4E59-98A5-7667244B115F}"/>
              </a:ext>
            </a:extLst>
          </p:cNvPr>
          <p:cNvSpPr>
            <a:spLocks noGrp="1"/>
          </p:cNvSpPr>
          <p:nvPr>
            <p:ph type="ctrTitle"/>
          </p:nvPr>
        </p:nvSpPr>
        <p:spPr/>
        <p:txBody>
          <a:bodyPr/>
          <a:lstStyle/>
          <a:p>
            <a:r>
              <a:rPr lang="en-PH" b="1" dirty="0"/>
              <a:t>Blob Analysis</a:t>
            </a:r>
          </a:p>
        </p:txBody>
      </p:sp>
      <p:sp>
        <p:nvSpPr>
          <p:cNvPr id="3" name="Subtitle 2">
            <a:extLst>
              <a:ext uri="{FF2B5EF4-FFF2-40B4-BE49-F238E27FC236}">
                <a16:creationId xmlns:a16="http://schemas.microsoft.com/office/drawing/2014/main" id="{A839BF0B-2A72-4A33-9511-4A5A7F050A48}"/>
              </a:ext>
            </a:extLst>
          </p:cNvPr>
          <p:cNvSpPr>
            <a:spLocks noGrp="1"/>
          </p:cNvSpPr>
          <p:nvPr>
            <p:ph type="subTitle" idx="1"/>
          </p:nvPr>
        </p:nvSpPr>
        <p:spPr/>
        <p:txBody>
          <a:bodyPr/>
          <a:lstStyle/>
          <a:p>
            <a:r>
              <a:rPr lang="en-PH" dirty="0"/>
              <a:t>Activity 10 Short Report</a:t>
            </a:r>
          </a:p>
          <a:p>
            <a:r>
              <a:rPr lang="en-PH" dirty="0"/>
              <a:t>Lou Josef S. Tan</a:t>
            </a:r>
          </a:p>
        </p:txBody>
      </p:sp>
    </p:spTree>
    <p:extLst>
      <p:ext uri="{BB962C8B-B14F-4D97-AF65-F5344CB8AC3E}">
        <p14:creationId xmlns:p14="http://schemas.microsoft.com/office/powerpoint/2010/main" val="195373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Going back to our image of connected blobs. We now take its distance transform. From Fig. 5, the catchment basins are very apparent. </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10</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5. Distance transform of connected blobs</a:t>
            </a:r>
          </a:p>
        </p:txBody>
      </p:sp>
      <p:pic>
        <p:nvPicPr>
          <p:cNvPr id="15" name="Picture 14" descr="A picture containing strainer&#10;&#10;Description automatically generated">
            <a:extLst>
              <a:ext uri="{FF2B5EF4-FFF2-40B4-BE49-F238E27FC236}">
                <a16:creationId xmlns:a16="http://schemas.microsoft.com/office/drawing/2014/main" id="{97549275-693E-45BC-982D-561D333CF354}"/>
              </a:ext>
            </a:extLst>
          </p:cNvPr>
          <p:cNvPicPr>
            <a:picLocks noChangeAspect="1"/>
          </p:cNvPicPr>
          <p:nvPr/>
        </p:nvPicPr>
        <p:blipFill rotWithShape="1">
          <a:blip r:embed="rId2">
            <a:extLst>
              <a:ext uri="{28A0092B-C50C-407E-A947-70E740481C1C}">
                <a14:useLocalDpi xmlns:a14="http://schemas.microsoft.com/office/drawing/2010/main" val="0"/>
              </a:ext>
            </a:extLst>
          </a:blip>
          <a:srcRect l="20886" t="8408" r="20670" b="20946"/>
          <a:stretch/>
        </p:blipFill>
        <p:spPr>
          <a:xfrm>
            <a:off x="7570974" y="2530222"/>
            <a:ext cx="3335003" cy="3358800"/>
          </a:xfrm>
          <a:prstGeom prst="rect">
            <a:avLst/>
          </a:prstGeom>
        </p:spPr>
      </p:pic>
    </p:spTree>
    <p:extLst>
      <p:ext uri="{BB962C8B-B14F-4D97-AF65-F5344CB8AC3E}">
        <p14:creationId xmlns:p14="http://schemas.microsoft.com/office/powerpoint/2010/main" val="114323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Going back to our image of connected blobs. We now take its distance transform. From Fig. 5, the catchment basins are very apparent. We could now take the watershed transform, and then completely separate the connected blobs.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11</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6. Separation of connected blobs via watershed segmentation.</a:t>
            </a:r>
          </a:p>
        </p:txBody>
      </p:sp>
      <p:pic>
        <p:nvPicPr>
          <p:cNvPr id="17" name="Picture 16" descr="A picture containing flower&#10;&#10;Description automatically generated">
            <a:extLst>
              <a:ext uri="{FF2B5EF4-FFF2-40B4-BE49-F238E27FC236}">
                <a16:creationId xmlns:a16="http://schemas.microsoft.com/office/drawing/2014/main" id="{F93CEC67-15DD-4D6E-A52C-FEA4F2D17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264" y="2535446"/>
            <a:ext cx="3358800" cy="3358800"/>
          </a:xfrm>
          <a:prstGeom prst="rect">
            <a:avLst/>
          </a:prstGeom>
        </p:spPr>
      </p:pic>
    </p:spTree>
    <p:extLst>
      <p:ext uri="{BB962C8B-B14F-4D97-AF65-F5344CB8AC3E}">
        <p14:creationId xmlns:p14="http://schemas.microsoft.com/office/powerpoint/2010/main" val="322928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Going back to our image of connected blobs. We now take its distance transform. From Fig. 5, the catchment basins are very apparent. We could now take the watershed transform, and then completely separate the connected blobs.</a:t>
            </a:r>
          </a:p>
          <a:p>
            <a:pPr marL="0" indent="0" algn="just">
              <a:buNone/>
            </a:pPr>
            <a:r>
              <a:rPr lang="en-PH" dirty="0">
                <a:solidFill>
                  <a:schemeClr val="tx1"/>
                </a:solidFill>
              </a:rPr>
              <a:t>Finally, we combine the newly-separated blobs with the already-separated blobs from before. Our segmented image is now ready for blob analysis.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12</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7. Segmented image with completely separate blobs</a:t>
            </a:r>
          </a:p>
        </p:txBody>
      </p:sp>
      <p:pic>
        <p:nvPicPr>
          <p:cNvPr id="15" name="Picture 14" descr="A picture containing strainer&#10;&#10;Description automatically generated">
            <a:extLst>
              <a:ext uri="{FF2B5EF4-FFF2-40B4-BE49-F238E27FC236}">
                <a16:creationId xmlns:a16="http://schemas.microsoft.com/office/drawing/2014/main" id="{97549275-693E-45BC-982D-561D333CF354}"/>
              </a:ext>
            </a:extLst>
          </p:cNvPr>
          <p:cNvPicPr>
            <a:picLocks noChangeAspect="1"/>
          </p:cNvPicPr>
          <p:nvPr/>
        </p:nvPicPr>
        <p:blipFill rotWithShape="1">
          <a:blip r:embed="rId2">
            <a:extLst>
              <a:ext uri="{28A0092B-C50C-407E-A947-70E740481C1C}">
                <a14:useLocalDpi xmlns:a14="http://schemas.microsoft.com/office/drawing/2010/main" val="0"/>
              </a:ext>
            </a:extLst>
          </a:blip>
          <a:srcRect l="20886" t="8408" r="20670" b="20946"/>
          <a:stretch/>
        </p:blipFill>
        <p:spPr>
          <a:xfrm>
            <a:off x="7570974" y="2530222"/>
            <a:ext cx="3335003" cy="3358800"/>
          </a:xfrm>
          <a:prstGeom prst="rect">
            <a:avLst/>
          </a:prstGeom>
        </p:spPr>
      </p:pic>
      <p:pic>
        <p:nvPicPr>
          <p:cNvPr id="17" name="Picture 16" descr="A picture containing food&#10;&#10;Description automatically generated">
            <a:extLst>
              <a:ext uri="{FF2B5EF4-FFF2-40B4-BE49-F238E27FC236}">
                <a16:creationId xmlns:a16="http://schemas.microsoft.com/office/drawing/2014/main" id="{9516B16D-96AC-4F5C-A69B-D03509CFC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264" y="2532085"/>
            <a:ext cx="3358800" cy="3358800"/>
          </a:xfrm>
          <a:prstGeom prst="rect">
            <a:avLst/>
          </a:prstGeom>
        </p:spPr>
      </p:pic>
    </p:spTree>
    <p:extLst>
      <p:ext uri="{BB962C8B-B14F-4D97-AF65-F5344CB8AC3E}">
        <p14:creationId xmlns:p14="http://schemas.microsoft.com/office/powerpoint/2010/main" val="350841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First off, we use </a:t>
            </a:r>
            <a:r>
              <a:rPr lang="en-PH" dirty="0" err="1">
                <a:solidFill>
                  <a:schemeClr val="tx1"/>
                </a:solidFill>
                <a:latin typeface="Consolas" panose="020B0609020204030204" pitchFamily="49" charset="0"/>
              </a:rPr>
              <a:t>regionprops</a:t>
            </a:r>
            <a:r>
              <a:rPr lang="en-PH" dirty="0">
                <a:solidFill>
                  <a:schemeClr val="tx1"/>
                </a:solidFill>
                <a:latin typeface="Consolas" panose="020B0609020204030204" pitchFamily="49" charset="0"/>
              </a:rPr>
              <a:t>()</a:t>
            </a:r>
            <a:r>
              <a:rPr lang="en-PH" dirty="0">
                <a:solidFill>
                  <a:schemeClr val="tx1"/>
                </a:solidFill>
                <a:latin typeface="+mj-lt"/>
              </a:rPr>
              <a:t> to take the centroids and bounding boxes of each blobs in our image. In total, there are 111 cells in our image.</a:t>
            </a:r>
            <a:endParaRPr lang="en-PH" dirty="0">
              <a:solidFill>
                <a:schemeClr val="tx1"/>
              </a:solidFill>
            </a:endParaRP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13</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8. Blobs (cells) marked by the centroids and enclosed in bounding boxes.</a:t>
            </a:r>
          </a:p>
        </p:txBody>
      </p:sp>
      <p:pic>
        <p:nvPicPr>
          <p:cNvPr id="7" name="Picture 6" descr="A picture containing clock&#10;&#10;Description automatically generated">
            <a:extLst>
              <a:ext uri="{FF2B5EF4-FFF2-40B4-BE49-F238E27FC236}">
                <a16:creationId xmlns:a16="http://schemas.microsoft.com/office/drawing/2014/main" id="{F5CA20BE-F3F0-45D3-8E1F-5508BEBF2371}"/>
              </a:ext>
            </a:extLst>
          </p:cNvPr>
          <p:cNvPicPr>
            <a:picLocks noChangeAspect="1"/>
          </p:cNvPicPr>
          <p:nvPr/>
        </p:nvPicPr>
        <p:blipFill rotWithShape="1">
          <a:blip r:embed="rId2">
            <a:extLst>
              <a:ext uri="{28A0092B-C50C-407E-A947-70E740481C1C}">
                <a14:useLocalDpi xmlns:a14="http://schemas.microsoft.com/office/drawing/2010/main" val="0"/>
              </a:ext>
            </a:extLst>
          </a:blip>
          <a:srcRect l="31736" t="7881" r="31714" b="18207"/>
          <a:stretch/>
        </p:blipFill>
        <p:spPr>
          <a:xfrm>
            <a:off x="7594458" y="2526526"/>
            <a:ext cx="3311519" cy="3358800"/>
          </a:xfrm>
          <a:prstGeom prst="rect">
            <a:avLst/>
          </a:prstGeom>
        </p:spPr>
      </p:pic>
      <p:sp>
        <p:nvSpPr>
          <p:cNvPr id="15" name="Rectangle 14">
            <a:extLst>
              <a:ext uri="{FF2B5EF4-FFF2-40B4-BE49-F238E27FC236}">
                <a16:creationId xmlns:a16="http://schemas.microsoft.com/office/drawing/2014/main" id="{334E78B8-67A9-43F6-8DFB-15EBF1FAAF6B}"/>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Centroid and Bounding boxes</a:t>
            </a:r>
          </a:p>
        </p:txBody>
      </p:sp>
    </p:spTree>
    <p:extLst>
      <p:ext uri="{BB962C8B-B14F-4D97-AF65-F5344CB8AC3E}">
        <p14:creationId xmlns:p14="http://schemas.microsoft.com/office/powerpoint/2010/main" val="11704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First off, we use </a:t>
            </a:r>
            <a:r>
              <a:rPr lang="en-PH" dirty="0" err="1">
                <a:solidFill>
                  <a:schemeClr val="tx1"/>
                </a:solidFill>
                <a:latin typeface="Consolas" panose="020B0609020204030204" pitchFamily="49" charset="0"/>
              </a:rPr>
              <a:t>regionprops</a:t>
            </a:r>
            <a:r>
              <a:rPr lang="en-PH" dirty="0">
                <a:solidFill>
                  <a:schemeClr val="tx1"/>
                </a:solidFill>
                <a:latin typeface="Consolas" panose="020B0609020204030204" pitchFamily="49" charset="0"/>
              </a:rPr>
              <a:t>()</a:t>
            </a:r>
            <a:r>
              <a:rPr lang="en-PH" dirty="0">
                <a:solidFill>
                  <a:schemeClr val="tx1"/>
                </a:solidFill>
                <a:latin typeface="+mj-lt"/>
              </a:rPr>
              <a:t> to take the centroids and bounding boxes of each blobs in our image. In total, there are 111 cells in our image.</a:t>
            </a:r>
            <a:endParaRPr lang="en-PH" dirty="0">
              <a:solidFill>
                <a:schemeClr val="tx1"/>
              </a:solidFill>
            </a:endParaRP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14</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8. Blobs (cells) marked by the centroids and enclosed in bounding boxes.</a:t>
            </a:r>
          </a:p>
        </p:txBody>
      </p:sp>
      <p:pic>
        <p:nvPicPr>
          <p:cNvPr id="15" name="Picture 14" descr="A close up of a logo&#10;&#10;Description automatically generated">
            <a:extLst>
              <a:ext uri="{FF2B5EF4-FFF2-40B4-BE49-F238E27FC236}">
                <a16:creationId xmlns:a16="http://schemas.microsoft.com/office/drawing/2014/main" id="{8D83230C-B395-411C-8557-62B4FA0338CE}"/>
              </a:ext>
            </a:extLst>
          </p:cNvPr>
          <p:cNvPicPr>
            <a:picLocks noChangeAspect="1"/>
          </p:cNvPicPr>
          <p:nvPr/>
        </p:nvPicPr>
        <p:blipFill rotWithShape="1">
          <a:blip r:embed="rId2">
            <a:extLst>
              <a:ext uri="{28A0092B-C50C-407E-A947-70E740481C1C}">
                <a14:useLocalDpi xmlns:a14="http://schemas.microsoft.com/office/drawing/2010/main" val="0"/>
              </a:ext>
            </a:extLst>
          </a:blip>
          <a:srcRect l="31736" t="8023" r="31785" b="18492"/>
          <a:stretch/>
        </p:blipFill>
        <p:spPr>
          <a:xfrm>
            <a:off x="7588717" y="2535446"/>
            <a:ext cx="3324264" cy="3358800"/>
          </a:xfrm>
          <a:prstGeom prst="rect">
            <a:avLst/>
          </a:prstGeom>
        </p:spPr>
      </p:pic>
      <p:sp>
        <p:nvSpPr>
          <p:cNvPr id="18" name="Rectangle 17">
            <a:extLst>
              <a:ext uri="{FF2B5EF4-FFF2-40B4-BE49-F238E27FC236}">
                <a16:creationId xmlns:a16="http://schemas.microsoft.com/office/drawing/2014/main" id="{E813819C-A123-4370-993D-4952FF7A971C}"/>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Centroid and Bounding boxes</a:t>
            </a:r>
          </a:p>
        </p:txBody>
      </p:sp>
    </p:spTree>
    <p:extLst>
      <p:ext uri="{BB962C8B-B14F-4D97-AF65-F5344CB8AC3E}">
        <p14:creationId xmlns:p14="http://schemas.microsoft.com/office/powerpoint/2010/main" val="278625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5" y="2535446"/>
            <a:ext cx="5009052" cy="3554457"/>
          </a:xfrm>
        </p:spPr>
        <p:txBody>
          <a:bodyPr>
            <a:normAutofit/>
          </a:bodyPr>
          <a:lstStyle/>
          <a:p>
            <a:pPr marL="0" indent="0" algn="just">
              <a:buNone/>
            </a:pPr>
            <a:r>
              <a:rPr lang="en-PH" dirty="0">
                <a:solidFill>
                  <a:schemeClr val="tx1"/>
                </a:solidFill>
              </a:rPr>
              <a:t>Shown to the right is the histogram of the pixel area of the cells. The left region of the histogram (Area &lt; 120) comprises the half-cells at the borders of the image. These half-cells were excluded in computing the average cell size. The best estimate for the average cell size is </a:t>
            </a:r>
            <a:r>
              <a:rPr lang="en-PH" u="sng" dirty="0">
                <a:solidFill>
                  <a:schemeClr val="tx1"/>
                </a:solidFill>
              </a:rPr>
              <a:t>179.7 ± 21.4</a:t>
            </a:r>
            <a:r>
              <a:rPr lang="en-PH" dirty="0">
                <a:solidFill>
                  <a:schemeClr val="tx1"/>
                </a:solidFill>
              </a:rPr>
              <a:t> sq. pixels.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15</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255793" y="5707377"/>
            <a:ext cx="3350131" cy="215444"/>
          </a:xfrm>
          <a:prstGeom prst="rect">
            <a:avLst/>
          </a:prstGeom>
          <a:noFill/>
        </p:spPr>
        <p:txBody>
          <a:bodyPr wrap="square" rtlCol="0">
            <a:spAutoFit/>
          </a:bodyPr>
          <a:lstStyle/>
          <a:p>
            <a:pPr algn="ctr"/>
            <a:r>
              <a:rPr lang="en-PH" sz="800" dirty="0"/>
              <a:t>Figure 9. Histogram of the pixel area of cells.</a:t>
            </a:r>
          </a:p>
        </p:txBody>
      </p:sp>
      <p:pic>
        <p:nvPicPr>
          <p:cNvPr id="9" name="Picture 8">
            <a:extLst>
              <a:ext uri="{FF2B5EF4-FFF2-40B4-BE49-F238E27FC236}">
                <a16:creationId xmlns:a16="http://schemas.microsoft.com/office/drawing/2014/main" id="{8B9F1C0D-6F50-47FA-97A4-3A3542CE5412}"/>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948738" y="2725476"/>
            <a:ext cx="3964243" cy="2973182"/>
          </a:xfrm>
          <a:prstGeom prst="rect">
            <a:avLst/>
          </a:prstGeom>
          <a:ln>
            <a:solidFill>
              <a:schemeClr val="tx1"/>
            </a:solidFill>
          </a:ln>
        </p:spPr>
      </p:pic>
      <p:sp>
        <p:nvSpPr>
          <p:cNvPr id="15" name="Rectangle 14">
            <a:extLst>
              <a:ext uri="{FF2B5EF4-FFF2-40B4-BE49-F238E27FC236}">
                <a16:creationId xmlns:a16="http://schemas.microsoft.com/office/drawing/2014/main" id="{4719DCF1-B90F-48BC-AADA-4CD67CE24FD8}"/>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Area</a:t>
            </a:r>
          </a:p>
        </p:txBody>
      </p:sp>
    </p:spTree>
    <p:extLst>
      <p:ext uri="{BB962C8B-B14F-4D97-AF65-F5344CB8AC3E}">
        <p14:creationId xmlns:p14="http://schemas.microsoft.com/office/powerpoint/2010/main" val="166182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5" y="2535446"/>
            <a:ext cx="5009052" cy="3554457"/>
          </a:xfrm>
        </p:spPr>
        <p:txBody>
          <a:bodyPr>
            <a:normAutofit/>
          </a:bodyPr>
          <a:lstStyle/>
          <a:p>
            <a:pPr marL="0" indent="0" algn="just">
              <a:buNone/>
            </a:pPr>
            <a:r>
              <a:rPr lang="en-PH" dirty="0">
                <a:solidFill>
                  <a:schemeClr val="tx1"/>
                </a:solidFill>
              </a:rPr>
              <a:t>On the other hand, the best estimate for the average perimeter of the cells is </a:t>
            </a:r>
            <a:r>
              <a:rPr lang="en-PH" u="sng" dirty="0">
                <a:solidFill>
                  <a:schemeClr val="tx1"/>
                </a:solidFill>
              </a:rPr>
              <a:t>45.9 ± 3.4</a:t>
            </a:r>
            <a:r>
              <a:rPr lang="en-PH" dirty="0">
                <a:solidFill>
                  <a:schemeClr val="tx1"/>
                </a:solidFill>
              </a:rPr>
              <a:t> pixels.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16</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255793" y="5707377"/>
            <a:ext cx="3350131" cy="215444"/>
          </a:xfrm>
          <a:prstGeom prst="rect">
            <a:avLst/>
          </a:prstGeom>
          <a:noFill/>
        </p:spPr>
        <p:txBody>
          <a:bodyPr wrap="square" rtlCol="0">
            <a:spAutoFit/>
          </a:bodyPr>
          <a:lstStyle/>
          <a:p>
            <a:pPr algn="ctr"/>
            <a:r>
              <a:rPr lang="en-PH" sz="800" dirty="0"/>
              <a:t>Figure 10. Histogram of the perimeter of cells.</a:t>
            </a:r>
          </a:p>
        </p:txBody>
      </p:sp>
      <p:sp>
        <p:nvSpPr>
          <p:cNvPr id="15" name="Rectangle 14">
            <a:extLst>
              <a:ext uri="{FF2B5EF4-FFF2-40B4-BE49-F238E27FC236}">
                <a16:creationId xmlns:a16="http://schemas.microsoft.com/office/drawing/2014/main" id="{4719DCF1-B90F-48BC-AADA-4CD67CE24FD8}"/>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Perimeter</a:t>
            </a:r>
          </a:p>
        </p:txBody>
      </p:sp>
      <p:pic>
        <p:nvPicPr>
          <p:cNvPr id="17" name="Picture 16" descr="A close up of a logo&#10;&#10;Description automatically generated">
            <a:extLst>
              <a:ext uri="{FF2B5EF4-FFF2-40B4-BE49-F238E27FC236}">
                <a16:creationId xmlns:a16="http://schemas.microsoft.com/office/drawing/2014/main" id="{622FA7E5-D6B2-434B-800B-3400AB981EB3}"/>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948737" y="2725476"/>
            <a:ext cx="3964800" cy="2973600"/>
          </a:xfrm>
          <a:prstGeom prst="rect">
            <a:avLst/>
          </a:prstGeom>
          <a:ln>
            <a:solidFill>
              <a:schemeClr val="tx1"/>
            </a:solidFill>
          </a:ln>
        </p:spPr>
      </p:pic>
    </p:spTree>
    <p:extLst>
      <p:ext uri="{BB962C8B-B14F-4D97-AF65-F5344CB8AC3E}">
        <p14:creationId xmlns:p14="http://schemas.microsoft.com/office/powerpoint/2010/main" val="46735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5" y="2535446"/>
            <a:ext cx="5009052" cy="3554457"/>
          </a:xfrm>
        </p:spPr>
        <p:txBody>
          <a:bodyPr>
            <a:normAutofit/>
          </a:bodyPr>
          <a:lstStyle/>
          <a:p>
            <a:pPr marL="0" indent="0" algn="just">
              <a:buNone/>
            </a:pPr>
            <a:r>
              <a:rPr lang="en-PH" dirty="0">
                <a:solidFill>
                  <a:schemeClr val="tx1"/>
                </a:solidFill>
              </a:rPr>
              <a:t>Here we have the histogram of the eccentricity of the cells. We can see that majority of the cells have eccentricities below 0.5, leaning towards being nearly circular. Computing for the average eccentricity we have </a:t>
            </a:r>
            <a:r>
              <a:rPr lang="en-PH" u="sng" dirty="0">
                <a:solidFill>
                  <a:schemeClr val="tx1"/>
                </a:solidFill>
              </a:rPr>
              <a:t>0.39 ± 0.13</a:t>
            </a:r>
            <a:r>
              <a:rPr lang="en-PH" dirty="0">
                <a:solidFill>
                  <a:schemeClr val="tx1"/>
                </a:solidFill>
              </a:rPr>
              <a:t>.</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17</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255793" y="5707377"/>
            <a:ext cx="3350131" cy="215444"/>
          </a:xfrm>
          <a:prstGeom prst="rect">
            <a:avLst/>
          </a:prstGeom>
          <a:noFill/>
        </p:spPr>
        <p:txBody>
          <a:bodyPr wrap="square" rtlCol="0">
            <a:spAutoFit/>
          </a:bodyPr>
          <a:lstStyle/>
          <a:p>
            <a:pPr algn="ctr"/>
            <a:r>
              <a:rPr lang="en-PH" sz="800" dirty="0"/>
              <a:t>Figure 11. Histogram of the eccentricity of cells.</a:t>
            </a:r>
          </a:p>
        </p:txBody>
      </p:sp>
      <p:sp>
        <p:nvSpPr>
          <p:cNvPr id="15" name="Rectangle 14">
            <a:extLst>
              <a:ext uri="{FF2B5EF4-FFF2-40B4-BE49-F238E27FC236}">
                <a16:creationId xmlns:a16="http://schemas.microsoft.com/office/drawing/2014/main" id="{4719DCF1-B90F-48BC-AADA-4CD67CE24FD8}"/>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Eccentricity</a:t>
            </a:r>
          </a:p>
        </p:txBody>
      </p:sp>
      <p:pic>
        <p:nvPicPr>
          <p:cNvPr id="17" name="Picture 16">
            <a:extLst>
              <a:ext uri="{FF2B5EF4-FFF2-40B4-BE49-F238E27FC236}">
                <a16:creationId xmlns:a16="http://schemas.microsoft.com/office/drawing/2014/main" id="{403858AF-2708-4F19-B02F-78CC0F8F05BE}"/>
              </a:ext>
            </a:extLst>
          </p:cNvPr>
          <p:cNvPicPr>
            <a:picLocks noChangeAspect="1"/>
          </p:cNvPicPr>
          <p:nvPr/>
        </p:nvPicPr>
        <p:blipFill>
          <a:blip r:embed="rId2">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948737" y="2725058"/>
            <a:ext cx="3964800" cy="2973600"/>
          </a:xfrm>
          <a:prstGeom prst="rect">
            <a:avLst/>
          </a:prstGeom>
          <a:ln>
            <a:solidFill>
              <a:schemeClr val="tx1"/>
            </a:solidFill>
          </a:ln>
        </p:spPr>
      </p:pic>
    </p:spTree>
    <p:extLst>
      <p:ext uri="{BB962C8B-B14F-4D97-AF65-F5344CB8AC3E}">
        <p14:creationId xmlns:p14="http://schemas.microsoft.com/office/powerpoint/2010/main" val="128031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Blob Analysis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5" y="2535446"/>
            <a:ext cx="3937896" cy="3554457"/>
          </a:xfrm>
        </p:spPr>
        <p:txBody>
          <a:bodyPr>
            <a:normAutofit/>
          </a:bodyPr>
          <a:lstStyle/>
          <a:p>
            <a:pPr marL="0" indent="0" algn="just">
              <a:buNone/>
            </a:pPr>
            <a:r>
              <a:rPr lang="en-PH" dirty="0">
                <a:solidFill>
                  <a:schemeClr val="tx1"/>
                </a:solidFill>
              </a:rPr>
              <a:t>The average major axis length of the cells is </a:t>
            </a:r>
            <a:r>
              <a:rPr lang="en-PH" u="sng" dirty="0">
                <a:solidFill>
                  <a:schemeClr val="tx1"/>
                </a:solidFill>
              </a:rPr>
              <a:t>16.0 ± 1.1</a:t>
            </a:r>
            <a:r>
              <a:rPr lang="en-PH" dirty="0">
                <a:solidFill>
                  <a:schemeClr val="tx1"/>
                </a:solidFill>
              </a:rPr>
              <a:t> pixels, while the average minor axis length is </a:t>
            </a:r>
            <a:r>
              <a:rPr lang="en-PH" u="sng" dirty="0">
                <a:solidFill>
                  <a:schemeClr val="tx1"/>
                </a:solidFill>
              </a:rPr>
              <a:t>14.5 ± 1.0</a:t>
            </a:r>
            <a:r>
              <a:rPr lang="en-PH" dirty="0">
                <a:solidFill>
                  <a:schemeClr val="tx1"/>
                </a:solidFill>
              </a:rPr>
              <a:t> pixels. The values for both averages are near, indicating that the cells may be nearly circular. This agrees with what we previously observed for the average eccentricity.</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18</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6726385" y="5633230"/>
            <a:ext cx="3350131" cy="215444"/>
          </a:xfrm>
          <a:prstGeom prst="rect">
            <a:avLst/>
          </a:prstGeom>
          <a:noFill/>
        </p:spPr>
        <p:txBody>
          <a:bodyPr wrap="square" rtlCol="0">
            <a:spAutoFit/>
          </a:bodyPr>
          <a:lstStyle/>
          <a:p>
            <a:pPr algn="ctr"/>
            <a:r>
              <a:rPr lang="en-PH" sz="800" dirty="0"/>
              <a:t>Figure 12. Histogram of major and minor axis lengths of cells.</a:t>
            </a:r>
          </a:p>
        </p:txBody>
      </p:sp>
      <p:sp>
        <p:nvSpPr>
          <p:cNvPr id="15" name="Rectangle 14">
            <a:extLst>
              <a:ext uri="{FF2B5EF4-FFF2-40B4-BE49-F238E27FC236}">
                <a16:creationId xmlns:a16="http://schemas.microsoft.com/office/drawing/2014/main" id="{4719DCF1-B90F-48BC-AADA-4CD67CE24FD8}"/>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Major and Minor Axis Length</a:t>
            </a:r>
          </a:p>
        </p:txBody>
      </p:sp>
      <p:pic>
        <p:nvPicPr>
          <p:cNvPr id="11" name="Picture 10">
            <a:extLst>
              <a:ext uri="{FF2B5EF4-FFF2-40B4-BE49-F238E27FC236}">
                <a16:creationId xmlns:a16="http://schemas.microsoft.com/office/drawing/2014/main" id="{F09AD3A0-E94A-4590-B329-9F42143B7E8F}"/>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186" t="4075" r="8326"/>
          <a:stretch/>
        </p:blipFill>
        <p:spPr>
          <a:xfrm>
            <a:off x="5896925" y="2729798"/>
            <a:ext cx="5009052" cy="2852429"/>
          </a:xfrm>
          <a:prstGeom prst="rect">
            <a:avLst/>
          </a:prstGeom>
          <a:ln>
            <a:solidFill>
              <a:schemeClr val="tx1"/>
            </a:solidFill>
          </a:ln>
        </p:spPr>
      </p:pic>
    </p:spTree>
    <p:extLst>
      <p:ext uri="{BB962C8B-B14F-4D97-AF65-F5344CB8AC3E}">
        <p14:creationId xmlns:p14="http://schemas.microsoft.com/office/powerpoint/2010/main" val="12792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Evaluation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676532"/>
            <a:ext cx="9305223" cy="3413371"/>
          </a:xfrm>
        </p:spPr>
        <p:txBody>
          <a:bodyPr anchor="ctr">
            <a:normAutofit/>
          </a:bodyPr>
          <a:lstStyle/>
          <a:p>
            <a:pPr marL="0" indent="0" algn="just">
              <a:buNone/>
            </a:pPr>
            <a:r>
              <a:rPr lang="en-PH" dirty="0">
                <a:solidFill>
                  <a:schemeClr val="tx1"/>
                </a:solidFill>
              </a:rPr>
              <a:t>I give myself a score of 11/10 for producing all required output, and applying advanced techniques for image segmentation (watershed segmentation).</a:t>
            </a:r>
          </a:p>
          <a:p>
            <a:pPr marL="0" indent="0" algn="just">
              <a:buNone/>
            </a:pPr>
            <a:endParaRPr lang="en-PH" dirty="0">
              <a:solidFill>
                <a:schemeClr val="tx1"/>
              </a:solidFill>
            </a:endParaRPr>
          </a:p>
          <a:p>
            <a:pPr marL="0" indent="0" algn="just">
              <a:buNone/>
            </a:pPr>
            <a:r>
              <a:rPr lang="en-PH" sz="1300" dirty="0">
                <a:solidFill>
                  <a:schemeClr val="tx1"/>
                </a:solidFill>
              </a:rPr>
              <a:t>References:</a:t>
            </a:r>
          </a:p>
          <a:p>
            <a:pPr marL="0" indent="0" algn="just">
              <a:buNone/>
            </a:pPr>
            <a:r>
              <a:rPr lang="en-PH" sz="1300" dirty="0">
                <a:solidFill>
                  <a:schemeClr val="tx1"/>
                </a:solidFill>
              </a:rPr>
              <a:t>[1] – The Watershed Transform: Strategies for Image Segmentation. </a:t>
            </a:r>
            <a:r>
              <a:rPr lang="en-PH" sz="1300" dirty="0">
                <a:hlinkClick r:id="rId2"/>
              </a:rPr>
              <a:t>https://www.mathworks.com/company/newsletters/articles/the-watershed-transform-strategies-for-image-segmentation.html</a:t>
            </a:r>
            <a:endParaRPr lang="en-PH" sz="1300" dirty="0"/>
          </a:p>
          <a:p>
            <a:pPr marL="0" indent="0" algn="just">
              <a:buNone/>
            </a:pPr>
            <a:r>
              <a:rPr lang="en-PH" sz="1300" dirty="0">
                <a:solidFill>
                  <a:schemeClr val="tx1"/>
                </a:solidFill>
              </a:rPr>
              <a:t>[2] – Watershed transform question from tech support. </a:t>
            </a:r>
            <a:r>
              <a:rPr lang="en-PH" sz="1300" dirty="0">
                <a:hlinkClick r:id="rId3"/>
              </a:rPr>
              <a:t>https://blogs.mathworks.com/steve/2013/11/19/watershed-transform-question-from-tech-support/</a:t>
            </a:r>
            <a:endParaRPr lang="en-PH" sz="1300" dirty="0"/>
          </a:p>
          <a:p>
            <a:pPr marL="0" indent="0" algn="just">
              <a:buNone/>
            </a:pPr>
            <a:r>
              <a:rPr lang="en-PH" sz="1300" dirty="0">
                <a:solidFill>
                  <a:schemeClr val="tx1"/>
                </a:solidFill>
              </a:rPr>
              <a:t>[3] – Color-Based Segmentation Using K-means Clustering. </a:t>
            </a:r>
            <a:r>
              <a:rPr lang="en-PH" sz="1300" dirty="0">
                <a:hlinkClick r:id="rId4"/>
              </a:rPr>
              <a:t>https://www.mathworks.com/help/images/color-based-segmentation-using-k-means-clustering.html;jsessionid=ffc56fe3a1ed3900594bba3fbde3</a:t>
            </a:r>
            <a:endParaRPr lang="en-PH" sz="1300" dirty="0">
              <a:solidFill>
                <a:schemeClr val="tx1"/>
              </a:solidFill>
            </a:endParaRPr>
          </a:p>
          <a:p>
            <a:pPr marL="0" indent="0" algn="just">
              <a:buNone/>
            </a:pPr>
            <a:endParaRPr lang="en-PH" dirty="0">
              <a:solidFill>
                <a:schemeClr val="tx1"/>
              </a:solidFill>
            </a:endParaRP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19</a:t>
            </a:fld>
            <a:endParaRPr lang="en-PH"/>
          </a:p>
        </p:txBody>
      </p:sp>
    </p:spTree>
    <p:extLst>
      <p:ext uri="{BB962C8B-B14F-4D97-AF65-F5344CB8AC3E}">
        <p14:creationId xmlns:p14="http://schemas.microsoft.com/office/powerpoint/2010/main" val="297153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Tasks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v"/>
            </a:pPr>
            <a:r>
              <a:rPr lang="en-PH" dirty="0">
                <a:solidFill>
                  <a:schemeClr val="tx1"/>
                </a:solidFill>
              </a:rPr>
              <a:t> Integration of image processing skills (image segmentation, morphological operations, labelling, etc.)</a:t>
            </a:r>
          </a:p>
          <a:p>
            <a:pPr>
              <a:buFont typeface="Wingdings" panose="05000000000000000000" pitchFamily="2" charset="2"/>
              <a:buChar char="v"/>
            </a:pPr>
            <a:r>
              <a:rPr lang="en-PH" dirty="0">
                <a:solidFill>
                  <a:schemeClr val="tx1"/>
                </a:solidFill>
              </a:rPr>
              <a:t> Measure several properties of cells (e.g., areas, centroids, eccentricities) using blob analysis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2</a:t>
            </a:fld>
            <a:endParaRPr lang="en-PH"/>
          </a:p>
        </p:txBody>
      </p:sp>
    </p:spTree>
    <p:extLst>
      <p:ext uri="{BB962C8B-B14F-4D97-AF65-F5344CB8AC3E}">
        <p14:creationId xmlns:p14="http://schemas.microsoft.com/office/powerpoint/2010/main" val="222345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Given the image in Fig. 1, we were to segment the cells perfectly (i.e., no overlaps, no fused blobs), so that we could subject them to blob analysis and measure several properties. </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3</a:t>
            </a:fld>
            <a:endParaRPr lang="en-PH"/>
          </a:p>
        </p:txBody>
      </p:sp>
      <p:pic>
        <p:nvPicPr>
          <p:cNvPr id="11" name="Picture 10" descr="A picture containing fabric, curtain&#10;&#10;Description automatically generated">
            <a:extLst>
              <a:ext uri="{FF2B5EF4-FFF2-40B4-BE49-F238E27FC236}">
                <a16:creationId xmlns:a16="http://schemas.microsoft.com/office/drawing/2014/main" id="{B747D938-6857-48BC-B528-02B8DC2D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056" y="2526526"/>
            <a:ext cx="3359925" cy="3359925"/>
          </a:xfrm>
          <a:prstGeom prst="rect">
            <a:avLst/>
          </a:prstGeom>
        </p:spPr>
      </p:pic>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1. Image of cells</a:t>
            </a:r>
          </a:p>
        </p:txBody>
      </p:sp>
    </p:spTree>
    <p:extLst>
      <p:ext uri="{BB962C8B-B14F-4D97-AF65-F5344CB8AC3E}">
        <p14:creationId xmlns:p14="http://schemas.microsoft.com/office/powerpoint/2010/main" val="321440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Upon segmentation, we get the resulting image displayed in Fig. 2. At first glance, the initial result might seem good enough. However, some of the blobs are connected, when in reality, they should be completely separated. Blob analysis here would be erroneous.</a:t>
            </a:r>
          </a:p>
          <a:p>
            <a:pPr marL="0" indent="0" algn="just">
              <a:buNone/>
            </a:pPr>
            <a:r>
              <a:rPr lang="en-PH" dirty="0">
                <a:solidFill>
                  <a:schemeClr val="tx1"/>
                </a:solidFill>
              </a:rPr>
              <a:t>We then attempt to separate these connected blobs.</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4</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2. Segmented image of cells</a:t>
            </a:r>
          </a:p>
        </p:txBody>
      </p:sp>
      <p:pic>
        <p:nvPicPr>
          <p:cNvPr id="15" name="Picture 14" descr="A picture containing food&#10;&#10;Description automatically generated">
            <a:extLst>
              <a:ext uri="{FF2B5EF4-FFF2-40B4-BE49-F238E27FC236}">
                <a16:creationId xmlns:a16="http://schemas.microsoft.com/office/drawing/2014/main" id="{E5281444-A23A-4095-8339-4F4005447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849" y="2530516"/>
            <a:ext cx="3358800" cy="3358800"/>
          </a:xfrm>
          <a:prstGeom prst="rect">
            <a:avLst/>
          </a:prstGeom>
        </p:spPr>
      </p:pic>
    </p:spTree>
    <p:extLst>
      <p:ext uri="{BB962C8B-B14F-4D97-AF65-F5344CB8AC3E}">
        <p14:creationId xmlns:p14="http://schemas.microsoft.com/office/powerpoint/2010/main" val="402132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To do this, we take only the connected blobs from the segmented image as in Fig. 3. To separate the blobs, we use a segmentation technique known as </a:t>
            </a:r>
            <a:r>
              <a:rPr lang="en-PH" i="1" dirty="0">
                <a:solidFill>
                  <a:schemeClr val="tx1"/>
                </a:solidFill>
              </a:rPr>
              <a:t>watershed segmentation</a:t>
            </a:r>
            <a:r>
              <a:rPr lang="en-PH" dirty="0">
                <a:solidFill>
                  <a:schemeClr val="tx1"/>
                </a:solidFill>
              </a:rPr>
              <a:t>.</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5</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3. Connected blobs from segmented image.</a:t>
            </a:r>
          </a:p>
        </p:txBody>
      </p:sp>
      <p:pic>
        <p:nvPicPr>
          <p:cNvPr id="17" name="Picture 16" descr="A picture containing flower&#10;&#10;Description automatically generated">
            <a:extLst>
              <a:ext uri="{FF2B5EF4-FFF2-40B4-BE49-F238E27FC236}">
                <a16:creationId xmlns:a16="http://schemas.microsoft.com/office/drawing/2014/main" id="{A8278B3B-656F-4D5A-85DE-001F68702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096" y="2533381"/>
            <a:ext cx="3358800" cy="3358800"/>
          </a:xfrm>
          <a:prstGeom prst="rect">
            <a:avLst/>
          </a:prstGeom>
        </p:spPr>
      </p:pic>
    </p:spTree>
    <p:extLst>
      <p:ext uri="{BB962C8B-B14F-4D97-AF65-F5344CB8AC3E}">
        <p14:creationId xmlns:p14="http://schemas.microsoft.com/office/powerpoint/2010/main" val="345014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676532"/>
            <a:ext cx="9305223" cy="3413371"/>
          </a:xfrm>
        </p:spPr>
        <p:txBody>
          <a:bodyPr anchor="t">
            <a:normAutofit/>
          </a:bodyPr>
          <a:lstStyle/>
          <a:p>
            <a:pPr marL="0" indent="0" algn="just">
              <a:buNone/>
            </a:pPr>
            <a:r>
              <a:rPr lang="en-PH" i="1" dirty="0">
                <a:solidFill>
                  <a:schemeClr val="tx1"/>
                </a:solidFill>
              </a:rPr>
              <a:t>Watershed segmentation</a:t>
            </a:r>
            <a:r>
              <a:rPr lang="en-PH" dirty="0">
                <a:solidFill>
                  <a:schemeClr val="tx1"/>
                </a:solidFill>
              </a:rPr>
              <a:t> makes use of the idea of </a:t>
            </a:r>
            <a:r>
              <a:rPr lang="en-PH" u="sng" dirty="0">
                <a:solidFill>
                  <a:schemeClr val="tx1"/>
                </a:solidFill>
              </a:rPr>
              <a:t>watersheds</a:t>
            </a:r>
            <a:r>
              <a:rPr lang="en-PH" dirty="0">
                <a:solidFill>
                  <a:schemeClr val="tx1"/>
                </a:solidFill>
              </a:rPr>
              <a:t> and </a:t>
            </a:r>
            <a:r>
              <a:rPr lang="en-PH" u="sng" dirty="0">
                <a:solidFill>
                  <a:schemeClr val="tx1"/>
                </a:solidFill>
              </a:rPr>
              <a:t>catchment basins</a:t>
            </a:r>
            <a:r>
              <a:rPr lang="en-PH" dirty="0">
                <a:solidFill>
                  <a:schemeClr val="tx1"/>
                </a:solidFill>
              </a:rPr>
              <a:t>. In its literal definition, watersheds are ridges that divide different catchment basins, and catchment basins are areas that drain into rivers or reservoirs. </a:t>
            </a:r>
          </a:p>
          <a:p>
            <a:pPr marL="0" indent="0" algn="just">
              <a:buNone/>
            </a:pPr>
            <a:endParaRPr lang="en-PH" i="1" u="sng" dirty="0">
              <a:solidFill>
                <a:schemeClr val="tx1"/>
              </a:solidFill>
            </a:endParaRP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6</a:t>
            </a:fld>
            <a:endParaRPr lang="en-PH"/>
          </a:p>
        </p:txBody>
      </p:sp>
      <p:sp>
        <p:nvSpPr>
          <p:cNvPr id="6" name="Rectangle 5">
            <a:extLst>
              <a:ext uri="{FF2B5EF4-FFF2-40B4-BE49-F238E27FC236}">
                <a16:creationId xmlns:a16="http://schemas.microsoft.com/office/drawing/2014/main" id="{2F1FC723-4FF3-4552-8BDB-BD2B48E829CE}"/>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Watershed Segmentation</a:t>
            </a:r>
            <a:r>
              <a:rPr lang="en-PH" sz="2800" baseline="30000" dirty="0"/>
              <a:t>[1]</a:t>
            </a:r>
            <a:endParaRPr lang="en-PH" sz="2800" dirty="0"/>
          </a:p>
        </p:txBody>
      </p:sp>
      <p:sp>
        <p:nvSpPr>
          <p:cNvPr id="9" name="TextBox 8">
            <a:extLst>
              <a:ext uri="{FF2B5EF4-FFF2-40B4-BE49-F238E27FC236}">
                <a16:creationId xmlns:a16="http://schemas.microsoft.com/office/drawing/2014/main" id="{A12B63C9-7FE2-4303-953F-332778263036}"/>
              </a:ext>
            </a:extLst>
          </p:cNvPr>
          <p:cNvSpPr txBox="1"/>
          <p:nvPr/>
        </p:nvSpPr>
        <p:spPr>
          <a:xfrm>
            <a:off x="1279019" y="6096759"/>
            <a:ext cx="8631335" cy="230832"/>
          </a:xfrm>
          <a:prstGeom prst="rect">
            <a:avLst/>
          </a:prstGeom>
          <a:noFill/>
        </p:spPr>
        <p:txBody>
          <a:bodyPr wrap="square" rtlCol="0">
            <a:spAutoFit/>
          </a:bodyPr>
          <a:lstStyle/>
          <a:p>
            <a:r>
              <a:rPr lang="en-PH" sz="900" dirty="0">
                <a:solidFill>
                  <a:schemeClr val="bg2">
                    <a:lumMod val="50000"/>
                  </a:schemeClr>
                </a:solidFill>
              </a:rPr>
              <a:t>[1] – For more info about watershed segmentation, visit: </a:t>
            </a:r>
            <a:r>
              <a:rPr lang="en-PH" sz="900" dirty="0">
                <a:solidFill>
                  <a:schemeClr val="bg2">
                    <a:lumMod val="50000"/>
                  </a:schemeClr>
                </a:solidFill>
                <a:hlinkClick r:id="rId2">
                  <a:extLst>
                    <a:ext uri="{A12FA001-AC4F-418D-AE19-62706E023703}">
                      <ahyp:hlinkClr xmlns:ahyp="http://schemas.microsoft.com/office/drawing/2018/hyperlinkcolor" val="tx"/>
                    </a:ext>
                  </a:extLst>
                </a:hlinkClick>
              </a:rPr>
              <a:t>https://www.mathworks.com/company/newsletters/articles/the-watershed-transform-strategies-for-image-segmentation.html</a:t>
            </a:r>
            <a:endParaRPr lang="en-PH" sz="900" dirty="0">
              <a:solidFill>
                <a:schemeClr val="bg2">
                  <a:lumMod val="50000"/>
                </a:schemeClr>
              </a:solidFill>
            </a:endParaRPr>
          </a:p>
        </p:txBody>
      </p:sp>
    </p:spTree>
    <p:extLst>
      <p:ext uri="{BB962C8B-B14F-4D97-AF65-F5344CB8AC3E}">
        <p14:creationId xmlns:p14="http://schemas.microsoft.com/office/powerpoint/2010/main" val="100272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676532"/>
            <a:ext cx="9305223" cy="3413371"/>
          </a:xfrm>
        </p:spPr>
        <p:txBody>
          <a:bodyPr anchor="t">
            <a:normAutofit/>
          </a:bodyPr>
          <a:lstStyle/>
          <a:p>
            <a:pPr marL="0" indent="0" algn="just">
              <a:buNone/>
            </a:pPr>
            <a:r>
              <a:rPr lang="en-PH" i="1" dirty="0">
                <a:solidFill>
                  <a:schemeClr val="tx1"/>
                </a:solidFill>
              </a:rPr>
              <a:t>Watershed segmentation</a:t>
            </a:r>
            <a:r>
              <a:rPr lang="en-PH" dirty="0">
                <a:solidFill>
                  <a:schemeClr val="tx1"/>
                </a:solidFill>
              </a:rPr>
              <a:t> makes use of the idea of </a:t>
            </a:r>
            <a:r>
              <a:rPr lang="en-PH" u="sng" dirty="0">
                <a:solidFill>
                  <a:schemeClr val="tx1"/>
                </a:solidFill>
              </a:rPr>
              <a:t>watersheds</a:t>
            </a:r>
            <a:r>
              <a:rPr lang="en-PH" dirty="0">
                <a:solidFill>
                  <a:schemeClr val="tx1"/>
                </a:solidFill>
              </a:rPr>
              <a:t> and </a:t>
            </a:r>
            <a:r>
              <a:rPr lang="en-PH" u="sng" dirty="0">
                <a:solidFill>
                  <a:schemeClr val="tx1"/>
                </a:solidFill>
              </a:rPr>
              <a:t>catchment basins</a:t>
            </a:r>
            <a:r>
              <a:rPr lang="en-PH" dirty="0">
                <a:solidFill>
                  <a:schemeClr val="tx1"/>
                </a:solidFill>
              </a:rPr>
              <a:t>. In its literal definition, watersheds are ridges that divide different catchment basins, and catchment basins are areas that drain into rivers or reservoirs. </a:t>
            </a:r>
          </a:p>
          <a:p>
            <a:pPr marL="0" indent="0" algn="just">
              <a:buNone/>
            </a:pPr>
            <a:r>
              <a:rPr lang="en-PH" dirty="0">
                <a:solidFill>
                  <a:schemeClr val="tx1"/>
                </a:solidFill>
              </a:rPr>
              <a:t>Relating this to image processing, say, we have two dark blobs, its corresponding watershed and catchment basin is shown in Fig. 4.</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7</a:t>
            </a:fld>
            <a:endParaRPr lang="en-PH"/>
          </a:p>
        </p:txBody>
      </p:sp>
      <p:sp>
        <p:nvSpPr>
          <p:cNvPr id="6" name="Rectangle 5">
            <a:extLst>
              <a:ext uri="{FF2B5EF4-FFF2-40B4-BE49-F238E27FC236}">
                <a16:creationId xmlns:a16="http://schemas.microsoft.com/office/drawing/2014/main" id="{2F1FC723-4FF3-4552-8BDB-BD2B48E829CE}"/>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Watershed Segmentation</a:t>
            </a:r>
            <a:r>
              <a:rPr lang="en-PH" sz="2800" baseline="30000" dirty="0"/>
              <a:t>[1]</a:t>
            </a:r>
            <a:endParaRPr lang="en-PH" sz="2800" dirty="0"/>
          </a:p>
        </p:txBody>
      </p:sp>
      <p:pic>
        <p:nvPicPr>
          <p:cNvPr id="7" name="Picture 6">
            <a:extLst>
              <a:ext uri="{FF2B5EF4-FFF2-40B4-BE49-F238E27FC236}">
                <a16:creationId xmlns:a16="http://schemas.microsoft.com/office/drawing/2014/main" id="{66B3AD4F-744B-4F71-95C4-9DA8F0C8CB8B}"/>
              </a:ext>
            </a:extLst>
          </p:cNvPr>
          <p:cNvPicPr>
            <a:picLocks noChangeAspect="1"/>
          </p:cNvPicPr>
          <p:nvPr/>
        </p:nvPicPr>
        <p:blipFill rotWithShape="1">
          <a:blip r:embed="rId2"/>
          <a:srcRect l="2835" r="2835" b="3419"/>
          <a:stretch/>
        </p:blipFill>
        <p:spPr>
          <a:xfrm>
            <a:off x="4127862" y="4369177"/>
            <a:ext cx="1363431" cy="1462412"/>
          </a:xfrm>
          <a:prstGeom prst="rect">
            <a:avLst/>
          </a:prstGeom>
        </p:spPr>
      </p:pic>
      <p:pic>
        <p:nvPicPr>
          <p:cNvPr id="9" name="Picture 8">
            <a:extLst>
              <a:ext uri="{FF2B5EF4-FFF2-40B4-BE49-F238E27FC236}">
                <a16:creationId xmlns:a16="http://schemas.microsoft.com/office/drawing/2014/main" id="{644914EC-026A-4B8D-8AA8-33272CF7B82C}"/>
              </a:ext>
            </a:extLst>
          </p:cNvPr>
          <p:cNvPicPr>
            <a:picLocks noChangeAspect="1"/>
          </p:cNvPicPr>
          <p:nvPr/>
        </p:nvPicPr>
        <p:blipFill>
          <a:blip r:embed="rId3"/>
          <a:stretch>
            <a:fillRect/>
          </a:stretch>
        </p:blipFill>
        <p:spPr>
          <a:xfrm>
            <a:off x="6510736" y="4369177"/>
            <a:ext cx="1999625" cy="1462412"/>
          </a:xfrm>
          <a:prstGeom prst="rect">
            <a:avLst/>
          </a:prstGeom>
          <a:ln>
            <a:solidFill>
              <a:schemeClr val="tx1"/>
            </a:solidFill>
          </a:ln>
        </p:spPr>
      </p:pic>
      <p:sp>
        <p:nvSpPr>
          <p:cNvPr id="15" name="TextBox 14">
            <a:extLst>
              <a:ext uri="{FF2B5EF4-FFF2-40B4-BE49-F238E27FC236}">
                <a16:creationId xmlns:a16="http://schemas.microsoft.com/office/drawing/2014/main" id="{6921AEED-C8D0-4930-B21A-4F622D51C2F0}"/>
              </a:ext>
            </a:extLst>
          </p:cNvPr>
          <p:cNvSpPr txBox="1"/>
          <p:nvPr/>
        </p:nvSpPr>
        <p:spPr>
          <a:xfrm>
            <a:off x="4420934" y="5854483"/>
            <a:ext cx="3350131" cy="215444"/>
          </a:xfrm>
          <a:prstGeom prst="rect">
            <a:avLst/>
          </a:prstGeom>
          <a:noFill/>
        </p:spPr>
        <p:txBody>
          <a:bodyPr wrap="square" rtlCol="0">
            <a:spAutoFit/>
          </a:bodyPr>
          <a:lstStyle/>
          <a:p>
            <a:pPr algn="ctr"/>
            <a:r>
              <a:rPr lang="en-PH" sz="800" dirty="0"/>
              <a:t>Figure 4. L: Two dark blobs R: Corresponding watershed and catchment basin.</a:t>
            </a:r>
          </a:p>
        </p:txBody>
      </p:sp>
      <p:sp>
        <p:nvSpPr>
          <p:cNvPr id="17" name="TextBox 16">
            <a:extLst>
              <a:ext uri="{FF2B5EF4-FFF2-40B4-BE49-F238E27FC236}">
                <a16:creationId xmlns:a16="http://schemas.microsoft.com/office/drawing/2014/main" id="{BD7EB20D-1836-4F11-8681-2EBCA1FDF822}"/>
              </a:ext>
            </a:extLst>
          </p:cNvPr>
          <p:cNvSpPr txBox="1"/>
          <p:nvPr/>
        </p:nvSpPr>
        <p:spPr>
          <a:xfrm>
            <a:off x="1279019" y="6096759"/>
            <a:ext cx="8631335" cy="230832"/>
          </a:xfrm>
          <a:prstGeom prst="rect">
            <a:avLst/>
          </a:prstGeom>
          <a:noFill/>
        </p:spPr>
        <p:txBody>
          <a:bodyPr wrap="square" rtlCol="0">
            <a:spAutoFit/>
          </a:bodyPr>
          <a:lstStyle/>
          <a:p>
            <a:r>
              <a:rPr lang="en-PH" sz="900" dirty="0">
                <a:solidFill>
                  <a:schemeClr val="bg2">
                    <a:lumMod val="50000"/>
                  </a:schemeClr>
                </a:solidFill>
              </a:rPr>
              <a:t>[1] – For more info about watershed segmentation, visit: </a:t>
            </a:r>
            <a:r>
              <a:rPr lang="en-PH" sz="900" dirty="0">
                <a:solidFill>
                  <a:schemeClr val="bg2">
                    <a:lumMod val="50000"/>
                  </a:schemeClr>
                </a:solidFill>
                <a:hlinkClick r:id="rId4">
                  <a:extLst>
                    <a:ext uri="{A12FA001-AC4F-418D-AE19-62706E023703}">
                      <ahyp:hlinkClr xmlns:ahyp="http://schemas.microsoft.com/office/drawing/2018/hyperlinkcolor" val="tx"/>
                    </a:ext>
                  </a:extLst>
                </a:hlinkClick>
              </a:rPr>
              <a:t>https://www.mathworks.com/company/newsletters/articles/the-watershed-transform-strategies-for-image-segmentation.html</a:t>
            </a:r>
            <a:endParaRPr lang="en-PH" sz="900" dirty="0">
              <a:solidFill>
                <a:schemeClr val="bg2">
                  <a:lumMod val="50000"/>
                </a:schemeClr>
              </a:solidFill>
            </a:endParaRPr>
          </a:p>
        </p:txBody>
      </p:sp>
    </p:spTree>
    <p:extLst>
      <p:ext uri="{BB962C8B-B14F-4D97-AF65-F5344CB8AC3E}">
        <p14:creationId xmlns:p14="http://schemas.microsoft.com/office/powerpoint/2010/main" val="330321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676532"/>
            <a:ext cx="9305223" cy="3413371"/>
          </a:xfrm>
        </p:spPr>
        <p:txBody>
          <a:bodyPr anchor="t">
            <a:normAutofit/>
          </a:bodyPr>
          <a:lstStyle/>
          <a:p>
            <a:pPr marL="0" indent="0" algn="just">
              <a:buNone/>
            </a:pPr>
            <a:r>
              <a:rPr lang="en-PH" dirty="0">
                <a:solidFill>
                  <a:schemeClr val="tx1"/>
                </a:solidFill>
              </a:rPr>
              <a:t>The </a:t>
            </a:r>
            <a:r>
              <a:rPr lang="en-PH" dirty="0">
                <a:solidFill>
                  <a:schemeClr val="tx1"/>
                </a:solidFill>
                <a:latin typeface="Consolas" panose="020B0609020204030204" pitchFamily="49" charset="0"/>
              </a:rPr>
              <a:t>watershed() </a:t>
            </a:r>
            <a:r>
              <a:rPr lang="en-PH" dirty="0">
                <a:solidFill>
                  <a:schemeClr val="tx1"/>
                </a:solidFill>
                <a:latin typeface="+mj-lt"/>
              </a:rPr>
              <a:t>function is then able to find the watershed lines and catchment basins for grayscale images. The general procedure for watershed segmentation is presented below:</a:t>
            </a:r>
          </a:p>
          <a:p>
            <a:pPr marL="0" indent="0" algn="just">
              <a:buNone/>
            </a:pPr>
            <a:endParaRPr lang="en-PH" dirty="0">
              <a:solidFill>
                <a:schemeClr val="tx1"/>
              </a:solidFill>
            </a:endParaRP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8</a:t>
            </a:fld>
            <a:endParaRPr lang="en-PH"/>
          </a:p>
        </p:txBody>
      </p:sp>
      <p:sp>
        <p:nvSpPr>
          <p:cNvPr id="6" name="Rectangle 5">
            <a:extLst>
              <a:ext uri="{FF2B5EF4-FFF2-40B4-BE49-F238E27FC236}">
                <a16:creationId xmlns:a16="http://schemas.microsoft.com/office/drawing/2014/main" id="{2F1FC723-4FF3-4552-8BDB-BD2B48E829CE}"/>
              </a:ext>
            </a:extLst>
          </p:cNvPr>
          <p:cNvSpPr/>
          <p:nvPr/>
        </p:nvSpPr>
        <p:spPr>
          <a:xfrm>
            <a:off x="0" y="2526527"/>
            <a:ext cx="1169701" cy="3570232"/>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PH" sz="2800" dirty="0"/>
              <a:t>Watershed Segmentation</a:t>
            </a:r>
            <a:r>
              <a:rPr lang="en-PH" sz="2800" baseline="30000" dirty="0"/>
              <a:t>[1]</a:t>
            </a:r>
            <a:endParaRPr lang="en-PH" sz="2800" dirty="0"/>
          </a:p>
        </p:txBody>
      </p:sp>
      <p:sp>
        <p:nvSpPr>
          <p:cNvPr id="17" name="TextBox 16">
            <a:extLst>
              <a:ext uri="{FF2B5EF4-FFF2-40B4-BE49-F238E27FC236}">
                <a16:creationId xmlns:a16="http://schemas.microsoft.com/office/drawing/2014/main" id="{BD7EB20D-1836-4F11-8681-2EBCA1FDF822}"/>
              </a:ext>
            </a:extLst>
          </p:cNvPr>
          <p:cNvSpPr txBox="1"/>
          <p:nvPr/>
        </p:nvSpPr>
        <p:spPr>
          <a:xfrm>
            <a:off x="1279019" y="6096759"/>
            <a:ext cx="8631335" cy="230832"/>
          </a:xfrm>
          <a:prstGeom prst="rect">
            <a:avLst/>
          </a:prstGeom>
          <a:noFill/>
        </p:spPr>
        <p:txBody>
          <a:bodyPr wrap="square" rtlCol="0">
            <a:spAutoFit/>
          </a:bodyPr>
          <a:lstStyle/>
          <a:p>
            <a:r>
              <a:rPr lang="en-PH" sz="900" dirty="0">
                <a:solidFill>
                  <a:schemeClr val="bg2">
                    <a:lumMod val="50000"/>
                  </a:schemeClr>
                </a:solidFill>
              </a:rPr>
              <a:t>[1] – For more info about watershed segmentation, visit: </a:t>
            </a:r>
            <a:r>
              <a:rPr lang="en-PH" sz="900" dirty="0">
                <a:solidFill>
                  <a:schemeClr val="bg2">
                    <a:lumMod val="50000"/>
                  </a:schemeClr>
                </a:solidFill>
                <a:hlinkClick r:id="rId2">
                  <a:extLst>
                    <a:ext uri="{A12FA001-AC4F-418D-AE19-62706E023703}">
                      <ahyp:hlinkClr xmlns:ahyp="http://schemas.microsoft.com/office/drawing/2018/hyperlinkcolor" val="tx"/>
                    </a:ext>
                  </a:extLst>
                </a:hlinkClick>
              </a:rPr>
              <a:t>https://www.mathworks.com/company/newsletters/articles/the-watershed-transform-strategies-for-image-segmentation.html</a:t>
            </a:r>
            <a:endParaRPr lang="en-PH" sz="900" dirty="0">
              <a:solidFill>
                <a:schemeClr val="bg2">
                  <a:lumMod val="50000"/>
                </a:schemeClr>
              </a:solidFill>
            </a:endParaRPr>
          </a:p>
        </p:txBody>
      </p:sp>
      <p:grpSp>
        <p:nvGrpSpPr>
          <p:cNvPr id="24" name="Group 23">
            <a:extLst>
              <a:ext uri="{FF2B5EF4-FFF2-40B4-BE49-F238E27FC236}">
                <a16:creationId xmlns:a16="http://schemas.microsoft.com/office/drawing/2014/main" id="{5E38E583-BC1C-40FB-9240-13170512B9EC}"/>
              </a:ext>
            </a:extLst>
          </p:cNvPr>
          <p:cNvGrpSpPr/>
          <p:nvPr/>
        </p:nvGrpSpPr>
        <p:grpSpPr>
          <a:xfrm>
            <a:off x="2765210" y="3730862"/>
            <a:ext cx="7359638" cy="1304709"/>
            <a:chOff x="2173028" y="3849011"/>
            <a:chExt cx="7359638" cy="1304709"/>
          </a:xfrm>
        </p:grpSpPr>
        <p:pic>
          <p:nvPicPr>
            <p:cNvPr id="11" name="Picture 10">
              <a:extLst>
                <a:ext uri="{FF2B5EF4-FFF2-40B4-BE49-F238E27FC236}">
                  <a16:creationId xmlns:a16="http://schemas.microsoft.com/office/drawing/2014/main" id="{2CE9E43D-ECAD-4E24-A326-231E2A755948}"/>
                </a:ext>
              </a:extLst>
            </p:cNvPr>
            <p:cNvPicPr>
              <a:picLocks noChangeAspect="1"/>
            </p:cNvPicPr>
            <p:nvPr/>
          </p:nvPicPr>
          <p:blipFill rotWithShape="1">
            <a:blip r:embed="rId3"/>
            <a:srcRect l="973" t="1529" r="2298" b="1854"/>
            <a:stretch/>
          </p:blipFill>
          <p:spPr>
            <a:xfrm>
              <a:off x="2173028" y="3849011"/>
              <a:ext cx="1271451" cy="1297577"/>
            </a:xfrm>
            <a:prstGeom prst="rect">
              <a:avLst/>
            </a:prstGeom>
          </p:spPr>
        </p:pic>
        <p:grpSp>
          <p:nvGrpSpPr>
            <p:cNvPr id="19" name="Group 18">
              <a:extLst>
                <a:ext uri="{FF2B5EF4-FFF2-40B4-BE49-F238E27FC236}">
                  <a16:creationId xmlns:a16="http://schemas.microsoft.com/office/drawing/2014/main" id="{C1E90FEC-CC4B-4183-8B0E-7A0533191584}"/>
                </a:ext>
              </a:extLst>
            </p:cNvPr>
            <p:cNvGrpSpPr/>
            <p:nvPr/>
          </p:nvGrpSpPr>
          <p:grpSpPr>
            <a:xfrm>
              <a:off x="4162758" y="3849011"/>
              <a:ext cx="1319309" cy="1297577"/>
              <a:chOff x="3822923" y="3857897"/>
              <a:chExt cx="1319309" cy="1297577"/>
            </a:xfrm>
          </p:grpSpPr>
          <p:pic>
            <p:nvPicPr>
              <p:cNvPr id="13" name="Picture 12">
                <a:extLst>
                  <a:ext uri="{FF2B5EF4-FFF2-40B4-BE49-F238E27FC236}">
                    <a16:creationId xmlns:a16="http://schemas.microsoft.com/office/drawing/2014/main" id="{1A82B327-1E6E-461D-B209-43A7A0C2CC39}"/>
                  </a:ext>
                </a:extLst>
              </p:cNvPr>
              <p:cNvPicPr>
                <a:picLocks noChangeAspect="1"/>
              </p:cNvPicPr>
              <p:nvPr/>
            </p:nvPicPr>
            <p:blipFill>
              <a:blip r:embed="rId4"/>
              <a:stretch>
                <a:fillRect/>
              </a:stretch>
            </p:blipFill>
            <p:spPr>
              <a:xfrm>
                <a:off x="3822923" y="3859474"/>
                <a:ext cx="1319309" cy="1296000"/>
              </a:xfrm>
              <a:prstGeom prst="rect">
                <a:avLst/>
              </a:prstGeom>
            </p:spPr>
          </p:pic>
          <p:sp>
            <p:nvSpPr>
              <p:cNvPr id="18" name="Rectangle 17">
                <a:extLst>
                  <a:ext uri="{FF2B5EF4-FFF2-40B4-BE49-F238E27FC236}">
                    <a16:creationId xmlns:a16="http://schemas.microsoft.com/office/drawing/2014/main" id="{44F7F46A-CD5E-4AAC-A96E-01A1429380FC}"/>
                  </a:ext>
                </a:extLst>
              </p:cNvPr>
              <p:cNvSpPr/>
              <p:nvPr/>
            </p:nvSpPr>
            <p:spPr>
              <a:xfrm>
                <a:off x="4781006" y="3857897"/>
                <a:ext cx="361226" cy="418012"/>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20" name="Rectangle 19">
              <a:extLst>
                <a:ext uri="{FF2B5EF4-FFF2-40B4-BE49-F238E27FC236}">
                  <a16:creationId xmlns:a16="http://schemas.microsoft.com/office/drawing/2014/main" id="{8F8E4B68-4F9E-4655-8440-C6B306A6AF61}"/>
                </a:ext>
              </a:extLst>
            </p:cNvPr>
            <p:cNvSpPr/>
            <p:nvPr/>
          </p:nvSpPr>
          <p:spPr>
            <a:xfrm>
              <a:off x="6200346" y="3857720"/>
              <a:ext cx="1296000" cy="129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Watershed Transform</a:t>
              </a:r>
            </a:p>
          </p:txBody>
        </p:sp>
        <p:grpSp>
          <p:nvGrpSpPr>
            <p:cNvPr id="23" name="Group 22">
              <a:extLst>
                <a:ext uri="{FF2B5EF4-FFF2-40B4-BE49-F238E27FC236}">
                  <a16:creationId xmlns:a16="http://schemas.microsoft.com/office/drawing/2014/main" id="{8A5F2B94-5FBE-4FCC-896E-4533A029686B}"/>
                </a:ext>
              </a:extLst>
            </p:cNvPr>
            <p:cNvGrpSpPr/>
            <p:nvPr/>
          </p:nvGrpSpPr>
          <p:grpSpPr>
            <a:xfrm>
              <a:off x="8214625" y="3849011"/>
              <a:ext cx="1318041" cy="1296000"/>
              <a:chOff x="8398528" y="3857897"/>
              <a:chExt cx="1318041" cy="1296000"/>
            </a:xfrm>
          </p:grpSpPr>
          <p:pic>
            <p:nvPicPr>
              <p:cNvPr id="21" name="Picture 20">
                <a:extLst>
                  <a:ext uri="{FF2B5EF4-FFF2-40B4-BE49-F238E27FC236}">
                    <a16:creationId xmlns:a16="http://schemas.microsoft.com/office/drawing/2014/main" id="{43528E4B-44BA-4856-A8CA-8435C6EBE6D5}"/>
                  </a:ext>
                </a:extLst>
              </p:cNvPr>
              <p:cNvPicPr>
                <a:picLocks noChangeAspect="1"/>
              </p:cNvPicPr>
              <p:nvPr/>
            </p:nvPicPr>
            <p:blipFill>
              <a:blip r:embed="rId5"/>
              <a:stretch>
                <a:fillRect/>
              </a:stretch>
            </p:blipFill>
            <p:spPr>
              <a:xfrm>
                <a:off x="8398528" y="3857897"/>
                <a:ext cx="1318041" cy="1296000"/>
              </a:xfrm>
              <a:prstGeom prst="rect">
                <a:avLst/>
              </a:prstGeom>
            </p:spPr>
          </p:pic>
          <p:sp>
            <p:nvSpPr>
              <p:cNvPr id="22" name="Rectangle 21">
                <a:extLst>
                  <a:ext uri="{FF2B5EF4-FFF2-40B4-BE49-F238E27FC236}">
                    <a16:creationId xmlns:a16="http://schemas.microsoft.com/office/drawing/2014/main" id="{A2B2AF51-461C-490C-9F80-5B8F5C565C4E}"/>
                  </a:ext>
                </a:extLst>
              </p:cNvPr>
              <p:cNvSpPr/>
              <p:nvPr/>
            </p:nvSpPr>
            <p:spPr>
              <a:xfrm>
                <a:off x="9346634" y="3866606"/>
                <a:ext cx="361226" cy="4180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25" name="TextBox 24">
            <a:extLst>
              <a:ext uri="{FF2B5EF4-FFF2-40B4-BE49-F238E27FC236}">
                <a16:creationId xmlns:a16="http://schemas.microsoft.com/office/drawing/2014/main" id="{1347A16C-18A2-4C91-9CC8-637D71D67A56}"/>
              </a:ext>
            </a:extLst>
          </p:cNvPr>
          <p:cNvSpPr txBox="1"/>
          <p:nvPr/>
        </p:nvSpPr>
        <p:spPr>
          <a:xfrm>
            <a:off x="2765210" y="5129349"/>
            <a:ext cx="1271451" cy="584775"/>
          </a:xfrm>
          <a:prstGeom prst="rect">
            <a:avLst/>
          </a:prstGeom>
          <a:noFill/>
        </p:spPr>
        <p:txBody>
          <a:bodyPr wrap="square" rtlCol="0">
            <a:spAutoFit/>
          </a:bodyPr>
          <a:lstStyle/>
          <a:p>
            <a:pPr algn="just"/>
            <a:r>
              <a:rPr lang="en-PH" sz="800" dirty="0"/>
              <a:t>Initially, there are two touching objects to be separated via watershed segmentation</a:t>
            </a:r>
          </a:p>
        </p:txBody>
      </p:sp>
      <p:cxnSp>
        <p:nvCxnSpPr>
          <p:cNvPr id="27" name="Straight Arrow Connector 26">
            <a:extLst>
              <a:ext uri="{FF2B5EF4-FFF2-40B4-BE49-F238E27FC236}">
                <a16:creationId xmlns:a16="http://schemas.microsoft.com/office/drawing/2014/main" id="{D3BC53B0-63DC-496B-8B12-AE6B54CF4395}"/>
              </a:ext>
            </a:extLst>
          </p:cNvPr>
          <p:cNvCxnSpPr>
            <a:cxnSpLocks/>
          </p:cNvCxnSpPr>
          <p:nvPr/>
        </p:nvCxnSpPr>
        <p:spPr>
          <a:xfrm>
            <a:off x="4188823" y="4432663"/>
            <a:ext cx="4441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224A80-2BDA-4F2C-A988-4D40D1058E27}"/>
              </a:ext>
            </a:extLst>
          </p:cNvPr>
          <p:cNvCxnSpPr>
            <a:cxnSpLocks/>
          </p:cNvCxnSpPr>
          <p:nvPr/>
        </p:nvCxnSpPr>
        <p:spPr>
          <a:xfrm>
            <a:off x="6209215" y="4432663"/>
            <a:ext cx="4441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FB0A5E3-FE34-434E-AFE1-EDFDA71F9BB8}"/>
              </a:ext>
            </a:extLst>
          </p:cNvPr>
          <p:cNvCxnSpPr>
            <a:cxnSpLocks/>
          </p:cNvCxnSpPr>
          <p:nvPr/>
        </p:nvCxnSpPr>
        <p:spPr>
          <a:xfrm>
            <a:off x="8216548" y="4432663"/>
            <a:ext cx="4441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088B4F-5A0B-494D-9B80-D1B54B74D550}"/>
              </a:ext>
            </a:extLst>
          </p:cNvPr>
          <p:cNvSpPr txBox="1"/>
          <p:nvPr/>
        </p:nvSpPr>
        <p:spPr>
          <a:xfrm>
            <a:off x="4717791" y="5129349"/>
            <a:ext cx="1271451" cy="830997"/>
          </a:xfrm>
          <a:prstGeom prst="rect">
            <a:avLst/>
          </a:prstGeom>
          <a:noFill/>
        </p:spPr>
        <p:txBody>
          <a:bodyPr wrap="square" rtlCol="0">
            <a:spAutoFit/>
          </a:bodyPr>
          <a:lstStyle/>
          <a:p>
            <a:pPr algn="just"/>
            <a:r>
              <a:rPr lang="en-PH" sz="800" dirty="0"/>
              <a:t>The distance transform of the image is taken. This now resembles the two dark blobs in the previous slide: we have two catchment basins</a:t>
            </a:r>
          </a:p>
        </p:txBody>
      </p:sp>
      <p:sp>
        <p:nvSpPr>
          <p:cNvPr id="32" name="TextBox 31">
            <a:extLst>
              <a:ext uri="{FF2B5EF4-FFF2-40B4-BE49-F238E27FC236}">
                <a16:creationId xmlns:a16="http://schemas.microsoft.com/office/drawing/2014/main" id="{88CE41BD-D34C-4CFD-8B45-2709142C7E6E}"/>
              </a:ext>
            </a:extLst>
          </p:cNvPr>
          <p:cNvSpPr txBox="1"/>
          <p:nvPr/>
        </p:nvSpPr>
        <p:spPr>
          <a:xfrm>
            <a:off x="6739465" y="5129349"/>
            <a:ext cx="1271451" cy="830997"/>
          </a:xfrm>
          <a:prstGeom prst="rect">
            <a:avLst/>
          </a:prstGeom>
          <a:noFill/>
        </p:spPr>
        <p:txBody>
          <a:bodyPr wrap="square" rtlCol="0">
            <a:spAutoFit/>
          </a:bodyPr>
          <a:lstStyle/>
          <a:p>
            <a:pPr algn="just"/>
            <a:r>
              <a:rPr lang="en-PH" sz="800" dirty="0"/>
              <a:t>The watershed transform is taken, which outputs a label matrix containing (+) integers for the locations of catchment basins, and watersheds (zero-valued).</a:t>
            </a:r>
          </a:p>
        </p:txBody>
      </p:sp>
      <p:sp>
        <p:nvSpPr>
          <p:cNvPr id="33" name="TextBox 32">
            <a:extLst>
              <a:ext uri="{FF2B5EF4-FFF2-40B4-BE49-F238E27FC236}">
                <a16:creationId xmlns:a16="http://schemas.microsoft.com/office/drawing/2014/main" id="{64218C35-C4AD-41DF-A46B-E527EC441F53}"/>
              </a:ext>
            </a:extLst>
          </p:cNvPr>
          <p:cNvSpPr txBox="1"/>
          <p:nvPr/>
        </p:nvSpPr>
        <p:spPr>
          <a:xfrm>
            <a:off x="8761139" y="5129349"/>
            <a:ext cx="1271451" cy="707886"/>
          </a:xfrm>
          <a:prstGeom prst="rect">
            <a:avLst/>
          </a:prstGeom>
          <a:noFill/>
        </p:spPr>
        <p:txBody>
          <a:bodyPr wrap="square" rtlCol="0">
            <a:spAutoFit/>
          </a:bodyPr>
          <a:lstStyle/>
          <a:p>
            <a:pPr algn="just"/>
            <a:r>
              <a:rPr lang="en-PH" sz="800" dirty="0"/>
              <a:t>Using the zero-valued elements (watershed lines) of the watershed transform, we separate the blobs.</a:t>
            </a:r>
          </a:p>
        </p:txBody>
      </p:sp>
    </p:spTree>
    <p:extLst>
      <p:ext uri="{BB962C8B-B14F-4D97-AF65-F5344CB8AC3E}">
        <p14:creationId xmlns:p14="http://schemas.microsoft.com/office/powerpoint/2010/main" val="32045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B73D1A-22D9-4763-A0A4-B9BDC625DF54}"/>
              </a:ext>
            </a:extLst>
          </p:cNvPr>
          <p:cNvSpPr>
            <a:spLocks noGrp="1"/>
          </p:cNvSpPr>
          <p:nvPr>
            <p:ph type="title"/>
          </p:nvPr>
        </p:nvSpPr>
        <p:spPr>
          <a:xfrm>
            <a:off x="1600754" y="1087374"/>
            <a:ext cx="8983489" cy="1000978"/>
          </a:xfrm>
        </p:spPr>
        <p:txBody>
          <a:bodyPr>
            <a:normAutofit/>
          </a:bodyPr>
          <a:lstStyle/>
          <a:p>
            <a:r>
              <a:rPr lang="en-PH" dirty="0"/>
              <a:t>Segmentation of Cells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5A38CCF-2FD5-4167-81FC-4982BB1B902D}"/>
              </a:ext>
            </a:extLst>
          </p:cNvPr>
          <p:cNvSpPr>
            <a:spLocks noGrp="1"/>
          </p:cNvSpPr>
          <p:nvPr>
            <p:ph idx="1"/>
          </p:nvPr>
        </p:nvSpPr>
        <p:spPr>
          <a:xfrm>
            <a:off x="1600754" y="2535446"/>
            <a:ext cx="5636069" cy="3554457"/>
          </a:xfrm>
        </p:spPr>
        <p:txBody>
          <a:bodyPr>
            <a:normAutofit/>
          </a:bodyPr>
          <a:lstStyle/>
          <a:p>
            <a:pPr marL="0" indent="0" algn="just">
              <a:buNone/>
            </a:pPr>
            <a:r>
              <a:rPr lang="en-PH" dirty="0">
                <a:solidFill>
                  <a:schemeClr val="tx1"/>
                </a:solidFill>
              </a:rPr>
              <a:t>Going back to our image of connected blobs. We now take its distance transform.</a:t>
            </a:r>
          </a:p>
        </p:txBody>
      </p:sp>
      <p:sp>
        <p:nvSpPr>
          <p:cNvPr id="4" name="Footer Placeholder 3">
            <a:extLst>
              <a:ext uri="{FF2B5EF4-FFF2-40B4-BE49-F238E27FC236}">
                <a16:creationId xmlns:a16="http://schemas.microsoft.com/office/drawing/2014/main" id="{DBAA8BF8-FC61-462C-A8B0-7E7C61C66850}"/>
              </a:ext>
            </a:extLst>
          </p:cNvPr>
          <p:cNvSpPr>
            <a:spLocks noGrp="1"/>
          </p:cNvSpPr>
          <p:nvPr>
            <p:ph type="ftr" sz="quarter" idx="11"/>
          </p:nvPr>
        </p:nvSpPr>
        <p:spPr/>
        <p:txBody>
          <a:bodyPr/>
          <a:lstStyle/>
          <a:p>
            <a:r>
              <a:rPr lang="en-PH" dirty="0">
                <a:solidFill>
                  <a:srgbClr val="F0A22E"/>
                </a:solidFill>
              </a:rPr>
              <a:t>Activity 10 - Blob Analysis</a:t>
            </a:r>
          </a:p>
        </p:txBody>
      </p:sp>
      <p:sp>
        <p:nvSpPr>
          <p:cNvPr id="5" name="Slide Number Placeholder 4">
            <a:extLst>
              <a:ext uri="{FF2B5EF4-FFF2-40B4-BE49-F238E27FC236}">
                <a16:creationId xmlns:a16="http://schemas.microsoft.com/office/drawing/2014/main" id="{8CC93241-CE04-4A7B-A6E0-BF6BA27F1E9F}"/>
              </a:ext>
            </a:extLst>
          </p:cNvPr>
          <p:cNvSpPr>
            <a:spLocks noGrp="1"/>
          </p:cNvSpPr>
          <p:nvPr>
            <p:ph type="sldNum" sz="quarter" idx="12"/>
          </p:nvPr>
        </p:nvSpPr>
        <p:spPr/>
        <p:txBody>
          <a:bodyPr/>
          <a:lstStyle/>
          <a:p>
            <a:fld id="{79E3036A-C569-44AA-8764-32030912390C}" type="slidenum">
              <a:rPr lang="en-PH" smtClean="0"/>
              <a:t>9</a:t>
            </a:fld>
            <a:endParaRPr lang="en-PH"/>
          </a:p>
        </p:txBody>
      </p:sp>
      <p:sp>
        <p:nvSpPr>
          <p:cNvPr id="13" name="TextBox 12">
            <a:extLst>
              <a:ext uri="{FF2B5EF4-FFF2-40B4-BE49-F238E27FC236}">
                <a16:creationId xmlns:a16="http://schemas.microsoft.com/office/drawing/2014/main" id="{98ACFE7C-AAD1-4BD3-B58E-6E4844733FCE}"/>
              </a:ext>
            </a:extLst>
          </p:cNvPr>
          <p:cNvSpPr txBox="1"/>
          <p:nvPr/>
        </p:nvSpPr>
        <p:spPr>
          <a:xfrm>
            <a:off x="7562850" y="5897607"/>
            <a:ext cx="3350131" cy="215444"/>
          </a:xfrm>
          <a:prstGeom prst="rect">
            <a:avLst/>
          </a:prstGeom>
          <a:noFill/>
        </p:spPr>
        <p:txBody>
          <a:bodyPr wrap="square" rtlCol="0">
            <a:spAutoFit/>
          </a:bodyPr>
          <a:lstStyle/>
          <a:p>
            <a:pPr algn="ctr"/>
            <a:r>
              <a:rPr lang="en-PH" sz="800" dirty="0"/>
              <a:t>Figure 3. Connected blobs from segmented image.</a:t>
            </a:r>
          </a:p>
        </p:txBody>
      </p:sp>
      <p:pic>
        <p:nvPicPr>
          <p:cNvPr id="17" name="Picture 16" descr="A picture containing flower&#10;&#10;Description automatically generated">
            <a:extLst>
              <a:ext uri="{FF2B5EF4-FFF2-40B4-BE49-F238E27FC236}">
                <a16:creationId xmlns:a16="http://schemas.microsoft.com/office/drawing/2014/main" id="{A8278B3B-656F-4D5A-85DE-001F68702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096" y="2533381"/>
            <a:ext cx="3358800" cy="3358800"/>
          </a:xfrm>
          <a:prstGeom prst="rect">
            <a:avLst/>
          </a:prstGeom>
        </p:spPr>
      </p:pic>
    </p:spTree>
    <p:extLst>
      <p:ext uri="{BB962C8B-B14F-4D97-AF65-F5344CB8AC3E}">
        <p14:creationId xmlns:p14="http://schemas.microsoft.com/office/powerpoint/2010/main" val="216936138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illSansNovaLight">
      <a:majorFont>
        <a:latin typeface="Gill Sans Nova Light"/>
        <a:ea typeface=""/>
        <a:cs typeface=""/>
      </a:majorFont>
      <a:minorFont>
        <a:latin typeface="Gill Sans Nova Light"/>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1341</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Consolas</vt:lpstr>
      <vt:lpstr>Gill Sans Nova Light</vt:lpstr>
      <vt:lpstr>Wingdings</vt:lpstr>
      <vt:lpstr>Wingdings 2</vt:lpstr>
      <vt:lpstr>Frame</vt:lpstr>
      <vt:lpstr>Blob Analysis</vt:lpstr>
      <vt:lpstr>Tasks</vt:lpstr>
      <vt:lpstr>Segmentation of Cells</vt:lpstr>
      <vt:lpstr>Segmentation of Cells</vt:lpstr>
      <vt:lpstr>Segmentation of Cells</vt:lpstr>
      <vt:lpstr>Segmentation of Cells</vt:lpstr>
      <vt:lpstr>Segmentation of Cells</vt:lpstr>
      <vt:lpstr>Segmentation of Cells</vt:lpstr>
      <vt:lpstr>Segmentation of Cells</vt:lpstr>
      <vt:lpstr>Segmentation of Cells</vt:lpstr>
      <vt:lpstr>Segmentation of Cells</vt:lpstr>
      <vt:lpstr>Segmentation of Cells</vt:lpstr>
      <vt:lpstr>Blob Analysis</vt:lpstr>
      <vt:lpstr>Blob Analysis</vt:lpstr>
      <vt:lpstr>Blob Analysis</vt:lpstr>
      <vt:lpstr>Blob Analysis</vt:lpstr>
      <vt:lpstr>Blob Analysis</vt:lpstr>
      <vt:lpstr>Blob Analysis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 Josef Tan</dc:creator>
  <cp:lastModifiedBy>Lou Josef Tan</cp:lastModifiedBy>
  <cp:revision>28</cp:revision>
  <dcterms:created xsi:type="dcterms:W3CDTF">2019-10-08T09:18:33Z</dcterms:created>
  <dcterms:modified xsi:type="dcterms:W3CDTF">2019-10-09T10:07:38Z</dcterms:modified>
</cp:coreProperties>
</file>