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9"/>
  </p:notesMasterIdLst>
  <p:sldIdLst>
    <p:sldId id="256" r:id="rId2"/>
    <p:sldId id="278" r:id="rId3"/>
    <p:sldId id="335" r:id="rId4"/>
    <p:sldId id="353" r:id="rId5"/>
    <p:sldId id="352" r:id="rId6"/>
    <p:sldId id="354" r:id="rId7"/>
    <p:sldId id="35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4" autoAdjust="0"/>
    <p:restoredTop sz="94259" autoAdjust="0"/>
  </p:normalViewPr>
  <p:slideViewPr>
    <p:cSldViewPr snapToGrid="0">
      <p:cViewPr varScale="1">
        <p:scale>
          <a:sx n="85" d="100"/>
          <a:sy n="85" d="100"/>
        </p:scale>
        <p:origin x="65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063968-2FD9-459F-ABF9-701DF467DCC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1FCBBD-285B-46DD-9FDB-20C33AA40B31}">
      <dgm:prSet phldrT="[Text]" custT="1"/>
      <dgm:spPr/>
      <dgm:t>
        <a:bodyPr/>
        <a:lstStyle/>
        <a:p>
          <a:pPr algn="ctr"/>
          <a:r>
            <a:rPr lang="en-US" sz="2200" dirty="0"/>
            <a:t>Business Problem</a:t>
          </a:r>
        </a:p>
      </dgm:t>
    </dgm:pt>
    <dgm:pt modelId="{4D5A51A4-0278-4068-8ECD-9AB8E3B1412E}" type="parTrans" cxnId="{A8BA6168-4E2E-470A-8E90-7192719E7E85}">
      <dgm:prSet/>
      <dgm:spPr/>
      <dgm:t>
        <a:bodyPr/>
        <a:lstStyle/>
        <a:p>
          <a:pPr algn="ctr"/>
          <a:endParaRPr lang="en-US" sz="2200"/>
        </a:p>
      </dgm:t>
    </dgm:pt>
    <dgm:pt modelId="{B124FE37-0E92-491D-824C-49989D93D37E}" type="sibTrans" cxnId="{A8BA6168-4E2E-470A-8E90-7192719E7E85}">
      <dgm:prSet/>
      <dgm:spPr/>
      <dgm:t>
        <a:bodyPr/>
        <a:lstStyle/>
        <a:p>
          <a:pPr algn="ctr"/>
          <a:endParaRPr lang="en-US" sz="2200"/>
        </a:p>
      </dgm:t>
    </dgm:pt>
    <dgm:pt modelId="{FE78DCD3-1272-4378-B023-BED4BC54C5F2}">
      <dgm:prSet phldrT="[Text]" custT="1"/>
      <dgm:spPr/>
      <dgm:t>
        <a:bodyPr/>
        <a:lstStyle/>
        <a:p>
          <a:pPr algn="ctr"/>
          <a:r>
            <a:rPr lang="en-US" sz="2200" dirty="0"/>
            <a:t>Solution Approach</a:t>
          </a:r>
        </a:p>
      </dgm:t>
    </dgm:pt>
    <dgm:pt modelId="{F6B59377-9E9D-4CBE-99DE-7DCFFBDFA5F2}" type="parTrans" cxnId="{EC830CF8-5341-40EF-8F03-AD0C308B929A}">
      <dgm:prSet/>
      <dgm:spPr/>
      <dgm:t>
        <a:bodyPr/>
        <a:lstStyle/>
        <a:p>
          <a:pPr algn="ctr"/>
          <a:endParaRPr lang="en-US" sz="2200"/>
        </a:p>
      </dgm:t>
    </dgm:pt>
    <dgm:pt modelId="{55C3D248-0FC3-40D1-9C99-F76981BEBC4C}" type="sibTrans" cxnId="{EC830CF8-5341-40EF-8F03-AD0C308B929A}">
      <dgm:prSet/>
      <dgm:spPr/>
      <dgm:t>
        <a:bodyPr/>
        <a:lstStyle/>
        <a:p>
          <a:pPr algn="ctr"/>
          <a:endParaRPr lang="en-US" sz="2200"/>
        </a:p>
      </dgm:t>
    </dgm:pt>
    <dgm:pt modelId="{146F9F6B-FE5E-4433-B12B-4916940C1D7F}">
      <dgm:prSet phldrT="[Text]" custT="1"/>
      <dgm:spPr/>
      <dgm:t>
        <a:bodyPr/>
        <a:lstStyle/>
        <a:p>
          <a:pPr algn="ctr"/>
          <a:r>
            <a:rPr lang="en-US" sz="2200" dirty="0"/>
            <a:t>Results</a:t>
          </a:r>
        </a:p>
      </dgm:t>
    </dgm:pt>
    <dgm:pt modelId="{4388F117-1FCC-49A1-94E5-0DB3C701B0C8}" type="parTrans" cxnId="{0E2CCFEE-3406-4A2C-87DB-48F58E6F9298}">
      <dgm:prSet/>
      <dgm:spPr/>
      <dgm:t>
        <a:bodyPr/>
        <a:lstStyle/>
        <a:p>
          <a:pPr algn="ctr"/>
          <a:endParaRPr lang="en-US" sz="2200"/>
        </a:p>
      </dgm:t>
    </dgm:pt>
    <dgm:pt modelId="{3097915D-B414-41ED-8051-A3EA73D1A506}" type="sibTrans" cxnId="{0E2CCFEE-3406-4A2C-87DB-48F58E6F9298}">
      <dgm:prSet/>
      <dgm:spPr/>
      <dgm:t>
        <a:bodyPr/>
        <a:lstStyle/>
        <a:p>
          <a:pPr algn="ctr"/>
          <a:endParaRPr lang="en-US" sz="2200"/>
        </a:p>
      </dgm:t>
    </dgm:pt>
    <dgm:pt modelId="{33574057-E9A8-43F4-9F91-C850593E97E5}" type="pres">
      <dgm:prSet presAssocID="{BF063968-2FD9-459F-ABF9-701DF467DCC6}" presName="linear" presStyleCnt="0">
        <dgm:presLayoutVars>
          <dgm:dir/>
          <dgm:animLvl val="lvl"/>
          <dgm:resizeHandles val="exact"/>
        </dgm:presLayoutVars>
      </dgm:prSet>
      <dgm:spPr/>
    </dgm:pt>
    <dgm:pt modelId="{1DA223D9-4514-450E-8948-E8EE1D2E766A}" type="pres">
      <dgm:prSet presAssocID="{4D1FCBBD-285B-46DD-9FDB-20C33AA40B31}" presName="parentLin" presStyleCnt="0"/>
      <dgm:spPr/>
    </dgm:pt>
    <dgm:pt modelId="{2D107F76-8D0C-4F59-A06D-F0789DDF8988}" type="pres">
      <dgm:prSet presAssocID="{4D1FCBBD-285B-46DD-9FDB-20C33AA40B31}" presName="parentLeftMargin" presStyleLbl="node1" presStyleIdx="0" presStyleCnt="3"/>
      <dgm:spPr/>
    </dgm:pt>
    <dgm:pt modelId="{1ADD326B-4D8F-4F5F-A4EB-3F5943DB1345}" type="pres">
      <dgm:prSet presAssocID="{4D1FCBBD-285B-46DD-9FDB-20C33AA40B3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644A36-6466-47A9-B2AD-26097209EB82}" type="pres">
      <dgm:prSet presAssocID="{4D1FCBBD-285B-46DD-9FDB-20C33AA40B31}" presName="negativeSpace" presStyleCnt="0"/>
      <dgm:spPr/>
    </dgm:pt>
    <dgm:pt modelId="{9D3E1FDB-1C97-41E1-AA39-A4F6D962CA19}" type="pres">
      <dgm:prSet presAssocID="{4D1FCBBD-285B-46DD-9FDB-20C33AA40B31}" presName="childText" presStyleLbl="conFgAcc1" presStyleIdx="0" presStyleCnt="3">
        <dgm:presLayoutVars>
          <dgm:bulletEnabled val="1"/>
        </dgm:presLayoutVars>
      </dgm:prSet>
      <dgm:spPr/>
    </dgm:pt>
    <dgm:pt modelId="{2DF2A69D-BB61-442F-82D6-7A502CBD17B5}" type="pres">
      <dgm:prSet presAssocID="{B124FE37-0E92-491D-824C-49989D93D37E}" presName="spaceBetweenRectangles" presStyleCnt="0"/>
      <dgm:spPr/>
    </dgm:pt>
    <dgm:pt modelId="{361E4C5C-62B3-4F25-910F-AD3EF7FEA7E0}" type="pres">
      <dgm:prSet presAssocID="{FE78DCD3-1272-4378-B023-BED4BC54C5F2}" presName="parentLin" presStyleCnt="0"/>
      <dgm:spPr/>
    </dgm:pt>
    <dgm:pt modelId="{68FA7CC0-7DC7-4432-AEDE-D9154C4E83F3}" type="pres">
      <dgm:prSet presAssocID="{FE78DCD3-1272-4378-B023-BED4BC54C5F2}" presName="parentLeftMargin" presStyleLbl="node1" presStyleIdx="0" presStyleCnt="3"/>
      <dgm:spPr/>
    </dgm:pt>
    <dgm:pt modelId="{371438EE-4F05-4771-82EA-ECEBD5A534F0}" type="pres">
      <dgm:prSet presAssocID="{FE78DCD3-1272-4378-B023-BED4BC54C5F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D138B1F-CC71-45DF-88B5-078C1F9BFFD1}" type="pres">
      <dgm:prSet presAssocID="{FE78DCD3-1272-4378-B023-BED4BC54C5F2}" presName="negativeSpace" presStyleCnt="0"/>
      <dgm:spPr/>
    </dgm:pt>
    <dgm:pt modelId="{AD3FB070-89B9-4CC4-ACD6-303D359523EA}" type="pres">
      <dgm:prSet presAssocID="{FE78DCD3-1272-4378-B023-BED4BC54C5F2}" presName="childText" presStyleLbl="conFgAcc1" presStyleIdx="1" presStyleCnt="3">
        <dgm:presLayoutVars>
          <dgm:bulletEnabled val="1"/>
        </dgm:presLayoutVars>
      </dgm:prSet>
      <dgm:spPr/>
    </dgm:pt>
    <dgm:pt modelId="{004557BF-7F74-4CB9-8747-D6962F32911C}" type="pres">
      <dgm:prSet presAssocID="{55C3D248-0FC3-40D1-9C99-F76981BEBC4C}" presName="spaceBetweenRectangles" presStyleCnt="0"/>
      <dgm:spPr/>
    </dgm:pt>
    <dgm:pt modelId="{43C00961-D758-4327-A97C-9009B3665044}" type="pres">
      <dgm:prSet presAssocID="{146F9F6B-FE5E-4433-B12B-4916940C1D7F}" presName="parentLin" presStyleCnt="0"/>
      <dgm:spPr/>
    </dgm:pt>
    <dgm:pt modelId="{F3ECAE6E-CA04-44F5-9FA7-CF2FDEB587D3}" type="pres">
      <dgm:prSet presAssocID="{146F9F6B-FE5E-4433-B12B-4916940C1D7F}" presName="parentLeftMargin" presStyleLbl="node1" presStyleIdx="1" presStyleCnt="3"/>
      <dgm:spPr/>
    </dgm:pt>
    <dgm:pt modelId="{88CD4DFD-29CF-483C-A4D6-2F7FB97BF8A3}" type="pres">
      <dgm:prSet presAssocID="{146F9F6B-FE5E-4433-B12B-4916940C1D7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027BD27-6474-4CEE-AC69-05389A828A59}" type="pres">
      <dgm:prSet presAssocID="{146F9F6B-FE5E-4433-B12B-4916940C1D7F}" presName="negativeSpace" presStyleCnt="0"/>
      <dgm:spPr/>
    </dgm:pt>
    <dgm:pt modelId="{B4FAAB84-2382-43B5-8FC7-1BECCBF808BF}" type="pres">
      <dgm:prSet presAssocID="{146F9F6B-FE5E-4433-B12B-4916940C1D7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63E3403-C4D6-4879-8662-12CE3F8D2968}" type="presOf" srcId="{FE78DCD3-1272-4378-B023-BED4BC54C5F2}" destId="{371438EE-4F05-4771-82EA-ECEBD5A534F0}" srcOrd="1" destOrd="0" presId="urn:microsoft.com/office/officeart/2005/8/layout/list1"/>
    <dgm:cxn modelId="{409D542D-26BE-4091-9D35-850CADC39F3A}" type="presOf" srcId="{4D1FCBBD-285B-46DD-9FDB-20C33AA40B31}" destId="{1ADD326B-4D8F-4F5F-A4EB-3F5943DB1345}" srcOrd="1" destOrd="0" presId="urn:microsoft.com/office/officeart/2005/8/layout/list1"/>
    <dgm:cxn modelId="{5DF4F535-5DAD-4819-8988-E9160C57EDED}" type="presOf" srcId="{146F9F6B-FE5E-4433-B12B-4916940C1D7F}" destId="{F3ECAE6E-CA04-44F5-9FA7-CF2FDEB587D3}" srcOrd="0" destOrd="0" presId="urn:microsoft.com/office/officeart/2005/8/layout/list1"/>
    <dgm:cxn modelId="{A8BA6168-4E2E-470A-8E90-7192719E7E85}" srcId="{BF063968-2FD9-459F-ABF9-701DF467DCC6}" destId="{4D1FCBBD-285B-46DD-9FDB-20C33AA40B31}" srcOrd="0" destOrd="0" parTransId="{4D5A51A4-0278-4068-8ECD-9AB8E3B1412E}" sibTransId="{B124FE37-0E92-491D-824C-49989D93D37E}"/>
    <dgm:cxn modelId="{53FC014A-8A76-4075-875B-81384DF293CC}" type="presOf" srcId="{146F9F6B-FE5E-4433-B12B-4916940C1D7F}" destId="{88CD4DFD-29CF-483C-A4D6-2F7FB97BF8A3}" srcOrd="1" destOrd="0" presId="urn:microsoft.com/office/officeart/2005/8/layout/list1"/>
    <dgm:cxn modelId="{65E0126D-4B32-4917-9E88-72D4C6EAAB8E}" type="presOf" srcId="{4D1FCBBD-285B-46DD-9FDB-20C33AA40B31}" destId="{2D107F76-8D0C-4F59-A06D-F0789DDF8988}" srcOrd="0" destOrd="0" presId="urn:microsoft.com/office/officeart/2005/8/layout/list1"/>
    <dgm:cxn modelId="{D79FEBC2-9383-4E65-A8EA-97C1A15823F9}" type="presOf" srcId="{BF063968-2FD9-459F-ABF9-701DF467DCC6}" destId="{33574057-E9A8-43F4-9F91-C850593E97E5}" srcOrd="0" destOrd="0" presId="urn:microsoft.com/office/officeart/2005/8/layout/list1"/>
    <dgm:cxn modelId="{1674CEDB-4985-457D-88C6-EDD2ED8C9685}" type="presOf" srcId="{FE78DCD3-1272-4378-B023-BED4BC54C5F2}" destId="{68FA7CC0-7DC7-4432-AEDE-D9154C4E83F3}" srcOrd="0" destOrd="0" presId="urn:microsoft.com/office/officeart/2005/8/layout/list1"/>
    <dgm:cxn modelId="{0E2CCFEE-3406-4A2C-87DB-48F58E6F9298}" srcId="{BF063968-2FD9-459F-ABF9-701DF467DCC6}" destId="{146F9F6B-FE5E-4433-B12B-4916940C1D7F}" srcOrd="2" destOrd="0" parTransId="{4388F117-1FCC-49A1-94E5-0DB3C701B0C8}" sibTransId="{3097915D-B414-41ED-8051-A3EA73D1A506}"/>
    <dgm:cxn modelId="{EC830CF8-5341-40EF-8F03-AD0C308B929A}" srcId="{BF063968-2FD9-459F-ABF9-701DF467DCC6}" destId="{FE78DCD3-1272-4378-B023-BED4BC54C5F2}" srcOrd="1" destOrd="0" parTransId="{F6B59377-9E9D-4CBE-99DE-7DCFFBDFA5F2}" sibTransId="{55C3D248-0FC3-40D1-9C99-F76981BEBC4C}"/>
    <dgm:cxn modelId="{E94ED313-F4C7-43BF-807D-18C43D8423FB}" type="presParOf" srcId="{33574057-E9A8-43F4-9F91-C850593E97E5}" destId="{1DA223D9-4514-450E-8948-E8EE1D2E766A}" srcOrd="0" destOrd="0" presId="urn:microsoft.com/office/officeart/2005/8/layout/list1"/>
    <dgm:cxn modelId="{4D564FD3-5FD0-4981-8F8B-667D7B45EE0B}" type="presParOf" srcId="{1DA223D9-4514-450E-8948-E8EE1D2E766A}" destId="{2D107F76-8D0C-4F59-A06D-F0789DDF8988}" srcOrd="0" destOrd="0" presId="urn:microsoft.com/office/officeart/2005/8/layout/list1"/>
    <dgm:cxn modelId="{08D4D907-A86A-435C-A6E9-6C45DF86F454}" type="presParOf" srcId="{1DA223D9-4514-450E-8948-E8EE1D2E766A}" destId="{1ADD326B-4D8F-4F5F-A4EB-3F5943DB1345}" srcOrd="1" destOrd="0" presId="urn:microsoft.com/office/officeart/2005/8/layout/list1"/>
    <dgm:cxn modelId="{4606720A-9680-454C-909B-B5193F8BC2D0}" type="presParOf" srcId="{33574057-E9A8-43F4-9F91-C850593E97E5}" destId="{01644A36-6466-47A9-B2AD-26097209EB82}" srcOrd="1" destOrd="0" presId="urn:microsoft.com/office/officeart/2005/8/layout/list1"/>
    <dgm:cxn modelId="{F37EFA5F-CA95-4947-A793-F842D1187C4B}" type="presParOf" srcId="{33574057-E9A8-43F4-9F91-C850593E97E5}" destId="{9D3E1FDB-1C97-41E1-AA39-A4F6D962CA19}" srcOrd="2" destOrd="0" presId="urn:microsoft.com/office/officeart/2005/8/layout/list1"/>
    <dgm:cxn modelId="{29B6A911-C0F3-45A2-B3E7-183CE16A7468}" type="presParOf" srcId="{33574057-E9A8-43F4-9F91-C850593E97E5}" destId="{2DF2A69D-BB61-442F-82D6-7A502CBD17B5}" srcOrd="3" destOrd="0" presId="urn:microsoft.com/office/officeart/2005/8/layout/list1"/>
    <dgm:cxn modelId="{CBD087D0-8AE0-4137-AD9A-7AA12D0D6165}" type="presParOf" srcId="{33574057-E9A8-43F4-9F91-C850593E97E5}" destId="{361E4C5C-62B3-4F25-910F-AD3EF7FEA7E0}" srcOrd="4" destOrd="0" presId="urn:microsoft.com/office/officeart/2005/8/layout/list1"/>
    <dgm:cxn modelId="{996948D0-B62F-475C-A820-92BAE592F584}" type="presParOf" srcId="{361E4C5C-62B3-4F25-910F-AD3EF7FEA7E0}" destId="{68FA7CC0-7DC7-4432-AEDE-D9154C4E83F3}" srcOrd="0" destOrd="0" presId="urn:microsoft.com/office/officeart/2005/8/layout/list1"/>
    <dgm:cxn modelId="{0424656F-93E8-4C8D-BB4F-0B157185E1BD}" type="presParOf" srcId="{361E4C5C-62B3-4F25-910F-AD3EF7FEA7E0}" destId="{371438EE-4F05-4771-82EA-ECEBD5A534F0}" srcOrd="1" destOrd="0" presId="urn:microsoft.com/office/officeart/2005/8/layout/list1"/>
    <dgm:cxn modelId="{82571432-619A-4406-B12F-1EA3B4AC3EF5}" type="presParOf" srcId="{33574057-E9A8-43F4-9F91-C850593E97E5}" destId="{DD138B1F-CC71-45DF-88B5-078C1F9BFFD1}" srcOrd="5" destOrd="0" presId="urn:microsoft.com/office/officeart/2005/8/layout/list1"/>
    <dgm:cxn modelId="{5333D310-5AE4-4AFB-B16D-E5EAB55F0133}" type="presParOf" srcId="{33574057-E9A8-43F4-9F91-C850593E97E5}" destId="{AD3FB070-89B9-4CC4-ACD6-303D359523EA}" srcOrd="6" destOrd="0" presId="urn:microsoft.com/office/officeart/2005/8/layout/list1"/>
    <dgm:cxn modelId="{63BB14B2-0CD6-47E6-BA1A-3886ED1A0815}" type="presParOf" srcId="{33574057-E9A8-43F4-9F91-C850593E97E5}" destId="{004557BF-7F74-4CB9-8747-D6962F32911C}" srcOrd="7" destOrd="0" presId="urn:microsoft.com/office/officeart/2005/8/layout/list1"/>
    <dgm:cxn modelId="{08555427-ACA4-4F16-8D8D-2DF0EEDD704D}" type="presParOf" srcId="{33574057-E9A8-43F4-9F91-C850593E97E5}" destId="{43C00961-D758-4327-A97C-9009B3665044}" srcOrd="8" destOrd="0" presId="urn:microsoft.com/office/officeart/2005/8/layout/list1"/>
    <dgm:cxn modelId="{7313EAD5-BEAE-48DC-A558-393A239D8104}" type="presParOf" srcId="{43C00961-D758-4327-A97C-9009B3665044}" destId="{F3ECAE6E-CA04-44F5-9FA7-CF2FDEB587D3}" srcOrd="0" destOrd="0" presId="urn:microsoft.com/office/officeart/2005/8/layout/list1"/>
    <dgm:cxn modelId="{B45A2D8A-4F35-4941-969B-50712294A5B9}" type="presParOf" srcId="{43C00961-D758-4327-A97C-9009B3665044}" destId="{88CD4DFD-29CF-483C-A4D6-2F7FB97BF8A3}" srcOrd="1" destOrd="0" presId="urn:microsoft.com/office/officeart/2005/8/layout/list1"/>
    <dgm:cxn modelId="{5953EA60-0F47-4818-B73D-ADBC24991AE6}" type="presParOf" srcId="{33574057-E9A8-43F4-9F91-C850593E97E5}" destId="{0027BD27-6474-4CEE-AC69-05389A828A59}" srcOrd="9" destOrd="0" presId="urn:microsoft.com/office/officeart/2005/8/layout/list1"/>
    <dgm:cxn modelId="{866B0A2B-C610-4C00-ADFC-A899F6865A67}" type="presParOf" srcId="{33574057-E9A8-43F4-9F91-C850593E97E5}" destId="{B4FAAB84-2382-43B5-8FC7-1BECCBF808B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E1FDB-1C97-41E1-AA39-A4F6D962CA19}">
      <dsp:nvSpPr>
        <dsp:cNvPr id="0" name=""/>
        <dsp:cNvSpPr/>
      </dsp:nvSpPr>
      <dsp:spPr>
        <a:xfrm>
          <a:off x="0" y="463799"/>
          <a:ext cx="629147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D326B-4D8F-4F5F-A4EB-3F5943DB1345}">
      <dsp:nvSpPr>
        <dsp:cNvPr id="0" name=""/>
        <dsp:cNvSpPr/>
      </dsp:nvSpPr>
      <dsp:spPr>
        <a:xfrm>
          <a:off x="314573" y="20999"/>
          <a:ext cx="4404029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62" tIns="0" rIns="166462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Business Problem</a:t>
          </a:r>
        </a:p>
      </dsp:txBody>
      <dsp:txXfrm>
        <a:off x="357804" y="64230"/>
        <a:ext cx="4317567" cy="799138"/>
      </dsp:txXfrm>
    </dsp:sp>
    <dsp:sp modelId="{AD3FB070-89B9-4CC4-ACD6-303D359523EA}">
      <dsp:nvSpPr>
        <dsp:cNvPr id="0" name=""/>
        <dsp:cNvSpPr/>
      </dsp:nvSpPr>
      <dsp:spPr>
        <a:xfrm>
          <a:off x="0" y="1824600"/>
          <a:ext cx="629147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1438EE-4F05-4771-82EA-ECEBD5A534F0}">
      <dsp:nvSpPr>
        <dsp:cNvPr id="0" name=""/>
        <dsp:cNvSpPr/>
      </dsp:nvSpPr>
      <dsp:spPr>
        <a:xfrm>
          <a:off x="314573" y="1381799"/>
          <a:ext cx="4404029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62" tIns="0" rIns="166462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Solution Approach</a:t>
          </a:r>
        </a:p>
      </dsp:txBody>
      <dsp:txXfrm>
        <a:off x="357804" y="1425030"/>
        <a:ext cx="4317567" cy="799138"/>
      </dsp:txXfrm>
    </dsp:sp>
    <dsp:sp modelId="{B4FAAB84-2382-43B5-8FC7-1BECCBF808BF}">
      <dsp:nvSpPr>
        <dsp:cNvPr id="0" name=""/>
        <dsp:cNvSpPr/>
      </dsp:nvSpPr>
      <dsp:spPr>
        <a:xfrm>
          <a:off x="0" y="3185400"/>
          <a:ext cx="629147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CD4DFD-29CF-483C-A4D6-2F7FB97BF8A3}">
      <dsp:nvSpPr>
        <dsp:cNvPr id="0" name=""/>
        <dsp:cNvSpPr/>
      </dsp:nvSpPr>
      <dsp:spPr>
        <a:xfrm>
          <a:off x="314573" y="2742600"/>
          <a:ext cx="4404029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62" tIns="0" rIns="166462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Results</a:t>
          </a:r>
        </a:p>
      </dsp:txBody>
      <dsp:txXfrm>
        <a:off x="357804" y="2785831"/>
        <a:ext cx="4317567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69409-6294-4BE5-AD5A-A277BE8A4488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772BA-7A23-4061-9EF3-CBE0D7F41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7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72BA-7A23-4061-9EF3-CBE0D7F414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19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Education:</a:t>
            </a:r>
            <a:r>
              <a:rPr lang="en-US" baseline="0" dirty="0"/>
              <a:t> &lt;= High School vs. &gt; High School</a:t>
            </a:r>
          </a:p>
          <a:p>
            <a:r>
              <a:rPr lang="en-US" baseline="0" dirty="0"/>
              <a:t>Gender: Male/Female</a:t>
            </a:r>
          </a:p>
          <a:p>
            <a:r>
              <a:rPr lang="en-US" baseline="0" dirty="0"/>
              <a:t>Income: Treated as continuous</a:t>
            </a:r>
          </a:p>
          <a:p>
            <a:r>
              <a:rPr lang="en-US" baseline="0" dirty="0"/>
              <a:t>Purpose of Trip: Business vs. Pleasure</a:t>
            </a:r>
          </a:p>
          <a:p>
            <a:r>
              <a:rPr lang="en-US" baseline="0" dirty="0"/>
              <a:t>Relationship Status: Married/Living with Partner vs. Single/Separated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72BA-7A23-4061-9EF3-CBE0D7F414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9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Education:</a:t>
            </a:r>
            <a:r>
              <a:rPr lang="en-US" baseline="0" dirty="0"/>
              <a:t> &lt;= High School vs. &gt; High School</a:t>
            </a:r>
          </a:p>
          <a:p>
            <a:r>
              <a:rPr lang="en-US" baseline="0" dirty="0"/>
              <a:t>Gender: Male/Female</a:t>
            </a:r>
          </a:p>
          <a:p>
            <a:r>
              <a:rPr lang="en-US" baseline="0" dirty="0"/>
              <a:t>Income: Treated as continuous</a:t>
            </a:r>
          </a:p>
          <a:p>
            <a:r>
              <a:rPr lang="en-US" baseline="0" dirty="0"/>
              <a:t>Purpose of Trip: Business vs. Pleasure</a:t>
            </a:r>
          </a:p>
          <a:p>
            <a:r>
              <a:rPr lang="en-US" baseline="0" dirty="0"/>
              <a:t>Relationship Status: Married/Living with Partner vs. Single/Separated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72BA-7A23-4061-9EF3-CBE0D7F414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98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Education:</a:t>
            </a:r>
            <a:r>
              <a:rPr lang="en-US" baseline="0" dirty="0"/>
              <a:t> &lt;= High School vs. &gt; High School</a:t>
            </a:r>
          </a:p>
          <a:p>
            <a:r>
              <a:rPr lang="en-US" baseline="0" dirty="0"/>
              <a:t>Gender: Male/Female</a:t>
            </a:r>
          </a:p>
          <a:p>
            <a:r>
              <a:rPr lang="en-US" baseline="0" dirty="0"/>
              <a:t>Income: Treated as continuous</a:t>
            </a:r>
          </a:p>
          <a:p>
            <a:r>
              <a:rPr lang="en-US" baseline="0" dirty="0"/>
              <a:t>Purpose of Trip: Business vs. Pleasure</a:t>
            </a:r>
          </a:p>
          <a:p>
            <a:r>
              <a:rPr lang="en-US" baseline="0" dirty="0"/>
              <a:t>Relationship Status: Married/Living with Partner vs. Single/Separated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72BA-7A23-4061-9EF3-CBE0D7F414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78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Education:</a:t>
            </a:r>
            <a:r>
              <a:rPr lang="en-US" baseline="0" dirty="0"/>
              <a:t> &lt;= High School vs. &gt; High School</a:t>
            </a:r>
          </a:p>
          <a:p>
            <a:r>
              <a:rPr lang="en-US" baseline="0" dirty="0"/>
              <a:t>Gender: Male/Female</a:t>
            </a:r>
          </a:p>
          <a:p>
            <a:r>
              <a:rPr lang="en-US" baseline="0" dirty="0"/>
              <a:t>Income: Treated as continuous</a:t>
            </a:r>
          </a:p>
          <a:p>
            <a:r>
              <a:rPr lang="en-US" baseline="0" dirty="0"/>
              <a:t>Purpose of Trip: Business vs. Pleasure</a:t>
            </a:r>
          </a:p>
          <a:p>
            <a:r>
              <a:rPr lang="en-US" baseline="0" dirty="0"/>
              <a:t>Relationship Status: Married/Living with Partner vs. Single/Separated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72BA-7A23-4061-9EF3-CBE0D7F414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74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Education:</a:t>
            </a:r>
            <a:r>
              <a:rPr lang="en-US" baseline="0" dirty="0"/>
              <a:t> &lt;= High School vs. &gt; High School</a:t>
            </a:r>
          </a:p>
          <a:p>
            <a:r>
              <a:rPr lang="en-US" baseline="0" dirty="0"/>
              <a:t>Gender: Male/Female</a:t>
            </a:r>
          </a:p>
          <a:p>
            <a:r>
              <a:rPr lang="en-US" baseline="0" dirty="0"/>
              <a:t>Income: Treated as continuous</a:t>
            </a:r>
          </a:p>
          <a:p>
            <a:r>
              <a:rPr lang="en-US" baseline="0" dirty="0"/>
              <a:t>Purpose of Trip: Business vs. Pleasure</a:t>
            </a:r>
          </a:p>
          <a:p>
            <a:r>
              <a:rPr lang="en-US" baseline="0" dirty="0"/>
              <a:t>Relationship Status: Married/Living with Partner vs. Single/Separated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772BA-7A23-4061-9EF3-CBE0D7F414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6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17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2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2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0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69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9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4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2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8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00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3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3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hyperlink" Target="http://warmupsfollowups.blogspot.com/2011/05/bangkok-dangerous-joy-luck-club-ethnic.html" TargetMode="External"/><Relationship Id="rId4" Type="http://schemas.openxmlformats.org/officeDocument/2006/relationships/hyperlink" Target="http://en.m.wikipedia.org/wiki/Mediterranean_cuisin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warmupsfollowups.blogspot.com/2011/05/bangkok-dangerous-joy-luck-club-ethnic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hyperlink" Target="http://warmupsfollowups.blogspot.com/2011/05/bangkok-dangerous-joy-luck-club-ethnic.html" TargetMode="External"/><Relationship Id="rId4" Type="http://schemas.openxmlformats.org/officeDocument/2006/relationships/hyperlink" Target="http://www.shroomery.org/forums/showflat.php/Number/1915659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armupsfollowups.blogspot.com/2011/05/bangkok-dangerous-joy-luck-club-ethnic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Opening a Mediterranean restaurant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723" y="3869634"/>
            <a:ext cx="9960555" cy="1388165"/>
          </a:xfrm>
        </p:spPr>
        <p:txBody>
          <a:bodyPr/>
          <a:lstStyle/>
          <a:p>
            <a:r>
              <a:rPr lang="en-US" dirty="0"/>
              <a:t>Initial analysis:</a:t>
            </a:r>
          </a:p>
          <a:p>
            <a:r>
              <a:rPr lang="en-US" dirty="0"/>
              <a:t>A clustering solution</a:t>
            </a:r>
          </a:p>
        </p:txBody>
      </p:sp>
    </p:spTree>
    <p:extLst>
      <p:ext uri="{BB962C8B-B14F-4D97-AF65-F5344CB8AC3E}">
        <p14:creationId xmlns:p14="http://schemas.microsoft.com/office/powerpoint/2010/main" val="304245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0066689"/>
              </p:ext>
            </p:extLst>
          </p:nvPr>
        </p:nvGraphicFramePr>
        <p:xfrm>
          <a:off x="1143000" y="1965960"/>
          <a:ext cx="629147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068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609600"/>
            <a:ext cx="9875520" cy="1356360"/>
          </a:xfrm>
        </p:spPr>
        <p:txBody>
          <a:bodyPr/>
          <a:lstStyle/>
          <a:p>
            <a:r>
              <a:rPr lang="en-US" dirty="0"/>
              <a:t>Business Problem Layout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624288-701B-4458-8167-2F57483B8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3172609"/>
            <a:ext cx="9525001" cy="135636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do we start? </a:t>
            </a: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Neighborhoods are promising candidates?</a:t>
            </a: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Neighborhoods should be immediately excluded from further review?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42AFE-6A78-4603-9AD0-C21ED501EE24}"/>
              </a:ext>
            </a:extLst>
          </p:cNvPr>
          <p:cNvSpPr/>
          <p:nvPr/>
        </p:nvSpPr>
        <p:spPr>
          <a:xfrm>
            <a:off x="1158240" y="2078922"/>
            <a:ext cx="65155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Interest in opening a restaurant in Toronto: </a:t>
            </a:r>
          </a:p>
        </p:txBody>
      </p:sp>
    </p:spTree>
    <p:extLst>
      <p:ext uri="{BB962C8B-B14F-4D97-AF65-F5344CB8AC3E}">
        <p14:creationId xmlns:p14="http://schemas.microsoft.com/office/powerpoint/2010/main" val="426879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/>
              <a:t>Solution Approach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A1D00A-66A2-433C-971F-822BFD59C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7532" y="2286888"/>
            <a:ext cx="3171893" cy="15640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B7E475-98EF-4E72-BF44-473D01C8A78A}"/>
              </a:ext>
            </a:extLst>
          </p:cNvPr>
          <p:cNvSpPr txBox="1"/>
          <p:nvPr/>
        </p:nvSpPr>
        <p:spPr>
          <a:xfrm>
            <a:off x="954107" y="6858000"/>
            <a:ext cx="10283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://warmupsfollowups.blogspot.com/2011/05/bangkok-dangerous-joy-luck-club-ethnic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/3.0/"/>
              </a:rPr>
              <a:t>CC BY</a:t>
            </a:r>
            <a:endParaRPr lang="en-US" sz="9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F3DD98-9800-48AF-8852-4BD3A7959F91}"/>
              </a:ext>
            </a:extLst>
          </p:cNvPr>
          <p:cNvSpPr/>
          <p:nvPr/>
        </p:nvSpPr>
        <p:spPr>
          <a:xfrm>
            <a:off x="4121075" y="2370276"/>
            <a:ext cx="70444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Restaurants representing the countries around the Mediterranean sea are direct competitors : It will be hard to differentiate our products at the eyes of consumers. We need neighborhoods that have very few –or ideally none– of these restaurants</a:t>
            </a:r>
          </a:p>
        </p:txBody>
      </p:sp>
    </p:spTree>
    <p:extLst>
      <p:ext uri="{BB962C8B-B14F-4D97-AF65-F5344CB8AC3E}">
        <p14:creationId xmlns:p14="http://schemas.microsoft.com/office/powerpoint/2010/main" val="194672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/>
              <a:t>Solution Approach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8A1FD6-CE70-4313-A82F-5CE6E92B8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532" y="1965960"/>
            <a:ext cx="3155093" cy="21040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B7E475-98EF-4E72-BF44-473D01C8A78A}"/>
              </a:ext>
            </a:extLst>
          </p:cNvPr>
          <p:cNvSpPr txBox="1"/>
          <p:nvPr/>
        </p:nvSpPr>
        <p:spPr>
          <a:xfrm>
            <a:off x="954107" y="6858000"/>
            <a:ext cx="10283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warmupsfollowups.blogspot.com/2011/05/bangkok-dangerous-joy-luck-club-ethnic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/3.0/"/>
              </a:rPr>
              <a:t>CC BY</a:t>
            </a:r>
            <a:endParaRPr lang="en-US" sz="9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8813B4-0221-4B95-BBE5-60D4B09B4156}"/>
              </a:ext>
            </a:extLst>
          </p:cNvPr>
          <p:cNvSpPr/>
          <p:nvPr/>
        </p:nvSpPr>
        <p:spPr>
          <a:xfrm>
            <a:off x="4121075" y="2370276"/>
            <a:ext cx="70444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Restaurants representing different ethnic cuisines are desirable: Pockets with a high concentration of ethnic restaurants attract people with an “ethnic cuisine appetite.” If these restaurants are not Mediterranean, it will be a great opportunity to differentiate our product at the eyes of consumers. We need neighborhoods that have a high concentration of these restaurants</a:t>
            </a:r>
          </a:p>
        </p:txBody>
      </p:sp>
    </p:spTree>
    <p:extLst>
      <p:ext uri="{BB962C8B-B14F-4D97-AF65-F5344CB8AC3E}">
        <p14:creationId xmlns:p14="http://schemas.microsoft.com/office/powerpoint/2010/main" val="969217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5958C9-C72E-4C2E-A4C3-88CAFF3B1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532" y="1894215"/>
            <a:ext cx="3155093" cy="2175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/>
              <a:t>Solution Approach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B7E475-98EF-4E72-BF44-473D01C8A78A}"/>
              </a:ext>
            </a:extLst>
          </p:cNvPr>
          <p:cNvSpPr txBox="1"/>
          <p:nvPr/>
        </p:nvSpPr>
        <p:spPr>
          <a:xfrm>
            <a:off x="954107" y="6858000"/>
            <a:ext cx="10283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://warmupsfollowups.blogspot.com/2011/05/bangkok-dangerous-joy-luck-club-ethnic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/3.0/"/>
              </a:rPr>
              <a:t>CC BY</a:t>
            </a:r>
            <a:endParaRPr lang="en-US" sz="9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8813B4-0221-4B95-BBE5-60D4B09B4156}"/>
              </a:ext>
            </a:extLst>
          </p:cNvPr>
          <p:cNvSpPr/>
          <p:nvPr/>
        </p:nvSpPr>
        <p:spPr>
          <a:xfrm>
            <a:off x="4121075" y="2370276"/>
            <a:ext cx="70444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Last, densely populated neighborhoods should be preferred for obvious reasons: A higher population increases the amount of opportunity for new customers</a:t>
            </a:r>
          </a:p>
        </p:txBody>
      </p:sp>
    </p:spTree>
    <p:extLst>
      <p:ext uri="{BB962C8B-B14F-4D97-AF65-F5344CB8AC3E}">
        <p14:creationId xmlns:p14="http://schemas.microsoft.com/office/powerpoint/2010/main" val="164632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B7E475-98EF-4E72-BF44-473D01C8A78A}"/>
              </a:ext>
            </a:extLst>
          </p:cNvPr>
          <p:cNvSpPr txBox="1"/>
          <p:nvPr/>
        </p:nvSpPr>
        <p:spPr>
          <a:xfrm>
            <a:off x="954107" y="6858000"/>
            <a:ext cx="10283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warmupsfollowups.blogspot.com/2011/05/bangkok-dangerous-joy-luck-club-ethnic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D06DD4-13D8-4D9D-98D5-1CAD72E26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562310"/>
              </p:ext>
            </p:extLst>
          </p:nvPr>
        </p:nvGraphicFramePr>
        <p:xfrm>
          <a:off x="1308179" y="2059416"/>
          <a:ext cx="8113726" cy="1741778"/>
        </p:xfrm>
        <a:graphic>
          <a:graphicData uri="http://schemas.openxmlformats.org/drawingml/2006/table">
            <a:tbl>
              <a:tblPr/>
              <a:tblGrid>
                <a:gridCol w="566827">
                  <a:extLst>
                    <a:ext uri="{9D8B030D-6E8A-4147-A177-3AD203B41FA5}">
                      <a16:colId xmlns:a16="http://schemas.microsoft.com/office/drawing/2014/main" val="1363845473"/>
                    </a:ext>
                  </a:extLst>
                </a:gridCol>
                <a:gridCol w="1230824">
                  <a:extLst>
                    <a:ext uri="{9D8B030D-6E8A-4147-A177-3AD203B41FA5}">
                      <a16:colId xmlns:a16="http://schemas.microsoft.com/office/drawing/2014/main" val="3197915236"/>
                    </a:ext>
                  </a:extLst>
                </a:gridCol>
                <a:gridCol w="1085070">
                  <a:extLst>
                    <a:ext uri="{9D8B030D-6E8A-4147-A177-3AD203B41FA5}">
                      <a16:colId xmlns:a16="http://schemas.microsoft.com/office/drawing/2014/main" val="1977291187"/>
                    </a:ext>
                  </a:extLst>
                </a:gridCol>
                <a:gridCol w="2445455">
                  <a:extLst>
                    <a:ext uri="{9D8B030D-6E8A-4147-A177-3AD203B41FA5}">
                      <a16:colId xmlns:a16="http://schemas.microsoft.com/office/drawing/2014/main" val="2701522236"/>
                    </a:ext>
                  </a:extLst>
                </a:gridCol>
                <a:gridCol w="2785550">
                  <a:extLst>
                    <a:ext uri="{9D8B030D-6E8A-4147-A177-3AD203B41FA5}">
                      <a16:colId xmlns:a16="http://schemas.microsoft.com/office/drawing/2014/main" val="1859603771"/>
                    </a:ext>
                  </a:extLst>
                </a:gridCol>
              </a:tblGrid>
              <a:tr h="2193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Neighborhoods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residents per ethnic competitor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residents per ethnic non competitor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356359"/>
                  </a:ext>
                </a:extLst>
              </a:tr>
              <a:tr h="214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15,004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5,922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1,929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327040"/>
                  </a:ext>
                </a:extLst>
              </a:tr>
              <a:tr h="214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21,199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21,199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21,199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453535"/>
                  </a:ext>
                </a:extLst>
              </a:tr>
              <a:tr h="214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16,216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16,216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6,955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789045"/>
                  </a:ext>
                </a:extLst>
              </a:tr>
              <a:tr h="214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30,039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8,274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5,371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482499"/>
                  </a:ext>
                </a:extLst>
              </a:tr>
              <a:tr h="214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38,678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38,678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15,125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848103"/>
                  </a:ext>
                </a:extLst>
              </a:tr>
              <a:tr h="214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1,677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13084"/>
                  </a:ext>
                </a:extLst>
              </a:tr>
              <a:tr h="2193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47,073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47,073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47,073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06406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184DBC3-45FC-4E40-8422-0C895D4C872A}"/>
              </a:ext>
            </a:extLst>
          </p:cNvPr>
          <p:cNvSpPr/>
          <p:nvPr/>
        </p:nvSpPr>
        <p:spPr>
          <a:xfrm>
            <a:off x="1225475" y="4099436"/>
            <a:ext cx="103927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Cluster 4 seems to be the best cluster. It looks densely populated on average, it contains no competitor venues and a decent amount of other restaurants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Cluster 2 is also a good cluster of neighborhoods. Again no competition and a decent amount of other restaurants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Cluster 0 would be out last choice for the same reasons. It looks like the population in these neighborhoods is fairly low on average though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Refrain from the temptation to go after the heavily populated cluster 6 that has no competition. The fact that such a high population density cluster has no ethnic restaurants should be suspicious. </a:t>
            </a:r>
          </a:p>
        </p:txBody>
      </p:sp>
    </p:spTree>
    <p:extLst>
      <p:ext uri="{BB962C8B-B14F-4D97-AF65-F5344CB8AC3E}">
        <p14:creationId xmlns:p14="http://schemas.microsoft.com/office/powerpoint/2010/main" val="297144880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584</Words>
  <Application>Microsoft Office PowerPoint</Application>
  <PresentationFormat>Widescreen</PresentationFormat>
  <Paragraphs>98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Basis</vt:lpstr>
      <vt:lpstr>Opening a Mediterranean restaurant</vt:lpstr>
      <vt:lpstr>Agenda</vt:lpstr>
      <vt:lpstr>Business Problem Layout</vt:lpstr>
      <vt:lpstr>Solution Approach</vt:lpstr>
      <vt:lpstr>Solution Approach</vt:lpstr>
      <vt:lpstr>Solution Approach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a Mediterranean restaurant</dc:title>
  <dc:creator>Ioannis Loukakis</dc:creator>
  <cp:lastModifiedBy>Ioannis Loukakis</cp:lastModifiedBy>
  <cp:revision>9</cp:revision>
  <dcterms:created xsi:type="dcterms:W3CDTF">2019-08-21T12:55:41Z</dcterms:created>
  <dcterms:modified xsi:type="dcterms:W3CDTF">2019-08-21T20:19:51Z</dcterms:modified>
</cp:coreProperties>
</file>