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5143500" cx="9144000"/>
  <p:notesSz cx="6858000" cy="9144000"/>
  <p:embeddedFontLst>
    <p:embeddedFont>
      <p:font typeface="Roboto"/>
      <p:regular r:id="rId18"/>
      <p:bold r:id="rId19"/>
      <p:italic r:id="rId20"/>
      <p:boldItalic r:id="rId21"/>
    </p:embeddedFont>
    <p:embeddedFont>
      <p:font typeface="Merriweather"/>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italic.fntdata"/><Relationship Id="rId22" Type="http://schemas.openxmlformats.org/officeDocument/2006/relationships/font" Target="fonts/Merriweather-regular.fntdata"/><Relationship Id="rId21" Type="http://schemas.openxmlformats.org/officeDocument/2006/relationships/font" Target="fonts/Roboto-boldItalic.fntdata"/><Relationship Id="rId24" Type="http://schemas.openxmlformats.org/officeDocument/2006/relationships/font" Target="fonts/Merriweather-italic.fntdata"/><Relationship Id="rId23" Type="http://schemas.openxmlformats.org/officeDocument/2006/relationships/font" Target="fonts/Merriweather-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Merriweather-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Roboto-bold.fntdata"/><Relationship Id="rId18" Type="http://schemas.openxmlformats.org/officeDocument/2006/relationships/font" Target="fonts/Roboto-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15f2c8f0a4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15f2c8f0a4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15f2c8f0a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15f2c8f0a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15f2c8f0a4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15f2c8f0a4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15104722a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15104722a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315104722a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315104722a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15104722a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 name="Google Shape;80;g315104722a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15104722ae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15104722ae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152b30a9c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152b30a9c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152b30a9cb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152b30a9cb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152b30a9cb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152b30a9cb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315f2c8f0a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315f2c8f0a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125" y="0"/>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1" name="Google Shape;11;p2"/>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2" name="Google Shape;12;p2"/>
          <p:cNvSpPr txBox="1"/>
          <p:nvPr>
            <p:ph idx="1" type="subTitle"/>
          </p:nvPr>
        </p:nvSpPr>
        <p:spPr>
          <a:xfrm>
            <a:off x="311700" y="1878560"/>
            <a:ext cx="4242600" cy="7383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2"/>
              </a:buClr>
              <a:buSzPts val="1600"/>
              <a:buNone/>
              <a:defRPr sz="1600">
                <a:solidFill>
                  <a:schemeClr val="lt2"/>
                </a:solidFill>
              </a:defRPr>
            </a:lvl1pPr>
            <a:lvl2pPr lvl="1">
              <a:lnSpc>
                <a:spcPct val="100000"/>
              </a:lnSpc>
              <a:spcBef>
                <a:spcPts val="0"/>
              </a:spcBef>
              <a:spcAft>
                <a:spcPts val="0"/>
              </a:spcAft>
              <a:buClr>
                <a:schemeClr val="lt2"/>
              </a:buClr>
              <a:buSzPts val="1600"/>
              <a:buNone/>
              <a:defRPr sz="1600">
                <a:solidFill>
                  <a:schemeClr val="lt2"/>
                </a:solidFill>
              </a:defRPr>
            </a:lvl2pPr>
            <a:lvl3pPr lvl="2">
              <a:lnSpc>
                <a:spcPct val="100000"/>
              </a:lnSpc>
              <a:spcBef>
                <a:spcPts val="0"/>
              </a:spcBef>
              <a:spcAft>
                <a:spcPts val="0"/>
              </a:spcAft>
              <a:buClr>
                <a:schemeClr val="lt2"/>
              </a:buClr>
              <a:buSzPts val="1600"/>
              <a:buNone/>
              <a:defRPr sz="1600">
                <a:solidFill>
                  <a:schemeClr val="lt2"/>
                </a:solidFill>
              </a:defRPr>
            </a:lvl3pPr>
            <a:lvl4pPr lvl="3">
              <a:lnSpc>
                <a:spcPct val="100000"/>
              </a:lnSpc>
              <a:spcBef>
                <a:spcPts val="0"/>
              </a:spcBef>
              <a:spcAft>
                <a:spcPts val="0"/>
              </a:spcAft>
              <a:buClr>
                <a:schemeClr val="lt2"/>
              </a:buClr>
              <a:buSzPts val="1600"/>
              <a:buNone/>
              <a:defRPr sz="1600">
                <a:solidFill>
                  <a:schemeClr val="lt2"/>
                </a:solidFill>
              </a:defRPr>
            </a:lvl4pPr>
            <a:lvl5pPr lvl="4">
              <a:lnSpc>
                <a:spcPct val="100000"/>
              </a:lnSpc>
              <a:spcBef>
                <a:spcPts val="0"/>
              </a:spcBef>
              <a:spcAft>
                <a:spcPts val="0"/>
              </a:spcAft>
              <a:buClr>
                <a:schemeClr val="lt2"/>
              </a:buClr>
              <a:buSzPts val="1600"/>
              <a:buNone/>
              <a:defRPr sz="1600">
                <a:solidFill>
                  <a:schemeClr val="lt2"/>
                </a:solidFill>
              </a:defRPr>
            </a:lvl5pPr>
            <a:lvl6pPr lvl="5">
              <a:lnSpc>
                <a:spcPct val="100000"/>
              </a:lnSpc>
              <a:spcBef>
                <a:spcPts val="0"/>
              </a:spcBef>
              <a:spcAft>
                <a:spcPts val="0"/>
              </a:spcAft>
              <a:buClr>
                <a:schemeClr val="lt2"/>
              </a:buClr>
              <a:buSzPts val="1600"/>
              <a:buNone/>
              <a:defRPr sz="1600">
                <a:solidFill>
                  <a:schemeClr val="lt2"/>
                </a:solidFill>
              </a:defRPr>
            </a:lvl6pPr>
            <a:lvl7pPr lvl="6">
              <a:lnSpc>
                <a:spcPct val="100000"/>
              </a:lnSpc>
              <a:spcBef>
                <a:spcPts val="0"/>
              </a:spcBef>
              <a:spcAft>
                <a:spcPts val="0"/>
              </a:spcAft>
              <a:buClr>
                <a:schemeClr val="lt2"/>
              </a:buClr>
              <a:buSzPts val="1600"/>
              <a:buNone/>
              <a:defRPr sz="1600">
                <a:solidFill>
                  <a:schemeClr val="lt2"/>
                </a:solidFill>
              </a:defRPr>
            </a:lvl7pPr>
            <a:lvl8pPr lvl="7">
              <a:lnSpc>
                <a:spcPct val="100000"/>
              </a:lnSpc>
              <a:spcBef>
                <a:spcPts val="0"/>
              </a:spcBef>
              <a:spcAft>
                <a:spcPts val="0"/>
              </a:spcAft>
              <a:buClr>
                <a:schemeClr val="lt2"/>
              </a:buClr>
              <a:buSzPts val="1600"/>
              <a:buNone/>
              <a:defRPr sz="1600">
                <a:solidFill>
                  <a:schemeClr val="lt2"/>
                </a:solidFill>
              </a:defRPr>
            </a:lvl8pPr>
            <a:lvl9pPr lvl="8">
              <a:lnSpc>
                <a:spcPct val="100000"/>
              </a:lnSpc>
              <a:spcBef>
                <a:spcPts val="0"/>
              </a:spcBef>
              <a:spcAft>
                <a:spcPts val="0"/>
              </a:spcAft>
              <a:buClr>
                <a:schemeClr val="lt2"/>
              </a:buClr>
              <a:buSzPts val="1600"/>
              <a:buNone/>
              <a:defRPr sz="1600">
                <a:solidFill>
                  <a:schemeClr val="lt2"/>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54" name="Shape 54"/>
        <p:cNvGrpSpPr/>
        <p:nvPr/>
      </p:nvGrpSpPr>
      <p:grpSpPr>
        <a:xfrm>
          <a:off x="0" y="0"/>
          <a:ext cx="0" cy="0"/>
          <a:chOff x="0" y="0"/>
          <a:chExt cx="0" cy="0"/>
        </a:xfrm>
      </p:grpSpPr>
      <p:sp>
        <p:nvSpPr>
          <p:cNvPr id="55" name="Google Shape;55;p11"/>
          <p:cNvSpPr txBox="1"/>
          <p:nvPr>
            <p:ph hasCustomPrompt="1" type="title"/>
          </p:nvPr>
        </p:nvSpPr>
        <p:spPr>
          <a:xfrm>
            <a:off x="311750" y="831175"/>
            <a:ext cx="5334900" cy="12447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10000"/>
              <a:buNone/>
              <a:defRPr sz="10000">
                <a:solidFill>
                  <a:schemeClr val="lt1"/>
                </a:solidFill>
              </a:defRPr>
            </a:lvl1pPr>
            <a:lvl2pPr lvl="1">
              <a:spcBef>
                <a:spcPts val="0"/>
              </a:spcBef>
              <a:spcAft>
                <a:spcPts val="0"/>
              </a:spcAft>
              <a:buClr>
                <a:schemeClr val="lt1"/>
              </a:buClr>
              <a:buSzPts val="10000"/>
              <a:buNone/>
              <a:defRPr sz="10000">
                <a:solidFill>
                  <a:schemeClr val="lt1"/>
                </a:solidFill>
              </a:defRPr>
            </a:lvl2pPr>
            <a:lvl3pPr lvl="2">
              <a:spcBef>
                <a:spcPts val="0"/>
              </a:spcBef>
              <a:spcAft>
                <a:spcPts val="0"/>
              </a:spcAft>
              <a:buClr>
                <a:schemeClr val="lt1"/>
              </a:buClr>
              <a:buSzPts val="10000"/>
              <a:buNone/>
              <a:defRPr sz="10000">
                <a:solidFill>
                  <a:schemeClr val="lt1"/>
                </a:solidFill>
              </a:defRPr>
            </a:lvl3pPr>
            <a:lvl4pPr lvl="3">
              <a:spcBef>
                <a:spcPts val="0"/>
              </a:spcBef>
              <a:spcAft>
                <a:spcPts val="0"/>
              </a:spcAft>
              <a:buClr>
                <a:schemeClr val="lt1"/>
              </a:buClr>
              <a:buSzPts val="10000"/>
              <a:buNone/>
              <a:defRPr sz="10000">
                <a:solidFill>
                  <a:schemeClr val="lt1"/>
                </a:solidFill>
              </a:defRPr>
            </a:lvl4pPr>
            <a:lvl5pPr lvl="4">
              <a:spcBef>
                <a:spcPts val="0"/>
              </a:spcBef>
              <a:spcAft>
                <a:spcPts val="0"/>
              </a:spcAft>
              <a:buClr>
                <a:schemeClr val="lt1"/>
              </a:buClr>
              <a:buSzPts val="10000"/>
              <a:buNone/>
              <a:defRPr sz="10000">
                <a:solidFill>
                  <a:schemeClr val="lt1"/>
                </a:solidFill>
              </a:defRPr>
            </a:lvl5pPr>
            <a:lvl6pPr lvl="5">
              <a:spcBef>
                <a:spcPts val="0"/>
              </a:spcBef>
              <a:spcAft>
                <a:spcPts val="0"/>
              </a:spcAft>
              <a:buClr>
                <a:schemeClr val="lt1"/>
              </a:buClr>
              <a:buSzPts val="10000"/>
              <a:buNone/>
              <a:defRPr sz="10000">
                <a:solidFill>
                  <a:schemeClr val="lt1"/>
                </a:solidFill>
              </a:defRPr>
            </a:lvl6pPr>
            <a:lvl7pPr lvl="6">
              <a:spcBef>
                <a:spcPts val="0"/>
              </a:spcBef>
              <a:spcAft>
                <a:spcPts val="0"/>
              </a:spcAft>
              <a:buClr>
                <a:schemeClr val="lt1"/>
              </a:buClr>
              <a:buSzPts val="10000"/>
              <a:buNone/>
              <a:defRPr sz="10000">
                <a:solidFill>
                  <a:schemeClr val="lt1"/>
                </a:solidFill>
              </a:defRPr>
            </a:lvl7pPr>
            <a:lvl8pPr lvl="7">
              <a:spcBef>
                <a:spcPts val="0"/>
              </a:spcBef>
              <a:spcAft>
                <a:spcPts val="0"/>
              </a:spcAft>
              <a:buClr>
                <a:schemeClr val="lt1"/>
              </a:buClr>
              <a:buSzPts val="10000"/>
              <a:buNone/>
              <a:defRPr sz="10000">
                <a:solidFill>
                  <a:schemeClr val="lt1"/>
                </a:solidFill>
              </a:defRPr>
            </a:lvl8pPr>
            <a:lvl9pPr lvl="8">
              <a:spcBef>
                <a:spcPts val="0"/>
              </a:spcBef>
              <a:spcAft>
                <a:spcPts val="0"/>
              </a:spcAft>
              <a:buClr>
                <a:schemeClr val="lt1"/>
              </a:buClr>
              <a:buSzPts val="10000"/>
              <a:buNone/>
              <a:defRPr sz="10000">
                <a:solidFill>
                  <a:schemeClr val="lt1"/>
                </a:solidFill>
              </a:defRPr>
            </a:lvl9pPr>
          </a:lstStyle>
          <a:p>
            <a:r>
              <a:t>xx%</a:t>
            </a:r>
          </a:p>
        </p:txBody>
      </p:sp>
      <p:sp>
        <p:nvSpPr>
          <p:cNvPr id="56" name="Google Shape;56;p11"/>
          <p:cNvSpPr txBox="1"/>
          <p:nvPr>
            <p:ph idx="1" type="body"/>
          </p:nvPr>
        </p:nvSpPr>
        <p:spPr>
          <a:xfrm>
            <a:off x="311700" y="2121425"/>
            <a:ext cx="5334900" cy="942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8" name="Shape 58"/>
        <p:cNvGrpSpPr/>
        <p:nvPr/>
      </p:nvGrpSpPr>
      <p:grpSpPr>
        <a:xfrm>
          <a:off x="0" y="0"/>
          <a:ext cx="0" cy="0"/>
          <a:chOff x="0" y="0"/>
          <a:chExt cx="0" cy="0"/>
        </a:xfrm>
      </p:grpSpPr>
      <p:sp>
        <p:nvSpPr>
          <p:cNvPr id="59" name="Google Shape;5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14" name="Shape 14"/>
        <p:cNvGrpSpPr/>
        <p:nvPr/>
      </p:nvGrpSpPr>
      <p:grpSpPr>
        <a:xfrm>
          <a:off x="0" y="0"/>
          <a:ext cx="0" cy="0"/>
          <a:chOff x="0" y="0"/>
          <a:chExt cx="0" cy="0"/>
        </a:xfrm>
      </p:grpSpPr>
      <p:sp>
        <p:nvSpPr>
          <p:cNvPr id="15" name="Google Shape;15;p3"/>
          <p:cNvSpPr/>
          <p:nvPr/>
        </p:nvSpPr>
        <p:spPr>
          <a:xfrm>
            <a:off x="0" y="48099"/>
            <a:ext cx="9144250" cy="4398100"/>
          </a:xfrm>
          <a:custGeom>
            <a:rect b="b" l="l" r="r" t="t"/>
            <a:pathLst>
              <a:path extrusionOk="0" h="175924" w="365770">
                <a:moveTo>
                  <a:pt x="0" y="0"/>
                </a:moveTo>
                <a:lnTo>
                  <a:pt x="365770" y="0"/>
                </a:lnTo>
                <a:lnTo>
                  <a:pt x="365760" y="70914"/>
                </a:lnTo>
                <a:lnTo>
                  <a:pt x="0" y="175924"/>
                </a:lnTo>
                <a:close/>
              </a:path>
            </a:pathLst>
          </a:custGeom>
          <a:solidFill>
            <a:schemeClr val="lt1"/>
          </a:solidFill>
          <a:ln>
            <a:noFill/>
          </a:ln>
        </p:spPr>
      </p:sp>
      <p:sp>
        <p:nvSpPr>
          <p:cNvPr id="16" name="Google Shape;16;p3"/>
          <p:cNvSpPr/>
          <p:nvPr/>
        </p:nvSpPr>
        <p:spPr>
          <a:xfrm>
            <a:off x="0" y="0"/>
            <a:ext cx="9144250" cy="4398100"/>
          </a:xfrm>
          <a:custGeom>
            <a:rect b="b" l="l" r="r" t="t"/>
            <a:pathLst>
              <a:path extrusionOk="0" h="175924" w="365770">
                <a:moveTo>
                  <a:pt x="0" y="0"/>
                </a:moveTo>
                <a:lnTo>
                  <a:pt x="365770" y="0"/>
                </a:lnTo>
                <a:lnTo>
                  <a:pt x="365760" y="70914"/>
                </a:lnTo>
                <a:lnTo>
                  <a:pt x="0" y="175924"/>
                </a:lnTo>
                <a:close/>
              </a:path>
            </a:pathLst>
          </a:custGeom>
          <a:solidFill>
            <a:schemeClr val="accent3"/>
          </a:solidFill>
          <a:ln>
            <a:noFill/>
          </a:ln>
        </p:spPr>
      </p:sp>
      <p:sp>
        <p:nvSpPr>
          <p:cNvPr id="17" name="Google Shape;17;p3"/>
          <p:cNvSpPr txBox="1"/>
          <p:nvPr>
            <p:ph type="title"/>
          </p:nvPr>
        </p:nvSpPr>
        <p:spPr>
          <a:xfrm>
            <a:off x="311700" y="539725"/>
            <a:ext cx="8520600" cy="1282500"/>
          </a:xfrm>
          <a:prstGeom prst="rect">
            <a:avLst/>
          </a:prstGeom>
        </p:spPr>
        <p:txBody>
          <a:bodyPr anchorCtr="0" anchor="t"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0"/>
            <a:ext cx="4314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44125"/>
            <a:ext cx="4313625" cy="4399375"/>
          </a:xfrm>
          <a:custGeom>
            <a:rect b="b" l="l" r="r" t="t"/>
            <a:pathLst>
              <a:path extrusionOk="0" h="175975" w="172545">
                <a:moveTo>
                  <a:pt x="0" y="157"/>
                </a:moveTo>
                <a:lnTo>
                  <a:pt x="172419" y="0"/>
                </a:lnTo>
                <a:lnTo>
                  <a:pt x="172545" y="126541"/>
                </a:lnTo>
                <a:lnTo>
                  <a:pt x="0" y="175975"/>
                </a:lnTo>
                <a:close/>
              </a:path>
            </a:pathLst>
          </a:custGeom>
          <a:solidFill>
            <a:schemeClr val="accent2"/>
          </a:solidFill>
          <a:ln>
            <a:noFill/>
          </a:ln>
        </p:spPr>
      </p:sp>
      <p:sp>
        <p:nvSpPr>
          <p:cNvPr id="22" name="Google Shape;22;p4"/>
          <p:cNvSpPr/>
          <p:nvPr/>
        </p:nvSpPr>
        <p:spPr>
          <a:xfrm>
            <a:off x="-125" y="0"/>
            <a:ext cx="4316900" cy="4395600"/>
          </a:xfrm>
          <a:custGeom>
            <a:rect b="b" l="l" r="r" t="t"/>
            <a:pathLst>
              <a:path extrusionOk="0" h="175824" w="172676">
                <a:moveTo>
                  <a:pt x="0" y="6"/>
                </a:moveTo>
                <a:lnTo>
                  <a:pt x="172676" y="0"/>
                </a:lnTo>
                <a:lnTo>
                  <a:pt x="172562" y="126442"/>
                </a:lnTo>
                <a:lnTo>
                  <a:pt x="0" y="175824"/>
                </a:lnTo>
                <a:close/>
              </a:path>
            </a:pathLst>
          </a:custGeom>
          <a:solidFill>
            <a:schemeClr val="dk1"/>
          </a:solidFill>
          <a:ln>
            <a:noFill/>
          </a:ln>
        </p:spPr>
      </p:sp>
      <p:sp>
        <p:nvSpPr>
          <p:cNvPr id="23" name="Google Shape;23;p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 name="Google Shape;24;p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5" name="Google Shape;25;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6" name="Shape 26"/>
        <p:cNvGrpSpPr/>
        <p:nvPr/>
      </p:nvGrpSpPr>
      <p:grpSpPr>
        <a:xfrm>
          <a:off x="0" y="0"/>
          <a:ext cx="0" cy="0"/>
          <a:chOff x="0" y="0"/>
          <a:chExt cx="0" cy="0"/>
        </a:xfrm>
      </p:grpSpPr>
      <p:sp>
        <p:nvSpPr>
          <p:cNvPr id="27" name="Google Shape;27;p5"/>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9" name="Google Shape;29;p5"/>
          <p:cNvSpPr txBox="1"/>
          <p:nvPr>
            <p:ph idx="1" type="body"/>
          </p:nvPr>
        </p:nvSpPr>
        <p:spPr>
          <a:xfrm>
            <a:off x="3117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5"/>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1" name="Google Shape;31;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2" name="Shape 32"/>
        <p:cNvGrpSpPr/>
        <p:nvPr/>
      </p:nvGrpSpPr>
      <p:grpSpPr>
        <a:xfrm>
          <a:off x="0" y="0"/>
          <a:ext cx="0" cy="0"/>
          <a:chOff x="0" y="0"/>
          <a:chExt cx="0" cy="0"/>
        </a:xfrm>
      </p:grpSpPr>
      <p:sp>
        <p:nvSpPr>
          <p:cNvPr id="33" name="Google Shape;33;p6"/>
          <p:cNvSpPr/>
          <p:nvPr/>
        </p:nvSpPr>
        <p:spPr>
          <a:xfrm>
            <a:off x="0" y="0"/>
            <a:ext cx="9144000" cy="1277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6"/>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5" name="Google Shape;35;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6" name="Shape 36"/>
        <p:cNvGrpSpPr/>
        <p:nvPr/>
      </p:nvGrpSpPr>
      <p:grpSpPr>
        <a:xfrm>
          <a:off x="0" y="0"/>
          <a:ext cx="0" cy="0"/>
          <a:chOff x="0" y="0"/>
          <a:chExt cx="0" cy="0"/>
        </a:xfrm>
      </p:grpSpPr>
      <p:sp>
        <p:nvSpPr>
          <p:cNvPr id="37" name="Google Shape;37;p7"/>
          <p:cNvSpPr/>
          <p:nvPr/>
        </p:nvSpPr>
        <p:spPr>
          <a:xfrm>
            <a:off x="0" y="0"/>
            <a:ext cx="37644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7"/>
          <p:cNvSpPr txBox="1"/>
          <p:nvPr>
            <p:ph type="title"/>
          </p:nvPr>
        </p:nvSpPr>
        <p:spPr>
          <a:xfrm>
            <a:off x="311725" y="500925"/>
            <a:ext cx="3127500" cy="18291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39" name="Google Shape;39;p7"/>
          <p:cNvSpPr txBox="1"/>
          <p:nvPr>
            <p:ph idx="1" type="body"/>
          </p:nvPr>
        </p:nvSpPr>
        <p:spPr>
          <a:xfrm>
            <a:off x="311700" y="2390650"/>
            <a:ext cx="3127500" cy="229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accent2"/>
              </a:buClr>
              <a:buSzPts val="1300"/>
              <a:buChar char="●"/>
              <a:defRPr>
                <a:solidFill>
                  <a:schemeClr val="accent2"/>
                </a:solidFill>
              </a:defRPr>
            </a:lvl1pPr>
            <a:lvl2pPr indent="-298450" lvl="1" marL="914400">
              <a:spcBef>
                <a:spcPts val="0"/>
              </a:spcBef>
              <a:spcAft>
                <a:spcPts val="0"/>
              </a:spcAft>
              <a:buClr>
                <a:schemeClr val="accent2"/>
              </a:buClr>
              <a:buSzPts val="1100"/>
              <a:buChar char="○"/>
              <a:defRPr>
                <a:solidFill>
                  <a:schemeClr val="accent2"/>
                </a:solidFill>
              </a:defRPr>
            </a:lvl2pPr>
            <a:lvl3pPr indent="-298450" lvl="2" marL="1371600">
              <a:spcBef>
                <a:spcPts val="0"/>
              </a:spcBef>
              <a:spcAft>
                <a:spcPts val="0"/>
              </a:spcAft>
              <a:buClr>
                <a:schemeClr val="accent2"/>
              </a:buClr>
              <a:buSzPts val="1100"/>
              <a:buChar char="■"/>
              <a:defRPr>
                <a:solidFill>
                  <a:schemeClr val="accent2"/>
                </a:solidFill>
              </a:defRPr>
            </a:lvl3pPr>
            <a:lvl4pPr indent="-298450" lvl="3" marL="1828800">
              <a:spcBef>
                <a:spcPts val="0"/>
              </a:spcBef>
              <a:spcAft>
                <a:spcPts val="0"/>
              </a:spcAft>
              <a:buClr>
                <a:schemeClr val="accent2"/>
              </a:buClr>
              <a:buSzPts val="1100"/>
              <a:buChar char="●"/>
              <a:defRPr>
                <a:solidFill>
                  <a:schemeClr val="accent2"/>
                </a:solidFill>
              </a:defRPr>
            </a:lvl4pPr>
            <a:lvl5pPr indent="-298450" lvl="4" marL="2286000">
              <a:spcBef>
                <a:spcPts val="0"/>
              </a:spcBef>
              <a:spcAft>
                <a:spcPts val="0"/>
              </a:spcAft>
              <a:buClr>
                <a:schemeClr val="accent2"/>
              </a:buClr>
              <a:buSzPts val="1100"/>
              <a:buChar char="○"/>
              <a:defRPr>
                <a:solidFill>
                  <a:schemeClr val="accent2"/>
                </a:solidFill>
              </a:defRPr>
            </a:lvl5pPr>
            <a:lvl6pPr indent="-298450" lvl="5" marL="2743200">
              <a:spcBef>
                <a:spcPts val="0"/>
              </a:spcBef>
              <a:spcAft>
                <a:spcPts val="0"/>
              </a:spcAft>
              <a:buClr>
                <a:schemeClr val="accent2"/>
              </a:buClr>
              <a:buSzPts val="1100"/>
              <a:buChar char="■"/>
              <a:defRPr>
                <a:solidFill>
                  <a:schemeClr val="accent2"/>
                </a:solidFill>
              </a:defRPr>
            </a:lvl6pPr>
            <a:lvl7pPr indent="-298450" lvl="6" marL="3200400">
              <a:spcBef>
                <a:spcPts val="0"/>
              </a:spcBef>
              <a:spcAft>
                <a:spcPts val="0"/>
              </a:spcAft>
              <a:buClr>
                <a:schemeClr val="accent2"/>
              </a:buClr>
              <a:buSzPts val="1100"/>
              <a:buChar char="●"/>
              <a:defRPr>
                <a:solidFill>
                  <a:schemeClr val="accent2"/>
                </a:solidFill>
              </a:defRPr>
            </a:lvl7pPr>
            <a:lvl8pPr indent="-298450" lvl="7" marL="3657600">
              <a:spcBef>
                <a:spcPts val="0"/>
              </a:spcBef>
              <a:spcAft>
                <a:spcPts val="0"/>
              </a:spcAft>
              <a:buClr>
                <a:schemeClr val="accent2"/>
              </a:buClr>
              <a:buSzPts val="1100"/>
              <a:buChar char="○"/>
              <a:defRPr>
                <a:solidFill>
                  <a:schemeClr val="accent2"/>
                </a:solidFill>
              </a:defRPr>
            </a:lvl8pPr>
            <a:lvl9pPr indent="-298450" lvl="8" marL="4114800">
              <a:spcBef>
                <a:spcPts val="0"/>
              </a:spcBef>
              <a:spcAft>
                <a:spcPts val="0"/>
              </a:spcAft>
              <a:buClr>
                <a:schemeClr val="accent2"/>
              </a:buClr>
              <a:buSzPts val="1100"/>
              <a:buChar char="■"/>
              <a:defRPr>
                <a:solidFill>
                  <a:schemeClr val="accent2"/>
                </a:solidFill>
              </a:defRPr>
            </a:lvl9pPr>
          </a:lstStyle>
          <a:p/>
        </p:txBody>
      </p:sp>
      <p:sp>
        <p:nvSpPr>
          <p:cNvPr id="40" name="Google Shape;4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41" name="Shape 41"/>
        <p:cNvGrpSpPr/>
        <p:nvPr/>
      </p:nvGrpSpPr>
      <p:grpSpPr>
        <a:xfrm>
          <a:off x="0" y="0"/>
          <a:ext cx="0" cy="0"/>
          <a:chOff x="0" y="0"/>
          <a:chExt cx="0" cy="0"/>
        </a:xfrm>
      </p:grpSpPr>
      <p:sp>
        <p:nvSpPr>
          <p:cNvPr id="42" name="Google Shape;42;p8"/>
          <p:cNvSpPr txBox="1"/>
          <p:nvPr>
            <p:ph type="title"/>
          </p:nvPr>
        </p:nvSpPr>
        <p:spPr>
          <a:xfrm>
            <a:off x="311675" y="798600"/>
            <a:ext cx="6247800" cy="35463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43" name="Google Shape;43;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4" name="Shape 44"/>
        <p:cNvGrpSpPr/>
        <p:nvPr/>
      </p:nvGrpSpPr>
      <p:grpSpPr>
        <a:xfrm>
          <a:off x="0" y="0"/>
          <a:ext cx="0" cy="0"/>
          <a:chOff x="0" y="0"/>
          <a:chExt cx="0" cy="0"/>
        </a:xfrm>
      </p:grpSpPr>
      <p:sp>
        <p:nvSpPr>
          <p:cNvPr id="45" name="Google Shape;45;p9"/>
          <p:cNvSpPr/>
          <p:nvPr/>
        </p:nvSpPr>
        <p:spPr>
          <a:xfrm>
            <a:off x="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9"/>
          <p:cNvSpPr txBox="1"/>
          <p:nvPr>
            <p:ph type="title"/>
          </p:nvPr>
        </p:nvSpPr>
        <p:spPr>
          <a:xfrm>
            <a:off x="311300" y="500925"/>
            <a:ext cx="3704400" cy="2049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8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7" name="Google Shape;47;p9"/>
          <p:cNvSpPr txBox="1"/>
          <p:nvPr>
            <p:ph idx="1" type="subTitle"/>
          </p:nvPr>
        </p:nvSpPr>
        <p:spPr>
          <a:xfrm>
            <a:off x="304800" y="2626725"/>
            <a:ext cx="3704400" cy="9267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1600"/>
              <a:buNone/>
              <a:defRPr sz="1600">
                <a:solidFill>
                  <a:schemeClr val="accent2"/>
                </a:solidFill>
              </a:defRPr>
            </a:lvl1pPr>
            <a:lvl2pPr lvl="1">
              <a:lnSpc>
                <a:spcPct val="100000"/>
              </a:lnSpc>
              <a:spcBef>
                <a:spcPts val="0"/>
              </a:spcBef>
              <a:spcAft>
                <a:spcPts val="0"/>
              </a:spcAft>
              <a:buClr>
                <a:schemeClr val="accent2"/>
              </a:buClr>
              <a:buSzPts val="1600"/>
              <a:buNone/>
              <a:defRPr sz="1600">
                <a:solidFill>
                  <a:schemeClr val="accent2"/>
                </a:solidFill>
              </a:defRPr>
            </a:lvl2pPr>
            <a:lvl3pPr lvl="2">
              <a:lnSpc>
                <a:spcPct val="100000"/>
              </a:lnSpc>
              <a:spcBef>
                <a:spcPts val="0"/>
              </a:spcBef>
              <a:spcAft>
                <a:spcPts val="0"/>
              </a:spcAft>
              <a:buClr>
                <a:schemeClr val="accent2"/>
              </a:buClr>
              <a:buSzPts val="1600"/>
              <a:buNone/>
              <a:defRPr sz="1600">
                <a:solidFill>
                  <a:schemeClr val="accent2"/>
                </a:solidFill>
              </a:defRPr>
            </a:lvl3pPr>
            <a:lvl4pPr lvl="3">
              <a:lnSpc>
                <a:spcPct val="100000"/>
              </a:lnSpc>
              <a:spcBef>
                <a:spcPts val="0"/>
              </a:spcBef>
              <a:spcAft>
                <a:spcPts val="0"/>
              </a:spcAft>
              <a:buClr>
                <a:schemeClr val="accent2"/>
              </a:buClr>
              <a:buSzPts val="1600"/>
              <a:buNone/>
              <a:defRPr sz="1600">
                <a:solidFill>
                  <a:schemeClr val="accent2"/>
                </a:solidFill>
              </a:defRPr>
            </a:lvl4pPr>
            <a:lvl5pPr lvl="4">
              <a:lnSpc>
                <a:spcPct val="100000"/>
              </a:lnSpc>
              <a:spcBef>
                <a:spcPts val="0"/>
              </a:spcBef>
              <a:spcAft>
                <a:spcPts val="0"/>
              </a:spcAft>
              <a:buClr>
                <a:schemeClr val="accent2"/>
              </a:buClr>
              <a:buSzPts val="1600"/>
              <a:buNone/>
              <a:defRPr sz="1600">
                <a:solidFill>
                  <a:schemeClr val="accent2"/>
                </a:solidFill>
              </a:defRPr>
            </a:lvl5pPr>
            <a:lvl6pPr lvl="5">
              <a:lnSpc>
                <a:spcPct val="100000"/>
              </a:lnSpc>
              <a:spcBef>
                <a:spcPts val="0"/>
              </a:spcBef>
              <a:spcAft>
                <a:spcPts val="0"/>
              </a:spcAft>
              <a:buClr>
                <a:schemeClr val="accent2"/>
              </a:buClr>
              <a:buSzPts val="1600"/>
              <a:buNone/>
              <a:defRPr sz="1600">
                <a:solidFill>
                  <a:schemeClr val="accent2"/>
                </a:solidFill>
              </a:defRPr>
            </a:lvl6pPr>
            <a:lvl7pPr lvl="6">
              <a:lnSpc>
                <a:spcPct val="100000"/>
              </a:lnSpc>
              <a:spcBef>
                <a:spcPts val="0"/>
              </a:spcBef>
              <a:spcAft>
                <a:spcPts val="0"/>
              </a:spcAft>
              <a:buClr>
                <a:schemeClr val="accent2"/>
              </a:buClr>
              <a:buSzPts val="1600"/>
              <a:buNone/>
              <a:defRPr sz="1600">
                <a:solidFill>
                  <a:schemeClr val="accent2"/>
                </a:solidFill>
              </a:defRPr>
            </a:lvl7pPr>
            <a:lvl8pPr lvl="7">
              <a:lnSpc>
                <a:spcPct val="100000"/>
              </a:lnSpc>
              <a:spcBef>
                <a:spcPts val="0"/>
              </a:spcBef>
              <a:spcAft>
                <a:spcPts val="0"/>
              </a:spcAft>
              <a:buClr>
                <a:schemeClr val="accent2"/>
              </a:buClr>
              <a:buSzPts val="1600"/>
              <a:buNone/>
              <a:defRPr sz="1600">
                <a:solidFill>
                  <a:schemeClr val="accent2"/>
                </a:solidFill>
              </a:defRPr>
            </a:lvl8pPr>
            <a:lvl9pPr lvl="8">
              <a:lnSpc>
                <a:spcPct val="100000"/>
              </a:lnSpc>
              <a:spcBef>
                <a:spcPts val="0"/>
              </a:spcBef>
              <a:spcAft>
                <a:spcPts val="0"/>
              </a:spcAft>
              <a:buClr>
                <a:schemeClr val="accent2"/>
              </a:buClr>
              <a:buSzPts val="1600"/>
              <a:buNone/>
              <a:defRPr sz="1600">
                <a:solidFill>
                  <a:schemeClr val="accent2"/>
                </a:solidFill>
              </a:defRPr>
            </a:lvl9pPr>
          </a:lstStyle>
          <a:p/>
        </p:txBody>
      </p:sp>
      <p:sp>
        <p:nvSpPr>
          <p:cNvPr id="48" name="Google Shape;48;p9"/>
          <p:cNvSpPr txBox="1"/>
          <p:nvPr>
            <p:ph idx="2" type="body"/>
          </p:nvPr>
        </p:nvSpPr>
        <p:spPr>
          <a:xfrm>
            <a:off x="4879025" y="500925"/>
            <a:ext cx="3954000" cy="4111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9" name="Google Shape;4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0" name="Shape 50"/>
        <p:cNvGrpSpPr/>
        <p:nvPr/>
      </p:nvGrpSpPr>
      <p:grpSpPr>
        <a:xfrm>
          <a:off x="0" y="0"/>
          <a:ext cx="0" cy="0"/>
          <a:chOff x="0" y="0"/>
          <a:chExt cx="0" cy="0"/>
        </a:xfrm>
      </p:grpSpPr>
      <p:sp>
        <p:nvSpPr>
          <p:cNvPr id="51" name="Google Shape;51;p10"/>
          <p:cNvSpPr/>
          <p:nvPr/>
        </p:nvSpPr>
        <p:spPr>
          <a:xfrm>
            <a:off x="0" y="4369000"/>
            <a:ext cx="9144000" cy="7743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0"/>
          <p:cNvSpPr txBox="1"/>
          <p:nvPr>
            <p:ph idx="1" type="body"/>
          </p:nvPr>
        </p:nvSpPr>
        <p:spPr>
          <a:xfrm>
            <a:off x="311700" y="4521400"/>
            <a:ext cx="7979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lt1"/>
              </a:buClr>
              <a:buSzPts val="1300"/>
              <a:buFont typeface="Merriweather"/>
              <a:buNone/>
              <a:defRPr>
                <a:solidFill>
                  <a:schemeClr val="lt1"/>
                </a:solidFill>
                <a:latin typeface="Merriweather"/>
                <a:ea typeface="Merriweather"/>
                <a:cs typeface="Merriweather"/>
                <a:sym typeface="Merriweather"/>
              </a:defRPr>
            </a:lvl1pPr>
          </a:lstStyle>
          <a:p/>
        </p:txBody>
      </p:sp>
      <p:sp>
        <p:nvSpPr>
          <p:cNvPr id="53" name="Google Shape;5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radig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1pPr>
            <a:lvl2pPr lvl="1">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2pPr>
            <a:lvl3pPr lvl="2">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3pPr>
            <a:lvl4pPr lvl="3">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4pPr>
            <a:lvl5pPr lvl="4">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5pPr>
            <a:lvl6pPr lvl="5">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6pPr>
            <a:lvl7pPr lvl="6">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7pPr>
            <a:lvl8pPr lvl="7">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8pPr>
            <a:lvl9pPr lvl="8">
              <a:spcBef>
                <a:spcPts val="0"/>
              </a:spcBef>
              <a:spcAft>
                <a:spcPts val="0"/>
              </a:spcAft>
              <a:buClr>
                <a:schemeClr val="accent1"/>
              </a:buClr>
              <a:buSzPts val="2800"/>
              <a:buFont typeface="Merriweather"/>
              <a:buNone/>
              <a:defRPr sz="2800">
                <a:solidFill>
                  <a:schemeClr val="accent1"/>
                </a:solidFill>
                <a:latin typeface="Merriweather"/>
                <a:ea typeface="Merriweather"/>
                <a:cs typeface="Merriweather"/>
                <a:sym typeface="Merriweather"/>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Roboto"/>
              <a:buChar char="●"/>
              <a:defRPr sz="1300">
                <a:solidFill>
                  <a:schemeClr val="dk2"/>
                </a:solidFill>
                <a:latin typeface="Roboto"/>
                <a:ea typeface="Roboto"/>
                <a:cs typeface="Roboto"/>
                <a:sym typeface="Roboto"/>
              </a:defRPr>
            </a:lvl1pPr>
            <a:lvl2pPr indent="-298450" lvl="1" marL="914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2pPr>
            <a:lvl3pPr indent="-298450" lvl="2" marL="1371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3pPr>
            <a:lvl4pPr indent="-298450" lvl="3" marL="1828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4pPr>
            <a:lvl5pPr indent="-298450" lvl="4" marL="22860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5pPr>
            <a:lvl6pPr indent="-298450" lvl="5" marL="27432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6pPr>
            <a:lvl7pPr indent="-298450" lvl="6" marL="32004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7pPr>
            <a:lvl8pPr indent="-298450" lvl="7" marL="36576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8pPr>
            <a:lvl9pPr indent="-298450" lvl="8" marL="4114800">
              <a:lnSpc>
                <a:spcPct val="115000"/>
              </a:lnSpc>
              <a:spcBef>
                <a:spcPts val="0"/>
              </a:spcBef>
              <a:spcAft>
                <a:spcPts val="0"/>
              </a:spcAft>
              <a:buClr>
                <a:schemeClr val="dk2"/>
              </a:buClr>
              <a:buSzPts val="1100"/>
              <a:buFont typeface="Roboto"/>
              <a:buChar char="■"/>
              <a:defRPr sz="1100">
                <a:solidFill>
                  <a:schemeClr val="dk2"/>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Roboto"/>
                <a:ea typeface="Roboto"/>
                <a:cs typeface="Roboto"/>
                <a:sym typeface="Roboto"/>
              </a:defRPr>
            </a:lvl1pPr>
            <a:lvl2pPr lvl="1" algn="r">
              <a:buNone/>
              <a:defRPr sz="1000">
                <a:solidFill>
                  <a:schemeClr val="dk2"/>
                </a:solidFill>
                <a:latin typeface="Roboto"/>
                <a:ea typeface="Roboto"/>
                <a:cs typeface="Roboto"/>
                <a:sym typeface="Roboto"/>
              </a:defRPr>
            </a:lvl2pPr>
            <a:lvl3pPr lvl="2" algn="r">
              <a:buNone/>
              <a:defRPr sz="1000">
                <a:solidFill>
                  <a:schemeClr val="dk2"/>
                </a:solidFill>
                <a:latin typeface="Roboto"/>
                <a:ea typeface="Roboto"/>
                <a:cs typeface="Roboto"/>
                <a:sym typeface="Roboto"/>
              </a:defRPr>
            </a:lvl3pPr>
            <a:lvl4pPr lvl="3" algn="r">
              <a:buNone/>
              <a:defRPr sz="1000">
                <a:solidFill>
                  <a:schemeClr val="dk2"/>
                </a:solidFill>
                <a:latin typeface="Roboto"/>
                <a:ea typeface="Roboto"/>
                <a:cs typeface="Roboto"/>
                <a:sym typeface="Roboto"/>
              </a:defRPr>
            </a:lvl4pPr>
            <a:lvl5pPr lvl="4" algn="r">
              <a:buNone/>
              <a:defRPr sz="1000">
                <a:solidFill>
                  <a:schemeClr val="dk2"/>
                </a:solidFill>
                <a:latin typeface="Roboto"/>
                <a:ea typeface="Roboto"/>
                <a:cs typeface="Roboto"/>
                <a:sym typeface="Roboto"/>
              </a:defRPr>
            </a:lvl5pPr>
            <a:lvl6pPr lvl="5" algn="r">
              <a:buNone/>
              <a:defRPr sz="1000">
                <a:solidFill>
                  <a:schemeClr val="dk2"/>
                </a:solidFill>
                <a:latin typeface="Roboto"/>
                <a:ea typeface="Roboto"/>
                <a:cs typeface="Roboto"/>
                <a:sym typeface="Roboto"/>
              </a:defRPr>
            </a:lvl6pPr>
            <a:lvl7pPr lvl="6" algn="r">
              <a:buNone/>
              <a:defRPr sz="1000">
                <a:solidFill>
                  <a:schemeClr val="dk2"/>
                </a:solidFill>
                <a:latin typeface="Roboto"/>
                <a:ea typeface="Roboto"/>
                <a:cs typeface="Roboto"/>
                <a:sym typeface="Roboto"/>
              </a:defRPr>
            </a:lvl7pPr>
            <a:lvl8pPr lvl="7" algn="r">
              <a:buNone/>
              <a:defRPr sz="1000">
                <a:solidFill>
                  <a:schemeClr val="dk2"/>
                </a:solidFill>
                <a:latin typeface="Roboto"/>
                <a:ea typeface="Roboto"/>
                <a:cs typeface="Roboto"/>
                <a:sym typeface="Roboto"/>
              </a:defRPr>
            </a:lvl8pPr>
            <a:lvl9pPr lvl="8" algn="r">
              <a:buNone/>
              <a:defRPr sz="1000">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www.kaggle.com/datasets/waqi786/remote-work-and-mental-health" TargetMode="External"/><Relationship Id="rId4" Type="http://schemas.openxmlformats.org/officeDocument/2006/relationships/hyperlink" Target="https://www.kaggle.com/datasets/mrsimple07/remote-work-productivity/data"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hyperlink" Target="https://www.kaggle.com/datasets/waqi786/remote-work-and-mental-health" TargetMode="External"/><Relationship Id="rId4" Type="http://schemas.openxmlformats.org/officeDocument/2006/relationships/hyperlink" Target="https://www.kaggle.com/datasets/mrsimple07/remote-work-productivity/dat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ctrTitle"/>
          </p:nvPr>
        </p:nvSpPr>
        <p:spPr>
          <a:xfrm>
            <a:off x="311700" y="539725"/>
            <a:ext cx="8520600" cy="1282500"/>
          </a:xfrm>
          <a:prstGeom prst="rect">
            <a:avLst/>
          </a:prstGeom>
        </p:spPr>
        <p:txBody>
          <a:bodyPr anchorCtr="0" anchor="t" bIns="91425" lIns="91425" spcFirstLastPara="1" rIns="91425" wrap="square" tIns="91425">
            <a:normAutofit/>
          </a:bodyPr>
          <a:lstStyle/>
          <a:p>
            <a:pPr indent="0" lvl="0" marL="0" rtl="0" algn="l">
              <a:lnSpc>
                <a:spcPct val="115000"/>
              </a:lnSpc>
              <a:spcBef>
                <a:spcPts val="0"/>
              </a:spcBef>
              <a:spcAft>
                <a:spcPts val="0"/>
              </a:spcAft>
              <a:buClr>
                <a:schemeClr val="dk1"/>
              </a:buClr>
              <a:buSzPts val="1100"/>
              <a:buFont typeface="Arial"/>
              <a:buNone/>
            </a:pPr>
            <a:r>
              <a:rPr b="1" lang="en-GB" sz="2200" u="sng"/>
              <a:t>The effect modern work arrangements have on employees</a:t>
            </a:r>
            <a:endParaRPr sz="6300"/>
          </a:p>
        </p:txBody>
      </p:sp>
      <p:sp>
        <p:nvSpPr>
          <p:cNvPr id="65" name="Google Shape;65;p13"/>
          <p:cNvSpPr txBox="1"/>
          <p:nvPr>
            <p:ph idx="1" type="subTitle"/>
          </p:nvPr>
        </p:nvSpPr>
        <p:spPr>
          <a:xfrm>
            <a:off x="311700" y="1889260"/>
            <a:ext cx="4242600" cy="738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Loukas Kapsalis - Capstone Project</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 Social Isolation</a:t>
            </a:r>
            <a:endParaRPr/>
          </a:p>
        </p:txBody>
      </p:sp>
      <p:sp>
        <p:nvSpPr>
          <p:cNvPr id="127" name="Google Shape;127;p22"/>
          <p:cNvSpPr txBox="1"/>
          <p:nvPr>
            <p:ph idx="1" type="body"/>
          </p:nvPr>
        </p:nvSpPr>
        <p:spPr>
          <a:xfrm>
            <a:off x="0" y="1276775"/>
            <a:ext cx="2408100" cy="38667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The mean values for the Social Isolation rating were 3.07, 3.00 &amp; 2.95 for hybrid, onsite and remote respectively.</a:t>
            </a:r>
            <a:endParaRPr/>
          </a:p>
          <a:p>
            <a:pPr indent="-311150" lvl="0" marL="457200" rtl="0" algn="l">
              <a:spcBef>
                <a:spcPts val="0"/>
              </a:spcBef>
              <a:spcAft>
                <a:spcPts val="0"/>
              </a:spcAft>
              <a:buSzPts val="1300"/>
              <a:buChar char="●"/>
            </a:pPr>
            <a:r>
              <a:rPr lang="en-GB"/>
              <a:t>The median value was 3 for all work arrangements.</a:t>
            </a:r>
            <a:endParaRPr/>
          </a:p>
          <a:p>
            <a:pPr indent="-311150" lvl="0" marL="457200" rtl="0" algn="l">
              <a:spcBef>
                <a:spcPts val="0"/>
              </a:spcBef>
              <a:spcAft>
                <a:spcPts val="0"/>
              </a:spcAft>
              <a:buSzPts val="1300"/>
              <a:buChar char="●"/>
            </a:pPr>
            <a:r>
              <a:rPr lang="en-GB"/>
              <a:t>The mode values were both 4 for hybrid and onsite and 2 for remote.</a:t>
            </a:r>
            <a:endParaRPr/>
          </a:p>
          <a:p>
            <a:pPr indent="-311150" lvl="0" marL="457200" rtl="0" algn="l">
              <a:spcBef>
                <a:spcPts val="0"/>
              </a:spcBef>
              <a:spcAft>
                <a:spcPts val="0"/>
              </a:spcAft>
              <a:buSzPts val="1300"/>
              <a:buChar char="●"/>
            </a:pPr>
            <a:r>
              <a:rPr lang="en-GB"/>
              <a:t>Overall, it looks like hybrid employees have a slightly higher rating.</a:t>
            </a:r>
            <a:endParaRPr/>
          </a:p>
        </p:txBody>
      </p:sp>
      <p:sp>
        <p:nvSpPr>
          <p:cNvPr id="128" name="Google Shape;128;p22"/>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9" name="Google Shape;129;p22"/>
          <p:cNvPicPr preferRelativeResize="0"/>
          <p:nvPr/>
        </p:nvPicPr>
        <p:blipFill>
          <a:blip r:embed="rId3">
            <a:alphaModFix/>
          </a:blip>
          <a:stretch>
            <a:fillRect/>
          </a:stretch>
        </p:blipFill>
        <p:spPr>
          <a:xfrm>
            <a:off x="2408150" y="1276775"/>
            <a:ext cx="6735851" cy="3769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Conclusion</a:t>
            </a:r>
            <a:endParaRPr/>
          </a:p>
        </p:txBody>
      </p:sp>
      <p:sp>
        <p:nvSpPr>
          <p:cNvPr id="135" name="Google Shape;135;p23"/>
          <p:cNvSpPr txBox="1"/>
          <p:nvPr>
            <p:ph idx="1" type="body"/>
          </p:nvPr>
        </p:nvSpPr>
        <p:spPr>
          <a:xfrm>
            <a:off x="4644675" y="175375"/>
            <a:ext cx="4166400" cy="47370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Ultimately, the results of this analysis highlights that workers who work remote are overall more productive in their job, work less hours and have a better wellbeing.</a:t>
            </a:r>
            <a:endParaRPr/>
          </a:p>
          <a:p>
            <a:pPr indent="-311150" lvl="0" marL="457200" rtl="0" algn="l">
              <a:spcBef>
                <a:spcPts val="0"/>
              </a:spcBef>
              <a:spcAft>
                <a:spcPts val="0"/>
              </a:spcAft>
              <a:buSzPts val="1300"/>
              <a:buChar char="●"/>
            </a:pPr>
            <a:r>
              <a:rPr lang="en-GB"/>
              <a:t>However, onsite employees tend to have better sleep quality compared to hybrid </a:t>
            </a:r>
            <a:r>
              <a:rPr lang="en-GB"/>
              <a:t>and</a:t>
            </a:r>
            <a:r>
              <a:rPr lang="en-GB"/>
              <a:t> onsite.</a:t>
            </a:r>
            <a:endParaRPr/>
          </a:p>
          <a:p>
            <a:pPr indent="-311150" lvl="0" marL="457200" rtl="0" algn="l">
              <a:spcBef>
                <a:spcPts val="0"/>
              </a:spcBef>
              <a:spcAft>
                <a:spcPts val="0"/>
              </a:spcAft>
              <a:buSzPts val="1300"/>
              <a:buChar char="●"/>
            </a:pPr>
            <a:r>
              <a:rPr lang="en-GB"/>
              <a:t>Hybrid employees, appear to have higher social isolation ratings compared to the other two work arrangements.</a:t>
            </a:r>
            <a:endParaRPr/>
          </a:p>
          <a:p>
            <a:pPr indent="-311150" lvl="0" marL="457200" rtl="0" algn="l">
              <a:spcBef>
                <a:spcPts val="0"/>
              </a:spcBef>
              <a:spcAft>
                <a:spcPts val="0"/>
              </a:spcAft>
              <a:buSzPts val="1300"/>
              <a:buChar char="●"/>
            </a:pPr>
            <a:r>
              <a:rPr lang="en-GB"/>
              <a:t>Hybrid looks to be the “weaker” or “less effective” work arrangement based on the analysis performed on the two specific features that have mostly to do with the wellbeing of the employees.</a:t>
            </a:r>
            <a:endParaRPr/>
          </a:p>
          <a:p>
            <a:pPr indent="-311150" lvl="0" marL="457200" rtl="0" algn="l">
              <a:spcBef>
                <a:spcPts val="0"/>
              </a:spcBef>
              <a:spcAft>
                <a:spcPts val="0"/>
              </a:spcAft>
              <a:buSzPts val="1300"/>
              <a:buChar char="●"/>
            </a:pPr>
            <a:r>
              <a:rPr lang="en-GB"/>
              <a:t>All in all, it looks like remote workers have an advantage in most features, however it is ultimately up to the employee or the people manager to make their decision based on what their goal, their personal preferences and which one aligns better with their interests.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Sources</a:t>
            </a:r>
            <a:endParaRPr/>
          </a:p>
        </p:txBody>
      </p:sp>
      <p:sp>
        <p:nvSpPr>
          <p:cNvPr id="141" name="Google Shape;141;p24"/>
          <p:cNvSpPr txBox="1"/>
          <p:nvPr>
            <p:ph idx="1" type="body"/>
          </p:nvPr>
        </p:nvSpPr>
        <p:spPr>
          <a:xfrm>
            <a:off x="4644675" y="500925"/>
            <a:ext cx="4166400" cy="4098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AutoNum type="arabicPeriod"/>
            </a:pPr>
            <a:r>
              <a:rPr lang="en-GB"/>
              <a:t>“Remote Work &amp; Mental Health” </a:t>
            </a:r>
            <a:r>
              <a:rPr lang="en-GB" u="sng">
                <a:solidFill>
                  <a:schemeClr val="hlink"/>
                </a:solidFill>
                <a:hlinkClick r:id="rId3"/>
              </a:rPr>
              <a:t>https://www.kaggle.com/datasets/waqi786/remote-work-and-mental-health</a:t>
            </a:r>
            <a:endParaRPr/>
          </a:p>
          <a:p>
            <a:pPr indent="-311150" lvl="0" marL="457200" rtl="0" algn="l">
              <a:spcBef>
                <a:spcPts val="0"/>
              </a:spcBef>
              <a:spcAft>
                <a:spcPts val="0"/>
              </a:spcAft>
              <a:buSzPts val="1300"/>
              <a:buAutoNum type="arabicPeriod"/>
            </a:pPr>
            <a:r>
              <a:rPr lang="en-GB"/>
              <a:t>“Remote Work Productivity” </a:t>
            </a:r>
            <a:r>
              <a:rPr lang="en-GB" u="sng">
                <a:solidFill>
                  <a:schemeClr val="hlink"/>
                </a:solidFill>
                <a:hlinkClick r:id="rId4"/>
              </a:rPr>
              <a:t>https://www.kaggle.com/datasets/mrsimple07/remote-work-productivity/data</a:t>
            </a:r>
            <a:endParaRPr/>
          </a:p>
          <a:p>
            <a:pPr indent="0" lvl="0" marL="45720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4"/>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Executive Summary</a:t>
            </a:r>
            <a:endParaRPr/>
          </a:p>
        </p:txBody>
      </p:sp>
      <p:sp>
        <p:nvSpPr>
          <p:cNvPr id="71" name="Google Shape;71;p14"/>
          <p:cNvSpPr txBox="1"/>
          <p:nvPr>
            <p:ph idx="4294967295" type="body"/>
          </p:nvPr>
        </p:nvSpPr>
        <p:spPr>
          <a:xfrm>
            <a:off x="369900" y="1426500"/>
            <a:ext cx="8520600" cy="3624900"/>
          </a:xfrm>
          <a:prstGeom prst="rect">
            <a:avLst/>
          </a:prstGeom>
        </p:spPr>
        <p:txBody>
          <a:bodyPr anchorCtr="0" anchor="t" bIns="91425" lIns="91425" spcFirstLastPara="1" rIns="91425" wrap="square" tIns="91425">
            <a:normAutofit lnSpcReduction="10000"/>
          </a:bodyPr>
          <a:lstStyle/>
          <a:p>
            <a:pPr indent="-301625" lvl="0" marL="457200" rtl="0" algn="l">
              <a:spcBef>
                <a:spcPts val="0"/>
              </a:spcBef>
              <a:spcAft>
                <a:spcPts val="0"/>
              </a:spcAft>
              <a:buSzPts val="1150"/>
              <a:buChar char="●"/>
            </a:pPr>
            <a:r>
              <a:rPr lang="en-GB" sz="1150"/>
              <a:t>In 2024 &amp; the post-COVID era, it is very common to stumble across people with various work arrangements. This project has attempted to analyse the different effects work arrangements have on the employees. The target audiences for this project are the employees, so that they can understand what work arrangement aligns better with their interests and the people managers, to understand how to optimise their teams by improving certain features which are related to their current goals i.e. how to increase the productivity of their employees, while keeping them satisfied.</a:t>
            </a:r>
            <a:endParaRPr sz="1150"/>
          </a:p>
          <a:p>
            <a:pPr indent="-301625" lvl="0" marL="457200" rtl="0" algn="l">
              <a:spcBef>
                <a:spcPts val="0"/>
              </a:spcBef>
              <a:spcAft>
                <a:spcPts val="0"/>
              </a:spcAft>
              <a:buSzPts val="1150"/>
              <a:buChar char="●"/>
            </a:pPr>
            <a:r>
              <a:rPr lang="en-GB" sz="1150"/>
              <a:t>The analysis was primarily done in Python - Jupyter Notebook by grouping and comparing visually, certain features such as productivity, wellbeing score, working hours etc. across the different work arrangements by plotting graphs and obtaining descriptive statistics. As a result, it highlighted which arrangement favours specific features but also which ones disfavour them. Some of the key takeaways of this report was that people who work remotely have higher productivity &amp; wellbeing scores. Additionally, it was found that people who work in the office, work longer hours while people who work hybrid, a combination of working onsite and remote, have the highest social isolation ratings.</a:t>
            </a:r>
            <a:endParaRPr sz="1150"/>
          </a:p>
          <a:p>
            <a:pPr indent="-301625" lvl="0" marL="457200" rtl="0" algn="l">
              <a:spcBef>
                <a:spcPts val="0"/>
              </a:spcBef>
              <a:spcAft>
                <a:spcPts val="0"/>
              </a:spcAft>
              <a:buSzPts val="1150"/>
              <a:buChar char="●"/>
            </a:pPr>
            <a:r>
              <a:rPr lang="en-GB" sz="1150"/>
              <a:t>The main takeaway from the analysis is despite that it might look that </a:t>
            </a:r>
            <a:r>
              <a:rPr lang="en-GB" sz="1150"/>
              <a:t>remote</a:t>
            </a:r>
            <a:r>
              <a:rPr lang="en-GB" sz="1150"/>
              <a:t> workers </a:t>
            </a:r>
            <a:r>
              <a:rPr lang="en-GB" sz="1150"/>
              <a:t>have an</a:t>
            </a:r>
            <a:r>
              <a:rPr lang="en-GB" sz="1150"/>
              <a:t> advantage on most features, there are positives and negatives in all the different work arrangements, so it is up to the individuals to assess which ones align better with their interests and for the people managers to decide what is that they’re trying to achieve with their team and act accordingly. By considering the results one can take advantage of p</a:t>
            </a:r>
            <a:r>
              <a:rPr lang="en-GB" sz="1150"/>
              <a:t>redictive analytics, which can enable organisations or individual employees to anticipate or prevent potential issues of certain work arrangements, stay on top of things and make sure that they make the right decisions when needed, based on what the supporting evidence suggests.</a:t>
            </a:r>
            <a:endParaRPr sz="115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5"/>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Introduction</a:t>
            </a:r>
            <a:endParaRPr/>
          </a:p>
        </p:txBody>
      </p:sp>
      <p:sp>
        <p:nvSpPr>
          <p:cNvPr id="77" name="Google Shape;77;p15"/>
          <p:cNvSpPr txBox="1"/>
          <p:nvPr>
            <p:ph idx="4294967295" type="body"/>
          </p:nvPr>
        </p:nvSpPr>
        <p:spPr>
          <a:xfrm>
            <a:off x="346400" y="1522725"/>
            <a:ext cx="8520600" cy="3289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GB"/>
              <a:t>Ever since 2020 when COVID-19 hit, the traditional work arrangements we all knew took an interesting turn of things. Due to all the uncertainty and to satisfy the social distancing protocols which were introduced at the time, many employees with traditional office jobs found themselves working remotely from home. Fast forward in 2024, remote or hybrid working, are still very common and we will assess the impact these work arrangements have had on the workforce. </a:t>
            </a:r>
            <a:endParaRPr/>
          </a:p>
          <a:p>
            <a:pPr indent="-311150" lvl="0" marL="457200" rtl="0" algn="l">
              <a:spcBef>
                <a:spcPts val="0"/>
              </a:spcBef>
              <a:spcAft>
                <a:spcPts val="0"/>
              </a:spcAft>
              <a:buSzPts val="1300"/>
              <a:buChar char="●"/>
            </a:pPr>
            <a:r>
              <a:rPr lang="en-GB"/>
              <a:t>As a young professional who recently got into employment, in the post-COVID era and as a potential people manager in the future, this topic is something which not only interests me from both perspectives of employees and people managers, but also affects my professional career currently and in the long-term.</a:t>
            </a:r>
            <a:endParaRPr/>
          </a:p>
          <a:p>
            <a:pPr indent="-311150" lvl="0" marL="457200" rtl="0" algn="l">
              <a:spcBef>
                <a:spcPts val="0"/>
              </a:spcBef>
              <a:spcAft>
                <a:spcPts val="0"/>
              </a:spcAft>
              <a:buSzPts val="1300"/>
              <a:buChar char="●"/>
            </a:pPr>
            <a:r>
              <a:rPr lang="en-GB"/>
              <a:t>A data-driven solution is a very good fit for this project, as most of the metrics within the data such as worker productivity, hours worked etc. can be quantitatively measured, making it simple to understand the relationships between the work arrangements, the different features and the outcomes using graphs &amp; descriptive statistics. Additionally, predictive analytics can enable organisations to anticipate potential issues of certain work arrangements, i.e. how remote work might decrease collaboration or how flexible hours might increase satisfaction.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6"/>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Methods</a:t>
            </a:r>
            <a:endParaRPr/>
          </a:p>
        </p:txBody>
      </p:sp>
      <p:sp>
        <p:nvSpPr>
          <p:cNvPr id="83" name="Google Shape;83;p16"/>
          <p:cNvSpPr txBox="1"/>
          <p:nvPr>
            <p:ph idx="1" type="body"/>
          </p:nvPr>
        </p:nvSpPr>
        <p:spPr>
          <a:xfrm>
            <a:off x="4644675" y="500925"/>
            <a:ext cx="4166400" cy="4358100"/>
          </a:xfrm>
          <a:prstGeom prst="rect">
            <a:avLst/>
          </a:prstGeom>
        </p:spPr>
        <p:txBody>
          <a:bodyPr anchorCtr="0" anchor="t" bIns="91425" lIns="91425" spcFirstLastPara="1" rIns="91425" wrap="square" tIns="91425">
            <a:noAutofit/>
          </a:bodyPr>
          <a:lstStyle/>
          <a:p>
            <a:pPr indent="0" lvl="0" marL="0" rtl="0" algn="l">
              <a:lnSpc>
                <a:spcPct val="95000"/>
              </a:lnSpc>
              <a:spcBef>
                <a:spcPts val="0"/>
              </a:spcBef>
              <a:spcAft>
                <a:spcPts val="0"/>
              </a:spcAft>
              <a:buNone/>
            </a:pPr>
            <a:r>
              <a:rPr lang="en-GB" sz="1250"/>
              <a:t>For the data analysis part of the project, I chose the two following data sources:</a:t>
            </a:r>
            <a:endParaRPr sz="1250"/>
          </a:p>
          <a:p>
            <a:pPr indent="-307975" lvl="0" marL="457200" rtl="0" algn="l">
              <a:lnSpc>
                <a:spcPct val="95000"/>
              </a:lnSpc>
              <a:spcBef>
                <a:spcPts val="1200"/>
              </a:spcBef>
              <a:spcAft>
                <a:spcPts val="0"/>
              </a:spcAft>
              <a:buSzPts val="1250"/>
              <a:buAutoNum type="arabicPeriod"/>
            </a:pPr>
            <a:r>
              <a:rPr lang="en-GB" sz="1250" u="sng">
                <a:solidFill>
                  <a:schemeClr val="hlink"/>
                </a:solidFill>
                <a:hlinkClick r:id="rId3"/>
              </a:rPr>
              <a:t>“Remote Work and Mental Health”</a:t>
            </a:r>
            <a:endParaRPr sz="1250"/>
          </a:p>
          <a:p>
            <a:pPr indent="-307975" lvl="0" marL="457200" rtl="0" algn="l">
              <a:lnSpc>
                <a:spcPct val="95000"/>
              </a:lnSpc>
              <a:spcBef>
                <a:spcPts val="0"/>
              </a:spcBef>
              <a:spcAft>
                <a:spcPts val="0"/>
              </a:spcAft>
              <a:buSzPts val="1250"/>
              <a:buAutoNum type="arabicPeriod"/>
            </a:pPr>
            <a:r>
              <a:rPr lang="en-GB" sz="1250" u="sng">
                <a:solidFill>
                  <a:schemeClr val="hlink"/>
                </a:solidFill>
                <a:hlinkClick r:id="rId4"/>
              </a:rPr>
              <a:t>“Remote Work Productivity”</a:t>
            </a:r>
            <a:endParaRPr sz="1250"/>
          </a:p>
          <a:p>
            <a:pPr indent="-307975" lvl="0" marL="457200" rtl="0" algn="l">
              <a:lnSpc>
                <a:spcPct val="95000"/>
              </a:lnSpc>
              <a:spcBef>
                <a:spcPts val="0"/>
              </a:spcBef>
              <a:spcAft>
                <a:spcPts val="0"/>
              </a:spcAft>
              <a:buSzPts val="1250"/>
              <a:buChar char="●"/>
            </a:pPr>
            <a:r>
              <a:rPr lang="en-GB" sz="1250"/>
              <a:t>The first dataset was created with the purpose to </a:t>
            </a:r>
            <a:r>
              <a:rPr lang="en-GB" sz="1250">
                <a:highlight>
                  <a:srgbClr val="F8F9FA"/>
                </a:highlight>
              </a:rPr>
              <a:t>examine the effect of remote work on mental health, gathering responses from individuals across various demographics. It includes key metrics such as job satisfaction, anxiety levels, and work-life balance. It is a CSV file with 5000 rows and 20 columns. </a:t>
            </a:r>
            <a:endParaRPr sz="1250">
              <a:highlight>
                <a:srgbClr val="F8F9FA"/>
              </a:highlight>
            </a:endParaRPr>
          </a:p>
          <a:p>
            <a:pPr indent="-307975" lvl="0" marL="457200" rtl="0" algn="l">
              <a:lnSpc>
                <a:spcPct val="95000"/>
              </a:lnSpc>
              <a:spcBef>
                <a:spcPts val="0"/>
              </a:spcBef>
              <a:spcAft>
                <a:spcPts val="0"/>
              </a:spcAft>
              <a:buSzPts val="1250"/>
              <a:buChar char="●"/>
            </a:pPr>
            <a:r>
              <a:rPr lang="en-GB" sz="1250">
                <a:highlight>
                  <a:srgbClr val="F8F9FA"/>
                </a:highlight>
              </a:rPr>
              <a:t>The second dataset aims to help analyze the impact of work environment on various productivity and well-being metrics. It is a CSV file with 1000 rows and 5 columns. I made the decision to use these datasets as the included features are key to assess the impact different work arrangements can have on employees. Luckily, no data cleaning was needed from my side as there was no missing information or problematic values/outliers affecting the analysis. </a:t>
            </a:r>
            <a:endParaRPr sz="125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311725" y="500925"/>
            <a:ext cx="3706500" cy="250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Methods - Part 2 </a:t>
            </a:r>
            <a:endParaRPr/>
          </a:p>
        </p:txBody>
      </p:sp>
      <p:sp>
        <p:nvSpPr>
          <p:cNvPr id="89" name="Google Shape;89;p17"/>
          <p:cNvSpPr txBox="1"/>
          <p:nvPr>
            <p:ph idx="1" type="body"/>
          </p:nvPr>
        </p:nvSpPr>
        <p:spPr>
          <a:xfrm>
            <a:off x="4644675" y="293000"/>
            <a:ext cx="4166400" cy="4694400"/>
          </a:xfrm>
          <a:prstGeom prst="rect">
            <a:avLst/>
          </a:prstGeom>
        </p:spPr>
        <p:txBody>
          <a:bodyPr anchorCtr="0" anchor="t" bIns="91425" lIns="91425" spcFirstLastPara="1" rIns="91425" wrap="square" tIns="91425">
            <a:normAutofit fontScale="92500" lnSpcReduction="20000"/>
          </a:bodyPr>
          <a:lstStyle/>
          <a:p>
            <a:pPr indent="-304958" lvl="0" marL="457200" rtl="0" algn="l">
              <a:spcBef>
                <a:spcPts val="0"/>
              </a:spcBef>
              <a:spcAft>
                <a:spcPts val="0"/>
              </a:spcAft>
              <a:buSzPct val="100000"/>
              <a:buChar char="●"/>
            </a:pPr>
            <a:r>
              <a:rPr lang="en-GB"/>
              <a:t>For the data analysis part I chose to use Python - Jupyter Notebook. All the analysis, descriptive statistics and supporting evidence can be found on the </a:t>
            </a:r>
            <a:r>
              <a:rPr lang="en-GB"/>
              <a:t>additionally</a:t>
            </a:r>
            <a:r>
              <a:rPr lang="en-GB"/>
              <a:t> uploaded Jupyter Notebook document.</a:t>
            </a:r>
            <a:endParaRPr/>
          </a:p>
          <a:p>
            <a:pPr indent="-304958" lvl="0" marL="457200" rtl="0" algn="l">
              <a:spcBef>
                <a:spcPts val="0"/>
              </a:spcBef>
              <a:spcAft>
                <a:spcPts val="0"/>
              </a:spcAft>
              <a:buSzPct val="100000"/>
              <a:buChar char="●"/>
            </a:pPr>
            <a:r>
              <a:rPr lang="en-GB"/>
              <a:t>Initially, I </a:t>
            </a:r>
            <a:r>
              <a:rPr lang="en-GB"/>
              <a:t>imported all the relevant Python libraries: numpy, pandas, matplotlib.pyplot &amp; seaborn, along with the two CSV files in Jupyter Notebook. Then, I started grouping two features together, one consistently being the work arrangement. The idea behind choosing the grouping method was to effectively compare all specific features for each work arrangement, to understand what is their relationship and how they affect the outcome. </a:t>
            </a:r>
            <a:endParaRPr/>
          </a:p>
          <a:p>
            <a:pPr indent="-304958" lvl="0" marL="457200" rtl="0" algn="l">
              <a:spcBef>
                <a:spcPts val="0"/>
              </a:spcBef>
              <a:spcAft>
                <a:spcPts val="0"/>
              </a:spcAft>
              <a:buSzPct val="100000"/>
              <a:buChar char="●"/>
            </a:pPr>
            <a:r>
              <a:rPr lang="en-GB"/>
              <a:t>To perform the comparison, I plotted all grouped features using stacked charts and also calculated the mean, median and mode values. I implemented graphs, to visualise the comparison and to make it more interpretable, even for people without technical knowledge and to make the insights easier to identify. The features I compared across the different arrangements were Working Hours, Productivity Score, Wellbeing Score, Social Isolation Rating and Sleep Quality.</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 Productivity</a:t>
            </a:r>
            <a:endParaRPr/>
          </a:p>
        </p:txBody>
      </p:sp>
      <p:sp>
        <p:nvSpPr>
          <p:cNvPr id="95" name="Google Shape;95;p18"/>
          <p:cNvSpPr txBox="1"/>
          <p:nvPr>
            <p:ph idx="1" type="body"/>
          </p:nvPr>
        </p:nvSpPr>
        <p:spPr>
          <a:xfrm>
            <a:off x="97850" y="1302525"/>
            <a:ext cx="2866500" cy="3717000"/>
          </a:xfrm>
          <a:prstGeom prst="rect">
            <a:avLst/>
          </a:prstGeom>
        </p:spPr>
        <p:txBody>
          <a:bodyPr anchorCtr="0" anchor="t" bIns="91425" lIns="91425" spcFirstLastPara="1" rIns="91425" wrap="square" tIns="91425">
            <a:normAutofit fontScale="85000" lnSpcReduction="20000"/>
          </a:bodyPr>
          <a:lstStyle/>
          <a:p>
            <a:pPr indent="-298767" lvl="0" marL="457200" rtl="0" algn="l">
              <a:spcBef>
                <a:spcPts val="0"/>
              </a:spcBef>
              <a:spcAft>
                <a:spcPts val="0"/>
              </a:spcAft>
              <a:buSzPct val="100000"/>
              <a:buChar char="●"/>
            </a:pPr>
            <a:r>
              <a:rPr lang="en-GB"/>
              <a:t>Around 60% of the people in both work arrangements have a productivity score of 61-80.</a:t>
            </a:r>
            <a:endParaRPr/>
          </a:p>
          <a:p>
            <a:pPr indent="-298767" lvl="0" marL="457200" rtl="0" algn="l">
              <a:spcBef>
                <a:spcPts val="0"/>
              </a:spcBef>
              <a:spcAft>
                <a:spcPts val="0"/>
              </a:spcAft>
              <a:buSzPct val="100000"/>
              <a:buChar char="●"/>
            </a:pPr>
            <a:r>
              <a:rPr lang="en-GB"/>
              <a:t>There wasn’t an employee who works in-office with a productivity score higher than 100, unlike those who work remote. </a:t>
            </a:r>
            <a:endParaRPr/>
          </a:p>
          <a:p>
            <a:pPr indent="-298767" lvl="0" marL="457200" rtl="0" algn="l">
              <a:spcBef>
                <a:spcPts val="0"/>
              </a:spcBef>
              <a:spcAft>
                <a:spcPts val="0"/>
              </a:spcAft>
              <a:buSzPct val="100000"/>
              <a:buChar char="●"/>
            </a:pPr>
            <a:r>
              <a:rPr lang="en-GB"/>
              <a:t>Around 5% of the office employees had a productivity score of 81-100, compared to 25-30% for the remote employees.</a:t>
            </a:r>
            <a:endParaRPr/>
          </a:p>
          <a:p>
            <a:pPr indent="-298767" lvl="0" marL="457200" rtl="0" algn="l">
              <a:spcBef>
                <a:spcPts val="0"/>
              </a:spcBef>
              <a:spcAft>
                <a:spcPts val="0"/>
              </a:spcAft>
              <a:buSzPct val="100000"/>
              <a:buChar char="●"/>
            </a:pPr>
            <a:r>
              <a:rPr lang="en-GB"/>
              <a:t>Additionally, there were around 30% of the office employees in the 41-60 productivity score threshold and 10% for the remote population.</a:t>
            </a:r>
            <a:endParaRPr/>
          </a:p>
          <a:p>
            <a:pPr indent="-298767" lvl="0" marL="457200" rtl="0" algn="l">
              <a:spcBef>
                <a:spcPts val="0"/>
              </a:spcBef>
              <a:spcAft>
                <a:spcPts val="0"/>
              </a:spcAft>
              <a:buSzPct val="100000"/>
              <a:buChar char="●"/>
            </a:pPr>
            <a:r>
              <a:rPr lang="en-GB"/>
              <a:t>The mean, mode and median values were 63.77, 63 &amp; 64 for office workers and 73.63, 72 &amp; 73 for remote workers, respectively.</a:t>
            </a:r>
            <a:endParaRPr/>
          </a:p>
          <a:p>
            <a:pPr indent="-298767" lvl="0" marL="457200" rtl="0" algn="l">
              <a:spcBef>
                <a:spcPts val="0"/>
              </a:spcBef>
              <a:spcAft>
                <a:spcPts val="0"/>
              </a:spcAft>
              <a:buSzPct val="100000"/>
              <a:buChar char="●"/>
            </a:pPr>
            <a:r>
              <a:rPr lang="en-GB"/>
              <a:t>Overall, employees who work remote tend to have higher productivity scores.</a:t>
            </a:r>
            <a:endParaRPr/>
          </a:p>
        </p:txBody>
      </p:sp>
      <p:sp>
        <p:nvSpPr>
          <p:cNvPr id="96" name="Google Shape;96;p18"/>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97" name="Google Shape;97;p18"/>
          <p:cNvPicPr preferRelativeResize="0"/>
          <p:nvPr/>
        </p:nvPicPr>
        <p:blipFill>
          <a:blip r:embed="rId3">
            <a:alphaModFix/>
          </a:blip>
          <a:stretch>
            <a:fillRect/>
          </a:stretch>
        </p:blipFill>
        <p:spPr>
          <a:xfrm>
            <a:off x="3014575" y="1302525"/>
            <a:ext cx="6129424" cy="38409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 Wellbeing Score</a:t>
            </a:r>
            <a:endParaRPr/>
          </a:p>
        </p:txBody>
      </p:sp>
      <p:sp>
        <p:nvSpPr>
          <p:cNvPr id="103" name="Google Shape;103;p19"/>
          <p:cNvSpPr txBox="1"/>
          <p:nvPr>
            <p:ph idx="1" type="body"/>
          </p:nvPr>
        </p:nvSpPr>
        <p:spPr>
          <a:xfrm>
            <a:off x="66300" y="1351625"/>
            <a:ext cx="2555700" cy="3614400"/>
          </a:xfrm>
          <a:prstGeom prst="rect">
            <a:avLst/>
          </a:prstGeom>
        </p:spPr>
        <p:txBody>
          <a:bodyPr anchorCtr="0" anchor="t" bIns="91425" lIns="91425" spcFirstLastPara="1" rIns="91425" wrap="square" tIns="91425">
            <a:noAutofit/>
          </a:bodyPr>
          <a:lstStyle/>
          <a:p>
            <a:pPr indent="-295275" lvl="0" marL="457200" rtl="0" algn="l">
              <a:spcBef>
                <a:spcPts val="0"/>
              </a:spcBef>
              <a:spcAft>
                <a:spcPts val="0"/>
              </a:spcAft>
              <a:buSzPts val="1050"/>
              <a:buChar char="●"/>
            </a:pPr>
            <a:r>
              <a:rPr lang="en-GB" sz="1050"/>
              <a:t>For the highest threshold of the wellbeing score 91-110, there are slightly more remote workers. </a:t>
            </a:r>
            <a:endParaRPr sz="1050"/>
          </a:p>
          <a:p>
            <a:pPr indent="-295275" lvl="0" marL="457200" rtl="0" algn="l">
              <a:spcBef>
                <a:spcPts val="0"/>
              </a:spcBef>
              <a:spcAft>
                <a:spcPts val="0"/>
              </a:spcAft>
              <a:buSzPts val="1050"/>
              <a:buChar char="●"/>
            </a:pPr>
            <a:r>
              <a:rPr lang="en-GB" sz="1050">
                <a:solidFill>
                  <a:srgbClr val="001D35"/>
                </a:solidFill>
                <a:highlight>
                  <a:srgbClr val="FFFFFF"/>
                </a:highlight>
                <a:latin typeface="Arial"/>
                <a:ea typeface="Arial"/>
                <a:cs typeface="Arial"/>
                <a:sym typeface="Arial"/>
              </a:rPr>
              <a:t>~</a:t>
            </a:r>
            <a:r>
              <a:rPr lang="en-GB" sz="1050"/>
              <a:t>45% of people who work remote have a score of 71-90 compared to 20% for office workers.</a:t>
            </a:r>
            <a:endParaRPr sz="1050"/>
          </a:p>
          <a:p>
            <a:pPr indent="-295275" lvl="0" marL="457200" rtl="0" algn="l">
              <a:spcBef>
                <a:spcPts val="0"/>
              </a:spcBef>
              <a:spcAft>
                <a:spcPts val="0"/>
              </a:spcAft>
              <a:buSzPts val="1050"/>
              <a:buChar char="●"/>
            </a:pPr>
            <a:r>
              <a:rPr lang="en-GB" sz="1050"/>
              <a:t>Almost a quarter of the office workers have a </a:t>
            </a:r>
            <a:r>
              <a:rPr lang="en-GB" sz="1050"/>
              <a:t>wellbeing score of less than 50 compared to </a:t>
            </a:r>
            <a:r>
              <a:rPr lang="en-GB" sz="1050">
                <a:highlight>
                  <a:srgbClr val="FFFFFF"/>
                </a:highlight>
              </a:rPr>
              <a:t>~3% for remote workers.</a:t>
            </a:r>
            <a:endParaRPr sz="1050">
              <a:highlight>
                <a:srgbClr val="FFFFFF"/>
              </a:highlight>
            </a:endParaRPr>
          </a:p>
          <a:p>
            <a:pPr indent="-295275" lvl="0" marL="457200" rtl="0" algn="l">
              <a:spcBef>
                <a:spcPts val="0"/>
              </a:spcBef>
              <a:spcAft>
                <a:spcPts val="0"/>
              </a:spcAft>
              <a:buSzPts val="1050"/>
              <a:buChar char="●"/>
            </a:pPr>
            <a:r>
              <a:rPr lang="en-GB" sz="1050">
                <a:highlight>
                  <a:srgbClr val="FFFFFF"/>
                </a:highlight>
              </a:rPr>
              <a:t>The mean, median and mode values were 58.67, 59.5 &amp; 54 for office workers and 69.49, 69 &amp; 66 for remote workers respectively.</a:t>
            </a:r>
            <a:endParaRPr sz="1050">
              <a:highlight>
                <a:srgbClr val="FFFFFF"/>
              </a:highlight>
            </a:endParaRPr>
          </a:p>
          <a:p>
            <a:pPr indent="-292100" lvl="0" marL="457200" rtl="0" algn="l">
              <a:spcBef>
                <a:spcPts val="0"/>
              </a:spcBef>
              <a:spcAft>
                <a:spcPts val="0"/>
              </a:spcAft>
              <a:buSzPts val="1000"/>
              <a:buChar char="●"/>
            </a:pPr>
            <a:r>
              <a:rPr lang="en-GB" sz="1050">
                <a:highlight>
                  <a:srgbClr val="FFFFFF"/>
                </a:highlight>
              </a:rPr>
              <a:t>Remote workers have overall higher well </a:t>
            </a:r>
            <a:r>
              <a:rPr lang="en-GB" sz="1000">
                <a:highlight>
                  <a:srgbClr val="FFFFFF"/>
                </a:highlight>
              </a:rPr>
              <a:t>being scores.</a:t>
            </a:r>
            <a:endParaRPr sz="1000">
              <a:highlight>
                <a:srgbClr val="FFFFFF"/>
              </a:highlight>
            </a:endParaRPr>
          </a:p>
        </p:txBody>
      </p:sp>
      <p:sp>
        <p:nvSpPr>
          <p:cNvPr id="104" name="Google Shape;104;p19"/>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5" name="Google Shape;105;p19"/>
          <p:cNvPicPr preferRelativeResize="0"/>
          <p:nvPr/>
        </p:nvPicPr>
        <p:blipFill>
          <a:blip r:embed="rId3">
            <a:alphaModFix/>
          </a:blip>
          <a:stretch>
            <a:fillRect/>
          </a:stretch>
        </p:blipFill>
        <p:spPr>
          <a:xfrm>
            <a:off x="2682975" y="1285200"/>
            <a:ext cx="6461028" cy="38583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0"/>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 Working Hours</a:t>
            </a:r>
            <a:endParaRPr/>
          </a:p>
        </p:txBody>
      </p:sp>
      <p:sp>
        <p:nvSpPr>
          <p:cNvPr id="111" name="Google Shape;111;p20"/>
          <p:cNvSpPr txBox="1"/>
          <p:nvPr>
            <p:ph idx="1" type="body"/>
          </p:nvPr>
        </p:nvSpPr>
        <p:spPr>
          <a:xfrm>
            <a:off x="77000" y="1319550"/>
            <a:ext cx="2523600" cy="3764100"/>
          </a:xfrm>
          <a:prstGeom prst="rect">
            <a:avLst/>
          </a:prstGeom>
        </p:spPr>
        <p:txBody>
          <a:bodyPr anchorCtr="0" anchor="t" bIns="91425" lIns="91425" spcFirstLastPara="1" rIns="91425" wrap="square" tIns="91425">
            <a:normAutofit fontScale="85000" lnSpcReduction="10000"/>
          </a:bodyPr>
          <a:lstStyle/>
          <a:p>
            <a:pPr indent="-298767" lvl="0" marL="457200" rtl="0" algn="l">
              <a:spcBef>
                <a:spcPts val="0"/>
              </a:spcBef>
              <a:spcAft>
                <a:spcPts val="0"/>
              </a:spcAft>
              <a:buSzPct val="96296"/>
              <a:buChar char="●"/>
            </a:pPr>
            <a:r>
              <a:rPr lang="en-GB"/>
              <a:t>Similarly for both work arrangements </a:t>
            </a:r>
            <a:r>
              <a:rPr lang="en-GB" sz="1350">
                <a:highlight>
                  <a:srgbClr val="FFFFFF"/>
                </a:highlight>
              </a:rPr>
              <a:t>~80% of the employees work 31-50 hours per week.</a:t>
            </a:r>
            <a:endParaRPr sz="1350">
              <a:highlight>
                <a:srgbClr val="FFFFFF"/>
              </a:highlight>
            </a:endParaRPr>
          </a:p>
          <a:p>
            <a:pPr indent="-301466" lvl="0" marL="457200" rtl="0" algn="l">
              <a:spcBef>
                <a:spcPts val="0"/>
              </a:spcBef>
              <a:spcAft>
                <a:spcPts val="0"/>
              </a:spcAft>
              <a:buSzPct val="100000"/>
              <a:buChar char="●"/>
            </a:pPr>
            <a:r>
              <a:rPr lang="en-GB" sz="1350">
                <a:highlight>
                  <a:srgbClr val="FFFFFF"/>
                </a:highlight>
              </a:rPr>
              <a:t>However, 20% of the remote workers work 10-30 hours per week compared to ~2% for the office workers.</a:t>
            </a:r>
            <a:endParaRPr sz="1350">
              <a:highlight>
                <a:srgbClr val="FFFFFF"/>
              </a:highlight>
            </a:endParaRPr>
          </a:p>
          <a:p>
            <a:pPr indent="-301466" lvl="0" marL="457200" rtl="0" algn="l">
              <a:spcBef>
                <a:spcPts val="0"/>
              </a:spcBef>
              <a:spcAft>
                <a:spcPts val="0"/>
              </a:spcAft>
              <a:buSzPct val="100000"/>
              <a:buChar char="●"/>
            </a:pPr>
            <a:r>
              <a:rPr lang="en-GB" sz="1350">
                <a:highlight>
                  <a:srgbClr val="FFFFFF"/>
                </a:highlight>
              </a:rPr>
              <a:t>Additionally, 20% of the office workers work 51-70 hours per week, compared to ~2% for remote workers.</a:t>
            </a:r>
            <a:endParaRPr sz="1350">
              <a:highlight>
                <a:srgbClr val="FFFFFF"/>
              </a:highlight>
            </a:endParaRPr>
          </a:p>
          <a:p>
            <a:pPr indent="-301466" lvl="0" marL="457200" rtl="0" algn="l">
              <a:spcBef>
                <a:spcPts val="0"/>
              </a:spcBef>
              <a:spcAft>
                <a:spcPts val="0"/>
              </a:spcAft>
              <a:buSzPct val="100000"/>
              <a:buChar char="●"/>
            </a:pPr>
            <a:r>
              <a:rPr lang="en-GB" sz="1350">
                <a:highlight>
                  <a:srgbClr val="FFFFFF"/>
                </a:highlight>
              </a:rPr>
              <a:t>The mean, median and mode values were 44.43, 44 &amp; 45 for the office workers and 34.82, 35 &amp; 37 for the remote workers.</a:t>
            </a:r>
            <a:endParaRPr sz="1350">
              <a:highlight>
                <a:srgbClr val="FFFFFF"/>
              </a:highlight>
            </a:endParaRPr>
          </a:p>
          <a:p>
            <a:pPr indent="-301466" lvl="0" marL="457200" rtl="0" algn="l">
              <a:spcBef>
                <a:spcPts val="0"/>
              </a:spcBef>
              <a:spcAft>
                <a:spcPts val="0"/>
              </a:spcAft>
              <a:buSzPct val="100000"/>
              <a:buChar char="●"/>
            </a:pPr>
            <a:r>
              <a:rPr lang="en-GB" sz="1350">
                <a:highlight>
                  <a:srgbClr val="FFFFFF"/>
                </a:highlight>
              </a:rPr>
              <a:t>Overall, office workers work more hours per week.</a:t>
            </a:r>
            <a:endParaRPr sz="1350">
              <a:highlight>
                <a:srgbClr val="FFFFFF"/>
              </a:highlight>
            </a:endParaRPr>
          </a:p>
        </p:txBody>
      </p:sp>
      <p:sp>
        <p:nvSpPr>
          <p:cNvPr id="112" name="Google Shape;112;p20"/>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3" name="Google Shape;113;p20"/>
          <p:cNvPicPr preferRelativeResize="0"/>
          <p:nvPr/>
        </p:nvPicPr>
        <p:blipFill>
          <a:blip r:embed="rId3">
            <a:alphaModFix/>
          </a:blip>
          <a:stretch>
            <a:fillRect/>
          </a:stretch>
        </p:blipFill>
        <p:spPr>
          <a:xfrm>
            <a:off x="2600625" y="1264550"/>
            <a:ext cx="6543376" cy="3878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25" y="500925"/>
            <a:ext cx="8520600" cy="623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Results - Employee’s Sleep Quality</a:t>
            </a:r>
            <a:endParaRPr/>
          </a:p>
        </p:txBody>
      </p:sp>
      <p:sp>
        <p:nvSpPr>
          <p:cNvPr id="119" name="Google Shape;119;p21"/>
          <p:cNvSpPr txBox="1"/>
          <p:nvPr>
            <p:ph idx="1" type="body"/>
          </p:nvPr>
        </p:nvSpPr>
        <p:spPr>
          <a:xfrm>
            <a:off x="0" y="1276775"/>
            <a:ext cx="2651700" cy="3833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en-GB"/>
              <a:t>As this graph was created using the data source “Remote Work and Mental Health”, it  includes hybrid workers.</a:t>
            </a:r>
            <a:endParaRPr/>
          </a:p>
          <a:p>
            <a:pPr indent="-311150" lvl="0" marL="457200" rtl="0" algn="l">
              <a:spcBef>
                <a:spcPts val="0"/>
              </a:spcBef>
              <a:spcAft>
                <a:spcPts val="0"/>
              </a:spcAft>
              <a:buSzPts val="1300"/>
              <a:buChar char="●"/>
            </a:pPr>
            <a:r>
              <a:rPr lang="en-GB"/>
              <a:t>Across</a:t>
            </a:r>
            <a:r>
              <a:rPr lang="en-GB"/>
              <a:t> hybrid 34.8% of the workers sleep poorly.</a:t>
            </a:r>
            <a:endParaRPr/>
          </a:p>
          <a:p>
            <a:pPr indent="-311150" lvl="0" marL="457200" rtl="0" algn="l">
              <a:spcBef>
                <a:spcPts val="0"/>
              </a:spcBef>
              <a:spcAft>
                <a:spcPts val="0"/>
              </a:spcAft>
              <a:buSzPts val="1300"/>
              <a:buChar char="●"/>
            </a:pPr>
            <a:r>
              <a:rPr lang="en-GB"/>
              <a:t>Across onsite 34.9% of the workers sleep good.</a:t>
            </a:r>
            <a:endParaRPr/>
          </a:p>
          <a:p>
            <a:pPr indent="-311150" lvl="0" marL="457200" rtl="0" algn="l">
              <a:spcBef>
                <a:spcPts val="0"/>
              </a:spcBef>
              <a:spcAft>
                <a:spcPts val="0"/>
              </a:spcAft>
              <a:buSzPts val="1300"/>
              <a:buChar char="●"/>
            </a:pPr>
            <a:r>
              <a:rPr lang="en-GB"/>
              <a:t>35.8% of the remote workers sleep average.</a:t>
            </a:r>
            <a:endParaRPr/>
          </a:p>
          <a:p>
            <a:pPr indent="-311150" lvl="0" marL="457200" rtl="0" algn="l">
              <a:spcBef>
                <a:spcPts val="0"/>
              </a:spcBef>
              <a:spcAft>
                <a:spcPts val="0"/>
              </a:spcAft>
              <a:buSzPts val="1300"/>
              <a:buChar char="●"/>
            </a:pPr>
            <a:r>
              <a:rPr lang="en-GB"/>
              <a:t>Onsite workers have better quality of sleep compared to the other two work arrangements.</a:t>
            </a:r>
            <a:endParaRPr/>
          </a:p>
        </p:txBody>
      </p:sp>
      <p:sp>
        <p:nvSpPr>
          <p:cNvPr id="120" name="Google Shape;120;p21"/>
          <p:cNvSpPr txBox="1"/>
          <p:nvPr>
            <p:ph idx="2" type="body"/>
          </p:nvPr>
        </p:nvSpPr>
        <p:spPr>
          <a:xfrm>
            <a:off x="4832400" y="1505700"/>
            <a:ext cx="3999900" cy="3076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1" name="Google Shape;121;p21"/>
          <p:cNvPicPr preferRelativeResize="0"/>
          <p:nvPr/>
        </p:nvPicPr>
        <p:blipFill>
          <a:blip r:embed="rId3">
            <a:alphaModFix/>
          </a:blip>
          <a:stretch>
            <a:fillRect/>
          </a:stretch>
        </p:blipFill>
        <p:spPr>
          <a:xfrm>
            <a:off x="2651700" y="1276775"/>
            <a:ext cx="6487551" cy="401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radigm">
  <a:themeElements>
    <a:clrScheme name="Paradigm">
      <a:dk1>
        <a:srgbClr val="31394D"/>
      </a:dk1>
      <a:lt1>
        <a:srgbClr val="FFFFFF"/>
      </a:lt1>
      <a:dk2>
        <a:srgbClr val="666666"/>
      </a:dk2>
      <a:lt2>
        <a:srgbClr val="626B73"/>
      </a:lt2>
      <a:accent1>
        <a:srgbClr val="002F4A"/>
      </a:accent1>
      <a:accent2>
        <a:srgbClr val="D9C4B1"/>
      </a:accent2>
      <a:accent3>
        <a:srgbClr val="EDE3DA"/>
      </a:accent3>
      <a:accent4>
        <a:srgbClr val="B85741"/>
      </a:accent4>
      <a:accent5>
        <a:srgbClr val="009384"/>
      </a:accent5>
      <a:accent6>
        <a:srgbClr val="D0F6FF"/>
      </a:accent6>
      <a:hlink>
        <a:srgbClr val="009384"/>
      </a:hlink>
      <a:folHlink>
        <a:srgbClr val="00938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