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0" r:id="rId4"/>
    <p:sldId id="268" r:id="rId5"/>
    <p:sldId id="256" r:id="rId6"/>
    <p:sldId id="257" r:id="rId7"/>
    <p:sldId id="259" r:id="rId8"/>
    <p:sldId id="261" r:id="rId9"/>
    <p:sldId id="263" r:id="rId10"/>
    <p:sldId id="264" r:id="rId11"/>
    <p:sldId id="25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6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4" autoAdjust="0"/>
    <p:restoredTop sz="94660"/>
  </p:normalViewPr>
  <p:slideViewPr>
    <p:cSldViewPr>
      <p:cViewPr varScale="1">
        <p:scale>
          <a:sx n="51" d="100"/>
          <a:sy n="51" d="100"/>
        </p:scale>
        <p:origin x="154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593E03CD-FB1C-4F74-AB52-C8F61A9A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4D280FB-8B98-45BF-BF4D-D4745D15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D9D39B69-9BA1-4FEF-8E55-D7A5D3B6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FCA61-2E79-4A1B-A1A4-CC01816A34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3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D977079-A92C-4DFC-84A2-259936DC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8048AE8-52B0-4613-8715-F6F0436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3E99ADE-F393-4351-8AD7-75B5BFC7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DA98F-0EEF-4E93-88E7-04765F0A06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4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2695CAAB-075F-44C5-B696-33B42237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8A5190A5-EEA3-4BC4-9047-8A51170F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4A6E06D4-7EB9-4B72-AA39-8A5D22F1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A72E7-DFDF-43C4-8CB9-EDBE6D7C14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04482956-4DCC-4B68-A7B7-F6134E45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9C88BB96-A61C-4F11-9CF4-11168CE6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FDF2FD0-A2C1-431A-8F7D-9CC6842A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6CEDF0-CC31-4F12-8A12-8AA14F0E0F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6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788715AB-9C56-4D4B-9824-79F81E4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13578AEF-FF69-47D2-B806-3844C58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A0DF29CE-B740-438B-B8F2-25A15E66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C4B7D-6F88-4B38-9EC9-8EEE96071B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6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3D047652-B4A1-4553-868F-8F414463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3D3B99BD-535C-479D-BBFB-3CBBBA69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3555C8BA-554C-4F8E-BF6D-7A1E9072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3DB9C-1FAF-4391-B19B-8EF161E19A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C26B585E-F2B1-499A-B87E-7C22AA3D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B1A69725-C143-4CE5-86C9-21F02C06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61724FD2-478B-4FD9-905C-D8411E57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C3AC9-2C04-43DB-B62B-9ED94B7E06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5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45B68452-2290-4DB4-B31B-0C76E04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4F799BAA-05FA-457A-AD24-E0D21485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F2F992D1-99DB-49D4-BA4A-06AD0769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A7CD3-C1A7-4007-9FB7-B2DF3AE08B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7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29281979-792D-44A2-9F18-E097BF2E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2203BC06-9E55-4FCB-B980-0138749C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65A88742-EDDF-4AD9-9990-9D6EE6ED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3E39C-6C1F-4F32-91F9-AE932052F3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6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AD78CEF-227B-4915-B6E0-63A9E0F5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1BBDB3A-2B47-4FFC-948E-EB5E5048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6D445252-3EA4-4B37-AC2F-FE6DF00D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0937F-AE20-4ABC-BCA5-D4811DCF86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56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D4CD2B5-6EE0-4226-907C-3DA2AAB9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2D8E0F19-64E6-4812-83C2-F88DBD0F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66AE9982-C46F-4D37-A3EB-5C65AA86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BF464-8099-4D51-964E-6227811A6B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6CDCCC54-B8A3-47EA-AD74-6E81197B3B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0AD2ED00-5C33-4C5D-B8E4-F8893F7FE4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AFF666E6-D55B-44A1-9AD1-A1A91BED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CD3CDE11-DAC2-4D14-8776-BEAB352B0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222A0810-A479-46CC-84ED-5E477D08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79762C31-093B-4BA2-AA16-B02D60E4C9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2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yi.baidu.com/translate?aldtype=16047###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nyi.baidu.com/translate?aldtype=16047###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80FD-008F-4DE7-9316-50FF56511D8E}"/>
              </a:ext>
            </a:extLst>
          </p:cNvPr>
          <p:cNvSpPr txBox="1"/>
          <p:nvPr/>
        </p:nvSpPr>
        <p:spPr>
          <a:xfrm>
            <a:off x="1115616" y="1916832"/>
            <a:ext cx="8316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6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Bank Account System</a:t>
            </a:r>
            <a:endParaRPr lang="zh-CN" altLang="en-US" sz="66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7EA64-364F-4CC0-AED6-560A7E80082C}"/>
              </a:ext>
            </a:extLst>
          </p:cNvPr>
          <p:cNvSpPr txBox="1"/>
          <p:nvPr/>
        </p:nvSpPr>
        <p:spPr>
          <a:xfrm>
            <a:off x="1763688" y="3717032"/>
            <a:ext cx="58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Group4:Felix Faker Dante Bro Aba Tami</a:t>
            </a:r>
          </a:p>
        </p:txBody>
      </p:sp>
    </p:spTree>
    <p:extLst>
      <p:ext uri="{BB962C8B-B14F-4D97-AF65-F5344CB8AC3E}">
        <p14:creationId xmlns:p14="http://schemas.microsoft.com/office/powerpoint/2010/main" val="317384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Button1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29000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3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Button2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34278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4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Button3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2132856"/>
            <a:ext cx="90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2987824" y="4071420"/>
            <a:ext cx="7772400" cy="1470025"/>
          </a:xfrm>
          <a:ln/>
        </p:spPr>
        <p:txBody>
          <a:bodyPr anchor="ctr">
            <a:normAutofit fontScale="90000"/>
          </a:bodyPr>
          <a:lstStyle/>
          <a:p>
            <a:pPr algn="l" defTabSz="914400">
              <a:buClrTx/>
              <a:buSzTx/>
              <a:buFontTx/>
            </a:pPr>
            <a:r>
              <a:rPr lang="en-US" altLang="zh-CN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  <a:sym typeface="+mn-ea"/>
              </a:rPr>
              <a:t>name: Aba</a:t>
            </a:r>
            <a:br>
              <a:rPr lang="en-US" altLang="zh-CN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  <a:sym typeface="+mn-ea"/>
              </a:rPr>
              <a:t>class: net182</a:t>
            </a:r>
            <a:br>
              <a:rPr lang="en-US" altLang="zh-CN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  <a:sym typeface="+mn-ea"/>
              </a:rPr>
              <a:t>ID</a:t>
            </a:r>
            <a:r>
              <a:rPr lang="zh-CN" altLang="en-US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  <a:sym typeface="+mn-ea"/>
              </a:rPr>
              <a:t>201810701580046</a:t>
            </a:r>
            <a:br>
              <a:rPr lang="en-US" altLang="zh-CN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  <a:sym typeface="+mn-ea"/>
              </a:rPr>
              <a:t>group: 3</a:t>
            </a:r>
            <a:br>
              <a:rPr lang="en-US" altLang="zh-CN" sz="2800" dirty="0">
                <a:solidFill>
                  <a:schemeClr val="bg1"/>
                </a:solidFill>
                <a:latin typeface="Calisto MT (正文)" charset="0"/>
                <a:ea typeface="宋体" panose="02010600030101010101" pitchFamily="2" charset="-122"/>
                <a:cs typeface="Calisto MT (正文)" charset="0"/>
              </a:rPr>
            </a:br>
            <a:endParaRPr sz="2800" kern="1200" baseline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82" y="288677"/>
            <a:ext cx="558863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捕获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" y="433070"/>
            <a:ext cx="11376025" cy="5693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" y="2349500"/>
            <a:ext cx="9179560" cy="13823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114550"/>
            <a:ext cx="833628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5832648" cy="337383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2060848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Name: Faker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ID: 201810701580034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Class: net182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Group: 4</a:t>
            </a:r>
          </a:p>
        </p:txBody>
      </p:sp>
    </p:spTree>
    <p:extLst>
      <p:ext uri="{BB962C8B-B14F-4D97-AF65-F5344CB8AC3E}">
        <p14:creationId xmlns:p14="http://schemas.microsoft.com/office/powerpoint/2010/main" val="30143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941167"/>
            <a:ext cx="6400800" cy="154376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20272" cy="49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24" y="4903332"/>
            <a:ext cx="7758113" cy="205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0767"/>
            <a:ext cx="3034969" cy="29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08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544"/>
            <a:ext cx="9144000" cy="628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73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822E69-1022-4C15-AFBE-C780938375A9}"/>
              </a:ext>
            </a:extLst>
          </p:cNvPr>
          <p:cNvSpPr txBox="1"/>
          <p:nvPr/>
        </p:nvSpPr>
        <p:spPr>
          <a:xfrm>
            <a:off x="3203848" y="2382559"/>
            <a:ext cx="341471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Name: Felix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ID: 201810701580052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Class: net182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Group: 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49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490943" y="2110683"/>
            <a:ext cx="138564" cy="13157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endParaRPr lang="en-US" altLang="zh-CN" sz="405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75856" y="2768555"/>
            <a:ext cx="4754977" cy="10387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r>
              <a:rPr lang="zh-CN" altLang="en-US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Tami</a:t>
            </a:r>
          </a:p>
          <a:p>
            <a:r>
              <a:rPr lang="en-US" altLang="zh-CN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  <a:r>
              <a:rPr lang="zh-CN" altLang="en-US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</a:t>
            </a:r>
          </a:p>
          <a:p>
            <a:r>
              <a:rPr lang="en-US" altLang="zh-CN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zh-CN" altLang="en-US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201810701580035</a:t>
            </a:r>
            <a:endParaRPr lang="zh-CN" altLang="en-US" sz="2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14292" y="1215073"/>
            <a:ext cx="10783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</a:rPr>
              <a:t>Label  </a:t>
            </a:r>
            <a:r>
              <a:rPr lang="zh-CN" altLang="en-US" sz="1350" dirty="0">
                <a:solidFill>
                  <a:schemeClr val="bg1"/>
                </a:solidFill>
              </a:rPr>
              <a:t>框</a:t>
            </a:r>
          </a:p>
        </p:txBody>
      </p:sp>
      <p:sp>
        <p:nvSpPr>
          <p:cNvPr id="7" name="文本框 6"/>
          <p:cNvSpPr txBox="1"/>
          <p:nvPr/>
        </p:nvSpPr>
        <p:spPr>
          <a:xfrm flipH="1">
            <a:off x="6951924" y="3580572"/>
            <a:ext cx="975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</a:rPr>
              <a:t>删除按钮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74234" y="5061502"/>
            <a:ext cx="13616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</a:rPr>
              <a:t>循环状态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92996" y="2594112"/>
            <a:ext cx="13616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</a:rPr>
              <a:t>滚动条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3355" y="5365927"/>
            <a:ext cx="56056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</a:rPr>
              <a:t>appends the value in to the </a:t>
            </a:r>
            <a:r>
              <a:rPr lang="en-US" altLang="zh-CN" sz="1350" dirty="0" err="1">
                <a:solidFill>
                  <a:schemeClr val="bg1"/>
                </a:solidFill>
              </a:rPr>
              <a:t>listbox</a:t>
            </a:r>
            <a:endParaRPr lang="zh-CN" altLang="en-US" sz="1350" dirty="0">
              <a:solidFill>
                <a:schemeClr val="bg1"/>
              </a:solidFill>
            </a:endParaRPr>
          </a:p>
        </p:txBody>
      </p:sp>
      <p:pic>
        <p:nvPicPr>
          <p:cNvPr id="14" name="图片 13" descr="手机屏幕的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" y="871840"/>
            <a:ext cx="9128657" cy="44666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5" y="1872322"/>
            <a:ext cx="7944131" cy="15566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文本框 3">
            <a:extLst>
              <a:ext uri="{FF2B5EF4-FFF2-40B4-BE49-F238E27FC236}">
                <a16:creationId xmlns:a16="http://schemas.microsoft.com/office/drawing/2014/main" id="{E54FAF9A-FEB8-4BF5-9BE4-A831A5FAB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2204864"/>
            <a:ext cx="8320087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Dante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201810701580051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Net182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Group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>
            <a:extLst>
              <a:ext uri="{FF2B5EF4-FFF2-40B4-BE49-F238E27FC236}">
                <a16:creationId xmlns:a16="http://schemas.microsoft.com/office/drawing/2014/main" id="{F408AE36-A9E6-4FF8-BDC2-DE40C3A7DB46}"/>
              </a:ext>
            </a:extLst>
          </p:cNvPr>
          <p:cNvSpPr/>
          <p:nvPr/>
        </p:nvSpPr>
        <p:spPr>
          <a:xfrm>
            <a:off x="1881188" y="4076700"/>
            <a:ext cx="1154112" cy="195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52E7F45-53CE-48F6-8237-79594A0833D3}"/>
              </a:ext>
            </a:extLst>
          </p:cNvPr>
          <p:cNvSpPr/>
          <p:nvPr/>
        </p:nvSpPr>
        <p:spPr>
          <a:xfrm>
            <a:off x="1881188" y="4821238"/>
            <a:ext cx="1154112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EAFF0FF3-76CF-4872-A9FB-5F0DAB412398}"/>
              </a:ext>
            </a:extLst>
          </p:cNvPr>
          <p:cNvSpPr/>
          <p:nvPr/>
        </p:nvSpPr>
        <p:spPr>
          <a:xfrm>
            <a:off x="1881188" y="4411663"/>
            <a:ext cx="1154112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B73520B-B2BE-4EC6-A9AC-099843CBF5A3}"/>
              </a:ext>
            </a:extLst>
          </p:cNvPr>
          <p:cNvSpPr/>
          <p:nvPr/>
        </p:nvSpPr>
        <p:spPr>
          <a:xfrm>
            <a:off x="257175" y="3994150"/>
            <a:ext cx="1508125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button1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2D38F9-5146-4F9A-8FA1-BCD2CBBBDC80}"/>
              </a:ext>
            </a:extLst>
          </p:cNvPr>
          <p:cNvSpPr/>
          <p:nvPr/>
        </p:nvSpPr>
        <p:spPr>
          <a:xfrm>
            <a:off x="257175" y="4411663"/>
            <a:ext cx="1506538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button2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378B496-6366-409F-A233-9AFC1943DACA}"/>
              </a:ext>
            </a:extLst>
          </p:cNvPr>
          <p:cNvSpPr/>
          <p:nvPr/>
        </p:nvSpPr>
        <p:spPr>
          <a:xfrm>
            <a:off x="257175" y="4821238"/>
            <a:ext cx="1508125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button3</a:t>
            </a:r>
          </a:p>
        </p:txBody>
      </p:sp>
      <p:sp>
        <p:nvSpPr>
          <p:cNvPr id="19" name="流程图: 联系 18">
            <a:extLst>
              <a:ext uri="{FF2B5EF4-FFF2-40B4-BE49-F238E27FC236}">
                <a16:creationId xmlns:a16="http://schemas.microsoft.com/office/drawing/2014/main" id="{847AA620-97B3-4DF6-B77B-984DF010C03B}"/>
              </a:ext>
            </a:extLst>
          </p:cNvPr>
          <p:cNvSpPr/>
          <p:nvPr/>
        </p:nvSpPr>
        <p:spPr>
          <a:xfrm>
            <a:off x="600075" y="1628775"/>
            <a:ext cx="2160588" cy="15843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Three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Buttons</a:t>
            </a:r>
          </a:p>
        </p:txBody>
      </p:sp>
      <p:pic>
        <p:nvPicPr>
          <p:cNvPr id="3080" name="图片 19" descr="]9~PZ(]J2(}C0{{){S`8C67">
            <a:extLst>
              <a:ext uri="{FF2B5EF4-FFF2-40B4-BE49-F238E27FC236}">
                <a16:creationId xmlns:a16="http://schemas.microsoft.com/office/drawing/2014/main" id="{971767D2-80C3-49AD-A1CE-07659DD67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84150"/>
            <a:ext cx="5773738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7DBB44CF-9587-4B7B-9423-F5C02A0385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zh-CN" altLang="en-US" sz="1000"/>
            </a:br>
            <a:br>
              <a:rPr lang="zh-CN" altLang="en-US" sz="1000"/>
            </a:br>
            <a:br>
              <a:rPr lang="zh-CN" altLang="en-US" sz="1000"/>
            </a:br>
            <a:endParaRPr lang="zh-CN" altLang="en-US" sz="1000"/>
          </a:p>
        </p:txBody>
      </p:sp>
      <p:pic>
        <p:nvPicPr>
          <p:cNvPr id="4098" name="图片 3">
            <a:extLst>
              <a:ext uri="{FF2B5EF4-FFF2-40B4-BE49-F238E27FC236}">
                <a16:creationId xmlns:a16="http://schemas.microsoft.com/office/drawing/2014/main" id="{5185E4F8-CA3D-417C-B2B0-68F490997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-55563"/>
            <a:ext cx="809942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5" descr="HRLKEFUM5PA)@MK~KH$E1_B">
            <a:extLst>
              <a:ext uri="{FF2B5EF4-FFF2-40B4-BE49-F238E27FC236}">
                <a16:creationId xmlns:a16="http://schemas.microsoft.com/office/drawing/2014/main" id="{6F171752-CCA1-49C0-8BD0-6AFC4E64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898650"/>
            <a:ext cx="79311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 descr="2%}T}%4X6GGUZI32L)HUEF1">
            <a:extLst>
              <a:ext uri="{FF2B5EF4-FFF2-40B4-BE49-F238E27FC236}">
                <a16:creationId xmlns:a16="http://schemas.microsoft.com/office/drawing/2014/main" id="{2596152B-7890-4FCD-B307-3F77F5AE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35425"/>
            <a:ext cx="487045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B07DF-114A-44B8-B70E-23DC9ACA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63525"/>
            <a:ext cx="8229600" cy="211391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>
              <a:buFontTx/>
              <a:buNone/>
            </a:pPr>
            <a:r>
              <a:rPr lang="en-US" altLang="zh-CN" sz="1400" noProof="1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1</a:t>
            </a:r>
          </a:p>
          <a:p>
            <a:pPr marL="0" indent="0">
              <a:buFontTx/>
              <a:buNone/>
            </a:pPr>
            <a:endParaRPr lang="en-US" altLang="zh-CN" sz="1400" noProof="1">
              <a:ln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Tx/>
              <a:buNone/>
            </a:pPr>
            <a:r>
              <a:rPr lang="en-US" altLang="zh-CN" sz="1400" noProof="1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 show_most_m():</a:t>
            </a:r>
          </a:p>
          <a:p>
            <a:pPr marL="0" indent="0">
              <a:buFontTx/>
              <a:buNone/>
            </a:pPr>
            <a:r>
              <a:rPr lang="en-US" altLang="zh-CN" sz="1400" noProof="1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text_box.delete(1.0, END)</a:t>
            </a:r>
          </a:p>
          <a:p>
            <a:pPr marL="0" indent="0">
              <a:buFontTx/>
              <a:buNone/>
            </a:pPr>
            <a:r>
              <a:rPr lang="en-US" altLang="zh-CN" sz="1400" noProof="1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entry1.delete(0, END)</a:t>
            </a:r>
          </a:p>
          <a:p>
            <a:pPr marL="0" indent="0">
              <a:buFontTx/>
              <a:buNone/>
            </a:pPr>
            <a:r>
              <a:rPr lang="en-US" altLang="zh-CN" sz="1400" noProof="1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text_box.insert(END, '----------Bank account with the most money----------\n')</a:t>
            </a:r>
          </a:p>
          <a:p>
            <a:pPr marL="0" indent="0">
              <a:buFontTx/>
              <a:buNone/>
            </a:pPr>
            <a:r>
              <a:rPr lang="en-US" altLang="zh-CN" sz="1400" noProof="1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acc_list = bank.show_biggest_account().split(' ')</a:t>
            </a:r>
          </a:p>
          <a:p>
            <a:pPr marL="0" indent="0">
              <a:buFontTx/>
              <a:buNone/>
            </a:pPr>
            <a:r>
              <a:rPr lang="en-US" altLang="zh-CN" sz="1400" noProof="1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insert_list(acc_list)</a:t>
            </a:r>
          </a:p>
          <a:p>
            <a:pPr marL="0" indent="0">
              <a:buFontTx/>
              <a:buNone/>
            </a:pPr>
            <a:endParaRPr lang="en-US" altLang="zh-CN" sz="1400" noProof="1">
              <a:ln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Tx/>
              <a:buNone/>
            </a:pPr>
            <a:endParaRPr lang="en-US" altLang="zh-CN" sz="1400" noProof="1">
              <a:ln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Tx/>
              <a:buNone/>
            </a:pPr>
            <a:r>
              <a:rPr lang="zh-CN" altLang="en-US" sz="1400" noProof="1">
                <a:solidFill>
                  <a:srgbClr val="FFC000"/>
                </a:solidFill>
                <a:sym typeface="+mn-ea"/>
              </a:rPr>
              <a:t>def show_biggest_account(self):</a:t>
            </a:r>
            <a:endParaRPr lang="zh-CN" altLang="en-US" sz="1400" noProof="1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400" noProof="1">
                <a:solidFill>
                  <a:srgbClr val="FFC000"/>
                </a:solidFill>
                <a:sym typeface="+mn-ea"/>
              </a:rPr>
              <a:t>        num = 0</a:t>
            </a:r>
            <a:endParaRPr lang="zh-CN" altLang="en-US" sz="1400" noProof="1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400" noProof="1">
                <a:solidFill>
                  <a:srgbClr val="FFC000"/>
                </a:solidFill>
                <a:sym typeface="+mn-ea"/>
              </a:rPr>
              <a:t>        maxnum = self.accounts_list[0]</a:t>
            </a:r>
            <a:endParaRPr lang="zh-CN" altLang="en-US" sz="1400" noProof="1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400" noProof="1">
                <a:solidFill>
                  <a:srgbClr val="FFC000"/>
                </a:solidFill>
                <a:sym typeface="+mn-ea"/>
              </a:rPr>
              <a:t>        for i in self.accounts_list:</a:t>
            </a:r>
            <a:endParaRPr lang="zh-CN" altLang="en-US" sz="1400" noProof="1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400" noProof="1">
                <a:solidFill>
                  <a:srgbClr val="FFC000"/>
                </a:solidFill>
                <a:sym typeface="+mn-ea"/>
              </a:rPr>
              <a:t>            if float(i.money) &gt; num:</a:t>
            </a:r>
            <a:endParaRPr lang="zh-CN" altLang="en-US" sz="1400" noProof="1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400" noProof="1">
                <a:solidFill>
                  <a:srgbClr val="FFC000"/>
                </a:solidFill>
                <a:sym typeface="+mn-ea"/>
              </a:rPr>
              <a:t>                num = float(i.money)</a:t>
            </a:r>
            <a:endParaRPr lang="zh-CN" altLang="en-US" sz="1400" noProof="1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400" noProof="1">
                <a:solidFill>
                  <a:srgbClr val="FFC000"/>
                </a:solidFill>
                <a:sym typeface="+mn-ea"/>
              </a:rPr>
              <a:t>                maxnum = i</a:t>
            </a:r>
            <a:endParaRPr lang="zh-CN" altLang="en-US" sz="1400" noProof="1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400" noProof="1">
                <a:solidFill>
                  <a:srgbClr val="FFC000"/>
                </a:solidFill>
                <a:sym typeface="+mn-ea"/>
              </a:rPr>
              <a:t>        return maxnum.show_details()</a:t>
            </a:r>
            <a:endParaRPr lang="zh-CN" altLang="en-US" sz="1400" noProof="1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endParaRPr lang="en-US" altLang="zh-CN" sz="1400" noProof="1">
              <a:ln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Tx/>
              <a:buNone/>
            </a:pPr>
            <a:endParaRPr lang="en-US" altLang="zh-CN" sz="1400" noProof="1">
              <a:ln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内容占位符 2">
            <a:extLst>
              <a:ext uri="{FF2B5EF4-FFF2-40B4-BE49-F238E27FC236}">
                <a16:creationId xmlns:a16="http://schemas.microsoft.com/office/drawing/2014/main" id="{DA5CB1A5-94B7-4FF6-8B89-B04FCC950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138" y="1651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Button2</a:t>
            </a:r>
          </a:p>
          <a:p>
            <a:pPr marL="0" indent="0">
              <a:buFontTx/>
              <a:buNone/>
            </a:pPr>
            <a:endParaRPr lang="en-US" altLang="zh-CN" sz="1600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def show_most_t():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text_box.delete(1.0, END)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entry1.delete(0, END)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text_box.insert(END, '----------Bank account with the most transactions----------\n')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acc_list = bank.most_transactions().split(' ')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insert_list(acc_list)</a:t>
            </a:r>
          </a:p>
          <a:p>
            <a:pPr marL="0" indent="0">
              <a:buFontTx/>
              <a:buNone/>
            </a:pPr>
            <a:endParaRPr lang="en-US" altLang="zh-CN" sz="1600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endParaRPr lang="en-US" altLang="zh-CN" sz="1600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def most_transactions(self):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    num = 0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    maxnum = self.accounts_list[0]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    for i in self.accounts_list: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        if i.transactions &gt; num: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            num = i.transactions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            maxnum = i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    return maxnum.show_details()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内容占位符 2">
            <a:extLst>
              <a:ext uri="{FF2B5EF4-FFF2-40B4-BE49-F238E27FC236}">
                <a16:creationId xmlns:a16="http://schemas.microsoft.com/office/drawing/2014/main" id="{F3561F94-6A52-4EE3-BE80-1851C4577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93688"/>
            <a:ext cx="8229600" cy="59356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Button3</a:t>
            </a:r>
          </a:p>
          <a:p>
            <a:pPr marL="0" indent="0">
              <a:buFontTx/>
              <a:buNone/>
            </a:pPr>
            <a:endParaRPr lang="en-US" altLang="zh-CN" sz="1600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endParaRPr lang="en-US" altLang="zh-CN" sz="1600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endParaRPr lang="en-US" altLang="zh-CN" sz="1600">
              <a:solidFill>
                <a:srgbClr val="FFC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def show_one_account():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global account_bool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global account_num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global account_check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text_box.delete(1.0, END)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entry1.delete(0, END)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text_box.insert(END, 'Show one account …\n')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text_box.insert(END, 'Enter the account ID:\n')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account_bool = 1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account_check = 1</a:t>
            </a:r>
          </a:p>
          <a:p>
            <a:pPr marL="0" indent="0">
              <a:buFontTx/>
              <a:buNone/>
            </a:pPr>
            <a:r>
              <a:rPr lang="en-US" altLang="zh-CN" sz="1600">
                <a:solidFill>
                  <a:srgbClr val="FFC000"/>
                </a:solidFill>
              </a:rPr>
              <a:t>    account_num = ''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12C8A-06AD-47D5-859E-608DDC01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  <a:p>
            <a:pPr marL="0" indent="0">
              <a:buFontTx/>
              <a:buNone/>
            </a:pPr>
            <a:r>
              <a:rPr lang="zh-CN" altLang="en-US" sz="1800" noProof="1">
                <a:solidFill>
                  <a:srgbClr val="FFC000"/>
                </a:solidFill>
              </a:rPr>
              <a:t>but_show_most_m = Button(root, text='Show account with most money', </a:t>
            </a:r>
            <a:r>
              <a:rPr lang="zh-CN" altLang="en-US" sz="1800" noProof="1">
                <a:solidFill>
                  <a:srgbClr val="FF0000"/>
                </a:solidFill>
              </a:rPr>
              <a:t>command=show_most_m</a:t>
            </a:r>
            <a:r>
              <a:rPr lang="zh-CN" altLang="en-US" sz="1800" noProof="1">
                <a:solidFill>
                  <a:srgbClr val="FFC000"/>
                </a:solidFill>
              </a:rPr>
              <a:t>) </a:t>
            </a:r>
          </a:p>
          <a:p>
            <a:pPr marL="0" indent="0">
              <a:buFontTx/>
              <a:buNone/>
            </a:pPr>
            <a:r>
              <a:rPr lang="zh-CN" altLang="en-US" sz="1800" noProof="1">
                <a:solidFill>
                  <a:srgbClr val="92D050"/>
                </a:solidFill>
              </a:rPr>
              <a:t>but_show_most_m.place(x=20, y=340, width=220, height=30)</a:t>
            </a:r>
          </a:p>
          <a:p>
            <a:pPr marL="0" indent="0">
              <a:buFontTx/>
              <a:buNone/>
            </a:pPr>
            <a:r>
              <a:rPr lang="zh-CN" altLang="en-US" sz="1800" noProof="1">
                <a:solidFill>
                  <a:srgbClr val="FFC000"/>
                </a:solidFill>
              </a:rPr>
              <a:t>but_show_most_t = Button(root, text='Show account with most transactions', </a:t>
            </a:r>
            <a:r>
              <a:rPr lang="zh-CN" altLang="en-US" sz="1800" noProof="1">
                <a:solidFill>
                  <a:srgbClr val="FF0000"/>
                </a:solidFill>
              </a:rPr>
              <a:t>command=show_most_t</a:t>
            </a:r>
            <a:r>
              <a:rPr lang="zh-CN" altLang="en-US" sz="1800" noProof="1">
                <a:solidFill>
                  <a:srgbClr val="FFC000"/>
                </a:solidFill>
              </a:rPr>
              <a:t>)</a:t>
            </a:r>
          </a:p>
          <a:p>
            <a:pPr marL="0" indent="0">
              <a:buFontTx/>
              <a:buNone/>
            </a:pPr>
            <a:r>
              <a:rPr lang="zh-CN" altLang="en-US" sz="1800" noProof="1">
                <a:solidFill>
                  <a:srgbClr val="92D050"/>
                </a:solidFill>
              </a:rPr>
              <a:t>but_show_most_t.place(x=20, y=370, width=220, height=30)</a:t>
            </a:r>
          </a:p>
          <a:p>
            <a:pPr marL="0" indent="0">
              <a:buFontTx/>
              <a:buNone/>
            </a:pPr>
            <a:r>
              <a:rPr lang="zh-CN" altLang="en-US" sz="1800" noProof="1">
                <a:solidFill>
                  <a:srgbClr val="FFC000"/>
                </a:solidFill>
              </a:rPr>
              <a:t>but_show_one = Button(root, text='Show one account', </a:t>
            </a:r>
            <a:r>
              <a:rPr lang="zh-CN" altLang="en-US" sz="1800" noProof="1">
                <a:solidFill>
                  <a:srgbClr val="FF0000"/>
                </a:solidFill>
              </a:rPr>
              <a:t>command=show_one_account</a:t>
            </a:r>
            <a:r>
              <a:rPr lang="zh-CN" altLang="en-US" sz="1800" noProof="1">
                <a:solidFill>
                  <a:srgbClr val="FFC000"/>
                </a:solidFill>
              </a:rPr>
              <a:t>)</a:t>
            </a:r>
          </a:p>
          <a:p>
            <a:pPr marL="0" indent="0">
              <a:buFontTx/>
              <a:buNone/>
            </a:pPr>
            <a:r>
              <a:rPr lang="zh-CN" altLang="en-US" sz="1800" noProof="1">
                <a:solidFill>
                  <a:srgbClr val="92D050"/>
                </a:solidFill>
              </a:rPr>
              <a:t>but_show_one.place(x=20, y=400, width=220, height=30)</a:t>
            </a:r>
          </a:p>
        </p:txBody>
      </p:sp>
      <p:sp>
        <p:nvSpPr>
          <p:cNvPr id="8194" name="标题 3">
            <a:extLst>
              <a:ext uri="{FF2B5EF4-FFF2-40B4-BE49-F238E27FC236}">
                <a16:creationId xmlns:a16="http://schemas.microsoft.com/office/drawing/2014/main" id="{DF9E9462-59C0-4FAF-B52F-07DA8362D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图片 5" descr="11{2W)[@L46Q[ZT6ADS7OE4">
            <a:extLst>
              <a:ext uri="{FF2B5EF4-FFF2-40B4-BE49-F238E27FC236}">
                <a16:creationId xmlns:a16="http://schemas.microsoft.com/office/drawing/2014/main" id="{ACF22348-4D96-42C9-AF5E-72CB22CA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58763"/>
            <a:ext cx="743902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6" descr="G(2_95%JPY0D)CMIR`YL82J">
            <a:extLst>
              <a:ext uri="{FF2B5EF4-FFF2-40B4-BE49-F238E27FC236}">
                <a16:creationId xmlns:a16="http://schemas.microsoft.com/office/drawing/2014/main" id="{13EBD5E4-1B0D-4D59-BBFF-203DE291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58963"/>
            <a:ext cx="28765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448201-614D-4FA2-89CD-A5C1E0F9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658890"/>
            <a:ext cx="5258256" cy="5540220"/>
          </a:xfrm>
          <a:prstGeom prst="rect">
            <a:avLst/>
          </a:prstGeom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293F63FD-EA3A-4C8F-BC17-776AC5ED7EF4}"/>
              </a:ext>
            </a:extLst>
          </p:cNvPr>
          <p:cNvSpPr txBox="1"/>
          <p:nvPr/>
        </p:nvSpPr>
        <p:spPr>
          <a:xfrm>
            <a:off x="683568" y="2852936"/>
            <a:ext cx="1835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>
                <a:hlinkClick r:id="rId3"/>
              </a:rPr>
            </a:br>
            <a:endParaRPr lang="en-US" altLang="zh-CN" dirty="0"/>
          </a:p>
          <a:p>
            <a:r>
              <a:rPr lang="en-US" altLang="zh-CN" sz="2800" dirty="0">
                <a:solidFill>
                  <a:schemeClr val="bg1"/>
                </a:solidFill>
              </a:rPr>
              <a:t>This is my part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787752D-552F-497A-8F6A-9735A53B25D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19264" y="3429000"/>
            <a:ext cx="1332656" cy="45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1ECF0A1-26AD-4B96-B20E-1461ED15907C}"/>
              </a:ext>
            </a:extLst>
          </p:cNvPr>
          <p:cNvCxnSpPr>
            <a:cxnSpLocks/>
          </p:cNvCxnSpPr>
          <p:nvPr/>
        </p:nvCxnSpPr>
        <p:spPr>
          <a:xfrm flipV="1">
            <a:off x="2321496" y="3717032"/>
            <a:ext cx="1530424" cy="1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0CA18F-149E-4C98-B8AC-CDA130FE1A0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19264" y="3883988"/>
            <a:ext cx="1332656" cy="12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01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30E52F0B-B0DC-485F-9E09-77A4F644F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29A70AE6-40FE-4203-9D68-2E30B1829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9" name="图片 3" descr="C0E%LWA6@9BM1)8OCV98K{K">
            <a:extLst>
              <a:ext uri="{FF2B5EF4-FFF2-40B4-BE49-F238E27FC236}">
                <a16:creationId xmlns:a16="http://schemas.microsoft.com/office/drawing/2014/main" id="{0F594D0A-E9D7-448B-8424-24E8C2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84150"/>
            <a:ext cx="5945187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4" descr="A}1JWV8({{$(`N0OM%ZB8`R">
            <a:extLst>
              <a:ext uri="{FF2B5EF4-FFF2-40B4-BE49-F238E27FC236}">
                <a16:creationId xmlns:a16="http://schemas.microsoft.com/office/drawing/2014/main" id="{7F0FF473-A588-40C7-8C89-09417F28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3429000"/>
            <a:ext cx="571500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924944"/>
            <a:ext cx="17636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End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3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B5DF01-1B33-4B83-B80A-CA3D6115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557"/>
            <a:ext cx="9098201" cy="13720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184ACD-6975-45C7-B93A-591EFB91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" y="2564904"/>
            <a:ext cx="9144000" cy="28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3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0BAC79-2BD8-47BB-8C00-2214A017D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11095"/>
            <a:ext cx="7323441" cy="5035810"/>
          </a:xfrm>
        </p:spPr>
      </p:pic>
    </p:spTree>
    <p:extLst>
      <p:ext uri="{BB962C8B-B14F-4D97-AF65-F5344CB8AC3E}">
        <p14:creationId xmlns:p14="http://schemas.microsoft.com/office/powerpoint/2010/main" val="13099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CB1B259-C711-4B0C-8792-38633FFC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661"/>
            <a:ext cx="9144000" cy="50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4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B5A3AD-9C62-4828-8DCC-73198BC46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61"/>
            <a:ext cx="7915275" cy="1695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C391C4-8C25-4BBE-B139-EA9AC7EBB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553"/>
            <a:ext cx="8915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1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5816" y="2521059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Name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</a:rPr>
              <a:t>Bro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Student ID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</a:rPr>
              <a:t>201810701580056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Class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</a:rPr>
              <a:t>Net182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Group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764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7308304" cy="6858000"/>
          </a:xfrm>
        </p:spPr>
      </p:pic>
      <p:cxnSp>
        <p:nvCxnSpPr>
          <p:cNvPr id="6" name="直接箭头连接符 5"/>
          <p:cNvCxnSpPr/>
          <p:nvPr/>
        </p:nvCxnSpPr>
        <p:spPr>
          <a:xfrm>
            <a:off x="899592" y="5445224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99592" y="5445224"/>
            <a:ext cx="13681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9592" y="5445224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4211683"/>
            <a:ext cx="1835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>
                <a:hlinkClick r:id="rId3"/>
              </a:rPr>
            </a:br>
            <a:endParaRPr lang="en-US" altLang="zh-CN" dirty="0"/>
          </a:p>
          <a:p>
            <a:r>
              <a:rPr lang="en-US" altLang="zh-CN" sz="2800" dirty="0">
                <a:solidFill>
                  <a:schemeClr val="bg1"/>
                </a:solidFill>
              </a:rPr>
              <a:t>This is my part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036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639</Words>
  <Application>Microsoft Office PowerPoint</Application>
  <PresentationFormat>全屏显示(4:3)</PresentationFormat>
  <Paragraphs>106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Arial</vt:lpstr>
      <vt:lpstr>Calibri</vt:lpstr>
      <vt:lpstr>Calisto MT (正文)</vt:lpstr>
      <vt:lpstr>Office 主题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name: Aba class: net182 ID：201810701580046 group: 3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夏 国强</cp:lastModifiedBy>
  <cp:revision>8</cp:revision>
  <dcterms:created xsi:type="dcterms:W3CDTF">2019-12-09T14:16:12Z</dcterms:created>
  <dcterms:modified xsi:type="dcterms:W3CDTF">2019-12-09T15:39:49Z</dcterms:modified>
</cp:coreProperties>
</file>