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0" r:id="rId6"/>
    <p:sldId id="265" r:id="rId7"/>
    <p:sldId id="263" r:id="rId8"/>
    <p:sldId id="266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48" y="57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楼 可嘉" userId="9c638b246cc1189f" providerId="LiveId" clId="{1C133C4F-1BBF-4B42-85D8-37B8D412E99C}"/>
    <pc:docChg chg="modSld">
      <pc:chgData name="楼 可嘉" userId="9c638b246cc1189f" providerId="LiveId" clId="{1C133C4F-1BBF-4B42-85D8-37B8D412E99C}" dt="2019-12-09T12:31:35.443" v="0" actId="20577"/>
      <pc:docMkLst>
        <pc:docMk/>
      </pc:docMkLst>
      <pc:sldChg chg="modSp">
        <pc:chgData name="楼 可嘉" userId="9c638b246cc1189f" providerId="LiveId" clId="{1C133C4F-1BBF-4B42-85D8-37B8D412E99C}" dt="2019-12-09T12:31:35.443" v="0" actId="20577"/>
        <pc:sldMkLst>
          <pc:docMk/>
          <pc:sldMk cId="0" sldId="256"/>
        </pc:sldMkLst>
        <pc:spChg chg="mod">
          <ac:chgData name="楼 可嘉" userId="9c638b246cc1189f" providerId="LiveId" clId="{1C133C4F-1BBF-4B42-85D8-37B8D412E99C}" dt="2019-12-09T12:31:35.443" v="0" actId="20577"/>
          <ac:spMkLst>
            <pc:docMk/>
            <pc:sldMk cId="0" sldId="256"/>
            <ac:spMk id="409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2019/12/9</a:t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2019/12/9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</a:rPr>
              <a:t>1</a:t>
            </a:fld>
            <a:endParaRPr lang="zh-CN" altLang="en-US" sz="1200">
              <a:latin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2019/12/9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2019/12/9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2019/12/9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2019/12/9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2019/12/9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2019/12/9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2019/12/9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2019/12/9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2019/12/9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2019/12/9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2019/12/9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5" y="431800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669925" y="1295400"/>
            <a:ext cx="10852150" cy="504031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2019/12/9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925" y="1377950"/>
            <a:ext cx="10852150" cy="898525"/>
          </a:xfrm>
        </p:spPr>
        <p:txBody>
          <a:bodyPr lIns="101600" tIns="38100" rIns="25400" bIns="38100" anchor="t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kern="1200" cap="none" spc="60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rPr>
              <a:t>Project Introduction - bank system</a:t>
            </a:r>
          </a:p>
        </p:txBody>
      </p:sp>
      <p:sp>
        <p:nvSpPr>
          <p:cNvPr id="4098" name="文本框 4"/>
          <p:cNvSpPr txBox="1"/>
          <p:nvPr/>
        </p:nvSpPr>
        <p:spPr>
          <a:xfrm>
            <a:off x="873125" y="3916363"/>
            <a:ext cx="9596438" cy="1322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微软雅黑" panose="020B0503020204020204" charset="-122"/>
              </a:rPr>
              <a:t>Member: </a:t>
            </a:r>
          </a:p>
          <a:p>
            <a:r>
              <a:rPr lang="en-US" altLang="zh-CN" sz="4000" dirty="0" err="1">
                <a:latin typeface="Arial" panose="020B0604020202020204" pitchFamily="34" charset="0"/>
                <a:ea typeface="微软雅黑" panose="020B0503020204020204" charset="-122"/>
              </a:rPr>
              <a:t>Josh,Vivi</a:t>
            </a:r>
            <a:r>
              <a:rPr lang="en-US" altLang="zh-CN" sz="4000">
                <a:latin typeface="Arial" panose="020B0604020202020204" pitchFamily="34" charset="0"/>
                <a:ea typeface="微软雅黑" panose="020B0503020204020204" charset="-122"/>
              </a:rPr>
              <a:t>, Steven, Charlie, </a:t>
            </a:r>
            <a:r>
              <a:rPr lang="en-US" altLang="zh-CN" sz="4000" dirty="0" err="1">
                <a:latin typeface="Arial" panose="020B0604020202020204" pitchFamily="34" charset="0"/>
                <a:ea typeface="微软雅黑" panose="020B0503020204020204" charset="-122"/>
              </a:rPr>
              <a:t>Jone</a:t>
            </a:r>
            <a:r>
              <a:rPr lang="en-US" altLang="zh-CN" sz="4000" dirty="0">
                <a:latin typeface="Arial" panose="020B0604020202020204" pitchFamily="34" charset="0"/>
                <a:ea typeface="微软雅黑" panose="020B0503020204020204" charset="-122"/>
              </a:rPr>
              <a:t>, Eden</a:t>
            </a:r>
          </a:p>
        </p:txBody>
      </p:sp>
      <p:sp>
        <p:nvSpPr>
          <p:cNvPr id="4099" name="文本框 5"/>
          <p:cNvSpPr txBox="1"/>
          <p:nvPr/>
        </p:nvSpPr>
        <p:spPr>
          <a:xfrm>
            <a:off x="873125" y="2844800"/>
            <a:ext cx="312102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latin typeface="Arial" panose="020B0604020202020204" pitchFamily="34" charset="0"/>
                <a:ea typeface="微软雅黑" panose="020B0503020204020204" charset="-122"/>
              </a:rPr>
              <a:t>Leader: Josh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669925" y="188913"/>
            <a:ext cx="10852150" cy="647700"/>
          </a:xfrm>
          <a:ln/>
        </p:spPr>
        <p:txBody>
          <a:bodyPr lIns="101600" tIns="38100" rIns="76200" bIns="38100" anchor="ctr"/>
          <a:lstStyle/>
          <a:p>
            <a:pPr indent="0" algn="ctr" defTabSz="914400"/>
            <a:r>
              <a:rPr lang="en-US" altLang="zh-CN" kern="1200" spc="200" normalizeH="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GUI function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0100" y="996950"/>
            <a:ext cx="8267700" cy="5776913"/>
          </a:xfrm>
          <a:ln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3" y="2109788"/>
            <a:ext cx="11229975" cy="2638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0" y="796925"/>
            <a:ext cx="8362950" cy="6142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325" y="836613"/>
            <a:ext cx="6834188" cy="6102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75" y="1666875"/>
            <a:ext cx="10534650" cy="3524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650" y="776288"/>
            <a:ext cx="8648700" cy="5305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8825" y="1085850"/>
            <a:ext cx="8134350" cy="4686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/>
          <p:cNvSpPr>
            <a:spLocks noGrp="1"/>
          </p:cNvSpPr>
          <p:nvPr>
            <p:ph idx="1"/>
          </p:nvPr>
        </p:nvSpPr>
        <p:spPr>
          <a:xfrm>
            <a:off x="669925" y="1295400"/>
            <a:ext cx="10852150" cy="5041900"/>
          </a:xfrm>
          <a:ln/>
        </p:spPr>
        <p:txBody>
          <a:bodyPr lIns="101600" tIns="0" rIns="82550" bIns="0" anchor="t"/>
          <a:lstStyle/>
          <a:p>
            <a:pPr marL="0" indent="0" algn="ctr" defTabSz="914400">
              <a:buNone/>
            </a:pPr>
            <a:endParaRPr lang="en-US" altLang="zh-CN" sz="6000" kern="1200" spc="150" normalizeH="0" baseline="0">
              <a:solidFill>
                <a:srgbClr val="40404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marL="0" indent="0" algn="ctr" defTabSz="914400">
              <a:buNone/>
            </a:pPr>
            <a:r>
              <a:rPr lang="en-US" altLang="zh-CN" sz="6000" kern="1200" spc="150" normalizeH="0" baseline="0">
                <a:solidFill>
                  <a:srgbClr val="40404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Thanks for watching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lIns="101600" tIns="38100" rIns="76200" bIns="3810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微软雅黑" panose="020B0503020204020204" charset="-122"/>
              </a:rPr>
              <a:t>What is Project ?</a:t>
            </a: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669925" y="1381125"/>
            <a:ext cx="10852150" cy="5041900"/>
          </a:xfrm>
        </p:spPr>
        <p:txBody>
          <a:bodyPr lIns="101600" tIns="0" rIns="82550" bIns="0" rtlCol="0" anchor="t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kern="1200" cap="none" spc="150" normalizeH="0" baseline="0" noProof="1">
                <a:solidFill>
                  <a:srgbClr val="40404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A project is an effort by people to use new methods to organize human, material and financial resources to complete an independent, one-time task within a given cost and time constraint specification in order to achieve the goals defined by the quantity and quality indicators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lIns="101600" tIns="38100" rIns="76200" bIns="3810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微软雅黑" panose="020B0503020204020204" charset="-122"/>
              </a:rPr>
              <a:t>Why need bank system ?</a:t>
            </a:r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669925" y="1563688"/>
            <a:ext cx="10852150" cy="5041900"/>
          </a:xfrm>
        </p:spPr>
        <p:txBody>
          <a:bodyPr lIns="101600" tIns="0" rIns="82550" bIns="0" rtlCol="0" anchor="t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200" b="0" i="0" u="none" strike="noStrike" kern="1200" cap="none" spc="150" normalizeH="0" baseline="0" noProof="1">
                <a:solidFill>
                  <a:srgbClr val="40404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Easy to charge the money in the internet</a:t>
            </a:r>
          </a:p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3200" b="0" i="0" u="none" strike="noStrike" kern="1200" cap="none" spc="150" normalizeH="0" baseline="0" noProof="1">
              <a:solidFill>
                <a:srgbClr val="404040"/>
              </a:solidFill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200" b="0" i="0" u="none" strike="noStrike" kern="1200" cap="none" spc="150" normalizeH="0" baseline="0" noProof="1">
                <a:solidFill>
                  <a:srgbClr val="40404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7x24 hour provide service</a:t>
            </a:r>
          </a:p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3200" b="0" i="0" u="none" strike="noStrike" kern="1200" cap="none" spc="150" normalizeH="0" baseline="0" noProof="1">
              <a:solidFill>
                <a:srgbClr val="404040"/>
              </a:solidFill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200" b="0" i="0" u="none" strike="noStrike" kern="1200" cap="none" spc="150" normalizeH="0" baseline="0" noProof="1">
                <a:solidFill>
                  <a:srgbClr val="40404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replace traditional bank complex process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lIns="101600" tIns="38100" rIns="76200" bIns="3810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微软雅黑" panose="020B0503020204020204" charset="-122"/>
              </a:rPr>
              <a:t> bank system advantage?</a:t>
            </a: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1222375" y="1371600"/>
            <a:ext cx="6173788" cy="5040313"/>
          </a:xfrm>
        </p:spPr>
        <p:txBody>
          <a:bodyPr lIns="101600" tIns="0" rIns="82550" bIns="0" rtlCol="0" anchor="t">
            <a:noAutofit/>
          </a:bodyPr>
          <a:lstStyle/>
          <a:p>
            <a:pPr marL="742950" marR="0" indent="-7429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kumimoji="0" lang="en-US" altLang="zh-CN" sz="4000" b="0" i="0" u="none" strike="noStrike" kern="1200" cap="none" spc="150" normalizeH="0" baseline="0" noProof="1">
                <a:solidFill>
                  <a:srgbClr val="40404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convenient</a:t>
            </a:r>
          </a:p>
          <a:p>
            <a:pPr marL="742950" marR="0" indent="-7429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AutoNum type="arabicPeriod"/>
            </a:pPr>
            <a:endParaRPr kumimoji="0" lang="en-US" altLang="zh-CN" sz="4000" b="0" i="0" u="none" strike="noStrike" kern="1200" cap="none" spc="150" normalizeH="0" baseline="0" noProof="1">
              <a:solidFill>
                <a:srgbClr val="404040"/>
              </a:solidFill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marL="742950" marR="0" indent="-7429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kumimoji="0" lang="en-US" altLang="zh-CN" sz="4000" b="0" i="0" u="none" strike="noStrike" kern="1200" cap="none" spc="150" normalizeH="0" baseline="0" noProof="1">
                <a:solidFill>
                  <a:srgbClr val="40404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digitization</a:t>
            </a:r>
          </a:p>
          <a:p>
            <a:pPr marL="742950" marR="0" indent="-7429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AutoNum type="arabicPeriod"/>
            </a:pPr>
            <a:endParaRPr kumimoji="0" lang="zh-CN" altLang="en-US" sz="4000" b="0" i="0" u="none" strike="noStrike" kern="1200" cap="none" spc="150" normalizeH="0" baseline="0" noProof="1">
              <a:solidFill>
                <a:srgbClr val="404040"/>
              </a:solidFill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marL="742950" marR="0" indent="-7429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kumimoji="0" lang="zh-CN" altLang="en-US" sz="4000" b="0" i="0" u="none" strike="noStrike" kern="1200" cap="none" spc="150" normalizeH="0" baseline="0" noProof="1">
                <a:solidFill>
                  <a:srgbClr val="40404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security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lIns="101600" tIns="38100" rIns="76200" bIns="3810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微软雅黑" panose="020B0503020204020204" charset="-122"/>
              </a:rPr>
              <a:t>GUI part - </a:t>
            </a:r>
            <a:r>
              <a:rPr kumimoji="0" lang="zh-CN" altLang="en-US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微软雅黑" panose="020B0503020204020204" charset="-122"/>
              </a:rPr>
              <a:t>window</a:t>
            </a:r>
          </a:p>
        </p:txBody>
      </p:sp>
      <p:pic>
        <p:nvPicPr>
          <p:cNvPr id="9218" name="内容占位符 1" descr="window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000" y="1314450"/>
            <a:ext cx="7677150" cy="4486275"/>
          </a:xfrm>
          <a:ln/>
        </p:spPr>
      </p:pic>
      <p:sp>
        <p:nvSpPr>
          <p:cNvPr id="9219" name="文本框 2"/>
          <p:cNvSpPr txBox="1"/>
          <p:nvPr/>
        </p:nvSpPr>
        <p:spPr>
          <a:xfrm>
            <a:off x="8366125" y="1549400"/>
            <a:ext cx="3776663" cy="45227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This section import Tk Library</a:t>
            </a: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use to create Visual interface</a:t>
            </a:r>
          </a:p>
          <a:p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window width set 550px</a:t>
            </a: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window height set 550px</a:t>
            </a:r>
          </a:p>
          <a:p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winfo_screenwidth() and</a:t>
            </a: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winfo_screenhegiht() function will</a:t>
            </a: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get PC current screen width&amp;height</a:t>
            </a:r>
          </a:p>
          <a:p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align will receive format data</a:t>
            </a:r>
          </a:p>
          <a:p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geometry function to set window</a:t>
            </a:r>
          </a:p>
          <a:p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lIns="101600" tIns="38100" rIns="76200" bIns="38100" anchor="ctr"/>
          <a:lstStyle/>
          <a:p>
            <a:pPr indent="0" algn="ctr" defTabSz="914400"/>
            <a:r>
              <a:rPr lang="zh-CN" kern="1200" spc="200" normalizeH="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Interface layout</a:t>
            </a:r>
            <a:endParaRPr lang="zh-CN" altLang="en-US" kern="1200" spc="200" normalizeH="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6950" y="1811338"/>
            <a:ext cx="7658100" cy="2562225"/>
          </a:xfrm>
          <a:ln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013" y="1311275"/>
            <a:ext cx="9197975" cy="4235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675" y="1011238"/>
            <a:ext cx="6470650" cy="5799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638" y="1814513"/>
            <a:ext cx="7324725" cy="3228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xfrm>
            <a:off x="647700" y="323850"/>
            <a:ext cx="10852150" cy="647700"/>
          </a:xfrm>
        </p:spPr>
        <p:txBody>
          <a:bodyPr lIns="101600" tIns="38100" rIns="76200" bIns="3810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微软雅黑" panose="020B0503020204020204" charset="-122"/>
              </a:rPr>
              <a:t>backstage supporter </a:t>
            </a:r>
            <a:r>
              <a:rPr kumimoji="0" lang="en-US" altLang="zh-CN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微软雅黑" panose="020B0503020204020204" charset="-122"/>
              </a:rPr>
              <a:t>- class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5350" y="1682750"/>
            <a:ext cx="10401300" cy="4267200"/>
          </a:xfrm>
          <a:ln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669925" y="266700"/>
            <a:ext cx="10852150" cy="647700"/>
          </a:xfrm>
          <a:ln/>
        </p:spPr>
        <p:txBody>
          <a:bodyPr lIns="101600" tIns="38100" rIns="76200" bIns="38100" anchor="ctr"/>
          <a:lstStyle/>
          <a:p>
            <a:pPr indent="0" algn="ctr" defTabSz="914400"/>
            <a:r>
              <a:rPr lang="zh-CN" altLang="en-US" kern="1200" spc="200" normalizeH="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Bank_Account</a:t>
            </a:r>
          </a:p>
        </p:txBody>
      </p:sp>
      <p:pic>
        <p:nvPicPr>
          <p:cNvPr id="12290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0463" y="831850"/>
            <a:ext cx="9656762" cy="5949950"/>
          </a:xfrm>
          <a:ln/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669925" y="274638"/>
            <a:ext cx="10852150" cy="649288"/>
          </a:xfrm>
        </p:spPr>
        <p:txBody>
          <a:bodyPr lIns="101600" tIns="38100" rIns="76200" bIns="3810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微软雅黑" panose="020B0503020204020204" charset="-122"/>
              </a:rPr>
              <a:t>Bank_Account_Tasks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8663" y="1295400"/>
            <a:ext cx="8193087" cy="5041900"/>
          </a:xfrm>
          <a:ln/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425" y="1138238"/>
            <a:ext cx="8945563" cy="5199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425" y="927100"/>
            <a:ext cx="9005888" cy="5778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138" y="1282700"/>
            <a:ext cx="7716837" cy="4737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263" y="927100"/>
            <a:ext cx="10796587" cy="57880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微软雅黑</vt:lpstr>
      <vt:lpstr>Arial</vt:lpstr>
      <vt:lpstr>Office 主题​​</vt:lpstr>
      <vt:lpstr>Project Introduction - bank system</vt:lpstr>
      <vt:lpstr>What is Project ?</vt:lpstr>
      <vt:lpstr>Why need bank system ?</vt:lpstr>
      <vt:lpstr> bank system advantage?</vt:lpstr>
      <vt:lpstr>GUI part - window</vt:lpstr>
      <vt:lpstr>Interface layout</vt:lpstr>
      <vt:lpstr>backstage supporter - class</vt:lpstr>
      <vt:lpstr>Bank_Account</vt:lpstr>
      <vt:lpstr>Bank_Account_Tasks</vt:lpstr>
      <vt:lpstr>GUI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Introduction - bank system</dc:title>
  <dc:creator/>
  <cp:lastModifiedBy>楼 可嘉</cp:lastModifiedBy>
  <cp:revision>29</cp:revision>
  <dcterms:created xsi:type="dcterms:W3CDTF">2019-06-19T02:08:00Z</dcterms:created>
  <dcterms:modified xsi:type="dcterms:W3CDTF">2019-12-09T12:31:37Z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