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306" r:id="rId4"/>
    <p:sldId id="309" r:id="rId5"/>
    <p:sldId id="307" r:id="rId6"/>
    <p:sldId id="308" r:id="rId7"/>
    <p:sldId id="319" r:id="rId8"/>
    <p:sldId id="313" r:id="rId9"/>
    <p:sldId id="332" r:id="rId10"/>
    <p:sldId id="310" r:id="rId11"/>
    <p:sldId id="312" r:id="rId12"/>
    <p:sldId id="314" r:id="rId13"/>
    <p:sldId id="315" r:id="rId14"/>
    <p:sldId id="316" r:id="rId15"/>
    <p:sldId id="317" r:id="rId16"/>
    <p:sldId id="318" r:id="rId17"/>
    <p:sldId id="320" r:id="rId18"/>
    <p:sldId id="321" r:id="rId19"/>
    <p:sldId id="322" r:id="rId20"/>
    <p:sldId id="323" r:id="rId21"/>
    <p:sldId id="324" r:id="rId22"/>
    <p:sldId id="326" r:id="rId23"/>
    <p:sldId id="327" r:id="rId24"/>
    <p:sldId id="329" r:id="rId25"/>
    <p:sldId id="330" r:id="rId26"/>
    <p:sldId id="331" r:id="rId27"/>
    <p:sldId id="334" r:id="rId28"/>
    <p:sldId id="258" r:id="rId29"/>
    <p:sldId id="325" r:id="rId30"/>
    <p:sldId id="335" r:id="rId31"/>
    <p:sldId id="33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tim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Opti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Optima"/>
              </a:defRPr>
            </a:lvl1pPr>
          </a:lstStyle>
          <a:p>
            <a:fld id="{42883088-5859-764D-BA13-3028A8347A1F}" type="datetimeFigureOut">
              <a:rPr lang="en-US" smtClean="0"/>
              <a:pPr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Optim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Optima"/>
              </a:defRPr>
            </a:lvl1pPr>
          </a:lstStyle>
          <a:p>
            <a:fld id="{EC29E7C1-B058-4B42-829F-2B54882A00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3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3088-5859-764D-BA13-3028A8347A1F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E7C1-B058-4B42-829F-2B54882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1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3088-5859-764D-BA13-3028A8347A1F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E7C1-B058-4B42-829F-2B54882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3088-5859-764D-BA13-3028A8347A1F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E7C1-B058-4B42-829F-2B54882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0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3088-5859-764D-BA13-3028A8347A1F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E7C1-B058-4B42-829F-2B54882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3088-5859-764D-BA13-3028A8347A1F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E7C1-B058-4B42-829F-2B54882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7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3088-5859-764D-BA13-3028A8347A1F}" type="datetimeFigureOut">
              <a:rPr lang="en-US" smtClean="0"/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E7C1-B058-4B42-829F-2B54882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1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3088-5859-764D-BA13-3028A8347A1F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E7C1-B058-4B42-829F-2B54882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7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3088-5859-764D-BA13-3028A8347A1F}" type="datetimeFigureOut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E7C1-B058-4B42-829F-2B54882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3088-5859-764D-BA13-3028A8347A1F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E7C1-B058-4B42-829F-2B54882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6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3088-5859-764D-BA13-3028A8347A1F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E7C1-B058-4B42-829F-2B54882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Optima"/>
              </a:defRPr>
            </a:lvl1pPr>
          </a:lstStyle>
          <a:p>
            <a:fld id="{42883088-5859-764D-BA13-3028A8347A1F}" type="datetimeFigureOut">
              <a:rPr lang="en-US" smtClean="0"/>
              <a:pPr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Optim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Optima"/>
              </a:defRPr>
            </a:lvl1pPr>
          </a:lstStyle>
          <a:p>
            <a:fld id="{EC29E7C1-B058-4B42-829F-2B54882A00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41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Optim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1"/>
          </a:solidFill>
          <a:latin typeface="Optim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accent1"/>
          </a:solidFill>
          <a:latin typeface="Optim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1"/>
          </a:solidFill>
          <a:latin typeface="Optim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accent1"/>
          </a:solidFill>
          <a:latin typeface="Optim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accent1"/>
          </a:solidFill>
          <a:latin typeface="Optim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.ist.psu.edu/" TargetMode="External"/><Relationship Id="rId4" Type="http://schemas.openxmlformats.org/officeDocument/2006/relationships/hyperlink" Target="http://portal.acm.org/dl.cfm" TargetMode="External"/><Relationship Id="rId5" Type="http://schemas.openxmlformats.org/officeDocument/2006/relationships/hyperlink" Target="http://ieeexplore.ieee.org/" TargetMode="External"/><Relationship Id="rId6" Type="http://schemas.openxmlformats.org/officeDocument/2006/relationships/hyperlink" Target="http://www.informatik.uni-trier.de/~ley/db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holar.google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persapp.com/" TargetMode="External"/><Relationship Id="rId4" Type="http://schemas.openxmlformats.org/officeDocument/2006/relationships/hyperlink" Target="http://endnote.com/" TargetMode="External"/><Relationship Id="rId5" Type="http://schemas.openxmlformats.org/officeDocument/2006/relationships/hyperlink" Target="http://bibdesk.sourceforge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ndeley.co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reading papers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Fernando Diaz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04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find_references</a:t>
            </a:r>
            <a:r>
              <a:rPr lang="en-US" dirty="0" smtClean="0"/>
              <a:t>(q)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expert: </a:t>
            </a:r>
            <a:r>
              <a:rPr lang="en-US" dirty="0" smtClean="0">
                <a:solidFill>
                  <a:srgbClr val="4F81BD"/>
                </a:solidFill>
              </a:rPr>
              <a:t>experts (e.g. professors, researchers) will usually be able to help you with a starting point.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physical library: </a:t>
            </a:r>
            <a:r>
              <a:rPr lang="en-US" dirty="0" smtClean="0">
                <a:solidFill>
                  <a:srgbClr val="4F81BD"/>
                </a:solidFill>
              </a:rPr>
              <a:t>a huge number of results were physically published in journals, proceedings, theses, and books, and remain </a:t>
            </a:r>
            <a:r>
              <a:rPr lang="en-US" dirty="0" err="1" smtClean="0">
                <a:solidFill>
                  <a:srgbClr val="4F81BD"/>
                </a:solidFill>
              </a:rPr>
              <a:t>unindexed</a:t>
            </a:r>
            <a:r>
              <a:rPr lang="en-US" dirty="0" smtClean="0">
                <a:solidFill>
                  <a:srgbClr val="4F81B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26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find_references</a:t>
            </a:r>
            <a:r>
              <a:rPr lang="en-US" dirty="0"/>
              <a:t>(q)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Google Scholar: </a:t>
            </a:r>
            <a:r>
              <a:rPr lang="en-US" dirty="0" smtClean="0">
                <a:solidFill>
                  <a:srgbClr val="4F81BD"/>
                </a:solidFill>
                <a:hlinkClick r:id="rId2"/>
              </a:rPr>
              <a:t>http</a:t>
            </a:r>
            <a:r>
              <a:rPr lang="en-US" dirty="0">
                <a:solidFill>
                  <a:srgbClr val="4F81BD"/>
                </a:solidFill>
                <a:hlinkClick r:id="rId2"/>
              </a:rPr>
              <a:t>://scholar.google.com</a:t>
            </a:r>
            <a:r>
              <a:rPr lang="en-US" dirty="0" smtClean="0">
                <a:solidFill>
                  <a:srgbClr val="4F81BD"/>
                </a:solidFill>
                <a:hlinkClick r:id="rId2"/>
              </a:rPr>
              <a:t>/</a:t>
            </a:r>
            <a:endParaRPr lang="en-US" dirty="0" smtClean="0">
              <a:solidFill>
                <a:srgbClr val="4F81BD"/>
              </a:solidFill>
            </a:endParaRPr>
          </a:p>
          <a:p>
            <a:r>
              <a:rPr lang="en-US" dirty="0" err="1" smtClean="0">
                <a:solidFill>
                  <a:srgbClr val="4F81BD"/>
                </a:solidFill>
              </a:rPr>
              <a:t>CiteSeer</a:t>
            </a:r>
            <a:r>
              <a:rPr lang="en-US" dirty="0" smtClean="0">
                <a:solidFill>
                  <a:srgbClr val="4F81BD"/>
                </a:solidFill>
              </a:rPr>
              <a:t>: </a:t>
            </a:r>
            <a:r>
              <a:rPr lang="en-US" dirty="0" smtClean="0">
                <a:solidFill>
                  <a:srgbClr val="4F81BD"/>
                </a:solidFill>
                <a:hlinkClick r:id="rId3"/>
              </a:rPr>
              <a:t>http</a:t>
            </a:r>
            <a:r>
              <a:rPr lang="en-US" dirty="0">
                <a:solidFill>
                  <a:srgbClr val="4F81BD"/>
                </a:solidFill>
                <a:hlinkClick r:id="rId3"/>
              </a:rPr>
              <a:t>://citeseer.ist.psu.edu</a:t>
            </a:r>
            <a:r>
              <a:rPr lang="en-US" dirty="0" smtClean="0">
                <a:solidFill>
                  <a:srgbClr val="4F81BD"/>
                </a:solidFill>
                <a:hlinkClick r:id="rId3"/>
              </a:rPr>
              <a:t>/</a:t>
            </a:r>
            <a:endParaRPr lang="en-US" dirty="0" smtClean="0">
              <a:solidFill>
                <a:srgbClr val="4F81BD"/>
              </a:solidFill>
            </a:endParaRPr>
          </a:p>
          <a:p>
            <a:r>
              <a:rPr lang="en-US" dirty="0" smtClean="0">
                <a:solidFill>
                  <a:srgbClr val="4F81BD"/>
                </a:solidFill>
              </a:rPr>
              <a:t>ACM </a:t>
            </a:r>
            <a:r>
              <a:rPr lang="en-US" dirty="0">
                <a:solidFill>
                  <a:srgbClr val="4F81BD"/>
                </a:solidFill>
              </a:rPr>
              <a:t>Digital </a:t>
            </a:r>
            <a:r>
              <a:rPr lang="en-US" dirty="0" smtClean="0">
                <a:solidFill>
                  <a:srgbClr val="4F81BD"/>
                </a:solidFill>
              </a:rPr>
              <a:t>Library: </a:t>
            </a:r>
            <a:r>
              <a:rPr lang="en-US" dirty="0" smtClean="0">
                <a:solidFill>
                  <a:srgbClr val="4F81BD"/>
                </a:solidFill>
                <a:hlinkClick r:id="rId4"/>
              </a:rPr>
              <a:t>http</a:t>
            </a:r>
            <a:r>
              <a:rPr lang="en-US" dirty="0">
                <a:solidFill>
                  <a:srgbClr val="4F81BD"/>
                </a:solidFill>
                <a:hlinkClick r:id="rId4"/>
              </a:rPr>
              <a:t>://portal.acm.org/</a:t>
            </a:r>
            <a:r>
              <a:rPr lang="en-US" dirty="0" smtClean="0">
                <a:solidFill>
                  <a:srgbClr val="4F81BD"/>
                </a:solidFill>
                <a:hlinkClick r:id="rId4"/>
              </a:rPr>
              <a:t>dl.cfm</a:t>
            </a:r>
            <a:endParaRPr lang="en-US" dirty="0" smtClean="0">
              <a:solidFill>
                <a:srgbClr val="4F81BD"/>
              </a:solidFill>
            </a:endParaRPr>
          </a:p>
          <a:p>
            <a:r>
              <a:rPr lang="en-US" dirty="0" smtClean="0">
                <a:solidFill>
                  <a:srgbClr val="4F81BD"/>
                </a:solidFill>
              </a:rPr>
              <a:t>IEEE </a:t>
            </a:r>
            <a:r>
              <a:rPr lang="en-US" dirty="0" err="1" smtClean="0">
                <a:solidFill>
                  <a:srgbClr val="4F81BD"/>
                </a:solidFill>
              </a:rPr>
              <a:t>Xplore</a:t>
            </a:r>
            <a:r>
              <a:rPr lang="en-US" dirty="0" smtClean="0">
                <a:solidFill>
                  <a:srgbClr val="4F81BD"/>
                </a:solidFill>
              </a:rPr>
              <a:t>: </a:t>
            </a:r>
            <a:r>
              <a:rPr lang="en-US" dirty="0" smtClean="0">
                <a:solidFill>
                  <a:srgbClr val="4F81BD"/>
                </a:solidFill>
                <a:hlinkClick r:id="rId5"/>
              </a:rPr>
              <a:t>http</a:t>
            </a:r>
            <a:r>
              <a:rPr lang="en-US" dirty="0">
                <a:solidFill>
                  <a:srgbClr val="4F81BD"/>
                </a:solidFill>
                <a:hlinkClick r:id="rId5"/>
              </a:rPr>
              <a:t>://ieeexplore.ieee.org</a:t>
            </a:r>
            <a:r>
              <a:rPr lang="en-US" dirty="0" smtClean="0">
                <a:solidFill>
                  <a:srgbClr val="4F81BD"/>
                </a:solidFill>
                <a:hlinkClick r:id="rId5"/>
              </a:rPr>
              <a:t>/</a:t>
            </a:r>
            <a:endParaRPr lang="en-US" dirty="0" smtClean="0">
              <a:solidFill>
                <a:srgbClr val="4F81BD"/>
              </a:solidFill>
            </a:endParaRPr>
          </a:p>
          <a:p>
            <a:r>
              <a:rPr lang="en-US" dirty="0">
                <a:solidFill>
                  <a:srgbClr val="4F81BD"/>
                </a:solidFill>
              </a:rPr>
              <a:t>DBLP: </a:t>
            </a:r>
            <a:r>
              <a:rPr lang="en-US" dirty="0">
                <a:solidFill>
                  <a:srgbClr val="4F81BD"/>
                </a:solidFill>
                <a:hlinkClick r:id="rId6"/>
              </a:rPr>
              <a:t>http://www.informatik.uni-trier.de/~ley/db/</a:t>
            </a:r>
            <a:endParaRPr lang="en-US" dirty="0">
              <a:solidFill>
                <a:srgbClr val="4F81BD"/>
              </a:solidFill>
            </a:endParaRPr>
          </a:p>
          <a:p>
            <a:endParaRPr lang="en-US" dirty="0" smtClean="0">
              <a:solidFill>
                <a:srgbClr val="4F81BD"/>
              </a:solidFill>
            </a:endParaRPr>
          </a:p>
          <a:p>
            <a:endParaRPr lang="en-US" dirty="0" smtClean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2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read_paper</a:t>
            </a:r>
            <a:r>
              <a:rPr lang="en-US" dirty="0" smtClean="0"/>
              <a:t>(</a:t>
            </a:r>
            <a:r>
              <a:rPr lang="en-US" dirty="0"/>
              <a:t>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papers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survey:</a:t>
            </a:r>
            <a:r>
              <a:rPr lang="en-US" dirty="0" smtClean="0"/>
              <a:t> very good place to start for accumulating relevant citations.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vision/position paper:</a:t>
            </a:r>
            <a:r>
              <a:rPr lang="en-US" dirty="0" smtClean="0"/>
              <a:t> </a:t>
            </a:r>
            <a:r>
              <a:rPr lang="en-US" dirty="0"/>
              <a:t>very good place </a:t>
            </a:r>
            <a:r>
              <a:rPr lang="en-US" dirty="0" smtClean="0"/>
              <a:t>for understanding what questions are important to the community.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experimental:</a:t>
            </a:r>
            <a:r>
              <a:rPr lang="en-US" dirty="0" smtClean="0"/>
              <a:t> fundamental paper accumulating experimental results.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theoretical:</a:t>
            </a:r>
            <a:r>
              <a:rPr lang="en-US" dirty="0" smtClean="0"/>
              <a:t> </a:t>
            </a:r>
            <a:r>
              <a:rPr lang="en-US" dirty="0"/>
              <a:t>fundamental paper accumulating </a:t>
            </a:r>
            <a:r>
              <a:rPr lang="en-US" dirty="0" smtClean="0"/>
              <a:t>theoretical results.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9670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read_paper</a:t>
            </a:r>
            <a:r>
              <a:rPr lang="en-US" dirty="0" smtClean="0"/>
              <a:t>(</a:t>
            </a:r>
            <a:r>
              <a:rPr lang="en-US" dirty="0"/>
              <a:t>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papers</a:t>
            </a:r>
          </a:p>
          <a:p>
            <a:pPr lvl="1"/>
            <a:r>
              <a:rPr lang="en-US" sz="2800" dirty="0" smtClean="0">
                <a:solidFill>
                  <a:srgbClr val="4F81BD"/>
                </a:solidFill>
              </a:rPr>
              <a:t>do not judge an experimental paper for theoretical contributions</a:t>
            </a:r>
          </a:p>
          <a:p>
            <a:pPr lvl="1"/>
            <a:r>
              <a:rPr lang="en-US" dirty="0">
                <a:solidFill>
                  <a:srgbClr val="4F81BD"/>
                </a:solidFill>
              </a:rPr>
              <a:t>do not judge an </a:t>
            </a:r>
            <a:r>
              <a:rPr lang="en-US" dirty="0" smtClean="0">
                <a:solidFill>
                  <a:srgbClr val="4F81BD"/>
                </a:solidFill>
              </a:rPr>
              <a:t>theoretical paper </a:t>
            </a:r>
            <a:r>
              <a:rPr lang="en-US" dirty="0">
                <a:solidFill>
                  <a:srgbClr val="4F81BD"/>
                </a:solidFill>
              </a:rPr>
              <a:t>for </a:t>
            </a:r>
            <a:r>
              <a:rPr lang="en-US" dirty="0" smtClean="0">
                <a:solidFill>
                  <a:srgbClr val="4F81BD"/>
                </a:solidFill>
              </a:rPr>
              <a:t>experimental contributions</a:t>
            </a:r>
            <a:endParaRPr lang="en-US" sz="2800" dirty="0" smtClean="0">
              <a:solidFill>
                <a:srgbClr val="4F81BD"/>
              </a:solidFill>
            </a:endParaRPr>
          </a:p>
          <a:p>
            <a:pPr lvl="1"/>
            <a:r>
              <a:rPr lang="en-US" sz="2800" dirty="0" smtClean="0">
                <a:solidFill>
                  <a:srgbClr val="4F81BD"/>
                </a:solidFill>
              </a:rPr>
              <a:t>most </a:t>
            </a:r>
            <a:r>
              <a:rPr lang="en-US" sz="2800" dirty="0">
                <a:solidFill>
                  <a:srgbClr val="4F81BD"/>
                </a:solidFill>
              </a:rPr>
              <a:t>papers </a:t>
            </a:r>
            <a:r>
              <a:rPr lang="en-US" sz="2800" dirty="0" smtClean="0">
                <a:solidFill>
                  <a:srgbClr val="4F81BD"/>
                </a:solidFill>
              </a:rPr>
              <a:t>lie somewhere in between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885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read_paper</a:t>
            </a:r>
            <a:r>
              <a:rPr lang="en-US" dirty="0" smtClean="0"/>
              <a:t>(</a:t>
            </a:r>
            <a:r>
              <a:rPr lang="en-US" dirty="0"/>
              <a:t>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cs typeface="Optima"/>
              </a:rPr>
              <a:t>structure of papers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  <a:ea typeface="ＭＳ Ｐゴシック" charset="0"/>
                <a:cs typeface="Optima"/>
              </a:rPr>
              <a:t>Title 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Optima"/>
              </a:rPr>
              <a:t>and </a:t>
            </a:r>
            <a:r>
              <a:rPr lang="en-US" dirty="0" smtClean="0">
                <a:solidFill>
                  <a:schemeClr val="accent2"/>
                </a:solidFill>
                <a:ea typeface="ＭＳ Ｐゴシック" charset="0"/>
                <a:cs typeface="Optima"/>
              </a:rPr>
              <a:t>Abstract: </a:t>
            </a:r>
            <a:r>
              <a:rPr lang="en-US" dirty="0" smtClean="0">
                <a:ea typeface="ＭＳ Ｐゴシック" charset="0"/>
                <a:cs typeface="Optima"/>
              </a:rPr>
              <a:t>highlight </a:t>
            </a:r>
            <a:r>
              <a:rPr lang="en-US" dirty="0">
                <a:ea typeface="ＭＳ Ｐゴシック" charset="0"/>
                <a:cs typeface="Optima"/>
              </a:rPr>
              <a:t>the contributions of the </a:t>
            </a:r>
            <a:r>
              <a:rPr lang="en-US" dirty="0" smtClean="0">
                <a:ea typeface="ＭＳ Ｐゴシック" charset="0"/>
                <a:cs typeface="Optima"/>
              </a:rPr>
              <a:t>paper</a:t>
            </a:r>
          </a:p>
          <a:p>
            <a:pPr lvl="1"/>
            <a:r>
              <a:rPr lang="en-US" dirty="0" smtClean="0">
                <a:solidFill>
                  <a:srgbClr val="C0504D"/>
                </a:solidFill>
                <a:ea typeface="ＭＳ Ｐゴシック" charset="0"/>
                <a:cs typeface="Optima"/>
              </a:rPr>
              <a:t>Introduction</a:t>
            </a:r>
          </a:p>
          <a:p>
            <a:pPr lvl="2"/>
            <a:r>
              <a:rPr lang="en-US" dirty="0" smtClean="0">
                <a:ea typeface="ＭＳ Ｐゴシック" charset="0"/>
                <a:cs typeface="Optima"/>
              </a:rPr>
              <a:t>Motivation</a:t>
            </a:r>
          </a:p>
          <a:p>
            <a:pPr lvl="3"/>
            <a:r>
              <a:rPr lang="en-US" dirty="0" smtClean="0">
                <a:ea typeface="ＭＳ Ｐゴシック" charset="0"/>
                <a:cs typeface="Optima"/>
              </a:rPr>
              <a:t>Why </a:t>
            </a:r>
            <a:r>
              <a:rPr lang="en-US" dirty="0">
                <a:ea typeface="ＭＳ Ｐゴシック" charset="0"/>
                <a:cs typeface="Optima"/>
              </a:rPr>
              <a:t>is this problem interesting</a:t>
            </a:r>
            <a:r>
              <a:rPr lang="en-US" dirty="0" smtClean="0">
                <a:ea typeface="ＭＳ Ｐゴシック" charset="0"/>
                <a:cs typeface="Optima"/>
              </a:rPr>
              <a:t>?</a:t>
            </a:r>
          </a:p>
          <a:p>
            <a:pPr lvl="3"/>
            <a:r>
              <a:rPr lang="en-US" dirty="0" smtClean="0">
                <a:ea typeface="ＭＳ Ｐゴシック" charset="0"/>
                <a:cs typeface="Optima"/>
              </a:rPr>
              <a:t>Why </a:t>
            </a:r>
            <a:r>
              <a:rPr lang="en-US" dirty="0">
                <a:ea typeface="ＭＳ Ｐゴシック" charset="0"/>
                <a:cs typeface="Optima"/>
              </a:rPr>
              <a:t>is solving this problem necessary?</a:t>
            </a:r>
          </a:p>
          <a:p>
            <a:pPr lvl="3">
              <a:lnSpc>
                <a:spcPct val="80000"/>
              </a:lnSpc>
            </a:pPr>
            <a:r>
              <a:rPr lang="en-US" dirty="0">
                <a:ea typeface="ＭＳ Ｐゴシック" charset="0"/>
                <a:cs typeface="Optima"/>
              </a:rPr>
              <a:t>What kind of impact solving this problem can </a:t>
            </a:r>
            <a:r>
              <a:rPr lang="en-US" dirty="0" smtClean="0">
                <a:ea typeface="ＭＳ Ｐゴシック" charset="0"/>
                <a:cs typeface="Optima"/>
              </a:rPr>
              <a:t>have?</a:t>
            </a:r>
          </a:p>
          <a:p>
            <a:pPr lvl="2">
              <a:lnSpc>
                <a:spcPct val="80000"/>
              </a:lnSpc>
            </a:pPr>
            <a:r>
              <a:rPr lang="en-US" dirty="0" smtClean="0">
                <a:ea typeface="ＭＳ Ｐゴシック" charset="0"/>
                <a:cs typeface="Optima"/>
              </a:rPr>
              <a:t>Contribution</a:t>
            </a:r>
          </a:p>
          <a:p>
            <a:pPr lvl="3">
              <a:lnSpc>
                <a:spcPct val="80000"/>
              </a:lnSpc>
            </a:pPr>
            <a:r>
              <a:rPr lang="en-US" dirty="0" smtClean="0">
                <a:ea typeface="ＭＳ Ｐゴシック" charset="0"/>
                <a:cs typeface="Optima"/>
              </a:rPr>
              <a:t>Is </a:t>
            </a:r>
            <a:r>
              <a:rPr lang="en-US" dirty="0">
                <a:ea typeface="ＭＳ Ｐゴシック" charset="0"/>
                <a:cs typeface="Optima"/>
              </a:rPr>
              <a:t>this a new problem</a:t>
            </a:r>
            <a:r>
              <a:rPr lang="en-US" dirty="0" smtClean="0">
                <a:ea typeface="ＭＳ Ｐゴシック" charset="0"/>
                <a:cs typeface="Optima"/>
              </a:rPr>
              <a:t>?</a:t>
            </a:r>
          </a:p>
          <a:p>
            <a:pPr lvl="3">
              <a:lnSpc>
                <a:spcPct val="80000"/>
              </a:lnSpc>
            </a:pPr>
            <a:r>
              <a:rPr lang="en-US" dirty="0" smtClean="0">
                <a:ea typeface="ＭＳ Ｐゴシック" charset="0"/>
                <a:cs typeface="Optima"/>
              </a:rPr>
              <a:t>If </a:t>
            </a:r>
            <a:r>
              <a:rPr lang="en-US" dirty="0">
                <a:ea typeface="ＭＳ Ｐゴシック" charset="0"/>
                <a:cs typeface="Optima"/>
              </a:rPr>
              <a:t>this is an old problem, how is the proposed solution different from earlier ones</a:t>
            </a:r>
            <a:r>
              <a:rPr lang="en-US" dirty="0" smtClean="0">
                <a:ea typeface="ＭＳ Ｐゴシック" charset="0"/>
                <a:cs typeface="Optima"/>
              </a:rPr>
              <a:t>?</a:t>
            </a:r>
          </a:p>
          <a:p>
            <a:pPr lvl="3">
              <a:lnSpc>
                <a:spcPct val="80000"/>
              </a:lnSpc>
            </a:pPr>
            <a:r>
              <a:rPr lang="en-US" dirty="0" smtClean="0">
                <a:ea typeface="ＭＳ Ｐゴシック" charset="0"/>
                <a:cs typeface="Optima"/>
              </a:rPr>
              <a:t>What </a:t>
            </a:r>
            <a:r>
              <a:rPr lang="en-US" dirty="0">
                <a:ea typeface="ＭＳ Ｐゴシック" charset="0"/>
                <a:cs typeface="Optima"/>
              </a:rPr>
              <a:t>formal properties the proposed solution has?</a:t>
            </a:r>
          </a:p>
          <a:p>
            <a:pPr lvl="2">
              <a:lnSpc>
                <a:spcPct val="80000"/>
              </a:lnSpc>
            </a:pPr>
            <a:endParaRPr lang="en-US" sz="3200" dirty="0">
              <a:ea typeface="ＭＳ Ｐゴシック" charset="0"/>
              <a:cs typeface="Optima"/>
            </a:endParaRPr>
          </a:p>
          <a:p>
            <a:pPr lvl="1"/>
            <a:endParaRPr lang="en-US" sz="3200" dirty="0" smtClean="0"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4011821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read_paper</a:t>
            </a:r>
            <a:r>
              <a:rPr lang="en-US" dirty="0" smtClean="0"/>
              <a:t>(</a:t>
            </a:r>
            <a:r>
              <a:rPr lang="en-US" dirty="0"/>
              <a:t>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cs typeface="Optima"/>
              </a:rPr>
              <a:t>structure of papers</a:t>
            </a:r>
          </a:p>
          <a:p>
            <a:pPr lvl="1"/>
            <a:r>
              <a:rPr lang="en-US" dirty="0" smtClean="0">
                <a:solidFill>
                  <a:srgbClr val="C0504D"/>
                </a:solidFill>
                <a:ea typeface="ＭＳ Ｐゴシック" charset="0"/>
                <a:cs typeface="Optima"/>
              </a:rPr>
              <a:t>Related Work</a:t>
            </a:r>
          </a:p>
          <a:p>
            <a:pPr lvl="2"/>
            <a:r>
              <a:rPr lang="en-US" dirty="0" smtClean="0">
                <a:ea typeface="ＭＳ Ｐゴシック" charset="0"/>
                <a:cs typeface="Optima"/>
              </a:rPr>
              <a:t>Demonstrate </a:t>
            </a:r>
            <a:r>
              <a:rPr lang="en-US" dirty="0">
                <a:ea typeface="ＭＳ Ｐゴシック" charset="0"/>
                <a:cs typeface="Optima"/>
              </a:rPr>
              <a:t>that you have a good understanding of the </a:t>
            </a:r>
            <a:r>
              <a:rPr lang="en-US" dirty="0" smtClean="0">
                <a:ea typeface="ＭＳ Ｐゴシック" charset="0"/>
                <a:cs typeface="Optima"/>
              </a:rPr>
              <a:t>field</a:t>
            </a:r>
          </a:p>
          <a:p>
            <a:pPr lvl="2"/>
            <a:r>
              <a:rPr lang="en-US" dirty="0" smtClean="0">
                <a:ea typeface="ＭＳ Ｐゴシック" charset="0"/>
                <a:cs typeface="Optima"/>
              </a:rPr>
              <a:t>Distinguish </a:t>
            </a:r>
            <a:r>
              <a:rPr lang="en-US" dirty="0">
                <a:ea typeface="ＭＳ Ｐゴシック" charset="0"/>
                <a:cs typeface="Optima"/>
              </a:rPr>
              <a:t>your work from earlier </a:t>
            </a:r>
            <a:r>
              <a:rPr lang="en-US" dirty="0" smtClean="0">
                <a:ea typeface="ＭＳ Ｐゴシック" charset="0"/>
                <a:cs typeface="Optima"/>
              </a:rPr>
              <a:t>ones</a:t>
            </a:r>
          </a:p>
          <a:p>
            <a:pPr lvl="1"/>
            <a:r>
              <a:rPr lang="en-US" dirty="0" smtClean="0">
                <a:solidFill>
                  <a:srgbClr val="C0504D"/>
                </a:solidFill>
                <a:ea typeface="ＭＳ Ｐゴシック" charset="0"/>
                <a:cs typeface="Optima"/>
              </a:rPr>
              <a:t>Methodology</a:t>
            </a:r>
            <a:r>
              <a:rPr lang="en-US" dirty="0" smtClean="0">
                <a:ea typeface="ＭＳ Ｐゴシック" charset="0"/>
                <a:cs typeface="Optima"/>
              </a:rPr>
              <a:t> </a:t>
            </a:r>
            <a:r>
              <a:rPr lang="en-US" dirty="0">
                <a:ea typeface="ＭＳ Ｐゴシック" charset="0"/>
                <a:cs typeface="Optima"/>
              </a:rPr>
              <a:t>(the main body</a:t>
            </a:r>
            <a:r>
              <a:rPr lang="en-US" dirty="0" smtClean="0">
                <a:ea typeface="ＭＳ Ｐゴシック" charset="0"/>
                <a:cs typeface="Optima"/>
              </a:rPr>
              <a:t>)</a:t>
            </a:r>
          </a:p>
          <a:p>
            <a:pPr lvl="2"/>
            <a:r>
              <a:rPr lang="en-US" dirty="0" smtClean="0">
                <a:ea typeface="ＭＳ Ｐゴシック" charset="0"/>
                <a:cs typeface="Optima"/>
              </a:rPr>
              <a:t>Problem </a:t>
            </a:r>
            <a:r>
              <a:rPr lang="en-US" dirty="0" smtClean="0">
                <a:ea typeface="ＭＳ Ｐゴシック" charset="0"/>
                <a:cs typeface="Optima"/>
              </a:rPr>
              <a:t>definition/domain</a:t>
            </a:r>
            <a:endParaRPr lang="en-US" dirty="0" smtClean="0">
              <a:ea typeface="ＭＳ Ｐゴシック" charset="0"/>
              <a:cs typeface="Optima"/>
            </a:endParaRPr>
          </a:p>
          <a:p>
            <a:pPr lvl="2"/>
            <a:r>
              <a:rPr lang="en-US" dirty="0" smtClean="0">
                <a:ea typeface="ＭＳ Ｐゴシック" charset="0"/>
                <a:cs typeface="Optima"/>
              </a:rPr>
              <a:t>Description </a:t>
            </a:r>
            <a:r>
              <a:rPr lang="en-US" dirty="0">
                <a:ea typeface="ＭＳ Ｐゴシック" charset="0"/>
                <a:cs typeface="Optima"/>
              </a:rPr>
              <a:t>of </a:t>
            </a:r>
            <a:r>
              <a:rPr lang="en-US" dirty="0" smtClean="0">
                <a:ea typeface="ＭＳ Ｐゴシック" charset="0"/>
                <a:cs typeface="Optima"/>
              </a:rPr>
              <a:t>solution/hypothesis</a:t>
            </a:r>
          </a:p>
        </p:txBody>
      </p:sp>
    </p:spTree>
    <p:extLst>
      <p:ext uri="{BB962C8B-B14F-4D97-AF65-F5344CB8AC3E}">
        <p14:creationId xmlns:p14="http://schemas.microsoft.com/office/powerpoint/2010/main" val="419798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read_paper</a:t>
            </a:r>
            <a:r>
              <a:rPr lang="en-US" dirty="0" smtClean="0"/>
              <a:t>(</a:t>
            </a:r>
            <a:r>
              <a:rPr lang="en-US" dirty="0"/>
              <a:t>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cs typeface="Optima"/>
              </a:rPr>
              <a:t>structure of papers</a:t>
            </a:r>
          </a:p>
          <a:p>
            <a:pPr lvl="1"/>
            <a:r>
              <a:rPr lang="en-US" dirty="0">
                <a:solidFill>
                  <a:srgbClr val="C0504D"/>
                </a:solidFill>
                <a:ea typeface="ＭＳ Ｐゴシック" charset="0"/>
                <a:cs typeface="Optima"/>
              </a:rPr>
              <a:t>Experimental evaluation</a:t>
            </a:r>
          </a:p>
          <a:p>
            <a:pPr lvl="2"/>
            <a:r>
              <a:rPr lang="en-US" dirty="0">
                <a:ea typeface="ＭＳ Ｐゴシック" charset="0"/>
                <a:cs typeface="Optima"/>
              </a:rPr>
              <a:t>Compare with earlier approaches</a:t>
            </a:r>
          </a:p>
          <a:p>
            <a:pPr lvl="2"/>
            <a:r>
              <a:rPr lang="en-US" dirty="0">
                <a:ea typeface="ＭＳ Ｐゴシック" charset="0"/>
                <a:cs typeface="Optima"/>
              </a:rPr>
              <a:t>Compare with </a:t>
            </a:r>
            <a:r>
              <a:rPr lang="en-US" dirty="0" smtClean="0">
                <a:ea typeface="ＭＳ Ｐゴシック" charset="0"/>
                <a:cs typeface="Optima"/>
              </a:rPr>
              <a:t>naïve approaches (for new problems)</a:t>
            </a:r>
            <a:endParaRPr lang="en-US" dirty="0">
              <a:ea typeface="ＭＳ Ｐゴシック" charset="0"/>
              <a:cs typeface="Optima"/>
            </a:endParaRPr>
          </a:p>
          <a:p>
            <a:pPr lvl="1"/>
            <a:r>
              <a:rPr lang="en-US" dirty="0">
                <a:solidFill>
                  <a:srgbClr val="C0504D"/>
                </a:solidFill>
                <a:ea typeface="ＭＳ Ｐゴシック" charset="0"/>
                <a:cs typeface="Optima"/>
              </a:rPr>
              <a:t>Conclusion</a:t>
            </a:r>
          </a:p>
          <a:p>
            <a:pPr lvl="2"/>
            <a:r>
              <a:rPr lang="en-US" dirty="0">
                <a:ea typeface="ＭＳ Ｐゴシック" charset="0"/>
                <a:cs typeface="Optima"/>
              </a:rPr>
              <a:t>H</a:t>
            </a:r>
            <a:r>
              <a:rPr lang="en-US" dirty="0" smtClean="0">
                <a:ea typeface="ＭＳ Ｐゴシック" charset="0"/>
                <a:cs typeface="Optima"/>
              </a:rPr>
              <a:t>ighlight </a:t>
            </a:r>
            <a:r>
              <a:rPr lang="en-US" dirty="0">
                <a:ea typeface="ＭＳ Ｐゴシック" charset="0"/>
                <a:cs typeface="Optima"/>
              </a:rPr>
              <a:t>the contributions of the </a:t>
            </a:r>
            <a:r>
              <a:rPr lang="en-US" dirty="0" smtClean="0">
                <a:ea typeface="ＭＳ Ｐゴシック" charset="0"/>
                <a:cs typeface="Optima"/>
              </a:rPr>
              <a:t>paper.</a:t>
            </a:r>
          </a:p>
          <a:p>
            <a:pPr lvl="2"/>
            <a:r>
              <a:rPr lang="en-US" dirty="0" smtClean="0">
                <a:ea typeface="ＭＳ Ｐゴシック" charset="0"/>
                <a:cs typeface="Optima"/>
              </a:rPr>
              <a:t>Future work.</a:t>
            </a:r>
            <a:endParaRPr lang="en-US" dirty="0">
              <a:ea typeface="ＭＳ Ｐゴシック" charset="0"/>
              <a:cs typeface="Optima"/>
            </a:endParaRPr>
          </a:p>
          <a:p>
            <a:pPr lvl="1"/>
            <a:r>
              <a:rPr lang="en-US" dirty="0">
                <a:solidFill>
                  <a:srgbClr val="C0504D"/>
                </a:solidFill>
                <a:ea typeface="ＭＳ Ｐゴシック" charset="0"/>
                <a:cs typeface="Optima"/>
              </a:rPr>
              <a:t>References</a:t>
            </a:r>
          </a:p>
          <a:p>
            <a:pPr lvl="2"/>
            <a:r>
              <a:rPr lang="en-US" dirty="0">
                <a:ea typeface="ＭＳ Ｐゴシック" charset="0"/>
                <a:cs typeface="Optima"/>
              </a:rPr>
              <a:t>Give credits to earlier works</a:t>
            </a:r>
          </a:p>
          <a:p>
            <a:pPr lvl="1"/>
            <a:endParaRPr lang="en-US" dirty="0">
              <a:ea typeface="ＭＳ Ｐゴシック" charset="0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08143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read_paper</a:t>
            </a:r>
            <a:r>
              <a:rPr lang="en-US" dirty="0" smtClean="0"/>
              <a:t>(</a:t>
            </a:r>
            <a:r>
              <a:rPr lang="en-US" dirty="0"/>
              <a:t>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cs typeface="Optima"/>
              </a:rPr>
              <a:t>understanding a paper</a:t>
            </a:r>
          </a:p>
          <a:p>
            <a:pPr lvl="1"/>
            <a:r>
              <a:rPr lang="en-US" dirty="0" smtClean="0">
                <a:solidFill>
                  <a:srgbClr val="C0504D"/>
                </a:solidFill>
                <a:ea typeface="ＭＳ Ｐゴシック" charset="0"/>
                <a:cs typeface="Optima"/>
              </a:rPr>
              <a:t>objective</a:t>
            </a:r>
          </a:p>
          <a:p>
            <a:pPr lvl="2"/>
            <a:r>
              <a:rPr lang="en-US" dirty="0" smtClean="0">
                <a:ea typeface="ＭＳ Ｐゴシック" charset="0"/>
                <a:cs typeface="Optima"/>
              </a:rPr>
              <a:t>use </a:t>
            </a:r>
            <a:r>
              <a:rPr lang="en-US" dirty="0">
                <a:ea typeface="ＭＳ Ｐゴシック" charset="0"/>
                <a:cs typeface="Optima"/>
              </a:rPr>
              <a:t>your own </a:t>
            </a:r>
            <a:r>
              <a:rPr lang="en-US" dirty="0" smtClean="0">
                <a:ea typeface="ＭＳ Ｐゴシック" charset="0"/>
                <a:cs typeface="Optima"/>
              </a:rPr>
              <a:t>words </a:t>
            </a:r>
            <a:r>
              <a:rPr lang="en-US" dirty="0">
                <a:ea typeface="ＭＳ Ｐゴシック" charset="0"/>
                <a:cs typeface="Optima"/>
              </a:rPr>
              <a:t>to summarize what problem is being addressed in the </a:t>
            </a:r>
            <a:r>
              <a:rPr lang="en-US" dirty="0" smtClean="0">
                <a:ea typeface="ＭＳ Ｐゴシック" charset="0"/>
                <a:cs typeface="Optima"/>
              </a:rPr>
              <a:t>paper</a:t>
            </a:r>
            <a:r>
              <a:rPr lang="en-US" dirty="0">
                <a:ea typeface="ＭＳ Ｐゴシック" charset="0"/>
                <a:cs typeface="Optima"/>
              </a:rPr>
              <a:t>.</a:t>
            </a:r>
            <a:endParaRPr lang="en-US" dirty="0" smtClean="0">
              <a:ea typeface="ＭＳ Ｐゴシック" charset="0"/>
              <a:cs typeface="Optima"/>
            </a:endParaRPr>
          </a:p>
          <a:p>
            <a:pPr lvl="2"/>
            <a:r>
              <a:rPr lang="en-US" dirty="0">
                <a:ea typeface="ＭＳ Ｐゴシック" charset="0"/>
                <a:cs typeface="Optima"/>
              </a:rPr>
              <a:t>use your own words to summarize </a:t>
            </a:r>
            <a:r>
              <a:rPr lang="en-US" dirty="0" smtClean="0">
                <a:ea typeface="ＭＳ Ｐゴシック" charset="0"/>
                <a:cs typeface="Optima"/>
              </a:rPr>
              <a:t>the </a:t>
            </a:r>
            <a:r>
              <a:rPr lang="en-US" dirty="0">
                <a:ea typeface="ＭＳ Ｐゴシック" charset="0"/>
                <a:cs typeface="Optima"/>
              </a:rPr>
              <a:t>key contributions of the </a:t>
            </a:r>
            <a:r>
              <a:rPr lang="en-US" dirty="0" smtClean="0">
                <a:ea typeface="ＭＳ Ｐゴシック" charset="0"/>
                <a:cs typeface="Optima"/>
              </a:rPr>
              <a:t>paper.</a:t>
            </a:r>
          </a:p>
        </p:txBody>
      </p:sp>
    </p:spTree>
    <p:extLst>
      <p:ext uri="{BB962C8B-B14F-4D97-AF65-F5344CB8AC3E}">
        <p14:creationId xmlns:p14="http://schemas.microsoft.com/office/powerpoint/2010/main" val="15684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read_paper</a:t>
            </a:r>
            <a:r>
              <a:rPr lang="en-US" dirty="0" smtClean="0"/>
              <a:t>(</a:t>
            </a:r>
            <a:r>
              <a:rPr lang="en-US" dirty="0"/>
              <a:t>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cs typeface="Optima"/>
              </a:rPr>
              <a:t>understanding a paper</a:t>
            </a:r>
          </a:p>
          <a:p>
            <a:pPr lvl="1"/>
            <a:r>
              <a:rPr lang="en-US" dirty="0" smtClean="0">
                <a:solidFill>
                  <a:srgbClr val="C0504D"/>
                </a:solidFill>
                <a:ea typeface="ＭＳ Ｐゴシック" charset="0"/>
                <a:cs typeface="Optima"/>
              </a:rPr>
              <a:t>method</a:t>
            </a:r>
          </a:p>
          <a:p>
            <a:pPr lvl="2"/>
            <a:r>
              <a:rPr lang="en-US" dirty="0" smtClean="0">
                <a:ea typeface="ＭＳ Ｐゴシック" charset="0"/>
                <a:cs typeface="Optima"/>
              </a:rPr>
              <a:t>read once to get a feel for the big picture (i.e. what is being asked; how is it being answered).</a:t>
            </a:r>
          </a:p>
          <a:p>
            <a:pPr lvl="2"/>
            <a:r>
              <a:rPr lang="en-US" dirty="0" smtClean="0">
                <a:ea typeface="ＭＳ Ｐゴシック" charset="0"/>
                <a:cs typeface="Optima"/>
              </a:rPr>
              <a:t>read a second time to understand more of the technical details (e.g. how exactly do they experiment)</a:t>
            </a:r>
          </a:p>
          <a:p>
            <a:pPr lvl="2"/>
            <a:r>
              <a:rPr lang="en-US" dirty="0" smtClean="0">
                <a:ea typeface="ＭＳ Ｐゴシック" charset="0"/>
                <a:cs typeface="Optima"/>
              </a:rPr>
              <a:t>read a third time in even more detail</a:t>
            </a:r>
          </a:p>
          <a:p>
            <a:pPr lvl="2"/>
            <a:r>
              <a:rPr lang="en-US" dirty="0" smtClean="0">
                <a:ea typeface="ＭＳ Ｐゴシック" charset="0"/>
                <a:cs typeface="Optima"/>
              </a:rPr>
              <a:t>…</a:t>
            </a:r>
            <a:endParaRPr lang="en-US" dirty="0">
              <a:ea typeface="ＭＳ Ｐゴシック" charset="0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1518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read_paper</a:t>
            </a:r>
            <a:r>
              <a:rPr lang="en-US" dirty="0" smtClean="0"/>
              <a:t>(</a:t>
            </a:r>
            <a:r>
              <a:rPr lang="en-US" dirty="0"/>
              <a:t>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cs typeface="Optima"/>
              </a:rPr>
              <a:t>understanding a paper</a:t>
            </a:r>
          </a:p>
          <a:p>
            <a:pPr lvl="1"/>
            <a:r>
              <a:rPr lang="en-US" dirty="0" smtClean="0">
                <a:solidFill>
                  <a:srgbClr val="C0504D"/>
                </a:solidFill>
                <a:ea typeface="ＭＳ Ｐゴシック" charset="0"/>
                <a:cs typeface="Optima"/>
              </a:rPr>
              <a:t>method</a:t>
            </a:r>
          </a:p>
          <a:p>
            <a:pPr lvl="2"/>
            <a:r>
              <a:rPr lang="en-US" dirty="0" smtClean="0">
                <a:ea typeface="ＭＳ Ｐゴシック" charset="0"/>
                <a:cs typeface="Optima"/>
              </a:rPr>
              <a:t>with each iteration, look for</a:t>
            </a:r>
          </a:p>
          <a:p>
            <a:pPr lvl="3"/>
            <a:r>
              <a:rPr lang="en-US" dirty="0" smtClean="0">
                <a:ea typeface="ＭＳ Ｐゴシック" charset="0"/>
                <a:cs typeface="Optima"/>
              </a:rPr>
              <a:t>pointers to previous related results.</a:t>
            </a:r>
            <a:endParaRPr lang="en-US" dirty="0">
              <a:ea typeface="ＭＳ Ｐゴシック" charset="0"/>
              <a:cs typeface="Optima"/>
            </a:endParaRPr>
          </a:p>
          <a:p>
            <a:pPr lvl="3"/>
            <a:r>
              <a:rPr lang="en-US" dirty="0" smtClean="0">
                <a:ea typeface="ＭＳ Ｐゴシック" charset="0"/>
                <a:cs typeface="Optima"/>
              </a:rPr>
              <a:t>references for core assumptions.</a:t>
            </a:r>
          </a:p>
          <a:p>
            <a:pPr lvl="3"/>
            <a:r>
              <a:rPr lang="en-US" dirty="0" smtClean="0">
                <a:ea typeface="ＭＳ Ｐゴシック" charset="0"/>
                <a:cs typeface="Optima"/>
              </a:rPr>
              <a:t>descriptions of methods.</a:t>
            </a:r>
          </a:p>
          <a:p>
            <a:pPr lvl="3"/>
            <a:r>
              <a:rPr lang="en-US" dirty="0" smtClean="0">
                <a:ea typeface="ＭＳ Ｐゴシック" charset="0"/>
                <a:cs typeface="Optima"/>
              </a:rPr>
              <a:t>data sources.</a:t>
            </a:r>
          </a:p>
          <a:p>
            <a:pPr lvl="3"/>
            <a:r>
              <a:rPr lang="en-US" dirty="0" smtClean="0">
                <a:ea typeface="ＭＳ Ｐゴシック" charset="0"/>
                <a:cs typeface="Optima"/>
              </a:rPr>
              <a:t>good authors will acknowledge limitations of the work.</a:t>
            </a:r>
          </a:p>
          <a:p>
            <a:pPr lvl="1"/>
            <a:r>
              <a:rPr lang="en-US" dirty="0" smtClean="0">
                <a:solidFill>
                  <a:srgbClr val="C0504D"/>
                </a:solidFill>
                <a:ea typeface="ＭＳ Ｐゴシック" charset="0"/>
                <a:cs typeface="Optima"/>
              </a:rPr>
              <a:t>wrapping up</a:t>
            </a:r>
          </a:p>
          <a:p>
            <a:pPr lvl="2"/>
            <a:r>
              <a:rPr lang="en-US" dirty="0" smtClean="0">
                <a:ea typeface="ＭＳ Ｐゴシック" charset="0"/>
                <a:cs typeface="Optima"/>
              </a:rPr>
              <a:t>list 3 things you learned from the paper</a:t>
            </a:r>
          </a:p>
          <a:p>
            <a:pPr lvl="2"/>
            <a:r>
              <a:rPr lang="en-US" dirty="0" smtClean="0">
                <a:ea typeface="ＭＳ Ｐゴシック" charset="0"/>
                <a:cs typeface="Optima"/>
              </a:rPr>
              <a:t>list 3 things you would do differently</a:t>
            </a:r>
            <a:endParaRPr lang="en-US" dirty="0">
              <a:ea typeface="ＭＳ Ｐゴシック" charset="0"/>
              <a:cs typeface="Optima"/>
            </a:endParaRPr>
          </a:p>
          <a:p>
            <a:pPr lvl="1"/>
            <a:endParaRPr lang="en-US" dirty="0" smtClean="0">
              <a:solidFill>
                <a:srgbClr val="C0504D"/>
              </a:solidFill>
              <a:ea typeface="ＭＳ Ｐゴシック" charset="0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20096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536" y="1842012"/>
            <a:ext cx="835194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 smtClean="0">
                <a:solidFill>
                  <a:srgbClr val="4F81BD"/>
                </a:solidFill>
                <a:latin typeface="Optima"/>
              </a:rPr>
              <a:t>reading provides a foundation for how to do research by providing several benefits</a:t>
            </a:r>
          </a:p>
        </p:txBody>
      </p:sp>
    </p:spTree>
    <p:extLst>
      <p:ext uri="{BB962C8B-B14F-4D97-AF65-F5344CB8AC3E}">
        <p14:creationId xmlns:p14="http://schemas.microsoft.com/office/powerpoint/2010/main" val="213513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cs typeface="Optima"/>
              </a:rPr>
              <a:t>evaluating a paper</a:t>
            </a:r>
          </a:p>
          <a:p>
            <a:pPr lvl="1"/>
            <a:r>
              <a:rPr lang="en-US" dirty="0" smtClean="0">
                <a:solidFill>
                  <a:srgbClr val="C0504D"/>
                </a:solidFill>
                <a:ea typeface="ＭＳ Ｐゴシック" charset="0"/>
                <a:cs typeface="Optima"/>
              </a:rPr>
              <a:t>method</a:t>
            </a:r>
          </a:p>
          <a:p>
            <a:pPr lvl="2"/>
            <a:r>
              <a:rPr lang="en-US" dirty="0" smtClean="0">
                <a:ea typeface="ＭＳ Ｐゴシック" charset="0"/>
                <a:cs typeface="Optima"/>
              </a:rPr>
              <a:t>with each iteration, be </a:t>
            </a:r>
            <a:r>
              <a:rPr lang="en-US" dirty="0" smtClean="0">
                <a:solidFill>
                  <a:srgbClr val="C0504D"/>
                </a:solidFill>
                <a:ea typeface="ＭＳ Ｐゴシック" charset="0"/>
                <a:cs typeface="Optima"/>
              </a:rPr>
              <a:t>critical but fair</a:t>
            </a:r>
          </a:p>
          <a:p>
            <a:pPr lvl="3"/>
            <a:r>
              <a:rPr lang="en-US" dirty="0" smtClean="0">
                <a:ea typeface="ＭＳ Ｐゴシック" charset="0"/>
                <a:cs typeface="Optima"/>
              </a:rPr>
              <a:t>has this been known before?</a:t>
            </a:r>
          </a:p>
          <a:p>
            <a:pPr lvl="3"/>
            <a:r>
              <a:rPr lang="en-US" dirty="0" smtClean="0">
                <a:ea typeface="ＭＳ Ｐゴシック" charset="0"/>
                <a:cs typeface="Optima"/>
              </a:rPr>
              <a:t>are the core assumptions valid?</a:t>
            </a:r>
          </a:p>
          <a:p>
            <a:pPr lvl="3"/>
            <a:r>
              <a:rPr lang="en-US" dirty="0" smtClean="0">
                <a:ea typeface="ＭＳ Ｐゴシック" charset="0"/>
                <a:cs typeface="Optima"/>
              </a:rPr>
              <a:t>is the method sound?</a:t>
            </a:r>
          </a:p>
          <a:p>
            <a:pPr lvl="3"/>
            <a:r>
              <a:rPr lang="en-US" dirty="0" smtClean="0">
                <a:ea typeface="ＭＳ Ｐゴシック" charset="0"/>
                <a:cs typeface="Optima"/>
              </a:rPr>
              <a:t>is the data valid?</a:t>
            </a:r>
          </a:p>
          <a:p>
            <a:pPr lvl="3"/>
            <a:r>
              <a:rPr lang="en-US" dirty="0" smtClean="0">
                <a:ea typeface="ＭＳ Ｐゴシック" charset="0"/>
                <a:cs typeface="Optima"/>
              </a:rPr>
              <a:t>good authors will acknowledge limitations of the work.</a:t>
            </a:r>
          </a:p>
          <a:p>
            <a:pPr lvl="1"/>
            <a:r>
              <a:rPr lang="en-US" dirty="0">
                <a:solidFill>
                  <a:srgbClr val="C0504D"/>
                </a:solidFill>
                <a:ea typeface="ＭＳ Ｐゴシック" charset="0"/>
                <a:cs typeface="Optima"/>
              </a:rPr>
              <a:t>wrapping up</a:t>
            </a:r>
          </a:p>
          <a:p>
            <a:pPr lvl="2"/>
            <a:r>
              <a:rPr lang="en-US" dirty="0" smtClean="0">
                <a:ea typeface="ＭＳ Ｐゴシック" charset="0"/>
                <a:cs typeface="Optima"/>
              </a:rPr>
              <a:t>list 3 things you learned from the paper</a:t>
            </a:r>
          </a:p>
          <a:p>
            <a:pPr lvl="2"/>
            <a:r>
              <a:rPr lang="en-US" dirty="0" smtClean="0">
                <a:ea typeface="ＭＳ Ｐゴシック" charset="0"/>
                <a:cs typeface="Optima"/>
              </a:rPr>
              <a:t>list </a:t>
            </a:r>
            <a:r>
              <a:rPr lang="en-US" dirty="0">
                <a:ea typeface="ＭＳ Ｐゴシック" charset="0"/>
                <a:cs typeface="Optima"/>
              </a:rPr>
              <a:t>3 things you would do differently</a:t>
            </a:r>
          </a:p>
          <a:p>
            <a:pPr lvl="3"/>
            <a:endParaRPr lang="en-US" dirty="0" smtClean="0">
              <a:ea typeface="ＭＳ Ｐゴシック" charset="0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85121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cs typeface="Optima"/>
              </a:rPr>
              <a:t>evaluating a paper</a:t>
            </a:r>
          </a:p>
          <a:p>
            <a:pPr lvl="1"/>
            <a:r>
              <a:rPr lang="en-US" dirty="0" smtClean="0">
                <a:ea typeface="ＭＳ Ｐゴシック" charset="0"/>
                <a:cs typeface="Optima"/>
              </a:rPr>
              <a:t>be </a:t>
            </a:r>
            <a:r>
              <a:rPr lang="en-US" dirty="0" smtClean="0">
                <a:solidFill>
                  <a:srgbClr val="C0504D"/>
                </a:solidFill>
                <a:ea typeface="ＭＳ Ｐゴシック" charset="0"/>
                <a:cs typeface="Optima"/>
              </a:rPr>
              <a:t>critical but fair</a:t>
            </a:r>
          </a:p>
          <a:p>
            <a:pPr lvl="2"/>
            <a:r>
              <a:rPr lang="en-US" dirty="0">
                <a:ea typeface="ＭＳ Ｐゴシック" charset="0"/>
                <a:cs typeface="Optima"/>
              </a:rPr>
              <a:t>good researchers/conferences/journals have problematic papers</a:t>
            </a:r>
          </a:p>
          <a:p>
            <a:pPr lvl="2"/>
            <a:r>
              <a:rPr lang="en-US" dirty="0">
                <a:ea typeface="ＭＳ Ｐゴシック" charset="0"/>
                <a:cs typeface="Optima"/>
              </a:rPr>
              <a:t>unknown researchers/conferences/journals have ground-breaking </a:t>
            </a:r>
            <a:r>
              <a:rPr lang="en-US" dirty="0" smtClean="0">
                <a:ea typeface="ＭＳ Ｐゴシック" charset="0"/>
                <a:cs typeface="Optima"/>
              </a:rPr>
              <a:t>papers</a:t>
            </a:r>
          </a:p>
          <a:p>
            <a:pPr lvl="2"/>
            <a:r>
              <a:rPr lang="en-US" dirty="0" smtClean="0">
                <a:ea typeface="ＭＳ Ｐゴシック" charset="0"/>
                <a:cs typeface="Optima"/>
              </a:rPr>
              <a:t>try to focus on </a:t>
            </a:r>
            <a:r>
              <a:rPr lang="en-US" dirty="0" smtClean="0">
                <a:solidFill>
                  <a:srgbClr val="C0504D"/>
                </a:solidFill>
                <a:ea typeface="ＭＳ Ｐゴシック" charset="0"/>
                <a:cs typeface="Optima"/>
              </a:rPr>
              <a:t>good science </a:t>
            </a:r>
            <a:r>
              <a:rPr lang="en-US" dirty="0" smtClean="0">
                <a:ea typeface="ＭＳ Ｐゴシック" charset="0"/>
                <a:cs typeface="Optima"/>
              </a:rPr>
              <a:t>as opposed to </a:t>
            </a:r>
            <a:r>
              <a:rPr lang="en-US" dirty="0" smtClean="0">
                <a:solidFill>
                  <a:srgbClr val="C0504D"/>
                </a:solidFill>
                <a:ea typeface="ＭＳ Ｐゴシック" charset="0"/>
                <a:cs typeface="Optima"/>
              </a:rPr>
              <a:t>research fads</a:t>
            </a:r>
          </a:p>
          <a:p>
            <a:pPr lvl="3"/>
            <a:r>
              <a:rPr lang="en-US" dirty="0" smtClean="0">
                <a:ea typeface="ＭＳ Ｐゴシック" charset="0"/>
                <a:cs typeface="Optima"/>
              </a:rPr>
              <a:t>reading old papers helps with this</a:t>
            </a:r>
            <a:endParaRPr lang="en-US" dirty="0">
              <a:ea typeface="ＭＳ Ｐゴシック" charset="0"/>
              <a:cs typeface="Optima"/>
            </a:endParaRPr>
          </a:p>
          <a:p>
            <a:pPr lvl="2"/>
            <a:endParaRPr lang="en-US" dirty="0">
              <a:solidFill>
                <a:srgbClr val="C0504D"/>
              </a:solidFill>
              <a:ea typeface="ＭＳ Ｐゴシック" charset="0"/>
              <a:cs typeface="Optima"/>
            </a:endParaRPr>
          </a:p>
          <a:p>
            <a:pPr lvl="2"/>
            <a:endParaRPr lang="en-US" dirty="0" smtClean="0">
              <a:solidFill>
                <a:srgbClr val="C0504D"/>
              </a:solidFill>
              <a:ea typeface="ＭＳ Ｐゴシック" charset="0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45260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relevant_references</a:t>
            </a:r>
            <a:r>
              <a:rPr lang="en-US" dirty="0" smtClean="0"/>
              <a:t>(</a:t>
            </a:r>
            <a:r>
              <a:rPr lang="en-US" dirty="0" err="1" smtClean="0"/>
              <a:t>q,p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cs typeface="Optima"/>
              </a:rPr>
              <a:t>a good paper will have many references to choose from but we need to determine which ones to follow</a:t>
            </a:r>
          </a:p>
          <a:p>
            <a:r>
              <a:rPr lang="en-US" dirty="0" smtClean="0">
                <a:cs typeface="Optima"/>
              </a:rPr>
              <a:t>references asking the same or very similar research question you are studying</a:t>
            </a:r>
          </a:p>
          <a:p>
            <a:pPr lvl="1"/>
            <a:r>
              <a:rPr lang="en-US" dirty="0" smtClean="0">
                <a:cs typeface="Optima"/>
              </a:rPr>
              <a:t>avoid duplication</a:t>
            </a:r>
          </a:p>
          <a:p>
            <a:pPr lvl="1"/>
            <a:r>
              <a:rPr lang="en-US" dirty="0" smtClean="0">
                <a:cs typeface="Optima"/>
              </a:rPr>
              <a:t>use insights</a:t>
            </a:r>
          </a:p>
        </p:txBody>
      </p:sp>
    </p:spTree>
    <p:extLst>
      <p:ext uri="{BB962C8B-B14F-4D97-AF65-F5344CB8AC3E}">
        <p14:creationId xmlns:p14="http://schemas.microsoft.com/office/powerpoint/2010/main" val="170919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relevant_references</a:t>
            </a:r>
            <a:r>
              <a:rPr lang="en-US" dirty="0" smtClean="0"/>
              <a:t>(</a:t>
            </a:r>
            <a:r>
              <a:rPr lang="en-US" dirty="0" err="1" smtClean="0"/>
              <a:t>q,p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cs typeface="Optima"/>
              </a:rPr>
              <a:t>references providing information about methodological approaches</a:t>
            </a:r>
          </a:p>
          <a:p>
            <a:pPr lvl="1"/>
            <a:r>
              <a:rPr lang="en-US" dirty="0" smtClean="0">
                <a:cs typeface="Optima"/>
              </a:rPr>
              <a:t>expand your toolset</a:t>
            </a:r>
          </a:p>
          <a:p>
            <a:pPr lvl="1"/>
            <a:r>
              <a:rPr lang="en-US" dirty="0" smtClean="0">
                <a:cs typeface="Optima"/>
              </a:rPr>
              <a:t>expand your datasets</a:t>
            </a:r>
          </a:p>
          <a:p>
            <a:r>
              <a:rPr lang="en-US" dirty="0" smtClean="0">
                <a:cs typeface="Optima"/>
              </a:rPr>
              <a:t>references providing earliest known results</a:t>
            </a:r>
          </a:p>
          <a:p>
            <a:pPr lvl="1"/>
            <a:r>
              <a:rPr lang="en-US" dirty="0" smtClean="0">
                <a:cs typeface="Optima"/>
              </a:rPr>
              <a:t>provides historical context for work</a:t>
            </a:r>
          </a:p>
          <a:p>
            <a:pPr lvl="1"/>
            <a:endParaRPr lang="en-US" dirty="0" smtClean="0"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262539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relevant_references</a:t>
            </a:r>
            <a:r>
              <a:rPr lang="en-US" dirty="0" smtClean="0"/>
              <a:t>(</a:t>
            </a:r>
            <a:r>
              <a:rPr lang="en-US" dirty="0" err="1" smtClean="0"/>
              <a:t>q,p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cs typeface="Optima"/>
              </a:rPr>
              <a:t>relevant references may be hiding</a:t>
            </a:r>
            <a:r>
              <a:rPr lang="en-US" dirty="0">
                <a:cs typeface="Optima"/>
              </a:rPr>
              <a:t> </a:t>
            </a:r>
            <a:r>
              <a:rPr lang="en-US" dirty="0" smtClean="0">
                <a:cs typeface="Optima"/>
              </a:rPr>
              <a:t>in odd places so include anything that looks the </a:t>
            </a:r>
            <a:r>
              <a:rPr lang="en-US" dirty="0" smtClean="0">
                <a:cs typeface="Optima"/>
              </a:rPr>
              <a:t>interesting.</a:t>
            </a:r>
            <a:endParaRPr lang="en-US" dirty="0" smtClean="0">
              <a:cs typeface="Optima"/>
            </a:endParaRPr>
          </a:p>
          <a:p>
            <a:pPr lvl="1"/>
            <a:r>
              <a:rPr lang="en-US" dirty="0" smtClean="0">
                <a:cs typeface="Optima"/>
              </a:rPr>
              <a:t>does not hurt to read a few irrelevant papers</a:t>
            </a:r>
          </a:p>
          <a:p>
            <a:pPr lvl="1"/>
            <a:r>
              <a:rPr lang="en-US" dirty="0" smtClean="0">
                <a:cs typeface="Optima"/>
              </a:rPr>
              <a:t>may change your research question.</a:t>
            </a:r>
          </a:p>
          <a:p>
            <a:pPr lvl="1"/>
            <a:r>
              <a:rPr lang="en-US" dirty="0" smtClean="0">
                <a:cs typeface="Optima"/>
              </a:rPr>
              <a:t>if anything, what you learn may be useful in a few years!</a:t>
            </a:r>
          </a:p>
        </p:txBody>
      </p:sp>
    </p:spTree>
    <p:extLst>
      <p:ext uri="{BB962C8B-B14F-4D97-AF65-F5344CB8AC3E}">
        <p14:creationId xmlns:p14="http://schemas.microsoft.com/office/powerpoint/2010/main" val="312132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refine_question</a:t>
            </a:r>
            <a:r>
              <a:rPr lang="en-US" dirty="0" smtClean="0"/>
              <a:t>(</a:t>
            </a:r>
            <a:r>
              <a:rPr lang="en-US" dirty="0" err="1" smtClean="0"/>
              <a:t>q,p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cs typeface="Optima"/>
              </a:rPr>
              <a:t>reading a paper will often result in a narrowing down of your research question.</a:t>
            </a:r>
          </a:p>
          <a:p>
            <a:r>
              <a:rPr lang="en-US" dirty="0" smtClean="0">
                <a:cs typeface="Optima"/>
              </a:rPr>
              <a:t>if the original question was too broad, get an understanding of whether your question was about something more specific that has not been addressed.</a:t>
            </a:r>
          </a:p>
          <a:p>
            <a:pPr lvl="1"/>
            <a:endParaRPr lang="en-US" dirty="0" smtClean="0"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66015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refine_question</a:t>
            </a:r>
            <a:r>
              <a:rPr lang="en-US" dirty="0" smtClean="0"/>
              <a:t>(</a:t>
            </a:r>
            <a:r>
              <a:rPr lang="en-US" dirty="0" err="1" smtClean="0"/>
              <a:t>q,p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cs typeface="Optima"/>
              </a:rPr>
              <a:t>if the original question was already answered, get an understanding of whether your </a:t>
            </a:r>
            <a:r>
              <a:rPr lang="en-US" dirty="0" smtClean="0">
                <a:solidFill>
                  <a:srgbClr val="C0504D"/>
                </a:solidFill>
                <a:cs typeface="Optima"/>
              </a:rPr>
              <a:t>follow-up question </a:t>
            </a:r>
            <a:r>
              <a:rPr lang="en-US" dirty="0" smtClean="0">
                <a:cs typeface="Optima"/>
              </a:rPr>
              <a:t>was about something that has not been addressed.</a:t>
            </a:r>
          </a:p>
          <a:p>
            <a:pPr lvl="1"/>
            <a:endParaRPr lang="en-US" dirty="0" smtClean="0"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05887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organized!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to read over 100 relevant papers/year</a:t>
            </a:r>
          </a:p>
          <a:p>
            <a:r>
              <a:rPr lang="en-US" dirty="0" smtClean="0"/>
              <a:t>use tools to organize papers</a:t>
            </a:r>
          </a:p>
          <a:p>
            <a:pPr lvl="1"/>
            <a:r>
              <a:rPr lang="en-US" dirty="0" err="1" smtClean="0"/>
              <a:t>Mendeley</a:t>
            </a:r>
            <a:r>
              <a:rPr lang="en-US" dirty="0"/>
              <a:t> (W,M,U): </a:t>
            </a:r>
            <a:r>
              <a:rPr lang="en-US" dirty="0">
                <a:hlinkClick r:id="rId2"/>
              </a:rPr>
              <a:t>http://www.mendeley.com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Papers App (W,M):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://www.papersapp.com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EndNote (W,M): </a:t>
            </a:r>
            <a:r>
              <a:rPr lang="en-US" dirty="0">
                <a:hlinkClick r:id="rId4"/>
              </a:rPr>
              <a:t>http://endnote.com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BibDesk</a:t>
            </a:r>
            <a:r>
              <a:rPr lang="en-US" dirty="0"/>
              <a:t> (M): </a:t>
            </a:r>
            <a:r>
              <a:rPr lang="en-US" dirty="0">
                <a:hlinkClick r:id="rId5"/>
              </a:rPr>
              <a:t>http://bibdesk.sourceforge.net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388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214" y="1306285"/>
            <a:ext cx="4902460" cy="457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90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8000"/>
            <a:ext cx="73152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67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what is understood?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results:</a:t>
            </a:r>
            <a:r>
              <a:rPr lang="en-US" dirty="0" smtClean="0"/>
              <a:t> research papers present findings based on theoretical or experimental evidence.  future research builds on these results.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related work: </a:t>
            </a:r>
            <a:r>
              <a:rPr lang="en-US" dirty="0" smtClean="0"/>
              <a:t>research </a:t>
            </a:r>
            <a:r>
              <a:rPr lang="en-US" dirty="0"/>
              <a:t>papers </a:t>
            </a:r>
            <a:r>
              <a:rPr lang="en-US" dirty="0" smtClean="0"/>
              <a:t>present pointers (citations) to other relevant results.</a:t>
            </a:r>
            <a:endParaRPr lang="en-US" dirty="0"/>
          </a:p>
          <a:p>
            <a:endParaRPr lang="en-US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3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8000"/>
            <a:ext cx="73152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38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2378528"/>
            <a:ext cx="8229600" cy="155665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 smtClean="0">
                <a:cs typeface="Optima"/>
              </a:rPr>
              <a:t>be curious!</a:t>
            </a:r>
          </a:p>
        </p:txBody>
      </p:sp>
    </p:spTree>
    <p:extLst>
      <p:ext uri="{BB962C8B-B14F-4D97-AF65-F5344CB8AC3E}">
        <p14:creationId xmlns:p14="http://schemas.microsoft.com/office/powerpoint/2010/main" val="416682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what is left to understand?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introduction:</a:t>
            </a:r>
            <a:r>
              <a:rPr lang="en-US" dirty="0" smtClean="0"/>
              <a:t> research papers motivate current experiments or analysis in the context of previous or related results.  </a:t>
            </a:r>
          </a:p>
          <a:p>
            <a:r>
              <a:rPr lang="en-US" dirty="0">
                <a:solidFill>
                  <a:schemeClr val="accent2"/>
                </a:solidFill>
              </a:rPr>
              <a:t>discussion:</a:t>
            </a:r>
            <a:r>
              <a:rPr lang="en-US" dirty="0"/>
              <a:t> research papers </a:t>
            </a:r>
            <a:r>
              <a:rPr lang="en-US" dirty="0" smtClean="0"/>
              <a:t>discuss current </a:t>
            </a:r>
            <a:r>
              <a:rPr lang="en-US" dirty="0"/>
              <a:t>experiments or analysis in the context of previous or related results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6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how was it </a:t>
            </a:r>
            <a:r>
              <a:rPr lang="en-US" dirty="0"/>
              <a:t>understood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methods:</a:t>
            </a:r>
            <a:r>
              <a:rPr lang="en-US" dirty="0" smtClean="0"/>
              <a:t> research papers present experimental methodologies for evaluating research questions.  future research (often) re-uses or adapts methods.  </a:t>
            </a:r>
          </a:p>
          <a:p>
            <a:endParaRPr lang="en-US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8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who is asking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authors: </a:t>
            </a:r>
            <a:r>
              <a:rPr lang="en-US" dirty="0"/>
              <a:t>research papers </a:t>
            </a:r>
            <a:r>
              <a:rPr lang="en-US" dirty="0" smtClean="0"/>
              <a:t>are written by individuals with research agendas. authors tend to ask good questions across a series of papers.</a:t>
            </a:r>
          </a:p>
        </p:txBody>
      </p:sp>
    </p:spTree>
    <p:extLst>
      <p:ext uri="{BB962C8B-B14F-4D97-AF65-F5344CB8AC3E}">
        <p14:creationId xmlns:p14="http://schemas.microsoft.com/office/powerpoint/2010/main" val="4016191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how does it all fit together?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perspective: </a:t>
            </a:r>
            <a:r>
              <a:rPr lang="en-US" dirty="0" smtClean="0"/>
              <a:t>reading research papers provides you with a broad understanding of your field and, depending on your breadth, how it fits into other fields.</a:t>
            </a:r>
          </a:p>
        </p:txBody>
      </p:sp>
    </p:spTree>
    <p:extLst>
      <p:ext uri="{BB962C8B-B14F-4D97-AF65-F5344CB8AC3E}">
        <p14:creationId xmlns:p14="http://schemas.microsoft.com/office/powerpoint/2010/main" val="77938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4F81BD"/>
                </a:solidFill>
              </a:rPr>
              <a:t>q = </a:t>
            </a:r>
            <a:r>
              <a:rPr lang="en-US" dirty="0" err="1" smtClean="0">
                <a:solidFill>
                  <a:srgbClr val="4F81BD"/>
                </a:solidFill>
              </a:rPr>
              <a:t>generate_research_question</a:t>
            </a:r>
            <a:r>
              <a:rPr lang="en-US" dirty="0" smtClean="0">
                <a:solidFill>
                  <a:srgbClr val="4F81BD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4F81BD"/>
                </a:solidFill>
              </a:rPr>
              <a:t>reading_queue</a:t>
            </a:r>
            <a:r>
              <a:rPr lang="en-US" dirty="0" smtClean="0">
                <a:solidFill>
                  <a:srgbClr val="4F81BD"/>
                </a:solidFill>
              </a:rPr>
              <a:t> += </a:t>
            </a:r>
            <a:r>
              <a:rPr lang="en-US" dirty="0" err="1" smtClean="0">
                <a:solidFill>
                  <a:srgbClr val="4F81BD"/>
                </a:solidFill>
              </a:rPr>
              <a:t>find_references</a:t>
            </a:r>
            <a:r>
              <a:rPr lang="en-US" dirty="0" smtClean="0">
                <a:solidFill>
                  <a:srgbClr val="4F81BD"/>
                </a:solidFill>
              </a:rPr>
              <a:t>(q)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4F81BD"/>
                </a:solidFill>
              </a:rPr>
              <a:t>for each p in </a:t>
            </a:r>
            <a:r>
              <a:rPr lang="en-US" dirty="0" err="1" smtClean="0">
                <a:solidFill>
                  <a:srgbClr val="4F81BD"/>
                </a:solidFill>
              </a:rPr>
              <a:t>reading_queue</a:t>
            </a:r>
            <a:endParaRPr lang="en-US" dirty="0" smtClean="0">
              <a:solidFill>
                <a:srgbClr val="4F81BD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4F81BD"/>
                </a:solidFill>
              </a:rPr>
              <a:t>read_paper</a:t>
            </a:r>
            <a:r>
              <a:rPr lang="en-US" dirty="0" smtClean="0">
                <a:solidFill>
                  <a:srgbClr val="4F81BD"/>
                </a:solidFill>
              </a:rPr>
              <a:t>(</a:t>
            </a:r>
            <a:r>
              <a:rPr lang="en-US" dirty="0" err="1" smtClean="0">
                <a:solidFill>
                  <a:srgbClr val="4F81BD"/>
                </a:solidFill>
              </a:rPr>
              <a:t>q,p</a:t>
            </a:r>
            <a:r>
              <a:rPr lang="en-US" dirty="0" smtClean="0">
                <a:solidFill>
                  <a:srgbClr val="4F81BD"/>
                </a:solidFill>
              </a:rPr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4F81BD"/>
                </a:solidFill>
              </a:rPr>
              <a:t>reading_queue</a:t>
            </a:r>
            <a:r>
              <a:rPr lang="en-US" dirty="0" smtClean="0">
                <a:solidFill>
                  <a:srgbClr val="4F81BD"/>
                </a:solidFill>
              </a:rPr>
              <a:t> += </a:t>
            </a:r>
            <a:r>
              <a:rPr lang="en-US" dirty="0" err="1" smtClean="0">
                <a:solidFill>
                  <a:srgbClr val="4F81BD"/>
                </a:solidFill>
              </a:rPr>
              <a:t>relevant_references</a:t>
            </a:r>
            <a:r>
              <a:rPr lang="en-US" dirty="0" smtClean="0">
                <a:solidFill>
                  <a:srgbClr val="4F81BD"/>
                </a:solidFill>
              </a:rPr>
              <a:t>(</a:t>
            </a:r>
            <a:r>
              <a:rPr lang="en-US" dirty="0" err="1" smtClean="0">
                <a:solidFill>
                  <a:srgbClr val="4F81BD"/>
                </a:solidFill>
              </a:rPr>
              <a:t>q,p</a:t>
            </a:r>
            <a:r>
              <a:rPr lang="en-US" dirty="0" smtClean="0">
                <a:solidFill>
                  <a:srgbClr val="4F81BD"/>
                </a:solidFill>
              </a:rPr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4F81BD"/>
                </a:solidFill>
              </a:rPr>
              <a:t>q= </a:t>
            </a:r>
            <a:r>
              <a:rPr lang="en-US" dirty="0" err="1">
                <a:solidFill>
                  <a:srgbClr val="4F81BD"/>
                </a:solidFill>
              </a:rPr>
              <a:t>refine_question</a:t>
            </a:r>
            <a:r>
              <a:rPr lang="en-US" dirty="0" smtClean="0">
                <a:solidFill>
                  <a:srgbClr val="4F81BD"/>
                </a:solidFill>
              </a:rPr>
              <a:t>(p)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>
                <a:solidFill>
                  <a:srgbClr val="4F81BD"/>
                </a:solidFill>
              </a:rPr>
              <a:t>reading_queue</a:t>
            </a:r>
            <a:r>
              <a:rPr lang="en-US" dirty="0">
                <a:solidFill>
                  <a:srgbClr val="4F81BD"/>
                </a:solidFill>
              </a:rPr>
              <a:t> </a:t>
            </a:r>
            <a:r>
              <a:rPr lang="en-US" dirty="0" smtClean="0">
                <a:solidFill>
                  <a:srgbClr val="4F81BD"/>
                </a:solidFill>
              </a:rPr>
              <a:t>+</a:t>
            </a:r>
            <a:r>
              <a:rPr lang="en-US" dirty="0">
                <a:solidFill>
                  <a:srgbClr val="4F81BD"/>
                </a:solidFill>
              </a:rPr>
              <a:t>= </a:t>
            </a:r>
            <a:r>
              <a:rPr lang="en-US" dirty="0" err="1">
                <a:solidFill>
                  <a:srgbClr val="4F81BD"/>
                </a:solidFill>
              </a:rPr>
              <a:t>find_references</a:t>
            </a:r>
            <a:r>
              <a:rPr lang="en-US" dirty="0" smtClean="0">
                <a:solidFill>
                  <a:srgbClr val="4F81BD"/>
                </a:solidFill>
              </a:rPr>
              <a:t>(q)</a:t>
            </a: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3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find_references</a:t>
            </a:r>
            <a:r>
              <a:rPr lang="en-US" dirty="0"/>
              <a:t>(q)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exact question you are asking may be posed in many different ways in different fields.</a:t>
            </a:r>
          </a:p>
          <a:p>
            <a:pPr lvl="1"/>
            <a:r>
              <a:rPr lang="en-US" dirty="0" smtClean="0"/>
              <a:t>long history of duplicate results across fields.</a:t>
            </a:r>
          </a:p>
          <a:p>
            <a:pPr lvl="1"/>
            <a:r>
              <a:rPr lang="en-US" dirty="0" smtClean="0"/>
              <a:t>talk to experts about related disciplines</a:t>
            </a:r>
          </a:p>
          <a:p>
            <a:pPr lvl="1"/>
            <a:r>
              <a:rPr lang="en-US" dirty="0" smtClean="0"/>
              <a:t>think about how people in other fields would ask the question.</a:t>
            </a:r>
          </a:p>
        </p:txBody>
      </p:sp>
    </p:spTree>
    <p:extLst>
      <p:ext uri="{BB962C8B-B14F-4D97-AF65-F5344CB8AC3E}">
        <p14:creationId xmlns:p14="http://schemas.microsoft.com/office/powerpoint/2010/main" val="1147516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1176</Words>
  <Application>Microsoft Macintosh PowerPoint</Application>
  <PresentationFormat>On-screen Show (4:3)</PresentationFormat>
  <Paragraphs>153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reading papers</vt:lpstr>
      <vt:lpstr>PowerPoint Presentation</vt:lpstr>
      <vt:lpstr>I. what is understood?</vt:lpstr>
      <vt:lpstr>II. what is left to understand?</vt:lpstr>
      <vt:lpstr>III. how was it understood?</vt:lpstr>
      <vt:lpstr>IV. who is asking questions?</vt:lpstr>
      <vt:lpstr>V. how does it all fit together?</vt:lpstr>
      <vt:lpstr>literature review algorithm</vt:lpstr>
      <vt:lpstr>find_references(q)</vt:lpstr>
      <vt:lpstr>find_references(q)</vt:lpstr>
      <vt:lpstr>find_references(q)</vt:lpstr>
      <vt:lpstr>read_paper(p)</vt:lpstr>
      <vt:lpstr>read_paper(p)</vt:lpstr>
      <vt:lpstr>read_paper(p)</vt:lpstr>
      <vt:lpstr>read_paper(p)</vt:lpstr>
      <vt:lpstr>read_paper(p)</vt:lpstr>
      <vt:lpstr>read_paper(p)</vt:lpstr>
      <vt:lpstr>read_paper(p)</vt:lpstr>
      <vt:lpstr>read_paper(p)</vt:lpstr>
      <vt:lpstr>aside</vt:lpstr>
      <vt:lpstr>aside</vt:lpstr>
      <vt:lpstr>relevant_references(q,p)</vt:lpstr>
      <vt:lpstr>relevant_references(q,p)</vt:lpstr>
      <vt:lpstr>relevant_references(q,p)</vt:lpstr>
      <vt:lpstr>refine_question(q,p)</vt:lpstr>
      <vt:lpstr>refine_question(q,p)</vt:lpstr>
      <vt:lpstr>be organized!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Diaz</dc:creator>
  <cp:lastModifiedBy>Fernando</cp:lastModifiedBy>
  <cp:revision>235</cp:revision>
  <dcterms:created xsi:type="dcterms:W3CDTF">2014-06-23T19:19:59Z</dcterms:created>
  <dcterms:modified xsi:type="dcterms:W3CDTF">2015-06-24T13:37:35Z</dcterms:modified>
</cp:coreProperties>
</file>