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  <p:sldId id="263" r:id="rId9"/>
    <p:sldId id="264" r:id="rId10"/>
    <p:sldId id="265" r:id="rId11"/>
    <p:sldId id="270" r:id="rId12"/>
    <p:sldId id="271" r:id="rId13"/>
    <p:sldId id="272" r:id="rId14"/>
    <p:sldId id="273" r:id="rId15"/>
    <p:sldId id="274" r:id="rId16"/>
    <p:sldId id="275" r:id="rId17"/>
    <p:sldId id="269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5" r:id="rId26"/>
    <p:sldId id="283" r:id="rId27"/>
    <p:sldId id="284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4" r:id="rId36"/>
    <p:sldId id="295" r:id="rId37"/>
    <p:sldId id="296" r:id="rId38"/>
    <p:sldId id="293" r:id="rId39"/>
    <p:sldId id="297" r:id="rId40"/>
    <p:sldId id="298" r:id="rId41"/>
    <p:sldId id="301" r:id="rId42"/>
    <p:sldId id="302" r:id="rId43"/>
    <p:sldId id="304" r:id="rId44"/>
    <p:sldId id="305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tima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Optim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Optima"/>
              </a:defRPr>
            </a:lvl1pPr>
          </a:lstStyle>
          <a:p>
            <a:fld id="{42883088-5859-764D-BA13-3028A8347A1F}" type="datetimeFigureOut">
              <a:rPr lang="en-US" smtClean="0"/>
              <a:pPr/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Optima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Optima"/>
              </a:defRPr>
            </a:lvl1pPr>
          </a:lstStyle>
          <a:p>
            <a:fld id="{EC29E7C1-B058-4B42-829F-2B54882A00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235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3088-5859-764D-BA13-3028A8347A1F}" type="datetimeFigureOut">
              <a:rPr lang="en-US" smtClean="0"/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E7C1-B058-4B42-829F-2B54882A0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919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3088-5859-764D-BA13-3028A8347A1F}" type="datetimeFigureOut">
              <a:rPr lang="en-US" smtClean="0"/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E7C1-B058-4B42-829F-2B54882A0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09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3088-5859-764D-BA13-3028A8347A1F}" type="datetimeFigureOut">
              <a:rPr lang="en-US" smtClean="0"/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E7C1-B058-4B42-829F-2B54882A0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003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3088-5859-764D-BA13-3028A8347A1F}" type="datetimeFigureOut">
              <a:rPr lang="en-US" smtClean="0"/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E7C1-B058-4B42-829F-2B54882A0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16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3088-5859-764D-BA13-3028A8347A1F}" type="datetimeFigureOut">
              <a:rPr lang="en-US" smtClean="0"/>
              <a:t>6/21/16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E7C1-B058-4B42-829F-2B54882A0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679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3088-5859-764D-BA13-3028A8347A1F}" type="datetimeFigureOut">
              <a:rPr lang="en-US" smtClean="0"/>
              <a:t>6/21/16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E7C1-B058-4B42-829F-2B54882A0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21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3088-5859-764D-BA13-3028A8347A1F}" type="datetimeFigureOut">
              <a:rPr lang="en-US" smtClean="0"/>
              <a:t>6/21/16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E7C1-B058-4B42-829F-2B54882A0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79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3088-5859-764D-BA13-3028A8347A1F}" type="datetimeFigureOut">
              <a:rPr lang="en-US" smtClean="0"/>
              <a:t>6/21/16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E7C1-B058-4B42-829F-2B54882A0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89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3088-5859-764D-BA13-3028A8347A1F}" type="datetimeFigureOut">
              <a:rPr lang="en-US" smtClean="0"/>
              <a:t>6/21/16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E7C1-B058-4B42-829F-2B54882A0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66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3088-5859-764D-BA13-3028A8347A1F}" type="datetimeFigureOut">
              <a:rPr lang="en-US" smtClean="0"/>
              <a:t>6/21/16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E7C1-B058-4B42-829F-2B54882A0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12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Optima"/>
              </a:defRPr>
            </a:lvl1pPr>
          </a:lstStyle>
          <a:p>
            <a:fld id="{42883088-5859-764D-BA13-3028A8347A1F}" type="datetimeFigureOut">
              <a:rPr lang="en-US" smtClean="0"/>
              <a:pPr/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  <a:latin typeface="Optima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Optima"/>
              </a:defRPr>
            </a:lvl1pPr>
          </a:lstStyle>
          <a:p>
            <a:fld id="{EC29E7C1-B058-4B42-829F-2B54882A00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9414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Optima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accent1"/>
          </a:solidFill>
          <a:latin typeface="Optima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accent1"/>
          </a:solidFill>
          <a:latin typeface="Optima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accent1"/>
          </a:solidFill>
          <a:latin typeface="Optima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accent1"/>
          </a:solidFill>
          <a:latin typeface="Optima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accent1"/>
          </a:solidFill>
          <a:latin typeface="Optim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qwone.com/~jason/20Newsgroups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F81BD"/>
                </a:solidFill>
              </a:rPr>
              <a:t>regular expressions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Fernando Diaz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404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106" y="-93256"/>
            <a:ext cx="4144682" cy="7067176"/>
          </a:xfrm>
          <a:solidFill>
            <a:schemeClr val="bg1"/>
          </a:solidFill>
          <a:ln>
            <a:solidFill>
              <a:srgbClr val="008000"/>
            </a:solidFill>
          </a:ln>
        </p:spPr>
        <p:txBody>
          <a:bodyPr anchor="ctr">
            <a:normAutofit fontScale="40000" lnSpcReduction="20000"/>
          </a:bodyPr>
          <a:lstStyle/>
          <a:p>
            <a:pPr marL="0" indent="0">
              <a:buNone/>
            </a:pPr>
            <a:endParaRPr lang="en-US" dirty="0" smtClean="0">
              <a:solidFill>
                <a:srgbClr val="800000"/>
              </a:solidFill>
              <a:latin typeface="Times"/>
              <a:cs typeface="Times"/>
            </a:endParaRPr>
          </a:p>
          <a:p>
            <a:pPr marL="0" indent="0">
              <a:buNone/>
            </a:pPr>
            <a:endParaRPr lang="en-US" dirty="0">
              <a:solidFill>
                <a:srgbClr val="800000"/>
              </a:solidFill>
              <a:latin typeface="Times"/>
              <a:cs typeface="Time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800000"/>
                </a:solidFill>
                <a:latin typeface="Times"/>
                <a:cs typeface="Times"/>
              </a:rPr>
              <a:t>A.L. East is best in baseball!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800000"/>
                </a:solidFill>
                <a:latin typeface="Times"/>
                <a:cs typeface="Times"/>
              </a:rPr>
              <a:t>Aargh</a:t>
            </a:r>
            <a:r>
              <a:rPr lang="en-US" dirty="0" smtClean="0">
                <a:solidFill>
                  <a:srgbClr val="800000"/>
                </a:solidFill>
                <a:latin typeface="Times"/>
                <a:cs typeface="Times"/>
              </a:rPr>
              <a:t>!  Great Hockey Coverage!! (Devils)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00000"/>
                </a:solidFill>
                <a:latin typeface="Times"/>
                <a:cs typeface="Times"/>
              </a:rPr>
              <a:t>Atlanta Hockey Hell!!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00000"/>
                </a:solidFill>
                <a:latin typeface="Times"/>
                <a:cs typeface="Times"/>
              </a:rPr>
              <a:t>Baseball Stats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00000"/>
                </a:solidFill>
                <a:latin typeface="Times"/>
                <a:cs typeface="Times"/>
              </a:rPr>
              <a:t>Baseball spreads?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00000"/>
                </a:solidFill>
                <a:latin typeface="Times"/>
                <a:cs typeface="Times"/>
              </a:rPr>
              <a:t>College Hockey All-Star Roster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00000"/>
                </a:solidFill>
                <a:latin typeface="Times"/>
                <a:cs typeface="Times"/>
              </a:rPr>
              <a:t>ESPN cares less about hockey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00000"/>
                </a:solidFill>
                <a:latin typeface="Times"/>
                <a:cs typeface="Times"/>
              </a:rPr>
              <a:t>European/Russian Hockey team addresses?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00000"/>
                </a:solidFill>
                <a:latin typeface="Times"/>
                <a:cs typeface="Times"/>
              </a:rPr>
              <a:t>Hockey Equip. Recommendations?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00000"/>
                </a:solidFill>
                <a:latin typeface="Times"/>
                <a:cs typeface="Times"/>
              </a:rPr>
              <a:t>Hockey coverage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00000"/>
                </a:solidFill>
                <a:latin typeface="Times"/>
                <a:cs typeface="Times"/>
              </a:rPr>
              <a:t>Hockey on TV in the Bay area, NOT!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800000"/>
                </a:solidFill>
                <a:latin typeface="Times"/>
                <a:cs typeface="Times"/>
              </a:rPr>
              <a:t>Hockeytipset</a:t>
            </a:r>
            <a:r>
              <a:rPr lang="en-US" dirty="0" smtClean="0">
                <a:solidFill>
                  <a:srgbClr val="800000"/>
                </a:solidFill>
                <a:latin typeface="Times"/>
                <a:cs typeface="Times"/>
              </a:rPr>
              <a:t> 93 </a:t>
            </a:r>
            <a:r>
              <a:rPr lang="en-US" dirty="0" err="1" smtClean="0">
                <a:solidFill>
                  <a:srgbClr val="800000"/>
                </a:solidFill>
                <a:latin typeface="Times"/>
                <a:cs typeface="Times"/>
              </a:rPr>
              <a:t>avgjort</a:t>
            </a:r>
            <a:endParaRPr lang="en-US" dirty="0" smtClean="0">
              <a:solidFill>
                <a:srgbClr val="800000"/>
              </a:solidFill>
              <a:latin typeface="Times"/>
              <a:cs typeface="Time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800000"/>
                </a:solidFill>
                <a:latin typeface="Times"/>
                <a:cs typeface="Times"/>
              </a:rPr>
              <a:t>Info - world hockey championships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00000"/>
                </a:solidFill>
                <a:latin typeface="Times"/>
                <a:cs typeface="Times"/>
              </a:rPr>
              <a:t>Isles / Hockey Ramblings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00000"/>
                </a:solidFill>
                <a:latin typeface="Times"/>
                <a:cs typeface="Times"/>
              </a:rPr>
              <a:t>Joe Robbie Stadium "NOT FOR BASEBALL"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00000"/>
                </a:solidFill>
                <a:latin typeface="Times"/>
                <a:cs typeface="Times"/>
              </a:rPr>
              <a:t>Looking for: Strategic </a:t>
            </a:r>
            <a:r>
              <a:rPr lang="en-US" dirty="0" err="1" smtClean="0">
                <a:solidFill>
                  <a:srgbClr val="800000"/>
                </a:solidFill>
                <a:latin typeface="Times"/>
                <a:cs typeface="Times"/>
              </a:rPr>
              <a:t>Boardgame</a:t>
            </a:r>
            <a:r>
              <a:rPr lang="en-US" dirty="0" smtClean="0">
                <a:solidFill>
                  <a:srgbClr val="800000"/>
                </a:solidFill>
                <a:latin typeface="Times"/>
                <a:cs typeface="Times"/>
              </a:rPr>
              <a:t> for Baseball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00000"/>
                </a:solidFill>
                <a:latin typeface="Times"/>
                <a:cs typeface="Times"/>
              </a:rPr>
              <a:t>NCAA Hockey Final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00000"/>
                </a:solidFill>
                <a:latin typeface="Times"/>
                <a:cs typeface="Times"/>
              </a:rPr>
              <a:t>Need software for baseball stats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00000"/>
                </a:solidFill>
                <a:latin typeface="Times"/>
                <a:cs typeface="Times"/>
              </a:rPr>
              <a:t>Official Rules of Baseball ISBN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00000"/>
                </a:solidFill>
                <a:latin typeface="Times"/>
                <a:cs typeface="Times"/>
              </a:rPr>
              <a:t>Please join my hockey playoff pool.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00000"/>
                </a:solidFill>
                <a:latin typeface="Times"/>
                <a:cs typeface="Times"/>
              </a:rPr>
              <a:t>Remarks by President Clinton to NCAA Division I Champion Hockey Team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00000"/>
                </a:solidFill>
                <a:latin typeface="Times"/>
                <a:cs typeface="Times"/>
              </a:rPr>
              <a:t>Sad day for hockey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00000"/>
                </a:solidFill>
                <a:latin typeface="Times"/>
                <a:cs typeface="Times"/>
              </a:rPr>
              <a:t>Selfish hockey fans..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00000"/>
                </a:solidFill>
                <a:latin typeface="Times"/>
                <a:cs typeface="Times"/>
              </a:rPr>
              <a:t>Some baseball trivia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00000"/>
                </a:solidFill>
                <a:latin typeface="Times"/>
                <a:cs typeface="Times"/>
              </a:rPr>
              <a:t>The Bob Dylan Baseball Abstract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00000"/>
                </a:solidFill>
                <a:latin typeface="Times"/>
                <a:cs typeface="Times"/>
              </a:rPr>
              <a:t>Truly a sad day for hockey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00000"/>
                </a:solidFill>
                <a:latin typeface="Times"/>
                <a:cs typeface="Times"/>
              </a:rPr>
              <a:t>UMass Big East hockey underway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00000"/>
                </a:solidFill>
                <a:latin typeface="Times"/>
                <a:cs typeface="Times"/>
              </a:rPr>
              <a:t>Where can I find baseball statistics ??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00000"/>
                </a:solidFill>
                <a:latin typeface="Times"/>
                <a:cs typeface="Times"/>
              </a:rPr>
              <a:t>baseball in Spanish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00000"/>
                </a:solidFill>
                <a:latin typeface="Times"/>
                <a:cs typeface="Times"/>
              </a:rPr>
              <a:t>hockey playoff pool: LAST CHANCE!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00000"/>
                </a:solidFill>
                <a:latin typeface="Times"/>
                <a:cs typeface="Times"/>
              </a:rPr>
              <a:t>stats for hockey pool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00000"/>
                </a:solidFill>
                <a:latin typeface="Times"/>
                <a:cs typeface="Times"/>
              </a:rPr>
              <a:t>wanted: mail order hockey equipment</a:t>
            </a:r>
          </a:p>
          <a:p>
            <a:pPr marL="0" indent="0">
              <a:buNone/>
            </a:pPr>
            <a:endParaRPr lang="en-US" dirty="0">
              <a:solidFill>
                <a:srgbClr val="800000"/>
              </a:solidFill>
              <a:latin typeface="Times"/>
              <a:cs typeface="Time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176826" y="3078680"/>
            <a:ext cx="2512486" cy="648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1"/>
                </a:solidFill>
                <a:latin typeface="Optima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accent1"/>
                </a:solidFill>
                <a:latin typeface="Optima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accent1"/>
                </a:solidFill>
                <a:latin typeface="Optima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accent1"/>
                </a:solidFill>
                <a:latin typeface="Optima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accent1"/>
                </a:solidFill>
                <a:latin typeface="Optim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dirty="0" smtClean="0">
                <a:solidFill>
                  <a:srgbClr val="4F81BD"/>
                </a:solidFill>
                <a:latin typeface="Courier"/>
              </a:rPr>
              <a:t>.*</a:t>
            </a:r>
            <a:endParaRPr lang="en-US" dirty="0">
              <a:solidFill>
                <a:srgbClr val="4F81BD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593623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3313169" y="2899205"/>
            <a:ext cx="2512486" cy="648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1"/>
                </a:solidFill>
                <a:latin typeface="Optima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accent1"/>
                </a:solidFill>
                <a:latin typeface="Optima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accent1"/>
                </a:solidFill>
                <a:latin typeface="Optima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accent1"/>
                </a:solidFill>
                <a:latin typeface="Optima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accent1"/>
                </a:solidFill>
                <a:latin typeface="Optim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dirty="0" err="1" smtClean="0">
                <a:solidFill>
                  <a:srgbClr val="4F81BD"/>
                </a:solidFill>
                <a:latin typeface="Courier"/>
              </a:rPr>
              <a:t>ca</a:t>
            </a:r>
            <a:r>
              <a:rPr lang="en-US" dirty="0" smtClean="0">
                <a:solidFill>
                  <a:srgbClr val="4F81BD"/>
                </a:solidFill>
                <a:latin typeface="Courier"/>
              </a:rPr>
              <a:t>[</a:t>
            </a:r>
            <a:r>
              <a:rPr lang="en-US" dirty="0" err="1" smtClean="0">
                <a:solidFill>
                  <a:srgbClr val="4F81BD"/>
                </a:solidFill>
                <a:latin typeface="Courier"/>
              </a:rPr>
              <a:t>rt</a:t>
            </a:r>
            <a:r>
              <a:rPr lang="en-US" dirty="0" smtClean="0">
                <a:solidFill>
                  <a:srgbClr val="4F81BD"/>
                </a:solidFill>
                <a:latin typeface="Courier"/>
              </a:rPr>
              <a:t>]s?</a:t>
            </a:r>
            <a:endParaRPr lang="en-US" dirty="0">
              <a:solidFill>
                <a:srgbClr val="4F81BD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945069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3313169" y="2899205"/>
            <a:ext cx="2512486" cy="648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1"/>
                </a:solidFill>
                <a:latin typeface="Optima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accent1"/>
                </a:solidFill>
                <a:latin typeface="Optima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accent1"/>
                </a:solidFill>
                <a:latin typeface="Optima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accent1"/>
                </a:solidFill>
                <a:latin typeface="Optima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accent1"/>
                </a:solidFill>
                <a:latin typeface="Optim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u="sng" dirty="0" err="1" smtClean="0">
                <a:solidFill>
                  <a:srgbClr val="800000"/>
                </a:solidFill>
                <a:latin typeface="Courier"/>
              </a:rPr>
              <a:t>c</a:t>
            </a:r>
            <a:r>
              <a:rPr lang="en-US" dirty="0" err="1" smtClean="0">
                <a:solidFill>
                  <a:srgbClr val="4F81BD"/>
                </a:solidFill>
                <a:latin typeface="Courier"/>
              </a:rPr>
              <a:t>a</a:t>
            </a:r>
            <a:r>
              <a:rPr lang="en-US" dirty="0" smtClean="0">
                <a:solidFill>
                  <a:srgbClr val="4F81BD"/>
                </a:solidFill>
                <a:latin typeface="Courier"/>
              </a:rPr>
              <a:t>[</a:t>
            </a:r>
            <a:r>
              <a:rPr lang="en-US" dirty="0" err="1" smtClean="0">
                <a:solidFill>
                  <a:srgbClr val="4F81BD"/>
                </a:solidFill>
                <a:latin typeface="Courier"/>
              </a:rPr>
              <a:t>rt</a:t>
            </a:r>
            <a:r>
              <a:rPr lang="en-US" dirty="0" smtClean="0">
                <a:solidFill>
                  <a:srgbClr val="4F81BD"/>
                </a:solidFill>
                <a:latin typeface="Courier"/>
              </a:rPr>
              <a:t>]s?</a:t>
            </a:r>
            <a:endParaRPr lang="en-US" dirty="0">
              <a:solidFill>
                <a:srgbClr val="4F81BD"/>
              </a:solidFill>
              <a:latin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0341" y="4584953"/>
            <a:ext cx="83519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4F81BD"/>
                </a:solidFill>
                <a:latin typeface="Optima"/>
              </a:rPr>
              <a:t>match a single character </a:t>
            </a:r>
            <a:r>
              <a:rPr lang="en-US" sz="3600" dirty="0">
                <a:solidFill>
                  <a:srgbClr val="800000"/>
                </a:solidFill>
                <a:latin typeface="Courier"/>
              </a:rPr>
              <a:t>c</a:t>
            </a:r>
            <a:r>
              <a:rPr lang="en-US" sz="3600" dirty="0" smtClean="0">
                <a:solidFill>
                  <a:srgbClr val="800000"/>
                </a:solidFill>
                <a:latin typeface="Optima"/>
              </a:rPr>
              <a:t> </a:t>
            </a:r>
            <a:r>
              <a:rPr lang="en-US" sz="3600" dirty="0" smtClean="0">
                <a:solidFill>
                  <a:srgbClr val="4F81BD"/>
                </a:solidFill>
                <a:latin typeface="Optima"/>
              </a:rPr>
              <a:t>in the first position</a:t>
            </a:r>
            <a:endParaRPr lang="en-US" sz="3600" dirty="0">
              <a:solidFill>
                <a:srgbClr val="4F81BD"/>
              </a:solidFill>
              <a:latin typeface="Optima"/>
            </a:endParaRPr>
          </a:p>
        </p:txBody>
      </p:sp>
    </p:spTree>
    <p:extLst>
      <p:ext uri="{BB962C8B-B14F-4D97-AF65-F5344CB8AC3E}">
        <p14:creationId xmlns:p14="http://schemas.microsoft.com/office/powerpoint/2010/main" val="1124828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3313169" y="2899205"/>
            <a:ext cx="2512486" cy="648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1"/>
                </a:solidFill>
                <a:latin typeface="Optima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accent1"/>
                </a:solidFill>
                <a:latin typeface="Optima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accent1"/>
                </a:solidFill>
                <a:latin typeface="Optima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accent1"/>
                </a:solidFill>
                <a:latin typeface="Optima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accent1"/>
                </a:solidFill>
                <a:latin typeface="Optim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dirty="0" err="1" smtClean="0">
                <a:solidFill>
                  <a:srgbClr val="4F81BD"/>
                </a:solidFill>
                <a:latin typeface="Courier"/>
              </a:rPr>
              <a:t>c</a:t>
            </a:r>
            <a:r>
              <a:rPr lang="en-US" u="sng" dirty="0" err="1" smtClean="0">
                <a:solidFill>
                  <a:srgbClr val="800000"/>
                </a:solidFill>
                <a:latin typeface="Courier"/>
              </a:rPr>
              <a:t>a</a:t>
            </a:r>
            <a:r>
              <a:rPr lang="en-US" dirty="0" smtClean="0">
                <a:solidFill>
                  <a:srgbClr val="4F81BD"/>
                </a:solidFill>
                <a:latin typeface="Courier"/>
              </a:rPr>
              <a:t>[</a:t>
            </a:r>
            <a:r>
              <a:rPr lang="en-US" dirty="0" err="1" smtClean="0">
                <a:solidFill>
                  <a:srgbClr val="4F81BD"/>
                </a:solidFill>
                <a:latin typeface="Courier"/>
              </a:rPr>
              <a:t>rt</a:t>
            </a:r>
            <a:r>
              <a:rPr lang="en-US" dirty="0" smtClean="0">
                <a:solidFill>
                  <a:srgbClr val="4F81BD"/>
                </a:solidFill>
                <a:latin typeface="Courier"/>
              </a:rPr>
              <a:t>]s?</a:t>
            </a:r>
            <a:endParaRPr lang="en-US" dirty="0">
              <a:solidFill>
                <a:srgbClr val="4F81BD"/>
              </a:solidFill>
              <a:latin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0341" y="4584953"/>
            <a:ext cx="83519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4F81BD"/>
                </a:solidFill>
                <a:latin typeface="Optima"/>
              </a:rPr>
              <a:t>match </a:t>
            </a:r>
            <a:r>
              <a:rPr lang="en-US" sz="3600" dirty="0">
                <a:solidFill>
                  <a:srgbClr val="4F81BD"/>
                </a:solidFill>
                <a:latin typeface="Optima"/>
              </a:rPr>
              <a:t>a single </a:t>
            </a:r>
            <a:r>
              <a:rPr lang="en-US" sz="3600" dirty="0" smtClean="0">
                <a:solidFill>
                  <a:srgbClr val="4F81BD"/>
                </a:solidFill>
                <a:latin typeface="Optima"/>
              </a:rPr>
              <a:t>character </a:t>
            </a:r>
            <a:r>
              <a:rPr lang="en-US" sz="3600" dirty="0">
                <a:solidFill>
                  <a:srgbClr val="800000"/>
                </a:solidFill>
                <a:latin typeface="Courier"/>
              </a:rPr>
              <a:t>a</a:t>
            </a:r>
            <a:r>
              <a:rPr lang="en-US" sz="3600" dirty="0" smtClean="0">
                <a:solidFill>
                  <a:srgbClr val="800000"/>
                </a:solidFill>
                <a:latin typeface="Optima"/>
              </a:rPr>
              <a:t> </a:t>
            </a:r>
            <a:r>
              <a:rPr lang="en-US" sz="3600" dirty="0" smtClean="0">
                <a:solidFill>
                  <a:srgbClr val="4F81BD"/>
                </a:solidFill>
                <a:latin typeface="Optima"/>
              </a:rPr>
              <a:t>in the second position</a:t>
            </a:r>
            <a:endParaRPr lang="en-US" sz="3600" dirty="0">
              <a:solidFill>
                <a:srgbClr val="4F81BD"/>
              </a:solidFill>
              <a:latin typeface="Optima"/>
            </a:endParaRPr>
          </a:p>
        </p:txBody>
      </p:sp>
    </p:spTree>
    <p:extLst>
      <p:ext uri="{BB962C8B-B14F-4D97-AF65-F5344CB8AC3E}">
        <p14:creationId xmlns:p14="http://schemas.microsoft.com/office/powerpoint/2010/main" val="74690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3313169" y="2899205"/>
            <a:ext cx="2512486" cy="648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1"/>
                </a:solidFill>
                <a:latin typeface="Optima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accent1"/>
                </a:solidFill>
                <a:latin typeface="Optima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accent1"/>
                </a:solidFill>
                <a:latin typeface="Optima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accent1"/>
                </a:solidFill>
                <a:latin typeface="Optima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accent1"/>
                </a:solidFill>
                <a:latin typeface="Optim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dirty="0" err="1" smtClean="0">
                <a:solidFill>
                  <a:srgbClr val="4F81BD"/>
                </a:solidFill>
                <a:latin typeface="Courier"/>
              </a:rPr>
              <a:t>ca</a:t>
            </a:r>
            <a:r>
              <a:rPr lang="en-US" u="sng" dirty="0" smtClean="0">
                <a:solidFill>
                  <a:srgbClr val="800000"/>
                </a:solidFill>
                <a:latin typeface="Courier"/>
              </a:rPr>
              <a:t>[</a:t>
            </a:r>
            <a:r>
              <a:rPr lang="en-US" u="sng" dirty="0" err="1" smtClean="0">
                <a:solidFill>
                  <a:srgbClr val="800000"/>
                </a:solidFill>
                <a:latin typeface="Courier"/>
              </a:rPr>
              <a:t>rt</a:t>
            </a:r>
            <a:r>
              <a:rPr lang="en-US" u="sng" dirty="0" smtClean="0">
                <a:solidFill>
                  <a:srgbClr val="800000"/>
                </a:solidFill>
                <a:latin typeface="Courier"/>
              </a:rPr>
              <a:t>]</a:t>
            </a:r>
            <a:r>
              <a:rPr lang="en-US" dirty="0" smtClean="0">
                <a:solidFill>
                  <a:srgbClr val="4F81BD"/>
                </a:solidFill>
                <a:latin typeface="Courier"/>
              </a:rPr>
              <a:t>s?</a:t>
            </a:r>
            <a:endParaRPr lang="en-US" dirty="0">
              <a:solidFill>
                <a:srgbClr val="4F81BD"/>
              </a:solidFill>
              <a:latin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0341" y="4584953"/>
            <a:ext cx="83519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4F81BD"/>
                </a:solidFill>
                <a:latin typeface="Optima"/>
              </a:rPr>
              <a:t>match </a:t>
            </a:r>
            <a:r>
              <a:rPr lang="en-US" sz="3600" dirty="0">
                <a:solidFill>
                  <a:srgbClr val="4F81BD"/>
                </a:solidFill>
                <a:latin typeface="Optima"/>
              </a:rPr>
              <a:t>a single </a:t>
            </a:r>
            <a:r>
              <a:rPr lang="en-US" sz="3600" dirty="0" smtClean="0">
                <a:solidFill>
                  <a:srgbClr val="4F81BD"/>
                </a:solidFill>
                <a:latin typeface="Optima"/>
              </a:rPr>
              <a:t>character “</a:t>
            </a:r>
            <a:r>
              <a:rPr lang="en-US" sz="3600" dirty="0">
                <a:solidFill>
                  <a:srgbClr val="800000"/>
                </a:solidFill>
                <a:latin typeface="Courier"/>
              </a:rPr>
              <a:t>r</a:t>
            </a:r>
            <a:r>
              <a:rPr lang="en-US" sz="3600" dirty="0" smtClean="0">
                <a:solidFill>
                  <a:schemeClr val="bg2"/>
                </a:solidFill>
                <a:latin typeface="Optima"/>
              </a:rPr>
              <a:t> </a:t>
            </a:r>
            <a:r>
              <a:rPr lang="en-US" sz="3600" dirty="0" smtClean="0">
                <a:solidFill>
                  <a:srgbClr val="4F81BD"/>
                </a:solidFill>
                <a:latin typeface="Optima"/>
              </a:rPr>
              <a:t>or</a:t>
            </a:r>
            <a:r>
              <a:rPr lang="en-US" sz="3600" dirty="0" smtClean="0">
                <a:solidFill>
                  <a:schemeClr val="bg2"/>
                </a:solidFill>
                <a:latin typeface="Optima"/>
              </a:rPr>
              <a:t> </a:t>
            </a:r>
            <a:r>
              <a:rPr lang="en-US" sz="3600" dirty="0">
                <a:solidFill>
                  <a:srgbClr val="800000"/>
                </a:solidFill>
                <a:latin typeface="Courier"/>
              </a:rPr>
              <a:t>t</a:t>
            </a:r>
            <a:r>
              <a:rPr lang="en-US" sz="3600" dirty="0" smtClean="0">
                <a:solidFill>
                  <a:srgbClr val="4F81BD"/>
                </a:solidFill>
                <a:latin typeface="Optima"/>
              </a:rPr>
              <a:t>“ in the third position</a:t>
            </a:r>
            <a:endParaRPr lang="en-US" sz="3600" dirty="0">
              <a:solidFill>
                <a:srgbClr val="4F81BD"/>
              </a:solidFill>
              <a:latin typeface="Optima"/>
            </a:endParaRPr>
          </a:p>
        </p:txBody>
      </p:sp>
    </p:spTree>
    <p:extLst>
      <p:ext uri="{BB962C8B-B14F-4D97-AF65-F5344CB8AC3E}">
        <p14:creationId xmlns:p14="http://schemas.microsoft.com/office/powerpoint/2010/main" val="1065149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3313169" y="2899205"/>
            <a:ext cx="2512486" cy="648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1"/>
                </a:solidFill>
                <a:latin typeface="Optima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accent1"/>
                </a:solidFill>
                <a:latin typeface="Optima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accent1"/>
                </a:solidFill>
                <a:latin typeface="Optima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accent1"/>
                </a:solidFill>
                <a:latin typeface="Optima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accent1"/>
                </a:solidFill>
                <a:latin typeface="Optim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dirty="0" err="1" smtClean="0">
                <a:solidFill>
                  <a:srgbClr val="4F81BD"/>
                </a:solidFill>
                <a:latin typeface="Courier"/>
              </a:rPr>
              <a:t>ca</a:t>
            </a:r>
            <a:r>
              <a:rPr lang="en-US" dirty="0" smtClean="0">
                <a:solidFill>
                  <a:srgbClr val="4F81BD"/>
                </a:solidFill>
                <a:latin typeface="Courier"/>
              </a:rPr>
              <a:t>[</a:t>
            </a:r>
            <a:r>
              <a:rPr lang="en-US" dirty="0" err="1" smtClean="0">
                <a:solidFill>
                  <a:srgbClr val="4F81BD"/>
                </a:solidFill>
                <a:latin typeface="Courier"/>
              </a:rPr>
              <a:t>rt</a:t>
            </a:r>
            <a:r>
              <a:rPr lang="en-US" dirty="0" smtClean="0">
                <a:solidFill>
                  <a:srgbClr val="4F81BD"/>
                </a:solidFill>
                <a:latin typeface="Courier"/>
              </a:rPr>
              <a:t>]</a:t>
            </a:r>
            <a:r>
              <a:rPr lang="en-US" u="sng" dirty="0" smtClean="0">
                <a:solidFill>
                  <a:srgbClr val="800000"/>
                </a:solidFill>
                <a:latin typeface="Courier"/>
              </a:rPr>
              <a:t>s?</a:t>
            </a:r>
            <a:endParaRPr lang="en-US" u="sng" dirty="0">
              <a:solidFill>
                <a:srgbClr val="800000"/>
              </a:solidFill>
              <a:latin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0341" y="4584953"/>
            <a:ext cx="83519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4F81BD"/>
                </a:solidFill>
                <a:latin typeface="Optima"/>
              </a:rPr>
              <a:t>match zero or one character </a:t>
            </a:r>
            <a:r>
              <a:rPr lang="en-US" sz="3600" dirty="0" smtClean="0">
                <a:solidFill>
                  <a:srgbClr val="800000"/>
                </a:solidFill>
                <a:latin typeface="Courier"/>
              </a:rPr>
              <a:t>s</a:t>
            </a:r>
            <a:r>
              <a:rPr lang="en-US" sz="3600" dirty="0" smtClean="0">
                <a:solidFill>
                  <a:schemeClr val="bg2"/>
                </a:solidFill>
                <a:latin typeface="Optima"/>
              </a:rPr>
              <a:t> </a:t>
            </a:r>
            <a:r>
              <a:rPr lang="en-US" sz="3600" dirty="0" smtClean="0">
                <a:solidFill>
                  <a:srgbClr val="4F81BD"/>
                </a:solidFill>
                <a:latin typeface="Optima"/>
              </a:rPr>
              <a:t>in the fourth position</a:t>
            </a:r>
            <a:endParaRPr lang="en-US" sz="3600" dirty="0">
              <a:solidFill>
                <a:srgbClr val="4F81BD"/>
              </a:solidFill>
              <a:latin typeface="Optima"/>
            </a:endParaRPr>
          </a:p>
        </p:txBody>
      </p:sp>
    </p:spTree>
    <p:extLst>
      <p:ext uri="{BB962C8B-B14F-4D97-AF65-F5344CB8AC3E}">
        <p14:creationId xmlns:p14="http://schemas.microsoft.com/office/powerpoint/2010/main" val="812491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3188925" y="980207"/>
            <a:ext cx="2512486" cy="648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1"/>
                </a:solidFill>
                <a:latin typeface="Optima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accent1"/>
                </a:solidFill>
                <a:latin typeface="Optima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accent1"/>
                </a:solidFill>
                <a:latin typeface="Optima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accent1"/>
                </a:solidFill>
                <a:latin typeface="Optima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accent1"/>
                </a:solidFill>
                <a:latin typeface="Optim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dirty="0" err="1" smtClean="0">
                <a:latin typeface="Courier"/>
              </a:rPr>
              <a:t>ca</a:t>
            </a:r>
            <a:r>
              <a:rPr lang="en-US" dirty="0" smtClean="0">
                <a:latin typeface="Courier"/>
              </a:rPr>
              <a:t>[</a:t>
            </a:r>
            <a:r>
              <a:rPr lang="en-US" dirty="0" err="1" smtClean="0">
                <a:latin typeface="Courier"/>
              </a:rPr>
              <a:t>rt</a:t>
            </a:r>
            <a:r>
              <a:rPr lang="en-US" dirty="0" smtClean="0">
                <a:latin typeface="Courier"/>
              </a:rPr>
              <a:t>]s?</a:t>
            </a:r>
            <a:endParaRPr lang="en-US" dirty="0">
              <a:latin typeface="Courier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188925" y="2319901"/>
            <a:ext cx="2512486" cy="2650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1"/>
                </a:solidFill>
                <a:latin typeface="Optima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accent1"/>
                </a:solidFill>
                <a:latin typeface="Optima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accent1"/>
                </a:solidFill>
                <a:latin typeface="Optima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accent1"/>
                </a:solidFill>
                <a:latin typeface="Optima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accent1"/>
                </a:solidFill>
                <a:latin typeface="Optim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art</a:t>
            </a:r>
          </a:p>
          <a:p>
            <a:pPr marL="0" indent="0" algn="ctr">
              <a:buFont typeface="Arial"/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car</a:t>
            </a:r>
          </a:p>
          <a:p>
            <a:pPr marL="0" indent="0" algn="ctr">
              <a:buFont typeface="Arial"/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cat</a:t>
            </a:r>
          </a:p>
          <a:p>
            <a:pPr marL="0" indent="0" algn="ctr">
              <a:buFont typeface="Arial"/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carts</a:t>
            </a:r>
          </a:p>
          <a:p>
            <a:pPr marL="0" indent="0" algn="ctr">
              <a:buFont typeface="Arial"/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cars</a:t>
            </a:r>
          </a:p>
          <a:p>
            <a:pPr marL="0" indent="0" algn="ctr">
              <a:buFont typeface="Arial"/>
              <a:buNone/>
            </a:pPr>
            <a:r>
              <a:rPr lang="en-US" dirty="0" err="1" smtClean="0">
                <a:solidFill>
                  <a:srgbClr val="008000"/>
                </a:solidFill>
                <a:latin typeface="Times"/>
                <a:cs typeface="Times"/>
              </a:rPr>
              <a:t>cas</a:t>
            </a:r>
            <a:endParaRPr lang="en-US" dirty="0">
              <a:solidFill>
                <a:srgbClr val="008000"/>
              </a:solidFill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3766809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4843"/>
            <a:ext cx="8229600" cy="70535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800000"/>
                </a:solidFill>
              </a:rPr>
              <a:t>literals: </a:t>
            </a:r>
            <a:r>
              <a:rPr lang="en-US" dirty="0" smtClean="0">
                <a:solidFill>
                  <a:srgbClr val="4F81BD"/>
                </a:solidFill>
              </a:rPr>
              <a:t>characters matched exactly as written. 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188925" y="2319900"/>
            <a:ext cx="2512486" cy="648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1"/>
                </a:solidFill>
                <a:latin typeface="Optima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accent1"/>
                </a:solidFill>
                <a:latin typeface="Optima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accent1"/>
                </a:solidFill>
                <a:latin typeface="Optima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accent1"/>
                </a:solidFill>
                <a:latin typeface="Optima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accent1"/>
                </a:solidFill>
                <a:latin typeface="Optim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u="sng" dirty="0" err="1" smtClean="0">
                <a:solidFill>
                  <a:srgbClr val="800000"/>
                </a:solidFill>
                <a:latin typeface="Courier"/>
              </a:rPr>
              <a:t>ca</a:t>
            </a:r>
            <a:r>
              <a:rPr lang="en-US" dirty="0" smtClean="0">
                <a:latin typeface="Courier"/>
              </a:rPr>
              <a:t>[</a:t>
            </a:r>
            <a:r>
              <a:rPr lang="en-US" dirty="0" err="1" smtClean="0">
                <a:latin typeface="Courier"/>
              </a:rPr>
              <a:t>rt</a:t>
            </a:r>
            <a:r>
              <a:rPr lang="en-US" dirty="0" smtClean="0">
                <a:latin typeface="Courier"/>
              </a:rPr>
              <a:t>]s?</a:t>
            </a:r>
            <a:endParaRPr lang="en-US" dirty="0">
              <a:latin typeface="Courier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188925" y="3659595"/>
            <a:ext cx="2512486" cy="751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1"/>
                </a:solidFill>
                <a:latin typeface="Optima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accent1"/>
                </a:solidFill>
                <a:latin typeface="Optima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accent1"/>
                </a:solidFill>
                <a:latin typeface="Optima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accent1"/>
                </a:solidFill>
                <a:latin typeface="Optima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accent1"/>
                </a:solidFill>
                <a:latin typeface="Optim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u="sng" dirty="0" smtClean="0">
                <a:solidFill>
                  <a:srgbClr val="800000"/>
                </a:solidFill>
                <a:latin typeface="Times"/>
                <a:cs typeface="Times"/>
              </a:rPr>
              <a:t>ca</a:t>
            </a: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575461" y="2830176"/>
            <a:ext cx="676439" cy="1201099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837754" y="2830176"/>
            <a:ext cx="635024" cy="1201099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889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4843"/>
            <a:ext cx="8229600" cy="7053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800000"/>
                </a:solidFill>
              </a:rPr>
              <a:t>special characters: </a:t>
            </a:r>
            <a:r>
              <a:rPr lang="en-US" dirty="0" smtClean="0">
                <a:solidFill>
                  <a:srgbClr val="4F81BD"/>
                </a:solidFill>
              </a:rPr>
              <a:t>literals reserved for pattern matching; must be escaped if matching these characters. 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78145" y="2319365"/>
            <a:ext cx="1021560" cy="421074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1"/>
                </a:solidFill>
                <a:latin typeface="Optima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accent1"/>
                </a:solidFill>
                <a:latin typeface="Optima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accent1"/>
                </a:solidFill>
                <a:latin typeface="Optima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accent1"/>
                </a:solidFill>
                <a:latin typeface="Optima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accent1"/>
                </a:solidFill>
                <a:latin typeface="Optim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.</a:t>
            </a:r>
          </a:p>
          <a:p>
            <a:pPr marL="0" indent="0" algn="ctr">
              <a:buFont typeface="Arial"/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^</a:t>
            </a:r>
          </a:p>
          <a:p>
            <a:pPr marL="0" indent="0" algn="ctr">
              <a:buFont typeface="Arial"/>
              <a:buNone/>
            </a:pPr>
            <a:r>
              <a:rPr lang="en-US" dirty="0">
                <a:solidFill>
                  <a:srgbClr val="008000"/>
                </a:solidFill>
                <a:latin typeface="Times"/>
                <a:cs typeface="Times"/>
              </a:rPr>
              <a:t>$</a:t>
            </a:r>
            <a:endParaRPr lang="en-US" dirty="0" smtClean="0">
              <a:solidFill>
                <a:srgbClr val="008000"/>
              </a:solidFill>
              <a:latin typeface="Times"/>
              <a:cs typeface="Times"/>
            </a:endParaRPr>
          </a:p>
          <a:p>
            <a:pPr marL="0" indent="0" algn="ctr">
              <a:buFont typeface="Arial"/>
              <a:buNone/>
            </a:pPr>
            <a:r>
              <a:rPr lang="en-US" dirty="0">
                <a:solidFill>
                  <a:srgbClr val="008000"/>
                </a:solidFill>
                <a:latin typeface="Times"/>
                <a:cs typeface="Times"/>
              </a:rPr>
              <a:t>*</a:t>
            </a:r>
            <a:endParaRPr lang="en-US" dirty="0" smtClean="0">
              <a:solidFill>
                <a:srgbClr val="008000"/>
              </a:solidFill>
              <a:latin typeface="Times"/>
              <a:cs typeface="Times"/>
            </a:endParaRPr>
          </a:p>
          <a:p>
            <a:pPr marL="0" indent="0" algn="ctr">
              <a:buFont typeface="Arial"/>
              <a:buNone/>
            </a:pPr>
            <a:r>
              <a:rPr lang="en-US" dirty="0">
                <a:solidFill>
                  <a:srgbClr val="008000"/>
                </a:solidFill>
                <a:latin typeface="Times"/>
                <a:cs typeface="Times"/>
              </a:rPr>
              <a:t>+</a:t>
            </a:r>
            <a:endParaRPr lang="en-US" dirty="0" smtClean="0">
              <a:solidFill>
                <a:srgbClr val="008000"/>
              </a:solidFill>
              <a:latin typeface="Times"/>
              <a:cs typeface="Times"/>
            </a:endParaRPr>
          </a:p>
          <a:p>
            <a:pPr marL="0" indent="0" algn="ctr">
              <a:buFont typeface="Arial"/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?</a:t>
            </a:r>
          </a:p>
          <a:p>
            <a:pPr marL="0" indent="0" algn="ctr">
              <a:buFont typeface="Arial"/>
              <a:buNone/>
            </a:pPr>
            <a:r>
              <a:rPr lang="en-US" dirty="0">
                <a:solidFill>
                  <a:srgbClr val="008000"/>
                </a:solidFill>
                <a:latin typeface="Times"/>
                <a:cs typeface="Times"/>
              </a:rPr>
              <a:t>\</a:t>
            </a:r>
            <a:endParaRPr lang="en-US" dirty="0" smtClean="0">
              <a:solidFill>
                <a:srgbClr val="008000"/>
              </a:solidFill>
              <a:latin typeface="Times"/>
              <a:cs typeface="Times"/>
            </a:endParaRPr>
          </a:p>
          <a:p>
            <a:pPr marL="0" indent="0" algn="ctr">
              <a:buFont typeface="Arial"/>
              <a:buNone/>
            </a:pPr>
            <a:r>
              <a:rPr lang="en-US" dirty="0">
                <a:solidFill>
                  <a:srgbClr val="008000"/>
                </a:solidFill>
                <a:latin typeface="Times"/>
                <a:cs typeface="Times"/>
              </a:rPr>
              <a:t>[</a:t>
            </a:r>
            <a:endParaRPr lang="en-US" dirty="0" smtClean="0">
              <a:solidFill>
                <a:srgbClr val="008000"/>
              </a:solidFill>
              <a:latin typeface="Times"/>
              <a:cs typeface="Times"/>
            </a:endParaRPr>
          </a:p>
          <a:p>
            <a:pPr marL="0" indent="0" algn="ctr">
              <a:buFont typeface="Arial"/>
              <a:buNone/>
            </a:pPr>
            <a:r>
              <a:rPr lang="en-US" dirty="0">
                <a:solidFill>
                  <a:srgbClr val="008000"/>
                </a:solidFill>
                <a:latin typeface="Times"/>
                <a:cs typeface="Times"/>
              </a:rPr>
              <a:t>(</a:t>
            </a:r>
            <a:endParaRPr lang="en-US" dirty="0" smtClean="0">
              <a:solidFill>
                <a:srgbClr val="008000"/>
              </a:solidFill>
              <a:latin typeface="Times"/>
              <a:cs typeface="Times"/>
            </a:endParaRPr>
          </a:p>
          <a:p>
            <a:pPr marL="0" indent="0" algn="ctr">
              <a:buFont typeface="Arial"/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)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84445" y="2375124"/>
            <a:ext cx="1021560" cy="421074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1"/>
                </a:solidFill>
                <a:latin typeface="Optima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accent1"/>
                </a:solidFill>
                <a:latin typeface="Optima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accent1"/>
                </a:solidFill>
                <a:latin typeface="Optima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accent1"/>
                </a:solidFill>
                <a:latin typeface="Optima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accent1"/>
                </a:solidFill>
                <a:latin typeface="Optim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dirty="0" smtClean="0">
                <a:solidFill>
                  <a:srgbClr val="4F81BD"/>
                </a:solidFill>
                <a:latin typeface="Courier"/>
              </a:rPr>
              <a:t>\.</a:t>
            </a:r>
          </a:p>
          <a:p>
            <a:pPr marL="0" indent="0" algn="ctr">
              <a:buFont typeface="Arial"/>
              <a:buNone/>
            </a:pPr>
            <a:r>
              <a:rPr lang="en-US" dirty="0" smtClean="0">
                <a:solidFill>
                  <a:srgbClr val="4F81BD"/>
                </a:solidFill>
                <a:latin typeface="Courier"/>
              </a:rPr>
              <a:t>\^</a:t>
            </a:r>
          </a:p>
          <a:p>
            <a:pPr marL="0" indent="0" algn="ctr">
              <a:buFont typeface="Arial"/>
              <a:buNone/>
            </a:pPr>
            <a:r>
              <a:rPr lang="en-US" dirty="0" smtClean="0">
                <a:solidFill>
                  <a:srgbClr val="4F81BD"/>
                </a:solidFill>
                <a:latin typeface="Courier"/>
              </a:rPr>
              <a:t>\$</a:t>
            </a:r>
          </a:p>
          <a:p>
            <a:pPr marL="0" indent="0" algn="ctr">
              <a:buFont typeface="Arial"/>
              <a:buNone/>
            </a:pPr>
            <a:r>
              <a:rPr lang="en-US" dirty="0" smtClean="0">
                <a:solidFill>
                  <a:srgbClr val="4F81BD"/>
                </a:solidFill>
                <a:latin typeface="Courier"/>
              </a:rPr>
              <a:t>\*</a:t>
            </a:r>
          </a:p>
          <a:p>
            <a:pPr marL="0" indent="0" algn="ctr">
              <a:buFont typeface="Arial"/>
              <a:buNone/>
            </a:pPr>
            <a:r>
              <a:rPr lang="en-US" dirty="0" smtClean="0">
                <a:solidFill>
                  <a:srgbClr val="4F81BD"/>
                </a:solidFill>
                <a:latin typeface="Courier"/>
              </a:rPr>
              <a:t>\+</a:t>
            </a:r>
          </a:p>
          <a:p>
            <a:pPr marL="0" indent="0" algn="ctr">
              <a:buFont typeface="Arial"/>
              <a:buNone/>
            </a:pPr>
            <a:r>
              <a:rPr lang="en-US" dirty="0" smtClean="0">
                <a:solidFill>
                  <a:srgbClr val="4F81BD"/>
                </a:solidFill>
                <a:latin typeface="Courier"/>
              </a:rPr>
              <a:t>\?</a:t>
            </a:r>
          </a:p>
          <a:p>
            <a:pPr marL="0" indent="0" algn="ctr">
              <a:buFont typeface="Arial"/>
              <a:buNone/>
            </a:pPr>
            <a:r>
              <a:rPr lang="en-US" dirty="0" smtClean="0">
                <a:solidFill>
                  <a:srgbClr val="4F81BD"/>
                </a:solidFill>
                <a:latin typeface="Courier"/>
              </a:rPr>
              <a:t>\\\\</a:t>
            </a:r>
          </a:p>
          <a:p>
            <a:pPr marL="0" indent="0" algn="ctr">
              <a:buFont typeface="Arial"/>
              <a:buNone/>
            </a:pPr>
            <a:r>
              <a:rPr lang="en-US" dirty="0" smtClean="0">
                <a:solidFill>
                  <a:srgbClr val="4F81BD"/>
                </a:solidFill>
                <a:latin typeface="Courier"/>
              </a:rPr>
              <a:t>\[</a:t>
            </a:r>
          </a:p>
          <a:p>
            <a:pPr marL="0" indent="0" algn="ctr">
              <a:buFont typeface="Arial"/>
              <a:buNone/>
            </a:pPr>
            <a:r>
              <a:rPr lang="en-US" dirty="0" smtClean="0">
                <a:solidFill>
                  <a:srgbClr val="4F81BD"/>
                </a:solidFill>
                <a:latin typeface="Courier"/>
              </a:rPr>
              <a:t>\(</a:t>
            </a:r>
          </a:p>
          <a:p>
            <a:pPr marL="0" indent="0" algn="ctr">
              <a:buFont typeface="Arial"/>
              <a:buNone/>
            </a:pPr>
            <a:r>
              <a:rPr lang="en-US" dirty="0" smtClean="0">
                <a:solidFill>
                  <a:srgbClr val="4F81BD"/>
                </a:solidFill>
                <a:latin typeface="Courier"/>
              </a:rPr>
              <a:t>\)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699705" y="4410934"/>
            <a:ext cx="1684740" cy="0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707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4843"/>
            <a:ext cx="8229600" cy="7053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</a:rPr>
              <a:t>special characters: </a:t>
            </a:r>
            <a:r>
              <a:rPr lang="en-US" dirty="0">
                <a:solidFill>
                  <a:srgbClr val="4F81BD"/>
                </a:solidFill>
              </a:rPr>
              <a:t>literals reserved for pattern matching; must be escaped if matching these characters.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299364" y="2968769"/>
            <a:ext cx="2512486" cy="648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1"/>
                </a:solidFill>
                <a:latin typeface="Optima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accent1"/>
                </a:solidFill>
                <a:latin typeface="Optima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accent1"/>
                </a:solidFill>
                <a:latin typeface="Optima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accent1"/>
                </a:solidFill>
                <a:latin typeface="Optima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accent1"/>
                </a:solidFill>
                <a:latin typeface="Optim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u="sng" dirty="0" smtClean="0">
                <a:solidFill>
                  <a:srgbClr val="800000"/>
                </a:solidFill>
                <a:latin typeface="Courier"/>
              </a:rPr>
              <a:t>\[</a:t>
            </a:r>
            <a:r>
              <a:rPr lang="en-US" dirty="0" smtClean="0">
                <a:solidFill>
                  <a:srgbClr val="4F81BD"/>
                </a:solidFill>
                <a:latin typeface="Courier"/>
              </a:rPr>
              <a:t>at</a:t>
            </a:r>
            <a:endParaRPr lang="en-US" dirty="0">
              <a:solidFill>
                <a:srgbClr val="4F81BD"/>
              </a:solidFill>
              <a:latin typeface="Courier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299364" y="4308464"/>
            <a:ext cx="2512486" cy="751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1"/>
                </a:solidFill>
                <a:latin typeface="Optima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accent1"/>
                </a:solidFill>
                <a:latin typeface="Optima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accent1"/>
                </a:solidFill>
                <a:latin typeface="Optima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accent1"/>
                </a:solidFill>
                <a:latin typeface="Optima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accent1"/>
                </a:solidFill>
                <a:latin typeface="Optim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u="sng" dirty="0" smtClean="0">
                <a:solidFill>
                  <a:srgbClr val="800000"/>
                </a:solidFill>
                <a:latin typeface="Times"/>
                <a:cs typeface="Times"/>
              </a:rPr>
              <a:t>[</a:t>
            </a: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at</a:t>
            </a:r>
          </a:p>
        </p:txBody>
      </p:sp>
    </p:spTree>
    <p:extLst>
      <p:ext uri="{BB962C8B-B14F-4D97-AF65-F5344CB8AC3E}">
        <p14:creationId xmlns:p14="http://schemas.microsoft.com/office/powerpoint/2010/main" val="2779844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68824" y="3038710"/>
            <a:ext cx="61557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800000"/>
                </a:solidFill>
                <a:latin typeface="Optima"/>
              </a:rPr>
              <a:t>a lot </a:t>
            </a:r>
            <a:r>
              <a:rPr lang="en-US" sz="4000" dirty="0" smtClean="0">
                <a:solidFill>
                  <a:srgbClr val="4F81BD"/>
                </a:solidFill>
                <a:latin typeface="Optima"/>
              </a:rPr>
              <a:t>of data exists as text</a:t>
            </a:r>
            <a:endParaRPr lang="en-US" sz="4000" dirty="0">
              <a:solidFill>
                <a:srgbClr val="4F81BD"/>
              </a:solidFill>
              <a:latin typeface="Optima"/>
            </a:endParaRPr>
          </a:p>
        </p:txBody>
      </p:sp>
    </p:spTree>
    <p:extLst>
      <p:ext uri="{BB962C8B-B14F-4D97-AF65-F5344CB8AC3E}">
        <p14:creationId xmlns:p14="http://schemas.microsoft.com/office/powerpoint/2010/main" val="3671690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230354"/>
              </p:ext>
            </p:extLst>
          </p:nvPr>
        </p:nvGraphicFramePr>
        <p:xfrm>
          <a:off x="1524000" y="817880"/>
          <a:ext cx="6096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803"/>
                <a:gridCol w="534219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b="0" dirty="0" smtClean="0">
                          <a:solidFill>
                            <a:schemeClr val="accent1"/>
                          </a:solidFill>
                          <a:latin typeface="Courier"/>
                        </a:rPr>
                        <a:t>.</a:t>
                      </a:r>
                      <a:endParaRPr lang="en-US" sz="3200" b="0" dirty="0">
                        <a:solidFill>
                          <a:schemeClr val="accent1"/>
                        </a:solidFill>
                        <a:latin typeface="Courier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 smtClean="0">
                          <a:solidFill>
                            <a:srgbClr val="4F81BD"/>
                          </a:solidFill>
                          <a:latin typeface="Optima"/>
                          <a:cs typeface="Optima"/>
                        </a:rPr>
                        <a:t>match</a:t>
                      </a:r>
                      <a:r>
                        <a:rPr lang="en-US" sz="3200" b="0" baseline="0" dirty="0" smtClean="0">
                          <a:solidFill>
                            <a:srgbClr val="4F81BD"/>
                          </a:solidFill>
                          <a:latin typeface="Optima"/>
                          <a:cs typeface="Optima"/>
                        </a:rPr>
                        <a:t> any character once</a:t>
                      </a:r>
                      <a:endParaRPr lang="en-US" sz="3200" b="0" dirty="0">
                        <a:solidFill>
                          <a:srgbClr val="4F81BD"/>
                        </a:solidFill>
                        <a:latin typeface="Optima"/>
                        <a:cs typeface="Optim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898237"/>
              </p:ext>
            </p:extLst>
          </p:nvPr>
        </p:nvGraphicFramePr>
        <p:xfrm>
          <a:off x="1524000" y="2547108"/>
          <a:ext cx="6096000" cy="2590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u="sng" dirty="0" smtClean="0">
                          <a:solidFill>
                            <a:srgbClr val="800000"/>
                          </a:solidFill>
                          <a:latin typeface="Courier"/>
                        </a:rPr>
                        <a:t>.</a:t>
                      </a:r>
                      <a:r>
                        <a:rPr lang="en-US" sz="2800" b="0" dirty="0" smtClean="0">
                          <a:solidFill>
                            <a:srgbClr val="4F81BD"/>
                          </a:solidFill>
                          <a:latin typeface="Courier"/>
                        </a:rPr>
                        <a:t>at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u="none" dirty="0" err="1" smtClean="0">
                          <a:solidFill>
                            <a:srgbClr val="4F81BD"/>
                          </a:solidFill>
                          <a:latin typeface="Courier"/>
                        </a:rPr>
                        <a:t>b</a:t>
                      </a:r>
                      <a:r>
                        <a:rPr lang="en-US" sz="2800" b="0" u="sng" dirty="0" err="1" smtClean="0">
                          <a:solidFill>
                            <a:srgbClr val="800000"/>
                          </a:solidFill>
                          <a:latin typeface="Courier"/>
                        </a:rPr>
                        <a:t>.</a:t>
                      </a:r>
                      <a:r>
                        <a:rPr lang="en-US" sz="2800" b="0" u="none" dirty="0" err="1" smtClean="0">
                          <a:solidFill>
                            <a:srgbClr val="4F81BD"/>
                          </a:solidFill>
                          <a:latin typeface="Courier"/>
                        </a:rPr>
                        <a:t>t</a:t>
                      </a:r>
                      <a:endParaRPr lang="en-US" sz="2800" b="0" dirty="0" smtClean="0">
                        <a:solidFill>
                          <a:srgbClr val="4F81BD"/>
                        </a:solidFill>
                        <a:latin typeface="Courier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u="none" dirty="0" err="1" smtClean="0">
                          <a:solidFill>
                            <a:srgbClr val="4F81BD"/>
                          </a:solidFill>
                          <a:latin typeface="Courier"/>
                        </a:rPr>
                        <a:t>z</a:t>
                      </a:r>
                      <a:r>
                        <a:rPr lang="en-US" sz="2800" b="0" u="sng" dirty="0" err="1" smtClean="0">
                          <a:solidFill>
                            <a:srgbClr val="800000"/>
                          </a:solidFill>
                          <a:latin typeface="Courier"/>
                        </a:rPr>
                        <a:t>.</a:t>
                      </a:r>
                      <a:r>
                        <a:rPr lang="en-US" sz="2800" b="0" u="none" dirty="0" err="1" smtClean="0">
                          <a:solidFill>
                            <a:srgbClr val="4F81BD"/>
                          </a:solidFill>
                          <a:latin typeface="Courier"/>
                        </a:rPr>
                        <a:t>r</a:t>
                      </a:r>
                      <a:r>
                        <a:rPr lang="en-US" sz="2800" b="0" u="sng" dirty="0" smtClean="0">
                          <a:solidFill>
                            <a:srgbClr val="800000"/>
                          </a:solidFill>
                          <a:latin typeface="Courier"/>
                        </a:rPr>
                        <a:t>.</a:t>
                      </a:r>
                      <a:endParaRPr lang="en-US" sz="2800" b="0" dirty="0" smtClean="0">
                        <a:solidFill>
                          <a:srgbClr val="4F81BD"/>
                        </a:solidFill>
                        <a:latin typeface="Courier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u="sng" dirty="0" smtClean="0">
                          <a:solidFill>
                            <a:srgbClr val="800000"/>
                          </a:solidFill>
                          <a:latin typeface="Times"/>
                          <a:cs typeface="Times"/>
                        </a:rPr>
                        <a:t>c</a:t>
                      </a:r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Times"/>
                          <a:cs typeface="Times"/>
                        </a:rPr>
                        <a:t>at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u="none" dirty="0" smtClean="0">
                          <a:solidFill>
                            <a:srgbClr val="008000"/>
                          </a:solidFill>
                          <a:latin typeface="Times"/>
                          <a:cs typeface="Times"/>
                        </a:rPr>
                        <a:t>b</a:t>
                      </a:r>
                      <a:r>
                        <a:rPr lang="en-US" sz="2800" b="0" u="sng" dirty="0" smtClean="0">
                          <a:solidFill>
                            <a:srgbClr val="800000"/>
                          </a:solidFill>
                          <a:latin typeface="Times"/>
                          <a:cs typeface="Times"/>
                        </a:rPr>
                        <a:t>a</a:t>
                      </a:r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Times"/>
                          <a:cs typeface="Times"/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u="none" dirty="0" smtClean="0">
                          <a:solidFill>
                            <a:srgbClr val="008000"/>
                          </a:solidFill>
                          <a:latin typeface="Times"/>
                          <a:cs typeface="Times"/>
                        </a:rPr>
                        <a:t>z</a:t>
                      </a:r>
                      <a:r>
                        <a:rPr lang="en-US" sz="2800" b="0" u="sng" dirty="0" smtClean="0">
                          <a:solidFill>
                            <a:srgbClr val="800000"/>
                          </a:solidFill>
                          <a:latin typeface="Times"/>
                          <a:cs typeface="Times"/>
                        </a:rPr>
                        <a:t>e</a:t>
                      </a:r>
                      <a:r>
                        <a:rPr lang="en-US" sz="2800" b="0" u="none" dirty="0" smtClean="0">
                          <a:solidFill>
                            <a:srgbClr val="008000"/>
                          </a:solidFill>
                          <a:latin typeface="Times"/>
                          <a:cs typeface="Times"/>
                        </a:rPr>
                        <a:t>r</a:t>
                      </a:r>
                      <a:r>
                        <a:rPr lang="en-US" sz="2800" b="0" u="sng" dirty="0" smtClean="0">
                          <a:solidFill>
                            <a:srgbClr val="800000"/>
                          </a:solidFill>
                          <a:latin typeface="Times"/>
                          <a:cs typeface="Times"/>
                        </a:rPr>
                        <a:t>o</a:t>
                      </a:r>
                      <a:endParaRPr lang="en-US" sz="2800" b="0" dirty="0" smtClean="0">
                        <a:solidFill>
                          <a:srgbClr val="008000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u="sng" dirty="0" smtClean="0">
                          <a:solidFill>
                            <a:srgbClr val="800000"/>
                          </a:solidFill>
                          <a:latin typeface="Times"/>
                          <a:cs typeface="Times"/>
                        </a:rPr>
                        <a:t>h</a:t>
                      </a:r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Times"/>
                          <a:cs typeface="Times"/>
                        </a:rPr>
                        <a:t>at</a:t>
                      </a:r>
                      <a:endParaRPr lang="en-US" sz="28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u="none" dirty="0" smtClean="0">
                          <a:solidFill>
                            <a:srgbClr val="008000"/>
                          </a:solidFill>
                          <a:latin typeface="Times"/>
                          <a:cs typeface="Times"/>
                        </a:rPr>
                        <a:t>b</a:t>
                      </a:r>
                      <a:r>
                        <a:rPr lang="en-US" sz="2800" b="0" u="sng" dirty="0" smtClean="0">
                          <a:solidFill>
                            <a:srgbClr val="800000"/>
                          </a:solidFill>
                          <a:latin typeface="Times"/>
                          <a:cs typeface="Times"/>
                        </a:rPr>
                        <a:t>o</a:t>
                      </a:r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Times"/>
                          <a:cs typeface="Times"/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u="none" dirty="0" err="1" smtClean="0">
                          <a:solidFill>
                            <a:srgbClr val="008000"/>
                          </a:solidFill>
                          <a:latin typeface="Times"/>
                          <a:cs typeface="Times"/>
                        </a:rPr>
                        <a:t>z</a:t>
                      </a:r>
                      <a:r>
                        <a:rPr lang="en-US" sz="2800" b="0" u="sng" dirty="0" err="1" smtClean="0">
                          <a:solidFill>
                            <a:srgbClr val="800000"/>
                          </a:solidFill>
                          <a:latin typeface="Times"/>
                          <a:cs typeface="Times"/>
                        </a:rPr>
                        <a:t>z</a:t>
                      </a:r>
                      <a:r>
                        <a:rPr lang="en-US" sz="2800" b="0" u="none" dirty="0" err="1" smtClean="0">
                          <a:solidFill>
                            <a:srgbClr val="008000"/>
                          </a:solidFill>
                          <a:latin typeface="Times"/>
                          <a:cs typeface="Times"/>
                        </a:rPr>
                        <a:t>r</a:t>
                      </a:r>
                      <a:r>
                        <a:rPr lang="en-US" sz="2800" b="0" u="sng" dirty="0" err="1" smtClean="0">
                          <a:solidFill>
                            <a:srgbClr val="800000"/>
                          </a:solidFill>
                          <a:latin typeface="Times"/>
                          <a:cs typeface="Times"/>
                        </a:rPr>
                        <a:t>z</a:t>
                      </a:r>
                      <a:endParaRPr lang="en-US" sz="2800" b="0" dirty="0" smtClean="0">
                        <a:solidFill>
                          <a:srgbClr val="008000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strike="sngStrike" dirty="0" smtClean="0">
                          <a:solidFill>
                            <a:srgbClr val="008000"/>
                          </a:solidFill>
                          <a:latin typeface="Times"/>
                          <a:cs typeface="Times"/>
                        </a:rPr>
                        <a:t>at</a:t>
                      </a:r>
                      <a:endParaRPr lang="en-US" sz="2800" b="0" strike="sngStrik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u="none" strike="sngStrike" dirty="0" err="1" smtClean="0">
                          <a:solidFill>
                            <a:srgbClr val="008000"/>
                          </a:solidFill>
                          <a:latin typeface="Times"/>
                          <a:cs typeface="Times"/>
                        </a:rPr>
                        <a:t>bxx</a:t>
                      </a:r>
                      <a:r>
                        <a:rPr lang="en-US" sz="2800" b="0" strike="sngStrike" dirty="0" err="1" smtClean="0">
                          <a:solidFill>
                            <a:srgbClr val="008000"/>
                          </a:solidFill>
                          <a:latin typeface="Times"/>
                          <a:cs typeface="Times"/>
                        </a:rPr>
                        <a:t>t</a:t>
                      </a:r>
                      <a:endParaRPr lang="en-US" sz="2800" b="0" strike="sngStrike" dirty="0" smtClean="0">
                        <a:solidFill>
                          <a:srgbClr val="008000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u="none" strike="sngStrike" dirty="0" err="1" smtClean="0">
                          <a:solidFill>
                            <a:srgbClr val="008000"/>
                          </a:solidFill>
                          <a:latin typeface="Times"/>
                          <a:cs typeface="Times"/>
                        </a:rPr>
                        <a:t>zaaro</a:t>
                      </a:r>
                      <a:endParaRPr lang="en-US" sz="2800" b="0" strike="sngStrike" dirty="0" smtClean="0">
                        <a:solidFill>
                          <a:srgbClr val="008000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6271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5947"/>
              </p:ext>
            </p:extLst>
          </p:nvPr>
        </p:nvGraphicFramePr>
        <p:xfrm>
          <a:off x="1524000" y="817880"/>
          <a:ext cx="609600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803"/>
                <a:gridCol w="534219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b="0" dirty="0" smtClean="0">
                          <a:solidFill>
                            <a:schemeClr val="accent1"/>
                          </a:solidFill>
                          <a:latin typeface="Courier"/>
                        </a:rPr>
                        <a:t>^</a:t>
                      </a:r>
                      <a:endParaRPr lang="en-US" sz="3200" b="0" dirty="0">
                        <a:solidFill>
                          <a:schemeClr val="accent1"/>
                        </a:solidFill>
                        <a:latin typeface="Courier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 smtClean="0">
                          <a:solidFill>
                            <a:srgbClr val="4F81BD"/>
                          </a:solidFill>
                          <a:latin typeface="Optima"/>
                          <a:cs typeface="Optima"/>
                        </a:rPr>
                        <a:t>match</a:t>
                      </a:r>
                      <a:r>
                        <a:rPr lang="en-US" sz="3200" b="0" baseline="0" dirty="0" smtClean="0">
                          <a:solidFill>
                            <a:srgbClr val="4F81BD"/>
                          </a:solidFill>
                          <a:latin typeface="Optima"/>
                          <a:cs typeface="Optima"/>
                        </a:rPr>
                        <a:t> character at the beginning of the line</a:t>
                      </a:r>
                      <a:endParaRPr lang="en-US" sz="3200" b="0" dirty="0">
                        <a:solidFill>
                          <a:srgbClr val="4F81BD"/>
                        </a:solidFill>
                        <a:latin typeface="Optima"/>
                        <a:cs typeface="Optim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519651"/>
              </p:ext>
            </p:extLst>
          </p:nvPr>
        </p:nvGraphicFramePr>
        <p:xfrm>
          <a:off x="1524000" y="2547108"/>
          <a:ext cx="6096000" cy="2590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u="sng" dirty="0" smtClean="0">
                          <a:solidFill>
                            <a:srgbClr val="800000"/>
                          </a:solidFill>
                          <a:latin typeface="Courier"/>
                        </a:rPr>
                        <a:t>^c</a:t>
                      </a:r>
                      <a:r>
                        <a:rPr lang="en-US" sz="2800" b="0" dirty="0" smtClean="0">
                          <a:solidFill>
                            <a:srgbClr val="4F81BD"/>
                          </a:solidFill>
                          <a:latin typeface="Courier"/>
                        </a:rPr>
                        <a:t>at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u="sng" dirty="0" smtClean="0">
                          <a:solidFill>
                            <a:srgbClr val="800000"/>
                          </a:solidFill>
                          <a:latin typeface="Courier"/>
                        </a:rPr>
                        <a:t>^.</a:t>
                      </a:r>
                      <a:r>
                        <a:rPr lang="en-US" sz="2800" b="0" u="none" dirty="0" smtClean="0">
                          <a:solidFill>
                            <a:srgbClr val="4F81BD"/>
                          </a:solidFill>
                          <a:latin typeface="Courier"/>
                        </a:rPr>
                        <a:t>t</a:t>
                      </a:r>
                      <a:endParaRPr lang="en-US" sz="2800" b="0" dirty="0" smtClean="0">
                        <a:solidFill>
                          <a:srgbClr val="4F81BD"/>
                        </a:solidFill>
                        <a:latin typeface="Courier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u="sng" dirty="0" smtClean="0">
                          <a:solidFill>
                            <a:srgbClr val="800000"/>
                          </a:solidFill>
                          <a:latin typeface="Courier"/>
                        </a:rPr>
                        <a:t>^</a:t>
                      </a:r>
                      <a:r>
                        <a:rPr lang="en-US" sz="2800" b="0" u="sng" dirty="0" err="1" smtClean="0">
                          <a:solidFill>
                            <a:srgbClr val="800000"/>
                          </a:solidFill>
                          <a:latin typeface="Courier"/>
                        </a:rPr>
                        <a:t>f</a:t>
                      </a:r>
                      <a:r>
                        <a:rPr lang="en-US" sz="2800" b="0" u="none" dirty="0" err="1" smtClean="0">
                          <a:solidFill>
                            <a:srgbClr val="4F81BD"/>
                          </a:solidFill>
                          <a:latin typeface="Courier"/>
                        </a:rPr>
                        <a:t>r.</a:t>
                      </a:r>
                      <a:endParaRPr lang="en-US" sz="2800" b="0" dirty="0" smtClean="0">
                        <a:solidFill>
                          <a:srgbClr val="4F81BD"/>
                        </a:solidFill>
                        <a:latin typeface="Courier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u="sng" dirty="0" smtClean="0">
                          <a:solidFill>
                            <a:srgbClr val="800000"/>
                          </a:solidFill>
                          <a:latin typeface="Times"/>
                          <a:cs typeface="Times"/>
                        </a:rPr>
                        <a:t>c</a:t>
                      </a:r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Times"/>
                          <a:cs typeface="Times"/>
                        </a:rPr>
                        <a:t>at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u="sng" dirty="0" smtClean="0">
                          <a:solidFill>
                            <a:srgbClr val="800000"/>
                          </a:solidFill>
                          <a:latin typeface="Times"/>
                          <a:cs typeface="Times"/>
                        </a:rPr>
                        <a:t>a</a:t>
                      </a:r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Times"/>
                          <a:cs typeface="Times"/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u="sng" dirty="0" smtClean="0">
                          <a:solidFill>
                            <a:srgbClr val="800000"/>
                          </a:solidFill>
                          <a:latin typeface="Times"/>
                          <a:cs typeface="Times"/>
                        </a:rPr>
                        <a:t>f</a:t>
                      </a:r>
                      <a:r>
                        <a:rPr lang="en-US" sz="2800" b="0" u="none" dirty="0" smtClean="0">
                          <a:solidFill>
                            <a:srgbClr val="008000"/>
                          </a:solidFill>
                          <a:latin typeface="Times"/>
                          <a:cs typeface="Times"/>
                        </a:rPr>
                        <a:t>ry</a:t>
                      </a:r>
                      <a:endParaRPr lang="en-US" sz="2800" b="0" dirty="0" smtClean="0">
                        <a:solidFill>
                          <a:srgbClr val="008000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u="sng" dirty="0" smtClean="0">
                          <a:solidFill>
                            <a:srgbClr val="800000"/>
                          </a:solidFill>
                          <a:latin typeface="Times"/>
                          <a:cs typeface="Times"/>
                        </a:rPr>
                        <a:t>c</a:t>
                      </a:r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Times"/>
                          <a:cs typeface="Times"/>
                        </a:rPr>
                        <a:t>ategory</a:t>
                      </a:r>
                      <a:endParaRPr lang="en-US" sz="28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u="sng" dirty="0" smtClean="0">
                          <a:solidFill>
                            <a:srgbClr val="800000"/>
                          </a:solidFill>
                          <a:latin typeface="Times"/>
                          <a:cs typeface="Times"/>
                        </a:rPr>
                        <a:t>i</a:t>
                      </a:r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Times"/>
                          <a:cs typeface="Times"/>
                        </a:rPr>
                        <a:t>tinerary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u="sng" dirty="0" smtClean="0">
                          <a:solidFill>
                            <a:srgbClr val="800000"/>
                          </a:solidFill>
                          <a:latin typeface="Times"/>
                          <a:cs typeface="Times"/>
                        </a:rPr>
                        <a:t>f</a:t>
                      </a:r>
                      <a:r>
                        <a:rPr lang="en-US" sz="2800" b="0" u="none" dirty="0" smtClean="0">
                          <a:solidFill>
                            <a:srgbClr val="008000"/>
                          </a:solidFill>
                          <a:latin typeface="Times"/>
                          <a:cs typeface="Times"/>
                        </a:rPr>
                        <a:t>ree</a:t>
                      </a:r>
                      <a:endParaRPr lang="en-US" sz="2800" b="0" dirty="0" smtClean="0">
                        <a:solidFill>
                          <a:srgbClr val="008000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strike="sngStrike" dirty="0" smtClean="0">
                          <a:solidFill>
                            <a:srgbClr val="008000"/>
                          </a:solidFill>
                          <a:latin typeface="Times"/>
                          <a:cs typeface="Times"/>
                        </a:rPr>
                        <a:t>scat</a:t>
                      </a:r>
                      <a:endParaRPr lang="en-US" sz="2800" b="0" strike="sngStrik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u="none" strike="sngStrike" dirty="0" err="1" smtClean="0">
                          <a:solidFill>
                            <a:srgbClr val="008000"/>
                          </a:solidFill>
                          <a:latin typeface="Times"/>
                          <a:cs typeface="Times"/>
                        </a:rPr>
                        <a:t>vb</a:t>
                      </a:r>
                      <a:r>
                        <a:rPr lang="en-US" sz="2800" b="0" strike="sngStrike" dirty="0" err="1" smtClean="0">
                          <a:solidFill>
                            <a:srgbClr val="008000"/>
                          </a:solidFill>
                          <a:latin typeface="Times"/>
                          <a:cs typeface="Times"/>
                        </a:rPr>
                        <a:t>t</a:t>
                      </a:r>
                      <a:endParaRPr lang="en-US" sz="2800" b="0" strike="sngStrike" dirty="0" smtClean="0">
                        <a:solidFill>
                          <a:srgbClr val="008000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u="none" strike="sngStrike" dirty="0" smtClean="0">
                          <a:solidFill>
                            <a:srgbClr val="008000"/>
                          </a:solidFill>
                          <a:latin typeface="Times"/>
                          <a:cs typeface="Times"/>
                        </a:rPr>
                        <a:t>afraid</a:t>
                      </a:r>
                      <a:endParaRPr lang="en-US" sz="2800" b="0" strike="sngStrike" dirty="0" smtClean="0">
                        <a:solidFill>
                          <a:srgbClr val="008000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1451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265018"/>
              </p:ext>
            </p:extLst>
          </p:nvPr>
        </p:nvGraphicFramePr>
        <p:xfrm>
          <a:off x="1524000" y="817880"/>
          <a:ext cx="609600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803"/>
                <a:gridCol w="534219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b="0" dirty="0" smtClean="0">
                          <a:solidFill>
                            <a:schemeClr val="accent1"/>
                          </a:solidFill>
                          <a:latin typeface="Courier"/>
                        </a:rPr>
                        <a:t>$</a:t>
                      </a:r>
                      <a:endParaRPr lang="en-US" sz="3200" b="0" dirty="0">
                        <a:solidFill>
                          <a:schemeClr val="accent1"/>
                        </a:solidFill>
                        <a:latin typeface="Courier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 smtClean="0">
                          <a:solidFill>
                            <a:srgbClr val="4F81BD"/>
                          </a:solidFill>
                          <a:latin typeface="Optima"/>
                          <a:cs typeface="Optima"/>
                        </a:rPr>
                        <a:t>match</a:t>
                      </a:r>
                      <a:r>
                        <a:rPr lang="en-US" sz="3200" b="0" baseline="0" dirty="0" smtClean="0">
                          <a:solidFill>
                            <a:srgbClr val="4F81BD"/>
                          </a:solidFill>
                          <a:latin typeface="Optima"/>
                          <a:cs typeface="Optima"/>
                        </a:rPr>
                        <a:t> character at the end of the line</a:t>
                      </a:r>
                      <a:endParaRPr lang="en-US" sz="3200" b="0" dirty="0">
                        <a:solidFill>
                          <a:srgbClr val="4F81BD"/>
                        </a:solidFill>
                        <a:latin typeface="Optima"/>
                        <a:cs typeface="Optim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513565"/>
              </p:ext>
            </p:extLst>
          </p:nvPr>
        </p:nvGraphicFramePr>
        <p:xfrm>
          <a:off x="1524000" y="2547108"/>
          <a:ext cx="6096000" cy="2590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rgbClr val="4F81BD"/>
                          </a:solidFill>
                          <a:latin typeface="Courier"/>
                        </a:rPr>
                        <a:t>ca</a:t>
                      </a:r>
                      <a:r>
                        <a:rPr lang="en-US" sz="2800" b="0" u="sng" dirty="0" smtClean="0">
                          <a:solidFill>
                            <a:srgbClr val="800000"/>
                          </a:solidFill>
                          <a:latin typeface="Courier"/>
                        </a:rPr>
                        <a:t>t$</a:t>
                      </a:r>
                      <a:endParaRPr lang="en-US" sz="2800" b="0" dirty="0" smtClean="0">
                        <a:solidFill>
                          <a:srgbClr val="4F81BD"/>
                        </a:solidFill>
                        <a:latin typeface="Courier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u="none" dirty="0" smtClean="0">
                          <a:solidFill>
                            <a:srgbClr val="4F81BD"/>
                          </a:solidFill>
                          <a:latin typeface="Courier"/>
                        </a:rPr>
                        <a:t>.</a:t>
                      </a:r>
                      <a:r>
                        <a:rPr lang="en-US" sz="2800" b="0" u="sng" dirty="0" smtClean="0">
                          <a:solidFill>
                            <a:srgbClr val="800000"/>
                          </a:solidFill>
                          <a:latin typeface="Courier"/>
                        </a:rPr>
                        <a:t>t$</a:t>
                      </a:r>
                      <a:endParaRPr lang="en-US" sz="2800" b="0" dirty="0" smtClean="0">
                        <a:solidFill>
                          <a:srgbClr val="4F81BD"/>
                        </a:solidFill>
                        <a:latin typeface="Courier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u="none" dirty="0" smtClean="0">
                          <a:solidFill>
                            <a:srgbClr val="4F81BD"/>
                          </a:solidFill>
                          <a:latin typeface="Courier"/>
                        </a:rPr>
                        <a:t>^</a:t>
                      </a:r>
                      <a:r>
                        <a:rPr lang="en-US" sz="2800" b="0" u="none" dirty="0" err="1" smtClean="0">
                          <a:solidFill>
                            <a:srgbClr val="4F81BD"/>
                          </a:solidFill>
                          <a:latin typeface="Courier"/>
                        </a:rPr>
                        <a:t>fr</a:t>
                      </a:r>
                      <a:r>
                        <a:rPr lang="en-US" sz="2800" b="0" u="sng" dirty="0" err="1" smtClean="0">
                          <a:solidFill>
                            <a:srgbClr val="800000"/>
                          </a:solidFill>
                          <a:latin typeface="Courier"/>
                        </a:rPr>
                        <a:t>.</a:t>
                      </a:r>
                      <a:r>
                        <a:rPr lang="en-US" sz="2800" b="0" u="sng" dirty="0" smtClean="0">
                          <a:solidFill>
                            <a:srgbClr val="800000"/>
                          </a:solidFill>
                          <a:latin typeface="Courier"/>
                        </a:rPr>
                        <a:t>$</a:t>
                      </a:r>
                      <a:endParaRPr lang="en-US" sz="2800" b="0" dirty="0" smtClean="0">
                        <a:solidFill>
                          <a:srgbClr val="4F81BD"/>
                        </a:solidFill>
                        <a:latin typeface="Courier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Times"/>
                          <a:cs typeface="Times"/>
                        </a:rPr>
                        <a:t>ca</a:t>
                      </a:r>
                      <a:r>
                        <a:rPr lang="en-US" sz="2800" b="0" u="sng" dirty="0" smtClean="0">
                          <a:solidFill>
                            <a:srgbClr val="800000"/>
                          </a:solidFill>
                          <a:latin typeface="Times"/>
                          <a:cs typeface="Times"/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u="none" dirty="0" smtClean="0">
                          <a:solidFill>
                            <a:srgbClr val="008000"/>
                          </a:solidFill>
                          <a:latin typeface="Times"/>
                          <a:cs typeface="Times"/>
                        </a:rPr>
                        <a:t>a</a:t>
                      </a:r>
                      <a:r>
                        <a:rPr lang="en-US" sz="2800" b="0" u="sng" dirty="0" smtClean="0">
                          <a:solidFill>
                            <a:srgbClr val="800000"/>
                          </a:solidFill>
                          <a:latin typeface="Times"/>
                          <a:cs typeface="Times"/>
                        </a:rPr>
                        <a:t>t</a:t>
                      </a:r>
                      <a:endParaRPr lang="en-US" sz="2800" b="0" dirty="0" smtClean="0">
                        <a:solidFill>
                          <a:srgbClr val="008000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u="none" dirty="0" smtClean="0">
                          <a:solidFill>
                            <a:srgbClr val="008000"/>
                          </a:solidFill>
                          <a:latin typeface="Times"/>
                          <a:cs typeface="Times"/>
                        </a:rPr>
                        <a:t>fr</a:t>
                      </a:r>
                      <a:r>
                        <a:rPr lang="en-US" sz="2800" b="0" u="sng" dirty="0" smtClean="0">
                          <a:solidFill>
                            <a:srgbClr val="800000"/>
                          </a:solidFill>
                          <a:latin typeface="Times"/>
                          <a:cs typeface="Times"/>
                        </a:rPr>
                        <a:t>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strike="sngStrike" dirty="0" smtClean="0">
                          <a:solidFill>
                            <a:srgbClr val="008000"/>
                          </a:solidFill>
                          <a:latin typeface="Times"/>
                          <a:cs typeface="Times"/>
                        </a:rPr>
                        <a:t>c</a:t>
                      </a:r>
                      <a:r>
                        <a:rPr lang="en-US" sz="2800" b="0" strike="sngStrike" dirty="0" smtClean="0">
                          <a:solidFill>
                            <a:srgbClr val="008000"/>
                          </a:solidFill>
                          <a:latin typeface="Times"/>
                          <a:cs typeface="Times"/>
                        </a:rPr>
                        <a:t>ategory</a:t>
                      </a:r>
                      <a:endParaRPr lang="en-US" sz="2800" b="0" strike="sngStrik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strike="sngStrike" dirty="0" smtClean="0">
                          <a:solidFill>
                            <a:srgbClr val="008000"/>
                          </a:solidFill>
                          <a:latin typeface="Times"/>
                          <a:cs typeface="Times"/>
                        </a:rPr>
                        <a:t>itinerary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u="none" strike="sngStrike" dirty="0" smtClean="0">
                          <a:solidFill>
                            <a:srgbClr val="008000"/>
                          </a:solidFill>
                          <a:latin typeface="Times"/>
                          <a:cs typeface="Times"/>
                        </a:rPr>
                        <a:t>free</a:t>
                      </a:r>
                      <a:endParaRPr lang="en-US" sz="2800" b="0" strike="sngStrike" dirty="0" smtClean="0">
                        <a:solidFill>
                          <a:srgbClr val="008000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strike="noStrike" dirty="0" smtClean="0">
                          <a:solidFill>
                            <a:srgbClr val="008000"/>
                          </a:solidFill>
                          <a:latin typeface="Times"/>
                          <a:cs typeface="Times"/>
                        </a:rPr>
                        <a:t>sca</a:t>
                      </a:r>
                      <a:r>
                        <a:rPr lang="en-US" sz="2800" b="0" u="sng" strike="noStrike" dirty="0" smtClean="0">
                          <a:solidFill>
                            <a:srgbClr val="800000"/>
                          </a:solidFill>
                          <a:latin typeface="Times"/>
                          <a:cs typeface="Times"/>
                        </a:rPr>
                        <a:t>t</a:t>
                      </a:r>
                      <a:endParaRPr lang="en-US" sz="2800" b="0" u="sng" strike="noStrike" dirty="0">
                        <a:solidFill>
                          <a:srgbClr val="8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u="none" strike="noStrike" dirty="0" err="1" smtClean="0">
                          <a:solidFill>
                            <a:srgbClr val="008000"/>
                          </a:solidFill>
                          <a:latin typeface="Times"/>
                          <a:cs typeface="Times"/>
                        </a:rPr>
                        <a:t>vb</a:t>
                      </a:r>
                      <a:r>
                        <a:rPr lang="en-US" sz="2800" b="0" u="sng" strike="noStrike" dirty="0" err="1" smtClean="0">
                          <a:solidFill>
                            <a:srgbClr val="800000"/>
                          </a:solidFill>
                          <a:latin typeface="Times"/>
                          <a:cs typeface="Times"/>
                        </a:rPr>
                        <a:t>t</a:t>
                      </a:r>
                      <a:endParaRPr lang="en-US" sz="2800" b="0" u="sng" strike="noStrike" dirty="0" smtClean="0">
                        <a:solidFill>
                          <a:srgbClr val="800000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u="none" strike="sngStrike" dirty="0" smtClean="0">
                          <a:solidFill>
                            <a:srgbClr val="008000"/>
                          </a:solidFill>
                          <a:latin typeface="Times"/>
                          <a:cs typeface="Times"/>
                        </a:rPr>
                        <a:t>afraid</a:t>
                      </a:r>
                      <a:endParaRPr lang="en-US" sz="2800" b="0" strike="sngStrike" dirty="0" smtClean="0">
                        <a:solidFill>
                          <a:srgbClr val="008000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0610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302477"/>
              </p:ext>
            </p:extLst>
          </p:nvPr>
        </p:nvGraphicFramePr>
        <p:xfrm>
          <a:off x="1524000" y="817880"/>
          <a:ext cx="609600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803"/>
                <a:gridCol w="534219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b="0" dirty="0" smtClean="0">
                          <a:solidFill>
                            <a:schemeClr val="accent1"/>
                          </a:solidFill>
                          <a:latin typeface="Courier"/>
                        </a:rPr>
                        <a:t>*</a:t>
                      </a:r>
                      <a:endParaRPr lang="en-US" sz="3200" b="0" dirty="0">
                        <a:solidFill>
                          <a:schemeClr val="accent1"/>
                        </a:solidFill>
                        <a:latin typeface="Courier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 smtClean="0">
                          <a:solidFill>
                            <a:schemeClr val="accent1"/>
                          </a:solidFill>
                          <a:latin typeface="Optima"/>
                          <a:cs typeface="Optima"/>
                        </a:rPr>
                        <a:t>match</a:t>
                      </a:r>
                      <a:r>
                        <a:rPr lang="en-US" sz="3200" b="0" baseline="0" dirty="0" smtClean="0">
                          <a:solidFill>
                            <a:schemeClr val="accent1"/>
                          </a:solidFill>
                          <a:latin typeface="Optima"/>
                          <a:cs typeface="Optima"/>
                        </a:rPr>
                        <a:t> character zero or more times</a:t>
                      </a:r>
                      <a:endParaRPr lang="en-US" sz="3200" b="0" dirty="0">
                        <a:solidFill>
                          <a:schemeClr val="accent1"/>
                        </a:solidFill>
                        <a:latin typeface="Optima"/>
                        <a:cs typeface="Optim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50662"/>
              </p:ext>
            </p:extLst>
          </p:nvPr>
        </p:nvGraphicFramePr>
        <p:xfrm>
          <a:off x="1524000" y="2547108"/>
          <a:ext cx="6096000" cy="2590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rgbClr val="4F81BD"/>
                          </a:solidFill>
                          <a:latin typeface="Courier"/>
                        </a:rPr>
                        <a:t>c</a:t>
                      </a:r>
                      <a:r>
                        <a:rPr lang="en-US" sz="2800" b="0" u="sng" dirty="0" smtClean="0">
                          <a:solidFill>
                            <a:srgbClr val="800000"/>
                          </a:solidFill>
                          <a:latin typeface="Courier"/>
                        </a:rPr>
                        <a:t>.*</a:t>
                      </a:r>
                      <a:r>
                        <a:rPr lang="en-US" sz="2800" b="0" u="none" dirty="0" smtClean="0">
                          <a:solidFill>
                            <a:srgbClr val="4F81BD"/>
                          </a:solidFill>
                          <a:latin typeface="Courier"/>
                        </a:rPr>
                        <a:t>t</a:t>
                      </a:r>
                      <a:endParaRPr lang="en-US" sz="2800" b="0" dirty="0" smtClean="0">
                        <a:solidFill>
                          <a:srgbClr val="4F81BD"/>
                        </a:solidFill>
                        <a:latin typeface="Courier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u="sng" dirty="0" smtClean="0">
                          <a:solidFill>
                            <a:srgbClr val="800000"/>
                          </a:solidFill>
                          <a:latin typeface="Courier"/>
                        </a:rPr>
                        <a:t>e*</a:t>
                      </a:r>
                      <a:r>
                        <a:rPr lang="en-US" sz="2800" b="0" u="none" dirty="0" smtClean="0">
                          <a:solidFill>
                            <a:srgbClr val="4F81BD"/>
                          </a:solidFill>
                          <a:latin typeface="Courier"/>
                        </a:rPr>
                        <a:t>t$</a:t>
                      </a:r>
                      <a:endParaRPr lang="en-US" sz="2800" b="0" dirty="0" smtClean="0">
                        <a:solidFill>
                          <a:srgbClr val="4F81BD"/>
                        </a:solidFill>
                        <a:latin typeface="Courier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u="none" dirty="0" smtClean="0">
                          <a:solidFill>
                            <a:srgbClr val="4F81BD"/>
                          </a:solidFill>
                          <a:latin typeface="Courier"/>
                        </a:rPr>
                        <a:t>^</a:t>
                      </a:r>
                      <a:r>
                        <a:rPr lang="en-US" sz="2800" b="0" u="none" dirty="0" err="1" smtClean="0">
                          <a:solidFill>
                            <a:srgbClr val="4F81BD"/>
                          </a:solidFill>
                          <a:latin typeface="Courier"/>
                        </a:rPr>
                        <a:t>fr</a:t>
                      </a:r>
                      <a:r>
                        <a:rPr lang="en-US" sz="2800" b="0" u="sng" dirty="0" err="1" smtClean="0">
                          <a:solidFill>
                            <a:srgbClr val="800000"/>
                          </a:solidFill>
                          <a:latin typeface="Courier"/>
                        </a:rPr>
                        <a:t>e</a:t>
                      </a:r>
                      <a:r>
                        <a:rPr lang="en-US" sz="2800" b="0" u="sng" dirty="0" smtClean="0">
                          <a:solidFill>
                            <a:srgbClr val="800000"/>
                          </a:solidFill>
                          <a:latin typeface="Courier"/>
                        </a:rPr>
                        <a:t>*</a:t>
                      </a:r>
                      <a:r>
                        <a:rPr lang="en-US" sz="2800" b="0" u="none" dirty="0" smtClean="0">
                          <a:solidFill>
                            <a:srgbClr val="4F81BD"/>
                          </a:solidFill>
                          <a:latin typeface="Courier"/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Times"/>
                          <a:cs typeface="Times"/>
                        </a:rPr>
                        <a:t>c</a:t>
                      </a:r>
                      <a:r>
                        <a:rPr lang="en-US" sz="2800" b="0" u="sng" dirty="0" smtClean="0">
                          <a:solidFill>
                            <a:srgbClr val="800000"/>
                          </a:solidFill>
                          <a:latin typeface="Times"/>
                          <a:cs typeface="Times"/>
                        </a:rPr>
                        <a:t>a</a:t>
                      </a:r>
                      <a:r>
                        <a:rPr lang="en-US" sz="2800" b="0" u="none" dirty="0" smtClean="0">
                          <a:solidFill>
                            <a:srgbClr val="008000"/>
                          </a:solidFill>
                          <a:latin typeface="Times"/>
                          <a:cs typeface="Times"/>
                        </a:rPr>
                        <a:t>t</a:t>
                      </a:r>
                      <a:endParaRPr lang="en-US" sz="2800" b="0" u="sng" dirty="0" smtClean="0">
                        <a:solidFill>
                          <a:srgbClr val="800000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u="sng" dirty="0" smtClean="0">
                          <a:solidFill>
                            <a:srgbClr val="800000"/>
                          </a:solidFill>
                          <a:latin typeface="Times"/>
                          <a:cs typeface="Times"/>
                        </a:rPr>
                        <a:t>e</a:t>
                      </a:r>
                      <a:r>
                        <a:rPr lang="en-US" sz="2800" b="0" u="none" dirty="0" smtClean="0">
                          <a:solidFill>
                            <a:srgbClr val="008000"/>
                          </a:solidFill>
                          <a:latin typeface="Times"/>
                          <a:cs typeface="Times"/>
                        </a:rPr>
                        <a:t>t</a:t>
                      </a:r>
                      <a:endParaRPr lang="en-US" sz="2800" b="0" dirty="0" smtClean="0">
                        <a:solidFill>
                          <a:srgbClr val="008000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u="none" dirty="0" smtClean="0">
                          <a:solidFill>
                            <a:srgbClr val="008000"/>
                          </a:solidFill>
                          <a:latin typeface="Times"/>
                          <a:cs typeface="Times"/>
                        </a:rPr>
                        <a:t>fr</a:t>
                      </a:r>
                      <a:r>
                        <a:rPr lang="en-US" sz="2800" b="0" u="sng" dirty="0" smtClean="0">
                          <a:solidFill>
                            <a:srgbClr val="800000"/>
                          </a:solidFill>
                          <a:latin typeface="Times"/>
                          <a:cs typeface="Times"/>
                        </a:rPr>
                        <a:t>ee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err="1" smtClean="0">
                          <a:solidFill>
                            <a:srgbClr val="008000"/>
                          </a:solidFill>
                          <a:latin typeface="Times"/>
                          <a:cs typeface="Times"/>
                        </a:rPr>
                        <a:t>c</a:t>
                      </a:r>
                      <a:r>
                        <a:rPr lang="en-US" sz="2800" b="0" u="sng" dirty="0" err="1" smtClean="0">
                          <a:solidFill>
                            <a:srgbClr val="800000"/>
                          </a:solidFill>
                          <a:latin typeface="Times"/>
                          <a:cs typeface="Times"/>
                        </a:rPr>
                        <a:t>aasda</a:t>
                      </a:r>
                      <a:r>
                        <a:rPr lang="en-US" sz="2800" b="0" u="none" dirty="0" err="1" smtClean="0">
                          <a:solidFill>
                            <a:srgbClr val="008000"/>
                          </a:solidFill>
                          <a:latin typeface="Times"/>
                          <a:cs typeface="Times"/>
                        </a:rPr>
                        <a:t>t</a:t>
                      </a:r>
                      <a:endParaRPr lang="en-US" sz="2800" b="0" strike="sngStrik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u="none" dirty="0" smtClean="0">
                          <a:solidFill>
                            <a:srgbClr val="008000"/>
                          </a:solidFill>
                          <a:latin typeface="Times"/>
                          <a:cs typeface="Times"/>
                        </a:rPr>
                        <a:t>t</a:t>
                      </a:r>
                      <a:endParaRPr lang="en-US" sz="2800" b="0" dirty="0" smtClean="0">
                        <a:solidFill>
                          <a:srgbClr val="008000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u="none" strike="noStrike" dirty="0" err="1" smtClean="0">
                          <a:solidFill>
                            <a:srgbClr val="008000"/>
                          </a:solidFill>
                          <a:latin typeface="Times"/>
                          <a:cs typeface="Times"/>
                        </a:rPr>
                        <a:t>fr</a:t>
                      </a:r>
                      <a:endParaRPr lang="en-US" sz="2800" b="0" strike="noStrike" dirty="0" smtClean="0">
                        <a:solidFill>
                          <a:srgbClr val="008000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strike="noStrike" dirty="0" err="1" smtClean="0">
                          <a:solidFill>
                            <a:srgbClr val="008000"/>
                          </a:solidFill>
                          <a:latin typeface="Times"/>
                          <a:cs typeface="Times"/>
                        </a:rPr>
                        <a:t>c</a:t>
                      </a:r>
                      <a:r>
                        <a:rPr lang="en-US" sz="2800" b="0" u="none" strike="noStrike" dirty="0" err="1" smtClean="0">
                          <a:solidFill>
                            <a:srgbClr val="008000"/>
                          </a:solidFill>
                          <a:latin typeface="Times"/>
                          <a:cs typeface="Times"/>
                        </a:rPr>
                        <a:t>t</a:t>
                      </a:r>
                      <a:endParaRPr lang="en-US" sz="2800" b="0" u="sng" strike="noStrike" dirty="0">
                        <a:solidFill>
                          <a:srgbClr val="8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u="none" strike="sngStrike" dirty="0" err="1" smtClean="0">
                          <a:solidFill>
                            <a:srgbClr val="008000"/>
                          </a:solidFill>
                          <a:latin typeface="Times"/>
                          <a:cs typeface="Times"/>
                        </a:rPr>
                        <a:t>ea</a:t>
                      </a:r>
                      <a:endParaRPr lang="en-US" sz="2800" b="0" u="sng" strike="sngStrike" dirty="0" smtClean="0">
                        <a:solidFill>
                          <a:srgbClr val="800000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u="none" strike="sngStrike" dirty="0" err="1" smtClean="0">
                          <a:solidFill>
                            <a:srgbClr val="008000"/>
                          </a:solidFill>
                          <a:latin typeface="Times"/>
                          <a:cs typeface="Times"/>
                        </a:rPr>
                        <a:t>afree</a:t>
                      </a:r>
                      <a:endParaRPr lang="en-US" sz="2800" b="0" strike="sngStrike" dirty="0" smtClean="0">
                        <a:solidFill>
                          <a:srgbClr val="008000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1820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89379"/>
              </p:ext>
            </p:extLst>
          </p:nvPr>
        </p:nvGraphicFramePr>
        <p:xfrm>
          <a:off x="1524000" y="817880"/>
          <a:ext cx="609600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803"/>
                <a:gridCol w="534219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b="0" dirty="0" smtClean="0">
                          <a:solidFill>
                            <a:schemeClr val="accent1"/>
                          </a:solidFill>
                          <a:latin typeface="Courier"/>
                        </a:rPr>
                        <a:t>+</a:t>
                      </a:r>
                      <a:endParaRPr lang="en-US" sz="3200" b="0" dirty="0">
                        <a:solidFill>
                          <a:schemeClr val="accent1"/>
                        </a:solidFill>
                        <a:latin typeface="Courier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 smtClean="0">
                          <a:solidFill>
                            <a:schemeClr val="accent1"/>
                          </a:solidFill>
                          <a:latin typeface="Optima"/>
                          <a:cs typeface="Optima"/>
                        </a:rPr>
                        <a:t>match</a:t>
                      </a:r>
                      <a:r>
                        <a:rPr lang="en-US" sz="3200" b="0" baseline="0" dirty="0" smtClean="0">
                          <a:solidFill>
                            <a:schemeClr val="accent1"/>
                          </a:solidFill>
                          <a:latin typeface="Optima"/>
                          <a:cs typeface="Optima"/>
                        </a:rPr>
                        <a:t> character one or more times</a:t>
                      </a:r>
                      <a:endParaRPr lang="en-US" sz="3200" b="0" dirty="0">
                        <a:solidFill>
                          <a:schemeClr val="accent1"/>
                        </a:solidFill>
                        <a:latin typeface="Optima"/>
                        <a:cs typeface="Optim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997264"/>
              </p:ext>
            </p:extLst>
          </p:nvPr>
        </p:nvGraphicFramePr>
        <p:xfrm>
          <a:off x="1524000" y="2547108"/>
          <a:ext cx="6096000" cy="2590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err="1" smtClean="0">
                          <a:solidFill>
                            <a:srgbClr val="4F81BD"/>
                          </a:solidFill>
                          <a:latin typeface="Courier"/>
                        </a:rPr>
                        <a:t>c</a:t>
                      </a:r>
                      <a:r>
                        <a:rPr lang="en-US" sz="2800" b="0" u="sng" dirty="0" err="1" smtClean="0">
                          <a:solidFill>
                            <a:srgbClr val="800000"/>
                          </a:solidFill>
                          <a:latin typeface="Courier"/>
                        </a:rPr>
                        <a:t>.+</a:t>
                      </a:r>
                      <a:r>
                        <a:rPr lang="en-US" sz="2800" b="0" u="none" dirty="0" err="1" smtClean="0">
                          <a:solidFill>
                            <a:srgbClr val="4F81BD"/>
                          </a:solidFill>
                          <a:latin typeface="Courier"/>
                        </a:rPr>
                        <a:t>t</a:t>
                      </a:r>
                      <a:endParaRPr lang="en-US" sz="2800" b="0" dirty="0" smtClean="0">
                        <a:solidFill>
                          <a:srgbClr val="4F81BD"/>
                        </a:solidFill>
                        <a:latin typeface="Courier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u="sng" dirty="0" err="1" smtClean="0">
                          <a:solidFill>
                            <a:srgbClr val="800000"/>
                          </a:solidFill>
                          <a:latin typeface="Courier"/>
                        </a:rPr>
                        <a:t>e+</a:t>
                      </a:r>
                      <a:r>
                        <a:rPr lang="en-US" sz="2800" b="0" u="none" dirty="0" err="1" smtClean="0">
                          <a:solidFill>
                            <a:srgbClr val="4F81BD"/>
                          </a:solidFill>
                          <a:latin typeface="Courier"/>
                        </a:rPr>
                        <a:t>t</a:t>
                      </a:r>
                      <a:r>
                        <a:rPr lang="en-US" sz="2800" b="0" u="none" dirty="0" smtClean="0">
                          <a:solidFill>
                            <a:srgbClr val="4F81BD"/>
                          </a:solidFill>
                          <a:latin typeface="Courier"/>
                        </a:rPr>
                        <a:t>$</a:t>
                      </a:r>
                      <a:endParaRPr lang="en-US" sz="2800" b="0" dirty="0" smtClean="0">
                        <a:solidFill>
                          <a:srgbClr val="4F81BD"/>
                        </a:solidFill>
                        <a:latin typeface="Courier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u="none" dirty="0" smtClean="0">
                          <a:solidFill>
                            <a:srgbClr val="4F81BD"/>
                          </a:solidFill>
                          <a:latin typeface="Courier"/>
                        </a:rPr>
                        <a:t>^</a:t>
                      </a:r>
                      <a:r>
                        <a:rPr lang="en-US" sz="2800" b="0" u="none" dirty="0" err="1" smtClean="0">
                          <a:solidFill>
                            <a:srgbClr val="4F81BD"/>
                          </a:solidFill>
                          <a:latin typeface="Courier"/>
                        </a:rPr>
                        <a:t>fr</a:t>
                      </a:r>
                      <a:r>
                        <a:rPr lang="en-US" sz="2800" b="0" u="sng" dirty="0" err="1" smtClean="0">
                          <a:solidFill>
                            <a:srgbClr val="800000"/>
                          </a:solidFill>
                          <a:latin typeface="Courier"/>
                        </a:rPr>
                        <a:t>e</a:t>
                      </a:r>
                      <a:r>
                        <a:rPr lang="en-US" sz="2800" b="0" u="sng" dirty="0" smtClean="0">
                          <a:solidFill>
                            <a:srgbClr val="800000"/>
                          </a:solidFill>
                          <a:latin typeface="Courier"/>
                        </a:rPr>
                        <a:t>+</a:t>
                      </a:r>
                      <a:r>
                        <a:rPr lang="en-US" sz="2800" b="0" u="none" dirty="0" smtClean="0">
                          <a:solidFill>
                            <a:schemeClr val="accent1"/>
                          </a:solidFill>
                          <a:latin typeface="Courier"/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Times"/>
                          <a:cs typeface="Times"/>
                        </a:rPr>
                        <a:t>c</a:t>
                      </a:r>
                      <a:r>
                        <a:rPr lang="en-US" sz="2800" b="0" u="sng" dirty="0" smtClean="0">
                          <a:solidFill>
                            <a:srgbClr val="800000"/>
                          </a:solidFill>
                          <a:latin typeface="Times"/>
                          <a:cs typeface="Times"/>
                        </a:rPr>
                        <a:t>a</a:t>
                      </a:r>
                      <a:r>
                        <a:rPr lang="en-US" sz="2800" b="0" u="none" dirty="0" smtClean="0">
                          <a:solidFill>
                            <a:srgbClr val="008000"/>
                          </a:solidFill>
                          <a:latin typeface="Times"/>
                          <a:cs typeface="Times"/>
                        </a:rPr>
                        <a:t>t</a:t>
                      </a:r>
                      <a:endParaRPr lang="en-US" sz="2800" b="0" u="sng" dirty="0" smtClean="0">
                        <a:solidFill>
                          <a:srgbClr val="800000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u="sng" dirty="0" smtClean="0">
                          <a:solidFill>
                            <a:srgbClr val="800000"/>
                          </a:solidFill>
                          <a:latin typeface="Times"/>
                          <a:cs typeface="Times"/>
                        </a:rPr>
                        <a:t>e</a:t>
                      </a:r>
                      <a:r>
                        <a:rPr lang="en-US" sz="2800" b="0" u="none" dirty="0" smtClean="0">
                          <a:solidFill>
                            <a:srgbClr val="008000"/>
                          </a:solidFill>
                          <a:latin typeface="Times"/>
                          <a:cs typeface="Times"/>
                        </a:rPr>
                        <a:t>t</a:t>
                      </a:r>
                      <a:endParaRPr lang="en-US" sz="2800" b="0" dirty="0" smtClean="0">
                        <a:solidFill>
                          <a:srgbClr val="008000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u="none" dirty="0" smtClean="0">
                          <a:solidFill>
                            <a:srgbClr val="008000"/>
                          </a:solidFill>
                          <a:latin typeface="Times"/>
                          <a:cs typeface="Times"/>
                        </a:rPr>
                        <a:t>fr</a:t>
                      </a:r>
                      <a:r>
                        <a:rPr lang="en-US" sz="2800" b="0" u="sng" dirty="0" smtClean="0">
                          <a:solidFill>
                            <a:srgbClr val="800000"/>
                          </a:solidFill>
                          <a:latin typeface="Times"/>
                          <a:cs typeface="Times"/>
                        </a:rPr>
                        <a:t>ee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err="1" smtClean="0">
                          <a:solidFill>
                            <a:srgbClr val="008000"/>
                          </a:solidFill>
                          <a:latin typeface="Times"/>
                          <a:cs typeface="Times"/>
                        </a:rPr>
                        <a:t>c</a:t>
                      </a:r>
                      <a:r>
                        <a:rPr lang="en-US" sz="2800" b="0" u="sng" dirty="0" err="1" smtClean="0">
                          <a:solidFill>
                            <a:srgbClr val="800000"/>
                          </a:solidFill>
                          <a:latin typeface="Times"/>
                          <a:cs typeface="Times"/>
                        </a:rPr>
                        <a:t>aasda</a:t>
                      </a:r>
                      <a:r>
                        <a:rPr lang="en-US" sz="2800" b="0" u="none" dirty="0" err="1" smtClean="0">
                          <a:solidFill>
                            <a:srgbClr val="008000"/>
                          </a:solidFill>
                          <a:latin typeface="Times"/>
                          <a:cs typeface="Times"/>
                        </a:rPr>
                        <a:t>t</a:t>
                      </a:r>
                      <a:endParaRPr lang="en-US" sz="2800" b="0" strike="sngStrik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u="none" strike="sngStrike" dirty="0" smtClean="0">
                          <a:solidFill>
                            <a:srgbClr val="008000"/>
                          </a:solidFill>
                          <a:latin typeface="Times"/>
                          <a:cs typeface="Times"/>
                        </a:rPr>
                        <a:t>t</a:t>
                      </a:r>
                      <a:endParaRPr lang="en-US" sz="2800" b="0" strike="sngStrike" dirty="0" smtClean="0">
                        <a:solidFill>
                          <a:srgbClr val="008000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u="none" strike="sngStrike" dirty="0" err="1" smtClean="0">
                          <a:solidFill>
                            <a:srgbClr val="008000"/>
                          </a:solidFill>
                          <a:latin typeface="Times"/>
                          <a:cs typeface="Times"/>
                        </a:rPr>
                        <a:t>fr</a:t>
                      </a:r>
                      <a:endParaRPr lang="en-US" sz="2800" b="0" strike="sngStrike" dirty="0" smtClean="0">
                        <a:solidFill>
                          <a:srgbClr val="008000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strike="sngStrike" dirty="0" err="1" smtClean="0">
                          <a:solidFill>
                            <a:srgbClr val="008000"/>
                          </a:solidFill>
                          <a:latin typeface="Times"/>
                          <a:cs typeface="Times"/>
                        </a:rPr>
                        <a:t>c</a:t>
                      </a:r>
                      <a:r>
                        <a:rPr lang="en-US" sz="2800" b="0" u="none" strike="sngStrike" dirty="0" err="1" smtClean="0">
                          <a:solidFill>
                            <a:srgbClr val="008000"/>
                          </a:solidFill>
                          <a:latin typeface="Times"/>
                          <a:cs typeface="Times"/>
                        </a:rPr>
                        <a:t>t</a:t>
                      </a:r>
                      <a:endParaRPr lang="en-US" sz="2800" b="0" u="sng" strike="sngStrike" dirty="0">
                        <a:solidFill>
                          <a:srgbClr val="8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u="none" strike="sngStrike" dirty="0" err="1" smtClean="0">
                          <a:solidFill>
                            <a:srgbClr val="008000"/>
                          </a:solidFill>
                          <a:latin typeface="Times"/>
                          <a:cs typeface="Times"/>
                        </a:rPr>
                        <a:t>ea</a:t>
                      </a:r>
                      <a:endParaRPr lang="en-US" sz="2800" b="0" u="sng" strike="sngStrike" dirty="0" smtClean="0">
                        <a:solidFill>
                          <a:srgbClr val="800000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u="none" strike="sngStrike" dirty="0" err="1" smtClean="0">
                          <a:solidFill>
                            <a:srgbClr val="008000"/>
                          </a:solidFill>
                          <a:latin typeface="Times"/>
                          <a:cs typeface="Times"/>
                        </a:rPr>
                        <a:t>afree</a:t>
                      </a:r>
                      <a:endParaRPr lang="en-US" sz="2800" b="0" strike="sngStrike" dirty="0" smtClean="0">
                        <a:solidFill>
                          <a:srgbClr val="008000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2386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60058" y="771580"/>
            <a:ext cx="5577058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1"/>
                </a:solidFill>
                <a:latin typeface="Optima"/>
                <a:cs typeface="Optima"/>
              </a:rPr>
              <a:t>* and + operators are </a:t>
            </a:r>
            <a:r>
              <a:rPr lang="en-US" sz="3200" dirty="0" smtClean="0">
                <a:solidFill>
                  <a:srgbClr val="800000"/>
                </a:solidFill>
                <a:latin typeface="Optima"/>
                <a:cs typeface="Optima"/>
              </a:rPr>
              <a:t>greedy</a:t>
            </a:r>
            <a:endParaRPr lang="en-US" sz="3200" dirty="0">
              <a:solidFill>
                <a:schemeClr val="accent1"/>
              </a:solidFill>
              <a:latin typeface="Optima"/>
              <a:cs typeface="Optim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60058" y="1812481"/>
            <a:ext cx="557705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  <a:latin typeface="Optima"/>
                <a:cs typeface="Optima"/>
              </a:rPr>
              <a:t>given a string and a pattern, a regular expression will match as much of the string as possible while satisfying the pattern.  </a:t>
            </a:r>
            <a:endParaRPr lang="en-US" sz="3200" dirty="0">
              <a:solidFill>
                <a:schemeClr val="accent1"/>
              </a:solidFill>
              <a:latin typeface="Optima"/>
              <a:cs typeface="Optima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54149"/>
              </p:ext>
            </p:extLst>
          </p:nvPr>
        </p:nvGraphicFramePr>
        <p:xfrm>
          <a:off x="3577100" y="4513211"/>
          <a:ext cx="2032000" cy="1554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</a:tblGrid>
              <a:tr h="51207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err="1" smtClean="0">
                          <a:solidFill>
                            <a:srgbClr val="4F81BD"/>
                          </a:solidFill>
                          <a:latin typeface="Courier"/>
                        </a:rPr>
                        <a:t>c</a:t>
                      </a:r>
                      <a:r>
                        <a:rPr lang="en-US" sz="2800" b="0" u="sng" dirty="0" err="1" smtClean="0">
                          <a:solidFill>
                            <a:srgbClr val="800000"/>
                          </a:solidFill>
                          <a:latin typeface="Courier"/>
                        </a:rPr>
                        <a:t>.+</a:t>
                      </a:r>
                      <a:r>
                        <a:rPr lang="en-US" sz="2800" b="0" u="none" dirty="0" err="1" smtClean="0">
                          <a:solidFill>
                            <a:srgbClr val="4F81BD"/>
                          </a:solidFill>
                          <a:latin typeface="Courier"/>
                        </a:rPr>
                        <a:t>t</a:t>
                      </a:r>
                      <a:endParaRPr lang="en-US" sz="2800" b="0" dirty="0" smtClean="0">
                        <a:solidFill>
                          <a:srgbClr val="4F81BD"/>
                        </a:solidFill>
                        <a:latin typeface="Courier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604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err="1" smtClean="0">
                          <a:solidFill>
                            <a:srgbClr val="008000"/>
                          </a:solidFill>
                          <a:latin typeface="Times"/>
                          <a:cs typeface="Times"/>
                        </a:rPr>
                        <a:t>c</a:t>
                      </a:r>
                      <a:r>
                        <a:rPr lang="en-US" sz="2800" b="0" u="sng" dirty="0" err="1" smtClean="0">
                          <a:solidFill>
                            <a:srgbClr val="800000"/>
                          </a:solidFill>
                          <a:latin typeface="Times"/>
                          <a:cs typeface="Times"/>
                        </a:rPr>
                        <a:t>aatda</a:t>
                      </a:r>
                      <a:r>
                        <a:rPr lang="en-US" sz="2800" b="0" u="none" dirty="0" err="1" smtClean="0">
                          <a:solidFill>
                            <a:srgbClr val="008000"/>
                          </a:solidFill>
                          <a:latin typeface="Times"/>
                          <a:cs typeface="Times"/>
                        </a:rPr>
                        <a:t>t</a:t>
                      </a:r>
                      <a:endParaRPr lang="en-US" sz="2800" b="0" u="sng" dirty="0" smtClean="0">
                        <a:solidFill>
                          <a:srgbClr val="800000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7660">
                <a:tc>
                  <a:txBody>
                    <a:bodyPr/>
                    <a:lstStyle/>
                    <a:p>
                      <a:pPr algn="ctr"/>
                      <a:r>
                        <a:rPr lang="en-US" sz="2800" b="0" strike="sngStrike" dirty="0" err="1" smtClean="0">
                          <a:solidFill>
                            <a:srgbClr val="008000"/>
                          </a:solidFill>
                          <a:latin typeface="Times"/>
                          <a:cs typeface="Times"/>
                        </a:rPr>
                        <a:t>c</a:t>
                      </a:r>
                      <a:r>
                        <a:rPr lang="en-US" sz="2800" b="0" u="sng" strike="sngStrike" dirty="0" err="1" smtClean="0">
                          <a:solidFill>
                            <a:srgbClr val="800000"/>
                          </a:solidFill>
                          <a:latin typeface="Times"/>
                          <a:cs typeface="Times"/>
                        </a:rPr>
                        <a:t>aa</a:t>
                      </a:r>
                      <a:r>
                        <a:rPr lang="en-US" sz="2800" b="0" u="none" strike="sngStrike" dirty="0" err="1" smtClean="0">
                          <a:solidFill>
                            <a:srgbClr val="008000"/>
                          </a:solidFill>
                          <a:latin typeface="Times"/>
                          <a:cs typeface="Times"/>
                        </a:rPr>
                        <a:t>tdat</a:t>
                      </a:r>
                      <a:endParaRPr lang="en-US" sz="2800" b="0" u="none" strike="sngStrike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1916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503129"/>
              </p:ext>
            </p:extLst>
          </p:nvPr>
        </p:nvGraphicFramePr>
        <p:xfrm>
          <a:off x="1524000" y="817880"/>
          <a:ext cx="609600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803"/>
                <a:gridCol w="534219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b="0" dirty="0" smtClean="0">
                          <a:solidFill>
                            <a:schemeClr val="accent1"/>
                          </a:solidFill>
                          <a:latin typeface="Courier"/>
                        </a:rPr>
                        <a:t>?</a:t>
                      </a:r>
                      <a:endParaRPr lang="en-US" sz="3200" b="0" dirty="0">
                        <a:solidFill>
                          <a:schemeClr val="accent1"/>
                        </a:solidFill>
                        <a:latin typeface="Courier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 smtClean="0">
                          <a:solidFill>
                            <a:schemeClr val="accent1"/>
                          </a:solidFill>
                          <a:latin typeface="Optima"/>
                          <a:cs typeface="Optima"/>
                        </a:rPr>
                        <a:t>match</a:t>
                      </a:r>
                      <a:r>
                        <a:rPr lang="en-US" sz="3200" b="0" baseline="0" dirty="0" smtClean="0">
                          <a:solidFill>
                            <a:schemeClr val="accent1"/>
                          </a:solidFill>
                          <a:latin typeface="Optima"/>
                          <a:cs typeface="Optima"/>
                        </a:rPr>
                        <a:t> character zero or one times</a:t>
                      </a:r>
                      <a:endParaRPr lang="en-US" sz="3200" b="0" dirty="0">
                        <a:solidFill>
                          <a:schemeClr val="accent1"/>
                        </a:solidFill>
                        <a:latin typeface="Optima"/>
                        <a:cs typeface="Optim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486472"/>
              </p:ext>
            </p:extLst>
          </p:nvPr>
        </p:nvGraphicFramePr>
        <p:xfrm>
          <a:off x="1524000" y="2547108"/>
          <a:ext cx="6096000" cy="2590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err="1" smtClean="0">
                          <a:solidFill>
                            <a:srgbClr val="4F81BD"/>
                          </a:solidFill>
                          <a:latin typeface="Courier"/>
                        </a:rPr>
                        <a:t>c</a:t>
                      </a:r>
                      <a:r>
                        <a:rPr lang="en-US" sz="2800" b="0" u="sng" dirty="0" err="1" smtClean="0">
                          <a:solidFill>
                            <a:srgbClr val="800000"/>
                          </a:solidFill>
                          <a:latin typeface="Courier"/>
                        </a:rPr>
                        <a:t>.?</a:t>
                      </a:r>
                      <a:r>
                        <a:rPr lang="en-US" sz="2800" b="0" u="none" dirty="0" err="1" smtClean="0">
                          <a:solidFill>
                            <a:srgbClr val="4F81BD"/>
                          </a:solidFill>
                          <a:latin typeface="Courier"/>
                        </a:rPr>
                        <a:t>t</a:t>
                      </a:r>
                      <a:endParaRPr lang="en-US" sz="2800" b="0" dirty="0" smtClean="0">
                        <a:solidFill>
                          <a:srgbClr val="4F81BD"/>
                        </a:solidFill>
                        <a:latin typeface="Courier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u="sng" dirty="0" err="1" smtClean="0">
                          <a:solidFill>
                            <a:srgbClr val="800000"/>
                          </a:solidFill>
                          <a:latin typeface="Courier"/>
                        </a:rPr>
                        <a:t>e?</a:t>
                      </a:r>
                      <a:r>
                        <a:rPr lang="en-US" sz="2800" b="0" u="none" dirty="0" err="1" smtClean="0">
                          <a:solidFill>
                            <a:srgbClr val="4F81BD"/>
                          </a:solidFill>
                          <a:latin typeface="Courier"/>
                        </a:rPr>
                        <a:t>t</a:t>
                      </a:r>
                      <a:r>
                        <a:rPr lang="en-US" sz="2800" b="0" u="none" dirty="0" smtClean="0">
                          <a:solidFill>
                            <a:srgbClr val="4F81BD"/>
                          </a:solidFill>
                          <a:latin typeface="Courier"/>
                        </a:rPr>
                        <a:t>$</a:t>
                      </a:r>
                      <a:endParaRPr lang="en-US" sz="2800" b="0" dirty="0" smtClean="0">
                        <a:solidFill>
                          <a:srgbClr val="4F81BD"/>
                        </a:solidFill>
                        <a:latin typeface="Courier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u="none" dirty="0" smtClean="0">
                          <a:solidFill>
                            <a:srgbClr val="4F81BD"/>
                          </a:solidFill>
                          <a:latin typeface="Courier"/>
                        </a:rPr>
                        <a:t>^</a:t>
                      </a:r>
                      <a:r>
                        <a:rPr lang="en-US" sz="2800" b="0" u="none" dirty="0" err="1" smtClean="0">
                          <a:solidFill>
                            <a:srgbClr val="4F81BD"/>
                          </a:solidFill>
                          <a:latin typeface="Courier"/>
                        </a:rPr>
                        <a:t>fr</a:t>
                      </a:r>
                      <a:r>
                        <a:rPr lang="en-US" sz="2800" b="0" u="sng" dirty="0" err="1" smtClean="0">
                          <a:solidFill>
                            <a:srgbClr val="800000"/>
                          </a:solidFill>
                          <a:latin typeface="Courier"/>
                        </a:rPr>
                        <a:t>e</a:t>
                      </a:r>
                      <a:r>
                        <a:rPr lang="en-US" sz="2800" b="0" u="sng" dirty="0" smtClean="0">
                          <a:solidFill>
                            <a:srgbClr val="800000"/>
                          </a:solidFill>
                          <a:latin typeface="Courier"/>
                        </a:rPr>
                        <a:t>?</a:t>
                      </a:r>
                      <a:r>
                        <a:rPr lang="en-US" sz="2800" b="0" u="none" dirty="0" smtClean="0">
                          <a:solidFill>
                            <a:schemeClr val="accent1"/>
                          </a:solidFill>
                          <a:latin typeface="Courier"/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Times"/>
                          <a:cs typeface="Times"/>
                        </a:rPr>
                        <a:t>c</a:t>
                      </a:r>
                      <a:r>
                        <a:rPr lang="en-US" sz="2800" b="0" u="sng" dirty="0" smtClean="0">
                          <a:solidFill>
                            <a:srgbClr val="800000"/>
                          </a:solidFill>
                          <a:latin typeface="Times"/>
                          <a:cs typeface="Times"/>
                        </a:rPr>
                        <a:t>a</a:t>
                      </a:r>
                      <a:r>
                        <a:rPr lang="en-US" sz="2800" b="0" u="none" dirty="0" smtClean="0">
                          <a:solidFill>
                            <a:srgbClr val="008000"/>
                          </a:solidFill>
                          <a:latin typeface="Times"/>
                          <a:cs typeface="Times"/>
                        </a:rPr>
                        <a:t>t</a:t>
                      </a:r>
                      <a:endParaRPr lang="en-US" sz="2800" b="0" u="sng" dirty="0" smtClean="0">
                        <a:solidFill>
                          <a:srgbClr val="800000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u="sng" dirty="0" smtClean="0">
                          <a:solidFill>
                            <a:srgbClr val="800000"/>
                          </a:solidFill>
                          <a:latin typeface="Times"/>
                          <a:cs typeface="Times"/>
                        </a:rPr>
                        <a:t>e</a:t>
                      </a:r>
                      <a:r>
                        <a:rPr lang="en-US" sz="2800" b="0" u="none" dirty="0" smtClean="0">
                          <a:solidFill>
                            <a:srgbClr val="008000"/>
                          </a:solidFill>
                          <a:latin typeface="Times"/>
                          <a:cs typeface="Times"/>
                        </a:rPr>
                        <a:t>t</a:t>
                      </a:r>
                      <a:endParaRPr lang="en-US" sz="2800" b="0" dirty="0" smtClean="0">
                        <a:solidFill>
                          <a:srgbClr val="008000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u="sng" strike="sngStrike" dirty="0" smtClean="0">
                          <a:solidFill>
                            <a:srgbClr val="008000"/>
                          </a:solidFill>
                          <a:latin typeface="Times"/>
                          <a:cs typeface="Times"/>
                        </a:rPr>
                        <a:t>free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strike="sngStrike" dirty="0" err="1" smtClean="0">
                          <a:solidFill>
                            <a:srgbClr val="008000"/>
                          </a:solidFill>
                          <a:latin typeface="Times"/>
                          <a:cs typeface="Times"/>
                        </a:rPr>
                        <a:t>caasdat</a:t>
                      </a:r>
                      <a:endParaRPr lang="en-US" sz="2800" b="0" u="none" strike="sngStrike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u="none" strike="noStrike" dirty="0" smtClean="0">
                          <a:solidFill>
                            <a:srgbClr val="008000"/>
                          </a:solidFill>
                          <a:latin typeface="Times"/>
                          <a:cs typeface="Times"/>
                        </a:rPr>
                        <a:t>t</a:t>
                      </a:r>
                      <a:endParaRPr lang="en-US" sz="2800" b="0" strike="noStrike" dirty="0" smtClean="0">
                        <a:solidFill>
                          <a:srgbClr val="008000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u="none" strike="noStrike" dirty="0" err="1" smtClean="0">
                          <a:solidFill>
                            <a:srgbClr val="008000"/>
                          </a:solidFill>
                          <a:latin typeface="Times"/>
                          <a:cs typeface="Times"/>
                        </a:rPr>
                        <a:t>fr</a:t>
                      </a:r>
                      <a:endParaRPr lang="en-US" sz="2800" b="0" strike="noStrike" dirty="0" smtClean="0">
                        <a:solidFill>
                          <a:srgbClr val="008000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strike="noStrike" dirty="0" err="1" smtClean="0">
                          <a:solidFill>
                            <a:srgbClr val="008000"/>
                          </a:solidFill>
                          <a:latin typeface="Times"/>
                          <a:cs typeface="Times"/>
                        </a:rPr>
                        <a:t>c</a:t>
                      </a:r>
                      <a:r>
                        <a:rPr lang="en-US" sz="2800" b="0" u="none" strike="noStrike" dirty="0" err="1" smtClean="0">
                          <a:solidFill>
                            <a:srgbClr val="008000"/>
                          </a:solidFill>
                          <a:latin typeface="Times"/>
                          <a:cs typeface="Times"/>
                        </a:rPr>
                        <a:t>t</a:t>
                      </a:r>
                      <a:endParaRPr lang="en-US" sz="2800" b="0" u="sng" strike="noStrike" dirty="0">
                        <a:solidFill>
                          <a:srgbClr val="8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u="none" strike="sngStrike" dirty="0" err="1" smtClean="0">
                          <a:solidFill>
                            <a:srgbClr val="008000"/>
                          </a:solidFill>
                          <a:latin typeface="Times"/>
                          <a:cs typeface="Times"/>
                        </a:rPr>
                        <a:t>ea</a:t>
                      </a:r>
                      <a:endParaRPr lang="en-US" sz="2800" b="0" u="sng" strike="sngStrike" dirty="0" smtClean="0">
                        <a:solidFill>
                          <a:srgbClr val="800000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u="none" strike="sngStrike" dirty="0" err="1" smtClean="0">
                          <a:solidFill>
                            <a:srgbClr val="008000"/>
                          </a:solidFill>
                          <a:latin typeface="Times"/>
                          <a:cs typeface="Times"/>
                        </a:rPr>
                        <a:t>afree</a:t>
                      </a:r>
                      <a:endParaRPr lang="en-US" sz="2800" b="0" strike="sngStrike" dirty="0" smtClean="0">
                        <a:solidFill>
                          <a:srgbClr val="008000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9963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615522"/>
              </p:ext>
            </p:extLst>
          </p:nvPr>
        </p:nvGraphicFramePr>
        <p:xfrm>
          <a:off x="1524000" y="817880"/>
          <a:ext cx="609600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291"/>
                <a:gridCol w="509370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b="0" dirty="0" smtClean="0">
                          <a:solidFill>
                            <a:schemeClr val="accent1"/>
                          </a:solidFill>
                          <a:latin typeface="Courier"/>
                        </a:rPr>
                        <a:t>{m}</a:t>
                      </a:r>
                      <a:endParaRPr lang="en-US" sz="3200" b="0" dirty="0">
                        <a:solidFill>
                          <a:schemeClr val="accent1"/>
                        </a:solidFill>
                        <a:latin typeface="Courier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 smtClean="0">
                          <a:solidFill>
                            <a:schemeClr val="accent1"/>
                          </a:solidFill>
                          <a:latin typeface="Optima"/>
                          <a:cs typeface="Optima"/>
                        </a:rPr>
                        <a:t>match</a:t>
                      </a:r>
                      <a:r>
                        <a:rPr lang="en-US" sz="3200" b="0" baseline="0" dirty="0" smtClean="0">
                          <a:solidFill>
                            <a:schemeClr val="accent1"/>
                          </a:solidFill>
                          <a:latin typeface="Optima"/>
                          <a:cs typeface="Optima"/>
                        </a:rPr>
                        <a:t> character exactly </a:t>
                      </a:r>
                      <a:r>
                        <a:rPr lang="en-US" sz="3200" b="0" baseline="0" dirty="0" smtClean="0">
                          <a:solidFill>
                            <a:schemeClr val="accent1"/>
                          </a:solidFill>
                          <a:latin typeface="Courier"/>
                          <a:cs typeface="Courier"/>
                        </a:rPr>
                        <a:t>m</a:t>
                      </a:r>
                      <a:r>
                        <a:rPr lang="en-US" sz="3200" b="0" baseline="0" dirty="0" smtClean="0">
                          <a:solidFill>
                            <a:schemeClr val="accent1"/>
                          </a:solidFill>
                          <a:latin typeface="Optima"/>
                          <a:cs typeface="Optima"/>
                        </a:rPr>
                        <a:t> times</a:t>
                      </a:r>
                      <a:endParaRPr lang="en-US" sz="3200" b="0" dirty="0">
                        <a:solidFill>
                          <a:schemeClr val="accent1"/>
                        </a:solidFill>
                        <a:latin typeface="Optima"/>
                        <a:cs typeface="Optim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995885"/>
              </p:ext>
            </p:extLst>
          </p:nvPr>
        </p:nvGraphicFramePr>
        <p:xfrm>
          <a:off x="1524000" y="2547108"/>
          <a:ext cx="6096000" cy="2590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rgbClr val="4F81BD"/>
                          </a:solidFill>
                          <a:latin typeface="Courier"/>
                        </a:rPr>
                        <a:t>c</a:t>
                      </a:r>
                      <a:r>
                        <a:rPr lang="en-US" sz="2800" b="0" u="sng" dirty="0" smtClean="0">
                          <a:solidFill>
                            <a:srgbClr val="800000"/>
                          </a:solidFill>
                          <a:latin typeface="Courier"/>
                        </a:rPr>
                        <a:t>.{2}</a:t>
                      </a:r>
                      <a:r>
                        <a:rPr lang="en-US" sz="2800" b="0" u="none" dirty="0" smtClean="0">
                          <a:solidFill>
                            <a:srgbClr val="4F81BD"/>
                          </a:solidFill>
                          <a:latin typeface="Courier"/>
                        </a:rPr>
                        <a:t>t</a:t>
                      </a:r>
                      <a:endParaRPr lang="en-US" sz="2800" b="0" dirty="0" smtClean="0">
                        <a:solidFill>
                          <a:srgbClr val="4F81BD"/>
                        </a:solidFill>
                        <a:latin typeface="Courier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u="sng" dirty="0" smtClean="0">
                          <a:solidFill>
                            <a:srgbClr val="800000"/>
                          </a:solidFill>
                          <a:latin typeface="Courier"/>
                        </a:rPr>
                        <a:t>e{3}</a:t>
                      </a:r>
                      <a:r>
                        <a:rPr lang="en-US" sz="2800" b="0" u="none" dirty="0" smtClean="0">
                          <a:solidFill>
                            <a:srgbClr val="4F81BD"/>
                          </a:solidFill>
                          <a:latin typeface="Courier"/>
                        </a:rPr>
                        <a:t>t$</a:t>
                      </a:r>
                      <a:endParaRPr lang="en-US" sz="2800" b="0" dirty="0" smtClean="0">
                        <a:solidFill>
                          <a:srgbClr val="4F81BD"/>
                        </a:solidFill>
                        <a:latin typeface="Courier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u="none" dirty="0" smtClean="0">
                          <a:solidFill>
                            <a:srgbClr val="4F81BD"/>
                          </a:solidFill>
                          <a:latin typeface="Courier"/>
                        </a:rPr>
                        <a:t>^</a:t>
                      </a:r>
                      <a:r>
                        <a:rPr lang="en-US" sz="2800" b="0" u="none" dirty="0" err="1" smtClean="0">
                          <a:solidFill>
                            <a:srgbClr val="4F81BD"/>
                          </a:solidFill>
                          <a:latin typeface="Courier"/>
                        </a:rPr>
                        <a:t>fr</a:t>
                      </a:r>
                      <a:r>
                        <a:rPr lang="en-US" sz="2800" b="0" u="sng" dirty="0" err="1" smtClean="0">
                          <a:solidFill>
                            <a:srgbClr val="800000"/>
                          </a:solidFill>
                          <a:latin typeface="Courier"/>
                        </a:rPr>
                        <a:t>e</a:t>
                      </a:r>
                      <a:r>
                        <a:rPr lang="en-US" sz="2800" b="0" u="sng" dirty="0" smtClean="0">
                          <a:solidFill>
                            <a:srgbClr val="800000"/>
                          </a:solidFill>
                          <a:latin typeface="Courier"/>
                        </a:rPr>
                        <a:t>{1}</a:t>
                      </a:r>
                      <a:r>
                        <a:rPr lang="en-US" sz="2800" b="0" u="none" dirty="0" smtClean="0">
                          <a:solidFill>
                            <a:schemeClr val="accent1"/>
                          </a:solidFill>
                          <a:latin typeface="Courier"/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Times"/>
                          <a:cs typeface="Times"/>
                        </a:rPr>
                        <a:t>c</a:t>
                      </a:r>
                      <a:r>
                        <a:rPr lang="en-US" sz="2800" b="0" u="sng" dirty="0" smtClean="0">
                          <a:solidFill>
                            <a:srgbClr val="800000"/>
                          </a:solidFill>
                          <a:latin typeface="Times"/>
                          <a:cs typeface="Times"/>
                        </a:rPr>
                        <a:t>oa</a:t>
                      </a:r>
                      <a:r>
                        <a:rPr lang="en-US" sz="2800" b="0" u="none" dirty="0" smtClean="0">
                          <a:solidFill>
                            <a:srgbClr val="008000"/>
                          </a:solidFill>
                          <a:latin typeface="Times"/>
                          <a:cs typeface="Times"/>
                        </a:rPr>
                        <a:t>t</a:t>
                      </a:r>
                      <a:endParaRPr lang="en-US" sz="2800" b="0" u="sng" dirty="0" smtClean="0">
                        <a:solidFill>
                          <a:srgbClr val="800000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u="sng" dirty="0" err="1" smtClean="0">
                          <a:solidFill>
                            <a:srgbClr val="800000"/>
                          </a:solidFill>
                          <a:latin typeface="Times"/>
                          <a:cs typeface="Times"/>
                        </a:rPr>
                        <a:t>eee</a:t>
                      </a:r>
                      <a:r>
                        <a:rPr lang="en-US" sz="2800" b="0" u="none" dirty="0" err="1" smtClean="0">
                          <a:solidFill>
                            <a:srgbClr val="008000"/>
                          </a:solidFill>
                          <a:latin typeface="Times"/>
                          <a:cs typeface="Times"/>
                        </a:rPr>
                        <a:t>t</a:t>
                      </a:r>
                      <a:endParaRPr lang="en-US" sz="2800" b="0" dirty="0" smtClean="0">
                        <a:solidFill>
                          <a:srgbClr val="008000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u="sng" strike="sngStrike" dirty="0" smtClean="0">
                          <a:solidFill>
                            <a:srgbClr val="008000"/>
                          </a:solidFill>
                          <a:latin typeface="Times"/>
                          <a:cs typeface="Times"/>
                        </a:rPr>
                        <a:t>free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strike="sngStrike" dirty="0" err="1" smtClean="0">
                          <a:solidFill>
                            <a:srgbClr val="008000"/>
                          </a:solidFill>
                          <a:latin typeface="Times"/>
                          <a:cs typeface="Times"/>
                        </a:rPr>
                        <a:t>caasdat</a:t>
                      </a:r>
                      <a:endParaRPr lang="en-US" sz="2800" b="0" u="none" strike="sngStrike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u="none" strike="sngStrike" dirty="0" smtClean="0">
                          <a:solidFill>
                            <a:srgbClr val="008000"/>
                          </a:solidFill>
                          <a:latin typeface="Times"/>
                          <a:cs typeface="Times"/>
                        </a:rPr>
                        <a:t>t</a:t>
                      </a:r>
                      <a:endParaRPr lang="en-US" sz="2800" b="0" strike="sngStrike" dirty="0" smtClean="0">
                        <a:solidFill>
                          <a:srgbClr val="008000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u="none" strike="noStrike" dirty="0" err="1" smtClean="0">
                          <a:solidFill>
                            <a:srgbClr val="008000"/>
                          </a:solidFill>
                          <a:latin typeface="Times"/>
                          <a:cs typeface="Times"/>
                        </a:rPr>
                        <a:t>fr</a:t>
                      </a:r>
                      <a:r>
                        <a:rPr lang="en-US" sz="2800" b="0" u="sng" dirty="0" err="1" smtClean="0">
                          <a:solidFill>
                            <a:srgbClr val="800000"/>
                          </a:solidFill>
                          <a:latin typeface="Times"/>
                          <a:cs typeface="Times"/>
                        </a:rPr>
                        <a:t>e</a:t>
                      </a:r>
                      <a:endParaRPr lang="en-US" sz="2800" b="0" strike="noStrike" dirty="0" smtClean="0">
                        <a:solidFill>
                          <a:srgbClr val="008000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strike="sngStrike" dirty="0" err="1" smtClean="0">
                          <a:solidFill>
                            <a:srgbClr val="008000"/>
                          </a:solidFill>
                          <a:latin typeface="Times"/>
                          <a:cs typeface="Times"/>
                        </a:rPr>
                        <a:t>c</a:t>
                      </a:r>
                      <a:r>
                        <a:rPr lang="en-US" sz="2800" b="0" u="none" strike="sngStrike" dirty="0" err="1" smtClean="0">
                          <a:solidFill>
                            <a:srgbClr val="008000"/>
                          </a:solidFill>
                          <a:latin typeface="Times"/>
                          <a:cs typeface="Times"/>
                        </a:rPr>
                        <a:t>t</a:t>
                      </a:r>
                      <a:endParaRPr lang="en-US" sz="2800" b="0" u="sng" strike="sngStrike" dirty="0">
                        <a:solidFill>
                          <a:srgbClr val="8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u="none" strike="sngStrike" dirty="0" err="1" smtClean="0">
                          <a:solidFill>
                            <a:srgbClr val="008000"/>
                          </a:solidFill>
                          <a:latin typeface="Times"/>
                          <a:cs typeface="Times"/>
                        </a:rPr>
                        <a:t>ea</a:t>
                      </a:r>
                      <a:endParaRPr lang="en-US" sz="2800" b="0" u="sng" strike="sngStrike" dirty="0" smtClean="0">
                        <a:solidFill>
                          <a:srgbClr val="800000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u="none" strike="sngStrike" dirty="0" err="1" smtClean="0">
                          <a:solidFill>
                            <a:srgbClr val="008000"/>
                          </a:solidFill>
                          <a:latin typeface="Times"/>
                          <a:cs typeface="Times"/>
                        </a:rPr>
                        <a:t>afree</a:t>
                      </a:r>
                      <a:endParaRPr lang="en-US" sz="2800" b="0" strike="sngStrike" dirty="0" smtClean="0">
                        <a:solidFill>
                          <a:srgbClr val="008000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049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016206"/>
              </p:ext>
            </p:extLst>
          </p:nvPr>
        </p:nvGraphicFramePr>
        <p:xfrm>
          <a:off x="1524000" y="817880"/>
          <a:ext cx="609600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291"/>
                <a:gridCol w="509370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b="0" dirty="0" smtClean="0">
                          <a:solidFill>
                            <a:schemeClr val="accent1"/>
                          </a:solidFill>
                          <a:latin typeface="Courier"/>
                        </a:rPr>
                        <a:t>[a]</a:t>
                      </a:r>
                      <a:endParaRPr lang="en-US" sz="3200" b="0" dirty="0">
                        <a:solidFill>
                          <a:schemeClr val="accent1"/>
                        </a:solidFill>
                        <a:latin typeface="Courier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 smtClean="0">
                          <a:solidFill>
                            <a:schemeClr val="accent1"/>
                          </a:solidFill>
                          <a:latin typeface="Optima"/>
                          <a:cs typeface="Optima"/>
                        </a:rPr>
                        <a:t>match</a:t>
                      </a:r>
                      <a:r>
                        <a:rPr lang="en-US" sz="3200" b="0" baseline="0" dirty="0" smtClean="0">
                          <a:solidFill>
                            <a:schemeClr val="accent1"/>
                          </a:solidFill>
                          <a:latin typeface="Optima"/>
                          <a:cs typeface="Optima"/>
                        </a:rPr>
                        <a:t>es any character in the set </a:t>
                      </a:r>
                      <a:r>
                        <a:rPr lang="en-US" sz="3200" b="0" baseline="0" dirty="0" smtClean="0">
                          <a:solidFill>
                            <a:schemeClr val="accent1"/>
                          </a:solidFill>
                          <a:latin typeface="Courier"/>
                          <a:cs typeface="Courier"/>
                        </a:rPr>
                        <a:t>a</a:t>
                      </a:r>
                      <a:endParaRPr lang="en-US" sz="3200" b="0" dirty="0">
                        <a:solidFill>
                          <a:schemeClr val="accent1"/>
                        </a:solidFill>
                        <a:latin typeface="Optima"/>
                        <a:cs typeface="Optim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846005"/>
              </p:ext>
            </p:extLst>
          </p:nvPr>
        </p:nvGraphicFramePr>
        <p:xfrm>
          <a:off x="1524000" y="2547108"/>
          <a:ext cx="6096000" cy="2590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rgbClr val="4F81BD"/>
                          </a:solidFill>
                          <a:latin typeface="Courier"/>
                        </a:rPr>
                        <a:t>c</a:t>
                      </a:r>
                      <a:r>
                        <a:rPr lang="en-US" sz="2800" b="0" u="sng" dirty="0" smtClean="0">
                          <a:solidFill>
                            <a:srgbClr val="800000"/>
                          </a:solidFill>
                          <a:latin typeface="Courier"/>
                        </a:rPr>
                        <a:t>[</a:t>
                      </a:r>
                      <a:r>
                        <a:rPr lang="en-US" sz="2800" b="0" u="sng" dirty="0" err="1" smtClean="0">
                          <a:solidFill>
                            <a:srgbClr val="800000"/>
                          </a:solidFill>
                          <a:latin typeface="Courier"/>
                        </a:rPr>
                        <a:t>oa</a:t>
                      </a:r>
                      <a:r>
                        <a:rPr lang="en-US" sz="2800" b="0" u="sng" dirty="0" smtClean="0">
                          <a:solidFill>
                            <a:srgbClr val="800000"/>
                          </a:solidFill>
                          <a:latin typeface="Courier"/>
                        </a:rPr>
                        <a:t>]</a:t>
                      </a:r>
                      <a:r>
                        <a:rPr lang="en-US" sz="2800" b="0" u="none" dirty="0" smtClean="0">
                          <a:solidFill>
                            <a:srgbClr val="4F81BD"/>
                          </a:solidFill>
                          <a:latin typeface="Courier"/>
                        </a:rPr>
                        <a:t>t</a:t>
                      </a:r>
                      <a:endParaRPr lang="en-US" sz="2800" b="0" dirty="0" smtClean="0">
                        <a:solidFill>
                          <a:srgbClr val="4F81BD"/>
                        </a:solidFill>
                        <a:latin typeface="Courier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u="sng" dirty="0" smtClean="0">
                          <a:solidFill>
                            <a:srgbClr val="800000"/>
                          </a:solidFill>
                          <a:latin typeface="Courier"/>
                        </a:rPr>
                        <a:t>[</a:t>
                      </a:r>
                      <a:r>
                        <a:rPr lang="en-US" sz="2800" b="0" u="sng" dirty="0" err="1" smtClean="0">
                          <a:solidFill>
                            <a:srgbClr val="800000"/>
                          </a:solidFill>
                          <a:latin typeface="Courier"/>
                        </a:rPr>
                        <a:t>ea</a:t>
                      </a:r>
                      <a:r>
                        <a:rPr lang="en-US" sz="2800" b="0" u="sng" dirty="0" smtClean="0">
                          <a:solidFill>
                            <a:srgbClr val="800000"/>
                          </a:solidFill>
                          <a:latin typeface="Courier"/>
                        </a:rPr>
                        <a:t>]</a:t>
                      </a:r>
                      <a:r>
                        <a:rPr lang="en-US" sz="2800" b="0" u="none" dirty="0" smtClean="0">
                          <a:solidFill>
                            <a:srgbClr val="4F81BD"/>
                          </a:solidFill>
                          <a:latin typeface="Courier"/>
                        </a:rPr>
                        <a:t>+t$</a:t>
                      </a:r>
                      <a:endParaRPr lang="en-US" sz="2800" b="0" dirty="0" smtClean="0">
                        <a:solidFill>
                          <a:srgbClr val="4F81BD"/>
                        </a:solidFill>
                        <a:latin typeface="Courier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u="none" dirty="0" smtClean="0">
                          <a:solidFill>
                            <a:srgbClr val="4F81BD"/>
                          </a:solidFill>
                          <a:latin typeface="Courier"/>
                        </a:rPr>
                        <a:t>f</a:t>
                      </a:r>
                      <a:r>
                        <a:rPr lang="en-US" sz="2800" b="0" u="sng" dirty="0" smtClean="0">
                          <a:solidFill>
                            <a:srgbClr val="800000"/>
                          </a:solidFill>
                          <a:latin typeface="Courier"/>
                        </a:rPr>
                        <a:t>[re]</a:t>
                      </a:r>
                      <a:r>
                        <a:rPr lang="en-US" sz="2800" b="0" u="none" dirty="0" smtClean="0">
                          <a:solidFill>
                            <a:schemeClr val="accent1"/>
                          </a:solidFill>
                          <a:latin typeface="Courier"/>
                        </a:rPr>
                        <a:t>{3}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Times"/>
                          <a:cs typeface="Times"/>
                        </a:rPr>
                        <a:t>c</a:t>
                      </a:r>
                      <a:r>
                        <a:rPr lang="en-US" sz="2800" b="0" u="sng" dirty="0" smtClean="0">
                          <a:solidFill>
                            <a:srgbClr val="800000"/>
                          </a:solidFill>
                          <a:latin typeface="Times"/>
                          <a:cs typeface="Times"/>
                        </a:rPr>
                        <a:t>o</a:t>
                      </a:r>
                      <a:r>
                        <a:rPr lang="en-US" sz="2800" b="0" u="none" dirty="0" smtClean="0">
                          <a:solidFill>
                            <a:srgbClr val="008000"/>
                          </a:solidFill>
                          <a:latin typeface="Times"/>
                          <a:cs typeface="Times"/>
                        </a:rPr>
                        <a:t>t</a:t>
                      </a:r>
                      <a:endParaRPr lang="en-US" sz="2800" b="0" u="sng" dirty="0" smtClean="0">
                        <a:solidFill>
                          <a:srgbClr val="800000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u="sng" dirty="0" smtClean="0">
                          <a:solidFill>
                            <a:srgbClr val="800000"/>
                          </a:solidFill>
                          <a:latin typeface="Times"/>
                          <a:cs typeface="Times"/>
                        </a:rPr>
                        <a:t>e</a:t>
                      </a:r>
                      <a:r>
                        <a:rPr lang="en-US" sz="2800" b="0" u="none" dirty="0" smtClean="0">
                          <a:solidFill>
                            <a:srgbClr val="008000"/>
                          </a:solidFill>
                          <a:latin typeface="Times"/>
                          <a:cs typeface="Times"/>
                        </a:rPr>
                        <a:t>t</a:t>
                      </a:r>
                      <a:endParaRPr lang="en-US" sz="2800" b="0" dirty="0" smtClean="0">
                        <a:solidFill>
                          <a:srgbClr val="008000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u="none" strike="noStrike" dirty="0" smtClean="0">
                          <a:solidFill>
                            <a:srgbClr val="008000"/>
                          </a:solidFill>
                          <a:latin typeface="Times"/>
                          <a:cs typeface="Times"/>
                        </a:rPr>
                        <a:t>f</a:t>
                      </a:r>
                      <a:r>
                        <a:rPr lang="en-US" sz="2800" b="0" u="sng" strike="noStrike" dirty="0" smtClean="0">
                          <a:solidFill>
                            <a:srgbClr val="800000"/>
                          </a:solidFill>
                          <a:latin typeface="Times"/>
                          <a:cs typeface="Times"/>
                        </a:rPr>
                        <a:t>ree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Times"/>
                          <a:cs typeface="Times"/>
                        </a:rPr>
                        <a:t>c</a:t>
                      </a:r>
                      <a:r>
                        <a:rPr lang="en-US" sz="2800" b="0" u="sng" dirty="0" smtClean="0">
                          <a:solidFill>
                            <a:srgbClr val="800000"/>
                          </a:solidFill>
                          <a:latin typeface="Times"/>
                          <a:cs typeface="Times"/>
                        </a:rPr>
                        <a:t>a</a:t>
                      </a:r>
                      <a:r>
                        <a:rPr lang="en-US" sz="2800" b="0" u="none" dirty="0" smtClean="0">
                          <a:solidFill>
                            <a:srgbClr val="008000"/>
                          </a:solidFill>
                          <a:latin typeface="Times"/>
                          <a:cs typeface="Times"/>
                        </a:rPr>
                        <a:t>t</a:t>
                      </a:r>
                      <a:endParaRPr lang="en-US" sz="2800" b="0" u="none" strike="sngStrike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u="sng" dirty="0" err="1" smtClean="0">
                          <a:solidFill>
                            <a:srgbClr val="800000"/>
                          </a:solidFill>
                          <a:latin typeface="Times"/>
                          <a:cs typeface="Times"/>
                        </a:rPr>
                        <a:t>eae</a:t>
                      </a:r>
                      <a:r>
                        <a:rPr lang="en-US" sz="2800" b="0" u="none" dirty="0" err="1" smtClean="0">
                          <a:solidFill>
                            <a:srgbClr val="008000"/>
                          </a:solidFill>
                          <a:latin typeface="Times"/>
                          <a:cs typeface="Times"/>
                        </a:rPr>
                        <a:t>t</a:t>
                      </a:r>
                      <a:endParaRPr lang="en-US" sz="2800" b="0" strike="sngStrike" dirty="0" smtClean="0">
                        <a:solidFill>
                          <a:srgbClr val="008000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u="none" strike="noStrike" dirty="0" err="1" smtClean="0">
                          <a:solidFill>
                            <a:srgbClr val="008000"/>
                          </a:solidFill>
                          <a:latin typeface="Times"/>
                          <a:cs typeface="Times"/>
                        </a:rPr>
                        <a:t>f</a:t>
                      </a:r>
                      <a:r>
                        <a:rPr lang="en-US" sz="2800" b="0" u="sng" dirty="0" err="1" smtClean="0">
                          <a:solidFill>
                            <a:srgbClr val="800000"/>
                          </a:solidFill>
                          <a:latin typeface="Times"/>
                          <a:cs typeface="Times"/>
                        </a:rPr>
                        <a:t>eer</a:t>
                      </a:r>
                      <a:endParaRPr lang="en-US" sz="2800" b="0" strike="noStrike" dirty="0" smtClean="0">
                        <a:solidFill>
                          <a:srgbClr val="008000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strike="sngStrike" dirty="0" smtClean="0">
                          <a:solidFill>
                            <a:srgbClr val="008000"/>
                          </a:solidFill>
                          <a:latin typeface="Times"/>
                          <a:cs typeface="Times"/>
                        </a:rPr>
                        <a:t>coa</a:t>
                      </a:r>
                      <a:r>
                        <a:rPr lang="en-US" sz="2800" b="0" u="none" strike="sngStrike" dirty="0" smtClean="0">
                          <a:solidFill>
                            <a:srgbClr val="008000"/>
                          </a:solidFill>
                          <a:latin typeface="Times"/>
                          <a:cs typeface="Times"/>
                        </a:rPr>
                        <a:t>t</a:t>
                      </a:r>
                      <a:endParaRPr lang="en-US" sz="2800" b="0" u="sng" strike="sngStrike" dirty="0">
                        <a:solidFill>
                          <a:srgbClr val="8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u="none" strike="sngStrike" dirty="0" smtClean="0">
                          <a:solidFill>
                            <a:srgbClr val="008000"/>
                          </a:solidFill>
                          <a:latin typeface="Times"/>
                          <a:cs typeface="Times"/>
                        </a:rPr>
                        <a:t>t</a:t>
                      </a:r>
                      <a:endParaRPr lang="en-US" sz="2800" b="0" u="sng" strike="sngStrike" dirty="0" smtClean="0">
                        <a:solidFill>
                          <a:srgbClr val="800000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u="none" strike="sngStrike" dirty="0" err="1" smtClean="0">
                          <a:solidFill>
                            <a:srgbClr val="008000"/>
                          </a:solidFill>
                          <a:latin typeface="Times"/>
                          <a:cs typeface="Times"/>
                        </a:rPr>
                        <a:t>frare</a:t>
                      </a:r>
                      <a:endParaRPr lang="en-US" sz="2800" b="0" strike="sngStrike" dirty="0" smtClean="0">
                        <a:solidFill>
                          <a:srgbClr val="008000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294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604245"/>
              </p:ext>
            </p:extLst>
          </p:nvPr>
        </p:nvGraphicFramePr>
        <p:xfrm>
          <a:off x="1524000" y="817880"/>
          <a:ext cx="609600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3071"/>
                <a:gridCol w="458292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b="0" dirty="0" smtClean="0">
                          <a:solidFill>
                            <a:schemeClr val="accent1"/>
                          </a:solidFill>
                          <a:latin typeface="Courier"/>
                        </a:rPr>
                        <a:t>[^a]</a:t>
                      </a:r>
                      <a:endParaRPr lang="en-US" sz="3200" b="0" dirty="0">
                        <a:solidFill>
                          <a:schemeClr val="accent1"/>
                        </a:solidFill>
                        <a:latin typeface="Courier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 smtClean="0">
                          <a:solidFill>
                            <a:schemeClr val="accent1"/>
                          </a:solidFill>
                          <a:latin typeface="Optima"/>
                          <a:cs typeface="Optima"/>
                        </a:rPr>
                        <a:t>match</a:t>
                      </a:r>
                      <a:r>
                        <a:rPr lang="en-US" sz="3200" b="0" baseline="0" dirty="0" smtClean="0">
                          <a:solidFill>
                            <a:schemeClr val="accent1"/>
                          </a:solidFill>
                          <a:latin typeface="Optima"/>
                          <a:cs typeface="Optima"/>
                        </a:rPr>
                        <a:t>es any character not in the set </a:t>
                      </a:r>
                      <a:r>
                        <a:rPr lang="en-US" sz="3200" b="0" baseline="0" dirty="0" smtClean="0">
                          <a:solidFill>
                            <a:schemeClr val="accent1"/>
                          </a:solidFill>
                          <a:latin typeface="Courier"/>
                          <a:cs typeface="Courier"/>
                        </a:rPr>
                        <a:t>a</a:t>
                      </a:r>
                      <a:endParaRPr lang="en-US" sz="3200" b="0" dirty="0">
                        <a:solidFill>
                          <a:schemeClr val="accent1"/>
                        </a:solidFill>
                        <a:latin typeface="Optima"/>
                        <a:cs typeface="Optim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292334"/>
              </p:ext>
            </p:extLst>
          </p:nvPr>
        </p:nvGraphicFramePr>
        <p:xfrm>
          <a:off x="2752633" y="2547108"/>
          <a:ext cx="4064000" cy="2590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rgbClr val="4F81BD"/>
                          </a:solidFill>
                          <a:latin typeface="Courier"/>
                        </a:rPr>
                        <a:t>c</a:t>
                      </a:r>
                      <a:r>
                        <a:rPr lang="en-US" sz="2800" b="0" u="sng" dirty="0" smtClean="0">
                          <a:solidFill>
                            <a:srgbClr val="800000"/>
                          </a:solidFill>
                          <a:latin typeface="Courier"/>
                        </a:rPr>
                        <a:t>[^</a:t>
                      </a:r>
                      <a:r>
                        <a:rPr lang="en-US" sz="2800" b="0" u="sng" dirty="0" err="1" smtClean="0">
                          <a:solidFill>
                            <a:srgbClr val="800000"/>
                          </a:solidFill>
                          <a:latin typeface="Courier"/>
                        </a:rPr>
                        <a:t>oa</a:t>
                      </a:r>
                      <a:r>
                        <a:rPr lang="en-US" sz="2800" b="0" u="sng" dirty="0" smtClean="0">
                          <a:solidFill>
                            <a:srgbClr val="800000"/>
                          </a:solidFill>
                          <a:latin typeface="Courier"/>
                        </a:rPr>
                        <a:t>]</a:t>
                      </a:r>
                      <a:r>
                        <a:rPr lang="en-US" sz="2800" b="0" u="none" dirty="0" smtClean="0">
                          <a:solidFill>
                            <a:srgbClr val="4F81BD"/>
                          </a:solidFill>
                          <a:latin typeface="Courier"/>
                        </a:rPr>
                        <a:t>t</a:t>
                      </a:r>
                      <a:endParaRPr lang="en-US" sz="2800" b="0" dirty="0" smtClean="0">
                        <a:solidFill>
                          <a:srgbClr val="4F81BD"/>
                        </a:solidFill>
                        <a:latin typeface="Courier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u="sng" dirty="0" smtClean="0">
                          <a:solidFill>
                            <a:srgbClr val="800000"/>
                          </a:solidFill>
                          <a:latin typeface="Courier"/>
                        </a:rPr>
                        <a:t>[^</a:t>
                      </a:r>
                      <a:r>
                        <a:rPr lang="en-US" sz="2800" b="0" u="sng" dirty="0" err="1" smtClean="0">
                          <a:solidFill>
                            <a:srgbClr val="800000"/>
                          </a:solidFill>
                          <a:latin typeface="Courier"/>
                        </a:rPr>
                        <a:t>ea</a:t>
                      </a:r>
                      <a:r>
                        <a:rPr lang="en-US" sz="2800" b="0" u="sng" dirty="0" smtClean="0">
                          <a:solidFill>
                            <a:srgbClr val="800000"/>
                          </a:solidFill>
                          <a:latin typeface="Courier"/>
                        </a:rPr>
                        <a:t>]</a:t>
                      </a:r>
                      <a:r>
                        <a:rPr lang="en-US" sz="2800" b="0" u="none" dirty="0" smtClean="0">
                          <a:solidFill>
                            <a:srgbClr val="4F81BD"/>
                          </a:solidFill>
                          <a:latin typeface="Courier"/>
                        </a:rPr>
                        <a:t>+t</a:t>
                      </a:r>
                      <a:endParaRPr lang="en-US" sz="2800" b="0" dirty="0" smtClean="0">
                        <a:solidFill>
                          <a:srgbClr val="4F81BD"/>
                        </a:solidFill>
                        <a:latin typeface="Courier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u="none" strike="sngStrike" dirty="0" smtClean="0">
                          <a:solidFill>
                            <a:srgbClr val="008000"/>
                          </a:solidFill>
                          <a:latin typeface="Times"/>
                          <a:cs typeface="Times"/>
                        </a:rPr>
                        <a:t>cot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u="none" strike="sngStrike" dirty="0" smtClean="0">
                          <a:solidFill>
                            <a:srgbClr val="008000"/>
                          </a:solidFill>
                          <a:latin typeface="Times"/>
                          <a:cs typeface="Times"/>
                        </a:rPr>
                        <a:t>et</a:t>
                      </a:r>
                      <a:endParaRPr lang="en-US" sz="2800" b="0" strike="sngStrike" dirty="0" smtClean="0">
                        <a:solidFill>
                          <a:srgbClr val="008000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strike="sngStrike" dirty="0" smtClean="0">
                          <a:solidFill>
                            <a:srgbClr val="008000"/>
                          </a:solidFill>
                          <a:latin typeface="Times"/>
                          <a:cs typeface="Times"/>
                        </a:rPr>
                        <a:t>cat</a:t>
                      </a:r>
                      <a:endParaRPr lang="en-US" sz="2800" b="0" u="none" strike="sngStrike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u="sng" strike="noStrike" dirty="0" smtClean="0">
                          <a:solidFill>
                            <a:srgbClr val="800000"/>
                          </a:solidFill>
                          <a:latin typeface="Times"/>
                          <a:cs typeface="Times"/>
                        </a:rPr>
                        <a:t>i</a:t>
                      </a:r>
                      <a:r>
                        <a:rPr lang="en-US" sz="2800" b="0" u="none" strike="noStrike" dirty="0" smtClean="0">
                          <a:solidFill>
                            <a:srgbClr val="008000"/>
                          </a:solidFill>
                          <a:latin typeface="Times"/>
                          <a:cs typeface="Times"/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strike="noStrike" dirty="0" err="1" smtClean="0">
                          <a:solidFill>
                            <a:srgbClr val="008000"/>
                          </a:solidFill>
                          <a:latin typeface="Times"/>
                          <a:cs typeface="Times"/>
                        </a:rPr>
                        <a:t>c</a:t>
                      </a:r>
                      <a:r>
                        <a:rPr lang="en-US" sz="2800" b="0" u="sng" dirty="0" err="1" smtClean="0">
                          <a:solidFill>
                            <a:srgbClr val="800000"/>
                          </a:solidFill>
                          <a:latin typeface="Times"/>
                          <a:cs typeface="Times"/>
                        </a:rPr>
                        <a:t>e</a:t>
                      </a:r>
                      <a:r>
                        <a:rPr lang="en-US" sz="2800" b="0" u="none" strike="noStrike" dirty="0" err="1" smtClean="0">
                          <a:solidFill>
                            <a:srgbClr val="008000"/>
                          </a:solidFill>
                          <a:latin typeface="Times"/>
                          <a:cs typeface="Times"/>
                        </a:rPr>
                        <a:t>t</a:t>
                      </a:r>
                      <a:endParaRPr lang="en-US" sz="2800" b="0" u="sng" strike="noStrike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u="sng" strike="noStrike" dirty="0" smtClean="0">
                          <a:solidFill>
                            <a:srgbClr val="800000"/>
                          </a:solidFill>
                          <a:latin typeface="Times"/>
                          <a:cs typeface="Times"/>
                        </a:rPr>
                        <a:t>ou</a:t>
                      </a:r>
                      <a:r>
                        <a:rPr lang="en-US" sz="2800" b="0" u="none" strike="noStrike" dirty="0" smtClean="0">
                          <a:solidFill>
                            <a:srgbClr val="008000"/>
                          </a:solidFill>
                          <a:latin typeface="Times"/>
                          <a:cs typeface="Times"/>
                        </a:rPr>
                        <a:t>t</a:t>
                      </a:r>
                      <a:endParaRPr lang="en-US" sz="2800" b="0" u="none" strike="noStrike" dirty="0" smtClean="0">
                        <a:solidFill>
                          <a:srgbClr val="008000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7855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6552" y="1083989"/>
            <a:ext cx="2121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/>
                </a:solidFill>
                <a:latin typeface="Optima"/>
              </a:rPr>
              <a:t>news articles</a:t>
            </a:r>
            <a:endParaRPr lang="en-US" sz="2400" dirty="0">
              <a:solidFill>
                <a:schemeClr val="bg2"/>
              </a:solidFill>
              <a:latin typeface="Optima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4265122" y="904705"/>
            <a:ext cx="3227294" cy="914400"/>
            <a:chOff x="4265122" y="904705"/>
            <a:chExt cx="3227294" cy="91440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38325" y="904705"/>
              <a:ext cx="914400" cy="9144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65122" y="904705"/>
              <a:ext cx="947912" cy="9144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78016" y="904705"/>
              <a:ext cx="914400" cy="914400"/>
            </a:xfrm>
            <a:prstGeom prst="rect">
              <a:avLst/>
            </a:prstGeom>
          </p:spPr>
        </p:pic>
      </p:grpSp>
      <p:sp>
        <p:nvSpPr>
          <p:cNvPr id="19" name="TextBox 18"/>
          <p:cNvSpPr txBox="1"/>
          <p:nvPr/>
        </p:nvSpPr>
        <p:spPr>
          <a:xfrm>
            <a:off x="1256552" y="2577366"/>
            <a:ext cx="2121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/>
                </a:solidFill>
                <a:latin typeface="Optima"/>
              </a:rPr>
              <a:t>social media</a:t>
            </a:r>
            <a:endParaRPr lang="en-US" sz="2400" dirty="0">
              <a:solidFill>
                <a:schemeClr val="bg2"/>
              </a:solidFill>
              <a:latin typeface="Optima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4322539" y="3657357"/>
            <a:ext cx="2030186" cy="914400"/>
            <a:chOff x="4322539" y="3682999"/>
            <a:chExt cx="2030186" cy="914400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38325" y="3682999"/>
              <a:ext cx="914400" cy="914400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22539" y="3682999"/>
              <a:ext cx="914400" cy="914400"/>
            </a:xfrm>
            <a:prstGeom prst="rect">
              <a:avLst/>
            </a:prstGeom>
          </p:spPr>
        </p:pic>
      </p:grpSp>
      <p:sp>
        <p:nvSpPr>
          <p:cNvPr id="28" name="TextBox 27"/>
          <p:cNvSpPr txBox="1"/>
          <p:nvPr/>
        </p:nvSpPr>
        <p:spPr>
          <a:xfrm>
            <a:off x="1256552" y="3841412"/>
            <a:ext cx="2121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/>
                </a:solidFill>
                <a:latin typeface="Optima"/>
              </a:rPr>
              <a:t>email</a:t>
            </a:r>
            <a:endParaRPr lang="en-US" sz="2400" dirty="0">
              <a:solidFill>
                <a:schemeClr val="bg2"/>
              </a:solidFill>
              <a:latin typeface="Optima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4265122" y="2281031"/>
            <a:ext cx="3227236" cy="914400"/>
            <a:chOff x="4298634" y="2393950"/>
            <a:chExt cx="3227236" cy="914400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98634" y="2393950"/>
              <a:ext cx="914400" cy="914400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442659" y="2393950"/>
              <a:ext cx="905733" cy="914400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578016" y="2393950"/>
              <a:ext cx="947854" cy="914400"/>
            </a:xfrm>
            <a:prstGeom prst="rect">
              <a:avLst/>
            </a:prstGeom>
          </p:spPr>
        </p:pic>
      </p:grpSp>
      <p:grpSp>
        <p:nvGrpSpPr>
          <p:cNvPr id="35" name="Group 34"/>
          <p:cNvGrpSpPr/>
          <p:nvPr/>
        </p:nvGrpSpPr>
        <p:grpSpPr>
          <a:xfrm>
            <a:off x="4322539" y="5033682"/>
            <a:ext cx="2030186" cy="914400"/>
            <a:chOff x="4322539" y="5033682"/>
            <a:chExt cx="2030186" cy="914400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322539" y="5033682"/>
              <a:ext cx="914400" cy="914400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450357" y="5033682"/>
              <a:ext cx="902368" cy="914400"/>
            </a:xfrm>
            <a:prstGeom prst="rect">
              <a:avLst/>
            </a:prstGeom>
          </p:spPr>
        </p:pic>
      </p:grpSp>
      <p:sp>
        <p:nvSpPr>
          <p:cNvPr id="32" name="TextBox 31"/>
          <p:cNvSpPr txBox="1"/>
          <p:nvPr/>
        </p:nvSpPr>
        <p:spPr>
          <a:xfrm>
            <a:off x="1256552" y="5266800"/>
            <a:ext cx="2121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/>
                </a:solidFill>
                <a:latin typeface="Optima"/>
              </a:rPr>
              <a:t>messaging</a:t>
            </a:r>
            <a:endParaRPr lang="en-US" sz="2400" dirty="0">
              <a:solidFill>
                <a:schemeClr val="bg2"/>
              </a:solidFill>
              <a:latin typeface="Optima"/>
            </a:endParaRPr>
          </a:p>
        </p:txBody>
      </p:sp>
    </p:spTree>
    <p:extLst>
      <p:ext uri="{BB962C8B-B14F-4D97-AF65-F5344CB8AC3E}">
        <p14:creationId xmlns:p14="http://schemas.microsoft.com/office/powerpoint/2010/main" val="3964199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83236"/>
              </p:ext>
            </p:extLst>
          </p:nvPr>
        </p:nvGraphicFramePr>
        <p:xfrm>
          <a:off x="1524000" y="817880"/>
          <a:ext cx="609600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9607"/>
                <a:gridCol w="419639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b="0" dirty="0" smtClean="0">
                          <a:solidFill>
                            <a:schemeClr val="accent1"/>
                          </a:solidFill>
                          <a:latin typeface="Courier"/>
                        </a:rPr>
                        <a:t>[a-b]</a:t>
                      </a:r>
                      <a:endParaRPr lang="en-US" sz="3200" b="0" dirty="0">
                        <a:solidFill>
                          <a:schemeClr val="accent1"/>
                        </a:solidFill>
                        <a:latin typeface="Courier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 smtClean="0">
                          <a:solidFill>
                            <a:schemeClr val="accent1"/>
                          </a:solidFill>
                          <a:latin typeface="Optima"/>
                          <a:cs typeface="Optima"/>
                        </a:rPr>
                        <a:t>match</a:t>
                      </a:r>
                      <a:r>
                        <a:rPr lang="en-US" sz="3200" b="0" baseline="0" dirty="0" smtClean="0">
                          <a:solidFill>
                            <a:schemeClr val="accent1"/>
                          </a:solidFill>
                          <a:latin typeface="Optima"/>
                          <a:cs typeface="Optima"/>
                        </a:rPr>
                        <a:t>es any character in the range </a:t>
                      </a:r>
                      <a:r>
                        <a:rPr lang="en-US" sz="3200" b="0" baseline="0" dirty="0" smtClean="0">
                          <a:solidFill>
                            <a:schemeClr val="accent1"/>
                          </a:solidFill>
                          <a:latin typeface="Courier"/>
                          <a:cs typeface="Courier"/>
                        </a:rPr>
                        <a:t>a-b</a:t>
                      </a:r>
                      <a:r>
                        <a:rPr lang="en-US" sz="3200" b="0" baseline="0" dirty="0" smtClean="0">
                          <a:solidFill>
                            <a:schemeClr val="accent1"/>
                          </a:solidFill>
                          <a:latin typeface="Optima"/>
                          <a:cs typeface="Optima"/>
                        </a:rPr>
                        <a:t>*</a:t>
                      </a:r>
                      <a:endParaRPr lang="en-US" sz="3200" b="0" dirty="0">
                        <a:solidFill>
                          <a:schemeClr val="accent1"/>
                        </a:solidFill>
                        <a:latin typeface="Optima"/>
                        <a:cs typeface="Optim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618621"/>
              </p:ext>
            </p:extLst>
          </p:nvPr>
        </p:nvGraphicFramePr>
        <p:xfrm>
          <a:off x="1399756" y="2547108"/>
          <a:ext cx="6662286" cy="2590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0762"/>
                <a:gridCol w="2220762"/>
                <a:gridCol w="2220762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rgbClr val="4F81BD"/>
                          </a:solidFill>
                          <a:latin typeface="Courier"/>
                        </a:rPr>
                        <a:t>c</a:t>
                      </a:r>
                      <a:r>
                        <a:rPr lang="en-US" sz="2800" b="0" u="sng" dirty="0" smtClean="0">
                          <a:solidFill>
                            <a:srgbClr val="800000"/>
                          </a:solidFill>
                          <a:latin typeface="Courier"/>
                        </a:rPr>
                        <a:t>[a-z]</a:t>
                      </a:r>
                      <a:r>
                        <a:rPr lang="en-US" sz="2800" b="0" u="none" dirty="0" smtClean="0">
                          <a:solidFill>
                            <a:srgbClr val="4F81BD"/>
                          </a:solidFill>
                          <a:latin typeface="Courier"/>
                        </a:rPr>
                        <a:t>t</a:t>
                      </a:r>
                      <a:endParaRPr lang="en-US" sz="2800" b="0" dirty="0" smtClean="0">
                        <a:solidFill>
                          <a:srgbClr val="4F81BD"/>
                        </a:solidFill>
                        <a:latin typeface="Courier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u="sng" dirty="0" smtClean="0">
                          <a:solidFill>
                            <a:srgbClr val="800000"/>
                          </a:solidFill>
                          <a:latin typeface="Courier"/>
                        </a:rPr>
                        <a:t>[0-9]</a:t>
                      </a:r>
                      <a:r>
                        <a:rPr lang="en-US" sz="2800" b="0" u="none" dirty="0" smtClean="0">
                          <a:solidFill>
                            <a:srgbClr val="4F81BD"/>
                          </a:solidFill>
                          <a:latin typeface="Courier"/>
                        </a:rPr>
                        <a:t>+t$</a:t>
                      </a:r>
                      <a:endParaRPr lang="en-US" sz="2800" b="0" dirty="0" smtClean="0">
                        <a:solidFill>
                          <a:srgbClr val="4F81BD"/>
                        </a:solidFill>
                        <a:latin typeface="Courier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u="none" dirty="0" smtClean="0">
                          <a:solidFill>
                            <a:srgbClr val="4F81BD"/>
                          </a:solidFill>
                          <a:latin typeface="Courier"/>
                        </a:rPr>
                        <a:t>F</a:t>
                      </a:r>
                      <a:r>
                        <a:rPr lang="en-US" sz="2800" b="0" u="sng" dirty="0" smtClean="0">
                          <a:solidFill>
                            <a:srgbClr val="800000"/>
                          </a:solidFill>
                          <a:latin typeface="Courier"/>
                        </a:rPr>
                        <a:t>[A-Z]</a:t>
                      </a:r>
                      <a:r>
                        <a:rPr lang="en-US" sz="2800" b="0" u="none" dirty="0" smtClean="0">
                          <a:solidFill>
                            <a:schemeClr val="accent1"/>
                          </a:solidFill>
                          <a:latin typeface="Courier"/>
                        </a:rPr>
                        <a:t>{3}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Times"/>
                          <a:cs typeface="Times"/>
                        </a:rPr>
                        <a:t>c</a:t>
                      </a:r>
                      <a:r>
                        <a:rPr lang="en-US" sz="2800" b="0" u="sng" dirty="0" smtClean="0">
                          <a:solidFill>
                            <a:srgbClr val="800000"/>
                          </a:solidFill>
                          <a:latin typeface="Times"/>
                          <a:cs typeface="Times"/>
                        </a:rPr>
                        <a:t>o</a:t>
                      </a:r>
                      <a:r>
                        <a:rPr lang="en-US" sz="2800" b="0" u="none" dirty="0" smtClean="0">
                          <a:solidFill>
                            <a:srgbClr val="008000"/>
                          </a:solidFill>
                          <a:latin typeface="Times"/>
                          <a:cs typeface="Times"/>
                        </a:rPr>
                        <a:t>t</a:t>
                      </a:r>
                      <a:endParaRPr lang="en-US" sz="2800" b="0" u="sng" dirty="0" smtClean="0">
                        <a:solidFill>
                          <a:srgbClr val="800000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u="sng" dirty="0" smtClean="0">
                          <a:solidFill>
                            <a:srgbClr val="800000"/>
                          </a:solidFill>
                          <a:latin typeface="Times"/>
                          <a:cs typeface="Times"/>
                        </a:rPr>
                        <a:t>0</a:t>
                      </a:r>
                      <a:r>
                        <a:rPr lang="en-US" sz="2800" b="0" u="none" dirty="0" smtClean="0">
                          <a:solidFill>
                            <a:srgbClr val="008000"/>
                          </a:solidFill>
                          <a:latin typeface="Times"/>
                          <a:cs typeface="Times"/>
                        </a:rPr>
                        <a:t>t</a:t>
                      </a:r>
                      <a:endParaRPr lang="en-US" sz="2800" b="0" dirty="0" smtClean="0">
                        <a:solidFill>
                          <a:srgbClr val="008000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u="none" strike="noStrike" dirty="0" smtClean="0">
                          <a:solidFill>
                            <a:srgbClr val="008000"/>
                          </a:solidFill>
                          <a:latin typeface="Times"/>
                          <a:cs typeface="Times"/>
                        </a:rPr>
                        <a:t>F</a:t>
                      </a:r>
                      <a:r>
                        <a:rPr lang="en-US" sz="2800" b="0" u="sng" strike="noStrike" dirty="0" smtClean="0">
                          <a:solidFill>
                            <a:srgbClr val="800000"/>
                          </a:solidFill>
                          <a:latin typeface="Times"/>
                          <a:cs typeface="Times"/>
                        </a:rPr>
                        <a:t>OUR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Times"/>
                          <a:cs typeface="Times"/>
                        </a:rPr>
                        <a:t>c</a:t>
                      </a:r>
                      <a:r>
                        <a:rPr lang="en-US" sz="2800" b="0" u="sng" dirty="0" smtClean="0">
                          <a:solidFill>
                            <a:srgbClr val="800000"/>
                          </a:solidFill>
                          <a:latin typeface="Times"/>
                          <a:cs typeface="Times"/>
                        </a:rPr>
                        <a:t>a</a:t>
                      </a:r>
                      <a:r>
                        <a:rPr lang="en-US" sz="2800" b="0" u="none" dirty="0" smtClean="0">
                          <a:solidFill>
                            <a:srgbClr val="008000"/>
                          </a:solidFill>
                          <a:latin typeface="Times"/>
                          <a:cs typeface="Times"/>
                        </a:rPr>
                        <a:t>t</a:t>
                      </a:r>
                      <a:endParaRPr lang="en-US" sz="2800" b="0" u="none" strike="sngStrike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u="sng" dirty="0" smtClean="0">
                          <a:solidFill>
                            <a:srgbClr val="800000"/>
                          </a:solidFill>
                          <a:latin typeface="Times"/>
                          <a:cs typeface="Times"/>
                        </a:rPr>
                        <a:t>213</a:t>
                      </a:r>
                      <a:r>
                        <a:rPr lang="en-US" sz="2800" b="0" u="none" dirty="0" smtClean="0">
                          <a:solidFill>
                            <a:srgbClr val="008000"/>
                          </a:solidFill>
                          <a:latin typeface="Times"/>
                          <a:cs typeface="Times"/>
                        </a:rPr>
                        <a:t>t</a:t>
                      </a:r>
                      <a:endParaRPr lang="en-US" sz="2800" b="0" strike="sngStrike" dirty="0" smtClean="0">
                        <a:solidFill>
                          <a:srgbClr val="008000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u="none" strike="noStrike" dirty="0" smtClean="0">
                          <a:solidFill>
                            <a:srgbClr val="008000"/>
                          </a:solidFill>
                          <a:latin typeface="Times"/>
                          <a:cs typeface="Times"/>
                        </a:rPr>
                        <a:t>F</a:t>
                      </a:r>
                      <a:r>
                        <a:rPr lang="en-US" sz="2800" b="0" u="sng" strike="noStrike" dirty="0" smtClean="0">
                          <a:solidFill>
                            <a:srgbClr val="800000"/>
                          </a:solidFill>
                          <a:latin typeface="Times"/>
                          <a:cs typeface="Times"/>
                        </a:rPr>
                        <a:t>REE</a:t>
                      </a:r>
                      <a:endParaRPr lang="en-US" sz="2800" b="0" strike="noStrike" dirty="0" smtClean="0">
                        <a:solidFill>
                          <a:srgbClr val="008000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strike="sngStrike" dirty="0" smtClean="0">
                          <a:solidFill>
                            <a:srgbClr val="008000"/>
                          </a:solidFill>
                          <a:latin typeface="Times"/>
                          <a:cs typeface="Times"/>
                        </a:rPr>
                        <a:t>coa</a:t>
                      </a:r>
                      <a:r>
                        <a:rPr lang="en-US" sz="2800" b="0" u="none" strike="sngStrike" dirty="0" smtClean="0">
                          <a:solidFill>
                            <a:srgbClr val="008000"/>
                          </a:solidFill>
                          <a:latin typeface="Times"/>
                          <a:cs typeface="Times"/>
                        </a:rPr>
                        <a:t>t</a:t>
                      </a:r>
                      <a:endParaRPr lang="en-US" sz="2800" b="0" u="sng" strike="sngStrike" dirty="0">
                        <a:solidFill>
                          <a:srgbClr val="8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u="none" strike="sngStrike" dirty="0" err="1" smtClean="0">
                          <a:solidFill>
                            <a:srgbClr val="008000"/>
                          </a:solidFill>
                          <a:latin typeface="Times"/>
                          <a:cs typeface="Times"/>
                        </a:rPr>
                        <a:t>aet</a:t>
                      </a:r>
                      <a:endParaRPr lang="en-US" sz="2800" b="0" u="sng" strike="sngStrike" dirty="0" smtClean="0">
                        <a:solidFill>
                          <a:srgbClr val="800000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u="none" strike="sngStrike" dirty="0" smtClean="0">
                          <a:solidFill>
                            <a:srgbClr val="008000"/>
                          </a:solidFill>
                          <a:latin typeface="Times"/>
                          <a:cs typeface="Times"/>
                        </a:rPr>
                        <a:t>Free</a:t>
                      </a:r>
                      <a:endParaRPr lang="en-US" sz="2800" b="0" strike="sngStrike" dirty="0" smtClean="0">
                        <a:solidFill>
                          <a:srgbClr val="008000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3412046" y="6102121"/>
            <a:ext cx="25839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Optima"/>
                <a:cs typeface="Optima"/>
              </a:rPr>
              <a:t>*defined by ASCII codes</a:t>
            </a:r>
            <a:endParaRPr lang="en-US" dirty="0">
              <a:solidFill>
                <a:schemeClr val="accent1"/>
              </a:solidFill>
              <a:latin typeface="Optima"/>
              <a:cs typeface="Optima"/>
            </a:endParaRPr>
          </a:p>
        </p:txBody>
      </p:sp>
    </p:spTree>
    <p:extLst>
      <p:ext uri="{BB962C8B-B14F-4D97-AF65-F5344CB8AC3E}">
        <p14:creationId xmlns:p14="http://schemas.microsoft.com/office/powerpoint/2010/main" val="2356991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031674"/>
              </p:ext>
            </p:extLst>
          </p:nvPr>
        </p:nvGraphicFramePr>
        <p:xfrm>
          <a:off x="1524000" y="817880"/>
          <a:ext cx="609600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291"/>
                <a:gridCol w="509370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b="0" dirty="0" smtClean="0">
                          <a:solidFill>
                            <a:schemeClr val="accent1"/>
                          </a:solidFill>
                          <a:latin typeface="Courier"/>
                        </a:rPr>
                        <a:t>A|B</a:t>
                      </a:r>
                      <a:endParaRPr lang="en-US" sz="3200" b="0" dirty="0">
                        <a:solidFill>
                          <a:schemeClr val="accent1"/>
                        </a:solidFill>
                        <a:latin typeface="Courier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 smtClean="0">
                          <a:solidFill>
                            <a:schemeClr val="accent1"/>
                          </a:solidFill>
                          <a:latin typeface="Optima"/>
                          <a:cs typeface="Optima"/>
                        </a:rPr>
                        <a:t>match</a:t>
                      </a:r>
                      <a:r>
                        <a:rPr lang="en-US" sz="3200" b="0" baseline="0" dirty="0" smtClean="0">
                          <a:solidFill>
                            <a:schemeClr val="accent1"/>
                          </a:solidFill>
                          <a:latin typeface="Optima"/>
                          <a:cs typeface="Optima"/>
                        </a:rPr>
                        <a:t>es either pattern </a:t>
                      </a:r>
                      <a:r>
                        <a:rPr lang="en-US" sz="3200" b="0" baseline="0" dirty="0" smtClean="0">
                          <a:solidFill>
                            <a:schemeClr val="accent1"/>
                          </a:solidFill>
                          <a:latin typeface="Courier"/>
                          <a:cs typeface="Courier"/>
                        </a:rPr>
                        <a:t>A</a:t>
                      </a:r>
                      <a:r>
                        <a:rPr lang="en-US" sz="3200" b="0" baseline="0" dirty="0" smtClean="0">
                          <a:solidFill>
                            <a:schemeClr val="accent1"/>
                          </a:solidFill>
                          <a:latin typeface="Optima"/>
                          <a:cs typeface="Optima"/>
                        </a:rPr>
                        <a:t> or </a:t>
                      </a:r>
                      <a:r>
                        <a:rPr lang="en-US" sz="3200" b="0" baseline="0" dirty="0" smtClean="0">
                          <a:solidFill>
                            <a:schemeClr val="accent1"/>
                          </a:solidFill>
                          <a:latin typeface="Courier"/>
                          <a:cs typeface="Courier"/>
                        </a:rPr>
                        <a:t>B</a:t>
                      </a:r>
                      <a:endParaRPr lang="en-US" sz="3200" b="0" dirty="0" smtClean="0">
                        <a:solidFill>
                          <a:schemeClr val="accent1"/>
                        </a:solidFill>
                        <a:latin typeface="Optima"/>
                        <a:cs typeface="Optim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914933"/>
              </p:ext>
            </p:extLst>
          </p:nvPr>
        </p:nvGraphicFramePr>
        <p:xfrm>
          <a:off x="980146" y="2547108"/>
          <a:ext cx="7299804" cy="3627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9902"/>
                <a:gridCol w="3649902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rgbClr val="4F81BD"/>
                          </a:solidFill>
                          <a:latin typeface="Courier"/>
                        </a:rPr>
                        <a:t>c</a:t>
                      </a:r>
                      <a:r>
                        <a:rPr lang="en-US" sz="2800" b="0" u="sng" dirty="0" smtClean="0">
                          <a:solidFill>
                            <a:schemeClr val="accent1"/>
                          </a:solidFill>
                          <a:latin typeface="Courier"/>
                        </a:rPr>
                        <a:t>[</a:t>
                      </a:r>
                      <a:r>
                        <a:rPr lang="en-US" sz="2800" b="0" u="sng" dirty="0" err="1" smtClean="0">
                          <a:solidFill>
                            <a:schemeClr val="accent1"/>
                          </a:solidFill>
                          <a:latin typeface="Courier"/>
                        </a:rPr>
                        <a:t>oa</a:t>
                      </a:r>
                      <a:r>
                        <a:rPr lang="en-US" sz="2800" b="0" u="sng" dirty="0" smtClean="0">
                          <a:solidFill>
                            <a:schemeClr val="accent1"/>
                          </a:solidFill>
                          <a:latin typeface="Courier"/>
                        </a:rPr>
                        <a:t>]</a:t>
                      </a:r>
                      <a:r>
                        <a:rPr lang="en-US" sz="2800" b="0" u="none" dirty="0" smtClean="0">
                          <a:solidFill>
                            <a:srgbClr val="4F81BD"/>
                          </a:solidFill>
                          <a:latin typeface="Courier"/>
                        </a:rPr>
                        <a:t>t|^</a:t>
                      </a:r>
                      <a:r>
                        <a:rPr lang="en-US" sz="2800" b="0" u="none" dirty="0" err="1" smtClean="0">
                          <a:solidFill>
                            <a:srgbClr val="4F81BD"/>
                          </a:solidFill>
                          <a:latin typeface="Courier"/>
                        </a:rPr>
                        <a:t>wo</a:t>
                      </a:r>
                      <a:r>
                        <a:rPr lang="en-US" sz="2800" b="0" u="none" dirty="0" smtClean="0">
                          <a:solidFill>
                            <a:srgbClr val="4F81BD"/>
                          </a:solidFill>
                          <a:latin typeface="Courier"/>
                        </a:rPr>
                        <a:t>*l</a:t>
                      </a:r>
                      <a:endParaRPr lang="en-US" sz="2800" b="0" dirty="0" smtClean="0">
                        <a:solidFill>
                          <a:srgbClr val="4F81BD"/>
                        </a:solidFill>
                        <a:latin typeface="Courier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err="1" smtClean="0">
                          <a:solidFill>
                            <a:srgbClr val="4F81BD"/>
                          </a:solidFill>
                          <a:latin typeface="Courier"/>
                        </a:rPr>
                        <a:t>dog|cat</a:t>
                      </a:r>
                      <a:endParaRPr lang="en-US" sz="2800" b="0" dirty="0" smtClean="0">
                        <a:solidFill>
                          <a:srgbClr val="4F81BD"/>
                        </a:solidFill>
                        <a:latin typeface="Courier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u="none" dirty="0" smtClean="0">
                          <a:solidFill>
                            <a:srgbClr val="008000"/>
                          </a:solidFill>
                          <a:latin typeface="Times"/>
                          <a:cs typeface="Times"/>
                        </a:rPr>
                        <a:t>cot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u="none" dirty="0" smtClean="0">
                          <a:solidFill>
                            <a:srgbClr val="008000"/>
                          </a:solidFill>
                          <a:latin typeface="Times"/>
                          <a:cs typeface="Times"/>
                        </a:rPr>
                        <a:t>cat</a:t>
                      </a:r>
                      <a:endParaRPr lang="en-US" sz="2800" b="0" dirty="0" smtClean="0">
                        <a:solidFill>
                          <a:srgbClr val="008000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 smtClean="0">
                          <a:solidFill>
                            <a:srgbClr val="008000"/>
                          </a:solidFill>
                          <a:latin typeface="Times"/>
                          <a:cs typeface="Times"/>
                        </a:rPr>
                        <a:t>wool</a:t>
                      </a:r>
                      <a:endParaRPr lang="en-US" sz="2800" b="0" u="none" strike="sngStrike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u="none" dirty="0" smtClean="0">
                          <a:solidFill>
                            <a:srgbClr val="008000"/>
                          </a:solidFill>
                          <a:latin typeface="Times"/>
                          <a:cs typeface="Times"/>
                        </a:rPr>
                        <a:t>dog</a:t>
                      </a:r>
                      <a:endParaRPr lang="en-US" sz="2800" b="0" strike="sngStrike" dirty="0" smtClean="0">
                        <a:solidFill>
                          <a:srgbClr val="008000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 err="1" smtClean="0">
                          <a:solidFill>
                            <a:srgbClr val="008000"/>
                          </a:solidFill>
                          <a:latin typeface="Times"/>
                          <a:cs typeface="Times"/>
                        </a:rPr>
                        <a:t>wol</a:t>
                      </a:r>
                      <a:endParaRPr lang="en-US" sz="2800" b="0" u="sng" strike="sngStrike" dirty="0">
                        <a:solidFill>
                          <a:srgbClr val="8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u="none" strike="sngStrike" dirty="0" smtClean="0">
                          <a:solidFill>
                            <a:srgbClr val="008000"/>
                          </a:solidFill>
                          <a:latin typeface="Times"/>
                          <a:cs typeface="Times"/>
                        </a:rPr>
                        <a:t>squirrel</a:t>
                      </a:r>
                      <a:endParaRPr lang="en-US" sz="2800" b="0" u="sng" strike="sngStrike" dirty="0" smtClean="0">
                        <a:solidFill>
                          <a:srgbClr val="800000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strike="sngStrike" dirty="0" err="1" smtClean="0">
                          <a:solidFill>
                            <a:srgbClr val="008000"/>
                          </a:solidFill>
                          <a:latin typeface="Times"/>
                          <a:cs typeface="Times"/>
                        </a:rPr>
                        <a:t>catwol</a:t>
                      </a:r>
                      <a:endParaRPr lang="en-US" sz="2800" b="0" u="sng" strike="sngStrike" dirty="0">
                        <a:solidFill>
                          <a:srgbClr val="8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u="sng" strike="sngStrike" dirty="0" smtClean="0">
                        <a:solidFill>
                          <a:srgbClr val="800000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 smtClean="0">
                          <a:solidFill>
                            <a:srgbClr val="008000"/>
                          </a:solidFill>
                          <a:latin typeface="Times"/>
                          <a:cs typeface="Times"/>
                        </a:rPr>
                        <a:t>cat</a:t>
                      </a:r>
                      <a:endParaRPr lang="en-US" sz="2800" b="0" u="sng" strike="sngStrike" dirty="0">
                        <a:solidFill>
                          <a:srgbClr val="8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u="sng" strike="sngStrike" dirty="0" smtClean="0">
                        <a:solidFill>
                          <a:srgbClr val="800000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937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219595"/>
              </p:ext>
            </p:extLst>
          </p:nvPr>
        </p:nvGraphicFramePr>
        <p:xfrm>
          <a:off x="1524000" y="817880"/>
          <a:ext cx="6096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291"/>
                <a:gridCol w="509370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b="0" dirty="0" smtClean="0">
                          <a:solidFill>
                            <a:schemeClr val="accent1"/>
                          </a:solidFill>
                          <a:latin typeface="Courier"/>
                        </a:rPr>
                        <a:t>(A)</a:t>
                      </a:r>
                      <a:endParaRPr lang="en-US" sz="3200" b="0" dirty="0">
                        <a:solidFill>
                          <a:schemeClr val="accent1"/>
                        </a:solidFill>
                        <a:latin typeface="Courier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 smtClean="0">
                          <a:solidFill>
                            <a:schemeClr val="accent1"/>
                          </a:solidFill>
                          <a:latin typeface="Optima"/>
                          <a:cs typeface="Optima"/>
                        </a:rPr>
                        <a:t>groups a regular expression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151420"/>
              </p:ext>
            </p:extLst>
          </p:nvPr>
        </p:nvGraphicFramePr>
        <p:xfrm>
          <a:off x="980146" y="2547108"/>
          <a:ext cx="7299804" cy="2590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9902"/>
                <a:gridCol w="3649902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rgbClr val="4F81BD"/>
                          </a:solidFill>
                          <a:latin typeface="Courier"/>
                        </a:rPr>
                        <a:t>(</a:t>
                      </a:r>
                      <a:r>
                        <a:rPr lang="en-US" sz="2800" b="0" dirty="0" err="1" smtClean="0">
                          <a:solidFill>
                            <a:srgbClr val="4F81BD"/>
                          </a:solidFill>
                          <a:latin typeface="Courier"/>
                        </a:rPr>
                        <a:t>dog</a:t>
                      </a:r>
                      <a:r>
                        <a:rPr lang="en-US" sz="2800" b="0" baseline="0" dirty="0" err="1" smtClean="0">
                          <a:solidFill>
                            <a:srgbClr val="4F81BD"/>
                          </a:solidFill>
                          <a:latin typeface="Courier"/>
                        </a:rPr>
                        <a:t>|cat</a:t>
                      </a:r>
                      <a:r>
                        <a:rPr lang="en-US" sz="2800" b="0" baseline="0" dirty="0" smtClean="0">
                          <a:solidFill>
                            <a:srgbClr val="4F81BD"/>
                          </a:solidFill>
                          <a:latin typeface="Courier"/>
                        </a:rPr>
                        <a:t>)+</a:t>
                      </a:r>
                      <a:endParaRPr lang="en-US" sz="2800" b="0" dirty="0" smtClean="0">
                        <a:solidFill>
                          <a:srgbClr val="4F81BD"/>
                        </a:solidFill>
                        <a:latin typeface="Courier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rgbClr val="4F81BD"/>
                          </a:solidFill>
                          <a:latin typeface="Courier"/>
                        </a:rPr>
                        <a:t>b(</a:t>
                      </a:r>
                      <a:r>
                        <a:rPr lang="en-US" sz="2800" b="0" dirty="0" err="1" smtClean="0">
                          <a:solidFill>
                            <a:srgbClr val="4F81BD"/>
                          </a:solidFill>
                          <a:latin typeface="Courier"/>
                        </a:rPr>
                        <a:t>ea|oa</a:t>
                      </a:r>
                      <a:r>
                        <a:rPr lang="en-US" sz="2800" b="0" dirty="0" smtClean="0">
                          <a:solidFill>
                            <a:srgbClr val="4F81BD"/>
                          </a:solidFill>
                          <a:latin typeface="Courier"/>
                        </a:rPr>
                        <a:t>)t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u="none" dirty="0" smtClean="0">
                          <a:solidFill>
                            <a:srgbClr val="008000"/>
                          </a:solidFill>
                          <a:latin typeface="Times"/>
                          <a:cs typeface="Times"/>
                        </a:rPr>
                        <a:t>dog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u="none" dirty="0" smtClean="0">
                          <a:solidFill>
                            <a:srgbClr val="008000"/>
                          </a:solidFill>
                          <a:latin typeface="Times"/>
                          <a:cs typeface="Times"/>
                        </a:rPr>
                        <a:t>beat</a:t>
                      </a:r>
                      <a:endParaRPr lang="en-US" sz="2800" b="0" dirty="0" smtClean="0">
                        <a:solidFill>
                          <a:srgbClr val="008000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 smtClean="0">
                          <a:solidFill>
                            <a:srgbClr val="008000"/>
                          </a:solidFill>
                          <a:latin typeface="Times"/>
                          <a:cs typeface="Times"/>
                        </a:rPr>
                        <a:t>cat</a:t>
                      </a:r>
                      <a:endParaRPr lang="en-US" sz="2800" b="0" u="none" strike="sngStrike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u="none" dirty="0" smtClean="0">
                          <a:solidFill>
                            <a:srgbClr val="008000"/>
                          </a:solidFill>
                          <a:latin typeface="Times"/>
                          <a:cs typeface="Times"/>
                        </a:rPr>
                        <a:t>boat</a:t>
                      </a:r>
                      <a:endParaRPr lang="en-US" sz="2800" b="0" strike="sngStrike" dirty="0" smtClean="0">
                        <a:solidFill>
                          <a:srgbClr val="008000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 err="1" smtClean="0">
                          <a:solidFill>
                            <a:srgbClr val="008000"/>
                          </a:solidFill>
                          <a:latin typeface="Times"/>
                          <a:cs typeface="Times"/>
                        </a:rPr>
                        <a:t>dogcatdogcatcat</a:t>
                      </a:r>
                      <a:endParaRPr lang="en-US" sz="2800" b="0" u="sng" strike="sngStrike" dirty="0">
                        <a:solidFill>
                          <a:srgbClr val="8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u="none" strike="sngStrike" dirty="0" smtClean="0">
                          <a:solidFill>
                            <a:srgbClr val="008000"/>
                          </a:solidFill>
                          <a:latin typeface="Times"/>
                          <a:cs typeface="Times"/>
                        </a:rPr>
                        <a:t>bat</a:t>
                      </a:r>
                      <a:endParaRPr lang="en-US" sz="2800" b="0" u="sng" strike="sngStrike" dirty="0" smtClean="0">
                        <a:solidFill>
                          <a:srgbClr val="800000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201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631532"/>
              </p:ext>
            </p:extLst>
          </p:nvPr>
        </p:nvGraphicFramePr>
        <p:xfrm>
          <a:off x="565997" y="2257187"/>
          <a:ext cx="7758338" cy="3108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9169"/>
                <a:gridCol w="3879169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rgbClr val="4F81BD"/>
                          </a:solidFill>
                          <a:latin typeface="Courier"/>
                        </a:rPr>
                        <a:t>\s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u="none" dirty="0" smtClean="0">
                          <a:solidFill>
                            <a:srgbClr val="4F81BD"/>
                          </a:solidFill>
                          <a:latin typeface="Courier"/>
                        </a:rPr>
                        <a:t>[ \t\n\e\f\v]</a:t>
                      </a:r>
                      <a:endParaRPr lang="en-US" sz="2800" b="0" dirty="0" smtClean="0">
                        <a:solidFill>
                          <a:srgbClr val="4F81BD"/>
                        </a:solidFill>
                        <a:latin typeface="Courier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rgbClr val="4F81BD"/>
                          </a:solidFill>
                          <a:latin typeface="Courier"/>
                        </a:rPr>
                        <a:t>\S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u="none" dirty="0" smtClean="0">
                          <a:solidFill>
                            <a:srgbClr val="4F81BD"/>
                          </a:solidFill>
                          <a:latin typeface="Courier"/>
                        </a:rPr>
                        <a:t>[^ \t\n\e\f\v]</a:t>
                      </a:r>
                      <a:endParaRPr lang="en-US" sz="2800" b="0" dirty="0" smtClean="0">
                        <a:solidFill>
                          <a:srgbClr val="4F81BD"/>
                        </a:solidFill>
                        <a:latin typeface="Courier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rgbClr val="4F81BD"/>
                          </a:solidFill>
                          <a:latin typeface="Courier"/>
                        </a:rPr>
                        <a:t>\d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u="none" dirty="0" smtClean="0">
                          <a:solidFill>
                            <a:srgbClr val="4F81BD"/>
                          </a:solidFill>
                          <a:latin typeface="Courier"/>
                        </a:rPr>
                        <a:t>[0-9]</a:t>
                      </a:r>
                      <a:endParaRPr lang="en-US" sz="2800" b="0" dirty="0" smtClean="0">
                        <a:solidFill>
                          <a:srgbClr val="4F81BD"/>
                        </a:solidFill>
                        <a:latin typeface="Courier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rgbClr val="4F81BD"/>
                          </a:solidFill>
                          <a:latin typeface="Courier"/>
                        </a:rPr>
                        <a:t>\D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u="none" dirty="0" smtClean="0">
                          <a:solidFill>
                            <a:srgbClr val="4F81BD"/>
                          </a:solidFill>
                          <a:latin typeface="Courier"/>
                        </a:rPr>
                        <a:t>[^0-9]</a:t>
                      </a:r>
                      <a:endParaRPr lang="en-US" sz="2800" b="0" dirty="0" smtClean="0">
                        <a:solidFill>
                          <a:srgbClr val="4F81BD"/>
                        </a:solidFill>
                        <a:latin typeface="Courier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rgbClr val="4F81BD"/>
                          </a:solidFill>
                          <a:latin typeface="Courier"/>
                        </a:rPr>
                        <a:t>\w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u="none" dirty="0" smtClean="0">
                          <a:solidFill>
                            <a:srgbClr val="4F81BD"/>
                          </a:solidFill>
                          <a:latin typeface="Courier"/>
                        </a:rPr>
                        <a:t>[a-zA-Z0-9_]</a:t>
                      </a:r>
                      <a:endParaRPr lang="en-US" sz="2800" b="0" dirty="0" smtClean="0">
                        <a:solidFill>
                          <a:srgbClr val="4F81BD"/>
                        </a:solidFill>
                        <a:latin typeface="Courier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rgbClr val="4F81BD"/>
                          </a:solidFill>
                          <a:latin typeface="Courier"/>
                        </a:rPr>
                        <a:t>\W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u="none" dirty="0" smtClean="0">
                          <a:solidFill>
                            <a:srgbClr val="4F81BD"/>
                          </a:solidFill>
                          <a:latin typeface="Courier"/>
                        </a:rPr>
                        <a:t>[^a-zA-Z0-9_]</a:t>
                      </a:r>
                      <a:endParaRPr lang="en-US" sz="2800" b="0" dirty="0" smtClean="0">
                        <a:solidFill>
                          <a:srgbClr val="4F81BD"/>
                        </a:solidFill>
                        <a:latin typeface="Courier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464415" y="1049222"/>
            <a:ext cx="6059238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1"/>
                </a:solidFill>
                <a:latin typeface="Optima"/>
                <a:cs typeface="Optima"/>
              </a:rPr>
              <a:t>built-in character sets</a:t>
            </a:r>
            <a:endParaRPr lang="en-US" sz="3200" dirty="0">
              <a:solidFill>
                <a:schemeClr val="accent1"/>
              </a:solidFill>
              <a:latin typeface="Optima"/>
              <a:cs typeface="Optim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16815" y="5964601"/>
            <a:ext cx="60592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Optima"/>
                <a:cs typeface="Optima"/>
              </a:rPr>
              <a:t>*may not work on Windows machines</a:t>
            </a:r>
            <a:endParaRPr lang="en-US" sz="2400" dirty="0">
              <a:solidFill>
                <a:schemeClr val="accent1"/>
              </a:solidFill>
              <a:latin typeface="Optima"/>
              <a:cs typeface="Optima"/>
            </a:endParaRPr>
          </a:p>
        </p:txBody>
      </p:sp>
    </p:spTree>
    <p:extLst>
      <p:ext uri="{BB962C8B-B14F-4D97-AF65-F5344CB8AC3E}">
        <p14:creationId xmlns:p14="http://schemas.microsoft.com/office/powerpoint/2010/main" val="776915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57683" y="510613"/>
            <a:ext cx="605923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1"/>
                </a:solidFill>
                <a:latin typeface="Optima"/>
                <a:cs typeface="Optima"/>
              </a:rPr>
              <a:t>tools for regular expression matching</a:t>
            </a:r>
            <a:endParaRPr lang="en-US" sz="3200" dirty="0">
              <a:solidFill>
                <a:schemeClr val="accent1"/>
              </a:solidFill>
              <a:latin typeface="Optima"/>
              <a:cs typeface="Optim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57683" y="2651039"/>
            <a:ext cx="605923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 smtClean="0">
                <a:solidFill>
                  <a:srgbClr val="800000"/>
                </a:solidFill>
                <a:latin typeface="Optima"/>
                <a:cs typeface="Optima"/>
              </a:rPr>
              <a:t>grep</a:t>
            </a:r>
            <a:r>
              <a:rPr lang="en-US" sz="3200" dirty="0" smtClean="0">
                <a:solidFill>
                  <a:srgbClr val="800000"/>
                </a:solidFill>
                <a:latin typeface="Optima"/>
                <a:cs typeface="Optima"/>
              </a:rPr>
              <a:t>:</a:t>
            </a:r>
            <a:r>
              <a:rPr lang="en-US" sz="3200" dirty="0" smtClean="0">
                <a:solidFill>
                  <a:schemeClr val="accent1"/>
                </a:solidFill>
                <a:latin typeface="Optima"/>
                <a:cs typeface="Optima"/>
              </a:rPr>
              <a:t> command line tool for detecting regular expressions in lines of text</a:t>
            </a:r>
          </a:p>
          <a:p>
            <a:r>
              <a:rPr lang="en-US" sz="3200" dirty="0" err="1" smtClean="0">
                <a:solidFill>
                  <a:srgbClr val="800000"/>
                </a:solidFill>
                <a:latin typeface="Optima"/>
                <a:cs typeface="Optima"/>
              </a:rPr>
              <a:t>egrep</a:t>
            </a:r>
            <a:r>
              <a:rPr lang="en-US" sz="3200" dirty="0">
                <a:solidFill>
                  <a:srgbClr val="800000"/>
                </a:solidFill>
                <a:latin typeface="Optima"/>
                <a:cs typeface="Optima"/>
              </a:rPr>
              <a:t>:</a:t>
            </a:r>
            <a:r>
              <a:rPr lang="en-US" sz="3200" dirty="0">
                <a:solidFill>
                  <a:schemeClr val="accent1"/>
                </a:solidFill>
                <a:latin typeface="Optima"/>
                <a:cs typeface="Optima"/>
              </a:rPr>
              <a:t> </a:t>
            </a:r>
            <a:r>
              <a:rPr lang="en-US" sz="3200" dirty="0" err="1" smtClean="0">
                <a:solidFill>
                  <a:schemeClr val="accent1"/>
                </a:solidFill>
                <a:latin typeface="Optima"/>
                <a:cs typeface="Optima"/>
              </a:rPr>
              <a:t>grep</a:t>
            </a:r>
            <a:r>
              <a:rPr lang="en-US" sz="3200" dirty="0" smtClean="0">
                <a:solidFill>
                  <a:schemeClr val="accent1"/>
                </a:solidFill>
                <a:latin typeface="Optima"/>
                <a:cs typeface="Optima"/>
              </a:rPr>
              <a:t> with extended regular expression syntax</a:t>
            </a:r>
            <a:endParaRPr lang="en-US" sz="3200" dirty="0">
              <a:solidFill>
                <a:srgbClr val="800000"/>
              </a:solidFill>
              <a:latin typeface="Optima"/>
              <a:cs typeface="Optima"/>
            </a:endParaRPr>
          </a:p>
        </p:txBody>
      </p:sp>
    </p:spTree>
    <p:extLst>
      <p:ext uri="{BB962C8B-B14F-4D97-AF65-F5344CB8AC3E}">
        <p14:creationId xmlns:p14="http://schemas.microsoft.com/office/powerpoint/2010/main" val="1610260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105" y="-93256"/>
            <a:ext cx="5482597" cy="7067176"/>
          </a:xfrm>
          <a:solidFill>
            <a:schemeClr val="bg1"/>
          </a:solidFill>
          <a:ln>
            <a:solidFill>
              <a:srgbClr val="008000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8000"/>
                </a:solidFill>
                <a:latin typeface="Courier"/>
                <a:cs typeface="Courier"/>
              </a:rPr>
              <a:t>$ echo “hello world” | </a:t>
            </a:r>
            <a:r>
              <a:rPr lang="en-US" sz="1800" dirty="0" err="1" smtClean="0">
                <a:solidFill>
                  <a:srgbClr val="008000"/>
                </a:solidFill>
                <a:latin typeface="Courier"/>
                <a:cs typeface="Courier"/>
              </a:rPr>
              <a:t>egrep</a:t>
            </a:r>
            <a:r>
              <a:rPr lang="en-US" sz="1800" dirty="0" smtClean="0">
                <a:solidFill>
                  <a:srgbClr val="008000"/>
                </a:solidFill>
                <a:latin typeface="Courier"/>
                <a:cs typeface="Courier"/>
              </a:rPr>
              <a:t> “world”</a:t>
            </a:r>
            <a:endParaRPr lang="en-US" sz="1800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60338" y="3078680"/>
            <a:ext cx="2512486" cy="648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1"/>
                </a:solidFill>
                <a:latin typeface="Optima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accent1"/>
                </a:solidFill>
                <a:latin typeface="Optima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accent1"/>
                </a:solidFill>
                <a:latin typeface="Optima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accent1"/>
                </a:solidFill>
                <a:latin typeface="Optima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accent1"/>
                </a:solidFill>
                <a:latin typeface="Optim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dirty="0" smtClean="0">
                <a:solidFill>
                  <a:srgbClr val="4F81BD"/>
                </a:solidFill>
                <a:latin typeface="Courier"/>
              </a:rPr>
              <a:t>world</a:t>
            </a:r>
            <a:endParaRPr lang="en-US" dirty="0">
              <a:solidFill>
                <a:srgbClr val="4F81BD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310726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105" y="-93256"/>
            <a:ext cx="5482597" cy="7067176"/>
          </a:xfrm>
          <a:solidFill>
            <a:schemeClr val="bg1"/>
          </a:solidFill>
          <a:ln>
            <a:solidFill>
              <a:srgbClr val="008000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8000"/>
                </a:solidFill>
                <a:latin typeface="Courier"/>
                <a:cs typeface="Courier"/>
              </a:rPr>
              <a:t>$ echo “hello world” | </a:t>
            </a:r>
            <a:r>
              <a:rPr lang="en-US" sz="1800" dirty="0" err="1" smtClean="0">
                <a:solidFill>
                  <a:srgbClr val="008000"/>
                </a:solidFill>
                <a:latin typeface="Courier"/>
                <a:cs typeface="Courier"/>
              </a:rPr>
              <a:t>egrep</a:t>
            </a:r>
            <a:r>
              <a:rPr lang="en-US" sz="1800" dirty="0" smtClean="0">
                <a:solidFill>
                  <a:srgbClr val="008000"/>
                </a:solidFill>
                <a:latin typeface="Courier"/>
                <a:cs typeface="Courier"/>
              </a:rPr>
              <a:t> “w.*d”</a:t>
            </a:r>
            <a:endParaRPr lang="en-US" sz="1800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60338" y="3078680"/>
            <a:ext cx="2512486" cy="648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1"/>
                </a:solidFill>
                <a:latin typeface="Optima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accent1"/>
                </a:solidFill>
                <a:latin typeface="Optima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accent1"/>
                </a:solidFill>
                <a:latin typeface="Optima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accent1"/>
                </a:solidFill>
                <a:latin typeface="Optima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accent1"/>
                </a:solidFill>
                <a:latin typeface="Optim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dirty="0" smtClean="0">
                <a:solidFill>
                  <a:srgbClr val="4F81BD"/>
                </a:solidFill>
                <a:latin typeface="Courier"/>
              </a:rPr>
              <a:t>w.*d</a:t>
            </a:r>
            <a:endParaRPr lang="en-US" dirty="0">
              <a:solidFill>
                <a:srgbClr val="4F81BD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520912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105" y="-93256"/>
            <a:ext cx="5482597" cy="7067176"/>
          </a:xfrm>
          <a:solidFill>
            <a:schemeClr val="bg1"/>
          </a:solidFill>
          <a:ln>
            <a:solidFill>
              <a:srgbClr val="008000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8000"/>
                </a:solidFill>
                <a:latin typeface="Courier"/>
                <a:cs typeface="Courier"/>
              </a:rPr>
              <a:t>$ echo “hello world” | </a:t>
            </a:r>
            <a:r>
              <a:rPr lang="en-US" sz="1800" dirty="0" err="1" smtClean="0">
                <a:solidFill>
                  <a:srgbClr val="008000"/>
                </a:solidFill>
                <a:latin typeface="Courier"/>
                <a:cs typeface="Courier"/>
              </a:rPr>
              <a:t>egrep</a:t>
            </a:r>
            <a:r>
              <a:rPr lang="en-US" sz="1800" dirty="0" smtClean="0">
                <a:solidFill>
                  <a:srgbClr val="008000"/>
                </a:solidFill>
                <a:latin typeface="Courier"/>
                <a:cs typeface="Courier"/>
              </a:rPr>
              <a:t> “d.*w”</a:t>
            </a:r>
            <a:endParaRPr lang="en-US" sz="1800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60338" y="3078680"/>
            <a:ext cx="2512486" cy="648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1"/>
                </a:solidFill>
                <a:latin typeface="Optima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accent1"/>
                </a:solidFill>
                <a:latin typeface="Optima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accent1"/>
                </a:solidFill>
                <a:latin typeface="Optima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accent1"/>
                </a:solidFill>
                <a:latin typeface="Optima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accent1"/>
                </a:solidFill>
                <a:latin typeface="Optim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dirty="0" smtClean="0">
                <a:solidFill>
                  <a:srgbClr val="4F81BD"/>
                </a:solidFill>
                <a:latin typeface="Courier"/>
              </a:rPr>
              <a:t>d.*w</a:t>
            </a:r>
            <a:endParaRPr lang="en-US" dirty="0">
              <a:solidFill>
                <a:srgbClr val="4F81BD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962537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005699"/>
              </p:ext>
            </p:extLst>
          </p:nvPr>
        </p:nvGraphicFramePr>
        <p:xfrm>
          <a:off x="565997" y="1622123"/>
          <a:ext cx="7758338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9169"/>
                <a:gridCol w="3879169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err="1" smtClean="0">
                          <a:solidFill>
                            <a:srgbClr val="008000"/>
                          </a:solidFill>
                          <a:latin typeface="Courier"/>
                        </a:rPr>
                        <a:t>egrep</a:t>
                      </a:r>
                      <a:r>
                        <a:rPr lang="en-US" sz="2400" b="0" dirty="0" smtClean="0">
                          <a:solidFill>
                            <a:srgbClr val="008000"/>
                          </a:solidFill>
                          <a:latin typeface="Courier"/>
                        </a:rPr>
                        <a:t> -c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u="none" dirty="0" smtClean="0">
                          <a:solidFill>
                            <a:srgbClr val="4F81BD"/>
                          </a:solidFill>
                          <a:latin typeface="Optima"/>
                          <a:cs typeface="Optima"/>
                        </a:rPr>
                        <a:t>number of matching lines</a:t>
                      </a:r>
                      <a:endParaRPr lang="en-US" sz="2400" b="0" dirty="0" smtClean="0">
                        <a:solidFill>
                          <a:srgbClr val="4F81BD"/>
                        </a:solidFill>
                        <a:latin typeface="Optima"/>
                        <a:cs typeface="Optim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err="1" smtClean="0">
                          <a:solidFill>
                            <a:srgbClr val="008000"/>
                          </a:solidFill>
                          <a:latin typeface="Courier"/>
                        </a:rPr>
                        <a:t>egrep</a:t>
                      </a:r>
                      <a:r>
                        <a:rPr lang="en-US" sz="2400" b="0" dirty="0" smtClean="0">
                          <a:solidFill>
                            <a:srgbClr val="008000"/>
                          </a:solidFill>
                          <a:latin typeface="Courier"/>
                        </a:rPr>
                        <a:t> -v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u="none" dirty="0" smtClean="0">
                          <a:solidFill>
                            <a:srgbClr val="4F81BD"/>
                          </a:solidFill>
                          <a:latin typeface="Optima"/>
                          <a:cs typeface="Optima"/>
                        </a:rPr>
                        <a:t>lines </a:t>
                      </a:r>
                      <a:r>
                        <a:rPr lang="en-US" sz="2400" b="0" u="none" dirty="0" smtClean="0">
                          <a:solidFill>
                            <a:srgbClr val="800000"/>
                          </a:solidFill>
                          <a:latin typeface="Optima"/>
                          <a:cs typeface="Optima"/>
                        </a:rPr>
                        <a:t>not</a:t>
                      </a:r>
                      <a:r>
                        <a:rPr lang="en-US" sz="2400" b="0" u="none" dirty="0" smtClean="0">
                          <a:solidFill>
                            <a:srgbClr val="4F81BD"/>
                          </a:solidFill>
                          <a:latin typeface="Optima"/>
                          <a:cs typeface="Optima"/>
                        </a:rPr>
                        <a:t> matching the pattern</a:t>
                      </a:r>
                      <a:endParaRPr lang="en-US" sz="2400" b="0" dirty="0" smtClean="0">
                        <a:solidFill>
                          <a:srgbClr val="4F81BD"/>
                        </a:solidFill>
                        <a:latin typeface="Optima"/>
                        <a:cs typeface="Optim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err="1" smtClean="0">
                          <a:solidFill>
                            <a:srgbClr val="008000"/>
                          </a:solidFill>
                          <a:latin typeface="Courier"/>
                        </a:rPr>
                        <a:t>egrep</a:t>
                      </a:r>
                      <a:r>
                        <a:rPr lang="en-US" sz="2400" b="0" dirty="0" smtClean="0">
                          <a:solidFill>
                            <a:srgbClr val="008000"/>
                          </a:solidFill>
                          <a:latin typeface="Courier"/>
                        </a:rPr>
                        <a:t> -</a:t>
                      </a:r>
                      <a:r>
                        <a:rPr lang="en-US" sz="2400" b="0" dirty="0" err="1" smtClean="0">
                          <a:solidFill>
                            <a:srgbClr val="008000"/>
                          </a:solidFill>
                          <a:latin typeface="Courier"/>
                        </a:rPr>
                        <a:t>i</a:t>
                      </a:r>
                      <a:endParaRPr lang="en-US" sz="2400" b="0" dirty="0" smtClean="0">
                        <a:solidFill>
                          <a:srgbClr val="008000"/>
                        </a:solidFill>
                        <a:latin typeface="Courier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u="none" dirty="0" smtClean="0">
                          <a:solidFill>
                            <a:srgbClr val="4F81BD"/>
                          </a:solidFill>
                          <a:latin typeface="Optima"/>
                          <a:cs typeface="Optima"/>
                        </a:rPr>
                        <a:t>ignore case</a:t>
                      </a:r>
                      <a:endParaRPr lang="en-US" sz="2400" b="0" dirty="0" smtClean="0">
                        <a:solidFill>
                          <a:srgbClr val="4F81BD"/>
                        </a:solidFill>
                        <a:latin typeface="Optima"/>
                        <a:cs typeface="Optim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301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err="1" smtClean="0">
                          <a:solidFill>
                            <a:srgbClr val="008000"/>
                          </a:solidFill>
                          <a:latin typeface="Courier"/>
                        </a:rPr>
                        <a:t>egrep</a:t>
                      </a:r>
                      <a:r>
                        <a:rPr lang="en-US" sz="2400" b="0" dirty="0" smtClean="0">
                          <a:solidFill>
                            <a:srgbClr val="008000"/>
                          </a:solidFill>
                          <a:latin typeface="Courier"/>
                        </a:rPr>
                        <a:t> -An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u="none" dirty="0" smtClean="0">
                          <a:solidFill>
                            <a:srgbClr val="4F81BD"/>
                          </a:solidFill>
                          <a:latin typeface="Optima"/>
                          <a:cs typeface="Optima"/>
                        </a:rPr>
                        <a:t>print </a:t>
                      </a:r>
                      <a:r>
                        <a:rPr lang="en-US" sz="2400" b="0" dirty="0" smtClean="0">
                          <a:solidFill>
                            <a:srgbClr val="008000"/>
                          </a:solidFill>
                          <a:latin typeface="Courier"/>
                        </a:rPr>
                        <a:t>n</a:t>
                      </a:r>
                      <a:r>
                        <a:rPr lang="en-US" sz="2400" b="0" u="none" dirty="0" smtClean="0">
                          <a:solidFill>
                            <a:srgbClr val="4F81BD"/>
                          </a:solidFill>
                          <a:latin typeface="Optima"/>
                          <a:cs typeface="Optima"/>
                        </a:rPr>
                        <a:t> lines after each matching line</a:t>
                      </a:r>
                      <a:endParaRPr lang="en-US" sz="2400" b="0" dirty="0" smtClean="0">
                        <a:solidFill>
                          <a:srgbClr val="008000"/>
                        </a:solidFill>
                        <a:latin typeface="Courier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err="1" smtClean="0">
                          <a:solidFill>
                            <a:srgbClr val="008000"/>
                          </a:solidFill>
                          <a:latin typeface="Courier"/>
                        </a:rPr>
                        <a:t>egrep</a:t>
                      </a:r>
                      <a:r>
                        <a:rPr lang="en-US" sz="2400" b="0" dirty="0" smtClean="0">
                          <a:solidFill>
                            <a:srgbClr val="008000"/>
                          </a:solidFill>
                          <a:latin typeface="Courier"/>
                        </a:rPr>
                        <a:t> -</a:t>
                      </a:r>
                      <a:r>
                        <a:rPr lang="en-US" sz="2400" b="0" dirty="0" err="1" smtClean="0">
                          <a:solidFill>
                            <a:srgbClr val="008000"/>
                          </a:solidFill>
                          <a:latin typeface="Courier"/>
                        </a:rPr>
                        <a:t>Bn</a:t>
                      </a:r>
                      <a:endParaRPr lang="en-US" sz="2400" b="0" dirty="0" smtClean="0">
                        <a:solidFill>
                          <a:srgbClr val="008000"/>
                        </a:solidFill>
                        <a:latin typeface="Courier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u="none" dirty="0" smtClean="0">
                          <a:solidFill>
                            <a:srgbClr val="4F81BD"/>
                          </a:solidFill>
                          <a:latin typeface="Optima"/>
                          <a:cs typeface="Optima"/>
                        </a:rPr>
                        <a:t>print </a:t>
                      </a:r>
                      <a:r>
                        <a:rPr lang="en-US" sz="2400" b="0" dirty="0" smtClean="0">
                          <a:solidFill>
                            <a:srgbClr val="008000"/>
                          </a:solidFill>
                          <a:latin typeface="Courier"/>
                        </a:rPr>
                        <a:t>n</a:t>
                      </a:r>
                      <a:r>
                        <a:rPr lang="en-US" sz="2400" b="0" u="none" dirty="0" smtClean="0">
                          <a:solidFill>
                            <a:srgbClr val="4F81BD"/>
                          </a:solidFill>
                          <a:latin typeface="Optima"/>
                          <a:cs typeface="Optima"/>
                        </a:rPr>
                        <a:t> lines before each matching line</a:t>
                      </a:r>
                      <a:endParaRPr lang="en-US" sz="2400" b="0" dirty="0" smtClean="0">
                        <a:solidFill>
                          <a:srgbClr val="008000"/>
                        </a:solidFill>
                        <a:latin typeface="Courier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err="1" smtClean="0">
                          <a:solidFill>
                            <a:srgbClr val="008000"/>
                          </a:solidFill>
                          <a:latin typeface="Courier"/>
                        </a:rPr>
                        <a:t>egrep</a:t>
                      </a:r>
                      <a:r>
                        <a:rPr lang="en-US" sz="2400" b="0" dirty="0" smtClean="0">
                          <a:solidFill>
                            <a:srgbClr val="008000"/>
                          </a:solidFill>
                          <a:latin typeface="Courier"/>
                        </a:rPr>
                        <a:t> -f</a:t>
                      </a:r>
                      <a:r>
                        <a:rPr lang="en-US" sz="2400" b="0" baseline="0" dirty="0" smtClean="0">
                          <a:solidFill>
                            <a:srgbClr val="008000"/>
                          </a:solidFill>
                          <a:latin typeface="Courier"/>
                        </a:rPr>
                        <a:t> PATH</a:t>
                      </a:r>
                      <a:endParaRPr lang="en-US" sz="2400" b="0" dirty="0" smtClean="0">
                        <a:solidFill>
                          <a:srgbClr val="008000"/>
                        </a:solidFill>
                        <a:latin typeface="Courier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u="none" dirty="0" smtClean="0">
                          <a:solidFill>
                            <a:srgbClr val="4F81BD"/>
                          </a:solidFill>
                          <a:latin typeface="Optima"/>
                          <a:cs typeface="Optima"/>
                        </a:rPr>
                        <a:t>read patterns from </a:t>
                      </a:r>
                      <a:r>
                        <a:rPr lang="en-US" sz="2400" b="0" u="none" dirty="0" smtClean="0">
                          <a:solidFill>
                            <a:srgbClr val="008000"/>
                          </a:solidFill>
                          <a:latin typeface="Courier"/>
                          <a:cs typeface="+mn-cs"/>
                        </a:rPr>
                        <a:t>PATH</a:t>
                      </a:r>
                      <a:r>
                        <a:rPr lang="en-US" sz="2400" b="0" u="none" dirty="0" smtClean="0">
                          <a:solidFill>
                            <a:srgbClr val="4F81BD"/>
                          </a:solidFill>
                          <a:latin typeface="Optima"/>
                          <a:cs typeface="Optima"/>
                        </a:rPr>
                        <a:t> (one pattern per line)</a:t>
                      </a:r>
                      <a:endParaRPr lang="en-US" sz="2400" b="0" dirty="0" smtClean="0">
                        <a:solidFill>
                          <a:srgbClr val="008000"/>
                        </a:solidFill>
                        <a:latin typeface="Courier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657683" y="510613"/>
            <a:ext cx="6059238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1"/>
                </a:solidFill>
                <a:latin typeface="Optima"/>
                <a:cs typeface="Optima"/>
              </a:rPr>
              <a:t>common flags</a:t>
            </a:r>
            <a:endParaRPr lang="en-US" sz="3200" dirty="0">
              <a:solidFill>
                <a:schemeClr val="accent1"/>
              </a:solidFill>
              <a:latin typeface="Optima"/>
              <a:cs typeface="Optima"/>
            </a:endParaRPr>
          </a:p>
        </p:txBody>
      </p:sp>
    </p:spTree>
    <p:extLst>
      <p:ext uri="{BB962C8B-B14F-4D97-AF65-F5344CB8AC3E}">
        <p14:creationId xmlns:p14="http://schemas.microsoft.com/office/powerpoint/2010/main" val="1161662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57683" y="510613"/>
            <a:ext cx="605923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1"/>
                </a:solidFill>
                <a:latin typeface="Optima"/>
                <a:cs typeface="Optima"/>
              </a:rPr>
              <a:t>tools for regular expression processing</a:t>
            </a:r>
            <a:endParaRPr lang="en-US" sz="3200" dirty="0">
              <a:solidFill>
                <a:schemeClr val="accent1"/>
              </a:solidFill>
              <a:latin typeface="Optima"/>
              <a:cs typeface="Optim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57683" y="2651039"/>
            <a:ext cx="60592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 smtClean="0">
                <a:solidFill>
                  <a:srgbClr val="800000"/>
                </a:solidFill>
                <a:latin typeface="Optima"/>
                <a:cs typeface="Optima"/>
              </a:rPr>
              <a:t>sed</a:t>
            </a:r>
            <a:r>
              <a:rPr lang="en-US" sz="3200" dirty="0" smtClean="0">
                <a:solidFill>
                  <a:srgbClr val="800000"/>
                </a:solidFill>
                <a:latin typeface="Optima"/>
                <a:cs typeface="Optima"/>
              </a:rPr>
              <a:t>:</a:t>
            </a:r>
            <a:r>
              <a:rPr lang="en-US" sz="3200" dirty="0" smtClean="0">
                <a:solidFill>
                  <a:schemeClr val="accent1"/>
                </a:solidFill>
                <a:latin typeface="Optima"/>
                <a:cs typeface="Optima"/>
              </a:rPr>
              <a:t> command line tool for substituting regular expressions in lines of text</a:t>
            </a:r>
          </a:p>
        </p:txBody>
      </p:sp>
    </p:spTree>
    <p:extLst>
      <p:ext uri="{BB962C8B-B14F-4D97-AF65-F5344CB8AC3E}">
        <p14:creationId xmlns:p14="http://schemas.microsoft.com/office/powerpoint/2010/main" val="2700333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6536" y="2458869"/>
            <a:ext cx="835194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800000"/>
                </a:solidFill>
                <a:latin typeface="Optima"/>
              </a:rPr>
              <a:t>regular expression: </a:t>
            </a:r>
            <a:r>
              <a:rPr lang="en-US" sz="3600" dirty="0">
                <a:solidFill>
                  <a:srgbClr val="4F81BD"/>
                </a:solidFill>
                <a:latin typeface="Optima"/>
              </a:rPr>
              <a:t>a language for writing strings that define the patterns to </a:t>
            </a:r>
            <a:r>
              <a:rPr lang="en-US" sz="3600" dirty="0" smtClean="0">
                <a:solidFill>
                  <a:srgbClr val="4F81BD"/>
                </a:solidFill>
                <a:latin typeface="Optima"/>
              </a:rPr>
              <a:t>match in text.</a:t>
            </a:r>
            <a:endParaRPr lang="en-US" sz="3600" dirty="0">
              <a:solidFill>
                <a:srgbClr val="4F81BD"/>
              </a:solidFill>
              <a:latin typeface="Optima"/>
            </a:endParaRPr>
          </a:p>
        </p:txBody>
      </p:sp>
    </p:spTree>
    <p:extLst>
      <p:ext uri="{BB962C8B-B14F-4D97-AF65-F5344CB8AC3E}">
        <p14:creationId xmlns:p14="http://schemas.microsoft.com/office/powerpoint/2010/main" val="2135139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980146" y="538424"/>
            <a:ext cx="10823017" cy="2719730"/>
          </a:xfrm>
          <a:solidFill>
            <a:schemeClr val="bg1"/>
          </a:solidFill>
          <a:ln>
            <a:solidFill>
              <a:srgbClr val="008000"/>
            </a:solidFill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1800" dirty="0" smtClean="0">
                <a:solidFill>
                  <a:srgbClr val="008000"/>
                </a:solidFill>
                <a:latin typeface="Courier"/>
                <a:cs typeface="Courier"/>
              </a:rPr>
              <a:t>$ echo “hello wood” | </a:t>
            </a:r>
            <a:r>
              <a:rPr lang="en-US" sz="1800" dirty="0" err="1" smtClean="0">
                <a:solidFill>
                  <a:srgbClr val="008000"/>
                </a:solidFill>
                <a:latin typeface="Courier"/>
                <a:cs typeface="Courier"/>
              </a:rPr>
              <a:t>sed</a:t>
            </a:r>
            <a:r>
              <a:rPr lang="en-US" sz="1800" dirty="0" smtClean="0">
                <a:solidFill>
                  <a:srgbClr val="008000"/>
                </a:solidFill>
                <a:latin typeface="Courier"/>
                <a:cs typeface="Courier"/>
              </a:rPr>
              <a:t> -E “s/wood/world/g”</a:t>
            </a:r>
            <a:endParaRPr lang="en-US" sz="1800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83512" y="4045082"/>
            <a:ext cx="7288970" cy="648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1"/>
                </a:solidFill>
                <a:latin typeface="Optima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accent1"/>
                </a:solidFill>
                <a:latin typeface="Optima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accent1"/>
                </a:solidFill>
                <a:latin typeface="Optima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accent1"/>
                </a:solidFill>
                <a:latin typeface="Optima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accent1"/>
                </a:solidFill>
                <a:latin typeface="Optim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dirty="0" smtClean="0">
                <a:solidFill>
                  <a:srgbClr val="4F81BD"/>
                </a:solidFill>
                <a:cs typeface="Optima"/>
              </a:rPr>
              <a:t>replace </a:t>
            </a:r>
            <a:r>
              <a:rPr lang="en-US" dirty="0" smtClean="0">
                <a:solidFill>
                  <a:srgbClr val="4F81BD"/>
                </a:solidFill>
                <a:latin typeface="Courier"/>
                <a:cs typeface="Courier"/>
              </a:rPr>
              <a:t>wood</a:t>
            </a:r>
            <a:r>
              <a:rPr lang="en-US" dirty="0" smtClean="0">
                <a:solidFill>
                  <a:srgbClr val="4F81BD"/>
                </a:solidFill>
                <a:cs typeface="Optima"/>
              </a:rPr>
              <a:t> with </a:t>
            </a:r>
            <a:r>
              <a:rPr lang="en-US" dirty="0" smtClean="0">
                <a:solidFill>
                  <a:srgbClr val="4F81BD"/>
                </a:solidFill>
                <a:latin typeface="Courier"/>
                <a:cs typeface="Courier"/>
              </a:rPr>
              <a:t>world</a:t>
            </a:r>
            <a:r>
              <a:rPr lang="en-US" dirty="0" smtClean="0">
                <a:solidFill>
                  <a:srgbClr val="4F81BD"/>
                </a:solidFill>
                <a:cs typeface="Optima"/>
              </a:rPr>
              <a:t>.</a:t>
            </a:r>
            <a:endParaRPr lang="en-US" dirty="0">
              <a:cs typeface="Optima"/>
            </a:endParaRPr>
          </a:p>
        </p:txBody>
      </p:sp>
    </p:spTree>
    <p:extLst>
      <p:ext uri="{BB962C8B-B14F-4D97-AF65-F5344CB8AC3E}">
        <p14:creationId xmlns:p14="http://schemas.microsoft.com/office/powerpoint/2010/main" val="2590956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980146" y="538424"/>
            <a:ext cx="10823017" cy="2719730"/>
          </a:xfrm>
          <a:solidFill>
            <a:schemeClr val="bg1"/>
          </a:solidFill>
          <a:ln>
            <a:solidFill>
              <a:srgbClr val="008000"/>
            </a:solidFill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1800" dirty="0" smtClean="0">
                <a:solidFill>
                  <a:srgbClr val="008000"/>
                </a:solidFill>
                <a:latin typeface="Courier"/>
                <a:cs typeface="Courier"/>
              </a:rPr>
              <a:t>$ echo “hello wood” | </a:t>
            </a:r>
            <a:r>
              <a:rPr lang="en-US" sz="1800" dirty="0" err="1" smtClean="0">
                <a:solidFill>
                  <a:srgbClr val="008000"/>
                </a:solidFill>
                <a:latin typeface="Courier"/>
                <a:cs typeface="Courier"/>
              </a:rPr>
              <a:t>sed</a:t>
            </a:r>
            <a:r>
              <a:rPr lang="en-US" sz="1800" dirty="0" smtClean="0">
                <a:solidFill>
                  <a:srgbClr val="008000"/>
                </a:solidFill>
                <a:latin typeface="Courier"/>
                <a:cs typeface="Courier"/>
              </a:rPr>
              <a:t> -E “s/o/0/g”</a:t>
            </a:r>
            <a:endParaRPr lang="en-US" sz="1800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83512" y="4045082"/>
            <a:ext cx="7288970" cy="648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1"/>
                </a:solidFill>
                <a:latin typeface="Optima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accent1"/>
                </a:solidFill>
                <a:latin typeface="Optima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accent1"/>
                </a:solidFill>
                <a:latin typeface="Optima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accent1"/>
                </a:solidFill>
                <a:latin typeface="Optima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accent1"/>
                </a:solidFill>
                <a:latin typeface="Optim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dirty="0" smtClean="0">
                <a:solidFill>
                  <a:srgbClr val="4F81BD"/>
                </a:solidFill>
                <a:cs typeface="Optima"/>
              </a:rPr>
              <a:t>replace </a:t>
            </a:r>
            <a:r>
              <a:rPr lang="en-US" dirty="0" smtClean="0">
                <a:solidFill>
                  <a:srgbClr val="4F81BD"/>
                </a:solidFill>
                <a:latin typeface="Courier"/>
                <a:cs typeface="Courier"/>
              </a:rPr>
              <a:t>o</a:t>
            </a:r>
            <a:r>
              <a:rPr lang="en-US" dirty="0" smtClean="0">
                <a:solidFill>
                  <a:srgbClr val="4F81BD"/>
                </a:solidFill>
                <a:cs typeface="Optima"/>
              </a:rPr>
              <a:t> with </a:t>
            </a:r>
            <a:r>
              <a:rPr lang="en-US" dirty="0" smtClean="0">
                <a:solidFill>
                  <a:srgbClr val="4F81BD"/>
                </a:solidFill>
                <a:latin typeface="Courier"/>
                <a:cs typeface="Courier"/>
              </a:rPr>
              <a:t>0</a:t>
            </a:r>
            <a:r>
              <a:rPr lang="en-US" dirty="0" smtClean="0">
                <a:solidFill>
                  <a:srgbClr val="4F81BD"/>
                </a:solidFill>
                <a:cs typeface="Optima"/>
              </a:rPr>
              <a:t>.</a:t>
            </a:r>
            <a:endParaRPr lang="en-US" dirty="0">
              <a:cs typeface="Optima"/>
            </a:endParaRPr>
          </a:p>
        </p:txBody>
      </p:sp>
    </p:spTree>
    <p:extLst>
      <p:ext uri="{BB962C8B-B14F-4D97-AF65-F5344CB8AC3E}">
        <p14:creationId xmlns:p14="http://schemas.microsoft.com/office/powerpoint/2010/main" val="755654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980146" y="538424"/>
            <a:ext cx="10823017" cy="2719730"/>
          </a:xfrm>
          <a:solidFill>
            <a:schemeClr val="bg1"/>
          </a:solidFill>
          <a:ln>
            <a:solidFill>
              <a:srgbClr val="008000"/>
            </a:solidFill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1800" dirty="0" smtClean="0">
                <a:solidFill>
                  <a:srgbClr val="008000"/>
                </a:solidFill>
                <a:latin typeface="Courier"/>
                <a:cs typeface="Courier"/>
              </a:rPr>
              <a:t>$ echo “hello wood” | </a:t>
            </a:r>
            <a:r>
              <a:rPr lang="en-US" sz="1800" dirty="0" err="1" smtClean="0">
                <a:solidFill>
                  <a:srgbClr val="008000"/>
                </a:solidFill>
                <a:latin typeface="Courier"/>
                <a:cs typeface="Courier"/>
              </a:rPr>
              <a:t>sed</a:t>
            </a:r>
            <a:r>
              <a:rPr lang="en-US" sz="1800" dirty="0" smtClean="0">
                <a:solidFill>
                  <a:srgbClr val="008000"/>
                </a:solidFill>
                <a:latin typeface="Courier"/>
                <a:cs typeface="Courier"/>
              </a:rPr>
              <a:t> -E “s/(</a:t>
            </a:r>
            <a:r>
              <a:rPr lang="en-US" sz="1800" dirty="0" err="1" smtClean="0">
                <a:solidFill>
                  <a:srgbClr val="008000"/>
                </a:solidFill>
                <a:latin typeface="Courier"/>
                <a:cs typeface="Courier"/>
              </a:rPr>
              <a:t>oo|ll</a:t>
            </a:r>
            <a:r>
              <a:rPr lang="en-US" sz="1800" dirty="0" smtClean="0">
                <a:solidFill>
                  <a:srgbClr val="008000"/>
                </a:solidFill>
                <a:latin typeface="Courier"/>
                <a:cs typeface="Courier"/>
              </a:rPr>
              <a:t>)/\1\1/g”</a:t>
            </a:r>
            <a:endParaRPr lang="en-US" sz="1800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83512" y="4045082"/>
            <a:ext cx="7288970" cy="648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1"/>
                </a:solidFill>
                <a:latin typeface="Optima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accent1"/>
                </a:solidFill>
                <a:latin typeface="Optima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accent1"/>
                </a:solidFill>
                <a:latin typeface="Optima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accent1"/>
                </a:solidFill>
                <a:latin typeface="Optima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accent1"/>
                </a:solidFill>
                <a:latin typeface="Optim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solidFill>
                  <a:srgbClr val="4F81BD"/>
                </a:solidFill>
                <a:cs typeface="Optima"/>
              </a:rPr>
              <a:t>repeat </a:t>
            </a:r>
            <a:r>
              <a:rPr lang="en-US" dirty="0" err="1" smtClean="0">
                <a:solidFill>
                  <a:srgbClr val="4F81BD"/>
                </a:solidFill>
                <a:latin typeface="Courier"/>
                <a:cs typeface="Courier"/>
              </a:rPr>
              <a:t>oo</a:t>
            </a:r>
            <a:r>
              <a:rPr lang="en-US" dirty="0" smtClean="0">
                <a:solidFill>
                  <a:srgbClr val="4F81BD"/>
                </a:solidFill>
                <a:cs typeface="Optima"/>
              </a:rPr>
              <a:t> or </a:t>
            </a:r>
            <a:r>
              <a:rPr lang="en-US" dirty="0" err="1" smtClean="0">
                <a:solidFill>
                  <a:srgbClr val="4F81BD"/>
                </a:solidFill>
                <a:latin typeface="Courier"/>
                <a:cs typeface="Courier"/>
              </a:rPr>
              <a:t>ll</a:t>
            </a:r>
            <a:r>
              <a:rPr lang="en-US" dirty="0" smtClean="0">
                <a:solidFill>
                  <a:srgbClr val="4F81BD"/>
                </a:solidFill>
                <a:cs typeface="Optima"/>
              </a:rPr>
              <a:t> twice.</a:t>
            </a:r>
            <a:endParaRPr lang="en-US" dirty="0">
              <a:cs typeface="Optima"/>
            </a:endParaRPr>
          </a:p>
        </p:txBody>
      </p:sp>
    </p:spTree>
    <p:extLst>
      <p:ext uri="{BB962C8B-B14F-4D97-AF65-F5344CB8AC3E}">
        <p14:creationId xmlns:p14="http://schemas.microsoft.com/office/powerpoint/2010/main" val="1047683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define a regular expression for zip codes.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define a regular expression for US phone numbers.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define a regular expression for email addresses from US universities.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886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download </a:t>
            </a:r>
            <a:r>
              <a:rPr lang="en-US" dirty="0" smtClean="0"/>
              <a:t>and </a:t>
            </a:r>
            <a:r>
              <a:rPr lang="en-US" dirty="0" err="1" smtClean="0"/>
              <a:t>uncompress</a:t>
            </a:r>
            <a:r>
              <a:rPr lang="en-US" dirty="0"/>
              <a:t> </a:t>
            </a:r>
            <a:r>
              <a:rPr lang="en-US" dirty="0" smtClean="0"/>
              <a:t>the “20 newsgroups” dataset (20news-19997.tar.gz),</a:t>
            </a:r>
          </a:p>
          <a:p>
            <a:pPr marL="0" indent="0">
              <a:buNone/>
            </a:pPr>
            <a:endParaRPr lang="en-US" dirty="0" smtClean="0"/>
          </a:p>
          <a:p>
            <a:pPr marL="400050" lvl="1" indent="0">
              <a:buNone/>
            </a:pPr>
            <a:r>
              <a:rPr lang="en-US" dirty="0">
                <a:hlinkClick r:id="rId2"/>
              </a:rPr>
              <a:t>http://qwone.com/~jason/20Newsgroups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400050" lvl="1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list the subject lines for all messages in the package.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count the number of mentions of “baseball” per newsgroup.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count the number of mentions of “hockey” per newsgroup.</a:t>
            </a:r>
          </a:p>
        </p:txBody>
      </p:sp>
    </p:spTree>
    <p:extLst>
      <p:ext uri="{BB962C8B-B14F-4D97-AF65-F5344CB8AC3E}">
        <p14:creationId xmlns:p14="http://schemas.microsoft.com/office/powerpoint/2010/main" val="4058242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106" y="-93256"/>
            <a:ext cx="4144682" cy="7067176"/>
          </a:xfrm>
          <a:solidFill>
            <a:schemeClr val="bg1"/>
          </a:solidFill>
          <a:ln>
            <a:solidFill>
              <a:srgbClr val="008000"/>
            </a:solidFill>
          </a:ln>
        </p:spPr>
        <p:txBody>
          <a:bodyPr anchor="ctr">
            <a:normAutofit fontScale="40000" lnSpcReduction="20000"/>
          </a:bodyPr>
          <a:lstStyle/>
          <a:p>
            <a:pPr marL="0" indent="0">
              <a:buNone/>
            </a:pPr>
            <a:endParaRPr lang="en-US" dirty="0" smtClean="0">
              <a:solidFill>
                <a:srgbClr val="008000"/>
              </a:solidFill>
              <a:latin typeface="Times"/>
              <a:cs typeface="Times"/>
            </a:endParaRPr>
          </a:p>
          <a:p>
            <a:pPr marL="0" indent="0">
              <a:buNone/>
            </a:pPr>
            <a:endParaRPr lang="en-US" dirty="0">
              <a:solidFill>
                <a:srgbClr val="008000"/>
              </a:solidFill>
              <a:latin typeface="Times"/>
              <a:cs typeface="Time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A.L. East is best in baseball!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8000"/>
                </a:solidFill>
                <a:latin typeface="Times"/>
                <a:cs typeface="Times"/>
              </a:rPr>
              <a:t>Aargh</a:t>
            </a: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!  Great Hockey Coverage!! (Devils)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Atlanta Hockey Hell!!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Baseball Stats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Baseball spreads?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College Hockey All-Star Roster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ESPN cares less about hockey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European/Russian Hockey team addresses?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Hockey Equip. Recommendations?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Hockey coverage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Hockey on TV in the Bay area, NOT!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8000"/>
                </a:solidFill>
                <a:latin typeface="Times"/>
                <a:cs typeface="Times"/>
              </a:rPr>
              <a:t>Hockeytipset</a:t>
            </a: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 93 </a:t>
            </a:r>
            <a:r>
              <a:rPr lang="en-US" dirty="0" err="1" smtClean="0">
                <a:solidFill>
                  <a:srgbClr val="008000"/>
                </a:solidFill>
                <a:latin typeface="Times"/>
                <a:cs typeface="Times"/>
              </a:rPr>
              <a:t>avgjort</a:t>
            </a:r>
            <a:endParaRPr lang="en-US" dirty="0" smtClean="0">
              <a:solidFill>
                <a:srgbClr val="008000"/>
              </a:solidFill>
              <a:latin typeface="Times"/>
              <a:cs typeface="Time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Info - world hockey championships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Isles / Hockey Ramblings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Joe Robbie Stadium "NOT FOR BASEBALL"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Looking for: Strategic </a:t>
            </a:r>
            <a:r>
              <a:rPr lang="en-US" dirty="0" err="1" smtClean="0">
                <a:solidFill>
                  <a:srgbClr val="008000"/>
                </a:solidFill>
                <a:latin typeface="Times"/>
                <a:cs typeface="Times"/>
              </a:rPr>
              <a:t>Boardgame</a:t>
            </a: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 for Baseball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NCAA Hockey Final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Need software for baseball stats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Official Rules of Baseball ISBN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Please join my hockey playoff pool.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Remarks by President Clinton to NCAA Division I Champion Hockey Team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Sad day for hockey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Selfish hockey fans..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Some baseball trivia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The Bob Dylan Baseball Abstract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Truly a sad day for hockey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UMass Big East hockey underway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Where can I find baseball statistics ??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baseball in Spanish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hockey playoff pool: LAST CHANCE!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stats for hockey pool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wanted: mail order hockey equipment</a:t>
            </a:r>
          </a:p>
          <a:p>
            <a:pPr marL="0" indent="0">
              <a:buNone/>
            </a:pPr>
            <a:endParaRPr lang="en-US" dirty="0">
              <a:solidFill>
                <a:srgbClr val="008000"/>
              </a:solidFill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1424581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106" y="-93256"/>
            <a:ext cx="4144682" cy="7067176"/>
          </a:xfrm>
          <a:solidFill>
            <a:schemeClr val="bg1"/>
          </a:solidFill>
          <a:ln>
            <a:solidFill>
              <a:srgbClr val="008000"/>
            </a:solidFill>
          </a:ln>
        </p:spPr>
        <p:txBody>
          <a:bodyPr anchor="ctr">
            <a:normAutofit fontScale="40000" lnSpcReduction="20000"/>
          </a:bodyPr>
          <a:lstStyle/>
          <a:p>
            <a:pPr marL="0" indent="0">
              <a:buNone/>
            </a:pPr>
            <a:endParaRPr lang="en-US" dirty="0" smtClean="0">
              <a:solidFill>
                <a:srgbClr val="008000"/>
              </a:solidFill>
              <a:latin typeface="Times"/>
              <a:cs typeface="Times"/>
            </a:endParaRPr>
          </a:p>
          <a:p>
            <a:pPr marL="0" indent="0">
              <a:buNone/>
            </a:pPr>
            <a:endParaRPr lang="en-US" dirty="0">
              <a:solidFill>
                <a:srgbClr val="008000"/>
              </a:solidFill>
              <a:latin typeface="Times"/>
              <a:cs typeface="Time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A.L. East is best in baseball!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8000"/>
                </a:solidFill>
                <a:latin typeface="Times"/>
                <a:cs typeface="Times"/>
              </a:rPr>
              <a:t>Aargh</a:t>
            </a: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!  Great Hockey Coverage!! (Devils)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Atlanta Hockey Hell!!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Baseball Stats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Baseball spreads?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College Hockey All-Star Roster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ESPN cares less about hockey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European/Russian Hockey team addresses?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Hockey Equip. Recommendations?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Hockey coverage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Hockey on TV in the Bay area, NOT!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8000"/>
                </a:solidFill>
                <a:latin typeface="Times"/>
                <a:cs typeface="Times"/>
              </a:rPr>
              <a:t>Hockeytipset</a:t>
            </a: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 93 </a:t>
            </a:r>
            <a:r>
              <a:rPr lang="en-US" dirty="0" err="1" smtClean="0">
                <a:solidFill>
                  <a:srgbClr val="008000"/>
                </a:solidFill>
                <a:latin typeface="Times"/>
                <a:cs typeface="Times"/>
              </a:rPr>
              <a:t>avgjort</a:t>
            </a:r>
            <a:endParaRPr lang="en-US" dirty="0" smtClean="0">
              <a:solidFill>
                <a:srgbClr val="008000"/>
              </a:solidFill>
              <a:latin typeface="Times"/>
              <a:cs typeface="Time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Info - </a:t>
            </a:r>
            <a:r>
              <a:rPr lang="en-US" dirty="0" smtClean="0">
                <a:solidFill>
                  <a:srgbClr val="800000"/>
                </a:solidFill>
                <a:latin typeface="Times"/>
                <a:cs typeface="Times"/>
              </a:rPr>
              <a:t>w</a:t>
            </a: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orld hockey championships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Isles / Hockey Ramblings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Joe Robbie Stadium "NOT FOR BASEBALL"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Looking for: Strategic </a:t>
            </a:r>
            <a:r>
              <a:rPr lang="en-US" dirty="0" err="1" smtClean="0">
                <a:solidFill>
                  <a:srgbClr val="008000"/>
                </a:solidFill>
                <a:latin typeface="Times"/>
                <a:cs typeface="Times"/>
              </a:rPr>
              <a:t>Boardgame</a:t>
            </a: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 for Baseball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NCAA Hockey Final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Need soft</a:t>
            </a:r>
            <a:r>
              <a:rPr lang="en-US" dirty="0" smtClean="0">
                <a:solidFill>
                  <a:srgbClr val="800000"/>
                </a:solidFill>
                <a:latin typeface="Times"/>
                <a:cs typeface="Times"/>
              </a:rPr>
              <a:t>w</a:t>
            </a: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are for baseball stats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Official Rules of Baseball ISBN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Please join my hockey playoff pool.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Remarks by President Clinton to NCAA Division I Champion Hockey Team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Sad day for hockey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Selfish hockey fans..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Some baseball trivia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The Bob Dylan Baseball Abstract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Truly a sad day for hockey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UMass Big East hockey under</a:t>
            </a:r>
            <a:r>
              <a:rPr lang="en-US" dirty="0" smtClean="0">
                <a:solidFill>
                  <a:srgbClr val="800000"/>
                </a:solidFill>
                <a:latin typeface="Times"/>
                <a:cs typeface="Times"/>
              </a:rPr>
              <a:t>w</a:t>
            </a: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ay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Where can I find baseball statistics ??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baseball in Spanish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hockey playoff pool: LAST CHANCE!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stats for hockey pool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00000"/>
                </a:solidFill>
                <a:latin typeface="Times"/>
                <a:cs typeface="Times"/>
              </a:rPr>
              <a:t>w</a:t>
            </a: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anted: mail order hockey equipment</a:t>
            </a:r>
          </a:p>
          <a:p>
            <a:pPr marL="0" indent="0">
              <a:buNone/>
            </a:pPr>
            <a:endParaRPr lang="en-US" dirty="0">
              <a:solidFill>
                <a:srgbClr val="008000"/>
              </a:solidFill>
              <a:latin typeface="Times"/>
              <a:cs typeface="Time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699893" y="3078680"/>
            <a:ext cx="1685712" cy="648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1"/>
                </a:solidFill>
                <a:latin typeface="Optima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accent1"/>
                </a:solidFill>
                <a:latin typeface="Optima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accent1"/>
                </a:solidFill>
                <a:latin typeface="Optima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accent1"/>
                </a:solidFill>
                <a:latin typeface="Optima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accent1"/>
                </a:solidFill>
                <a:latin typeface="Optim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dirty="0" smtClean="0">
                <a:latin typeface="Courier"/>
              </a:rPr>
              <a:t>w</a:t>
            </a:r>
            <a:endParaRPr lang="en-US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117506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106" y="-93256"/>
            <a:ext cx="4144682" cy="7067176"/>
          </a:xfrm>
          <a:solidFill>
            <a:schemeClr val="bg1"/>
          </a:solidFill>
          <a:ln>
            <a:solidFill>
              <a:srgbClr val="008000"/>
            </a:solidFill>
          </a:ln>
        </p:spPr>
        <p:txBody>
          <a:bodyPr anchor="ctr">
            <a:normAutofit fontScale="40000" lnSpcReduction="20000"/>
          </a:bodyPr>
          <a:lstStyle/>
          <a:p>
            <a:pPr marL="0" indent="0">
              <a:buNone/>
            </a:pPr>
            <a:endParaRPr lang="en-US" dirty="0" smtClean="0">
              <a:solidFill>
                <a:srgbClr val="008000"/>
              </a:solidFill>
              <a:latin typeface="Times"/>
              <a:cs typeface="Times"/>
            </a:endParaRPr>
          </a:p>
          <a:p>
            <a:pPr marL="0" indent="0">
              <a:buNone/>
            </a:pPr>
            <a:endParaRPr lang="en-US" dirty="0">
              <a:solidFill>
                <a:srgbClr val="008000"/>
              </a:solidFill>
              <a:latin typeface="Times"/>
              <a:cs typeface="Time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A.L. East is best in baseball!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8000"/>
                </a:solidFill>
                <a:latin typeface="Times"/>
                <a:cs typeface="Times"/>
              </a:rPr>
              <a:t>Aargh</a:t>
            </a: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!  Great Hockey Coverage!! (Devils)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Atlanta Hockey Hell!!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Baseball Stats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Baseball spreads?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College Hockey All-Star Roster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ESPN cares less about </a:t>
            </a:r>
            <a:r>
              <a:rPr lang="en-US" dirty="0" smtClean="0">
                <a:solidFill>
                  <a:srgbClr val="800000"/>
                </a:solidFill>
                <a:latin typeface="Times"/>
                <a:cs typeface="Times"/>
              </a:rPr>
              <a:t>hockey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European/Russian Hockey team addresses?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Hockey Equip. Recommendations?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Hockey coverage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Hockey on TV in the Bay area, NOT!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8000"/>
                </a:solidFill>
                <a:latin typeface="Times"/>
                <a:cs typeface="Times"/>
              </a:rPr>
              <a:t>Hockeytipset</a:t>
            </a: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 93 </a:t>
            </a:r>
            <a:r>
              <a:rPr lang="en-US" dirty="0" err="1" smtClean="0">
                <a:solidFill>
                  <a:srgbClr val="008000"/>
                </a:solidFill>
                <a:latin typeface="Times"/>
                <a:cs typeface="Times"/>
              </a:rPr>
              <a:t>avgjort</a:t>
            </a:r>
            <a:endParaRPr lang="en-US" dirty="0" smtClean="0">
              <a:solidFill>
                <a:srgbClr val="008000"/>
              </a:solidFill>
              <a:latin typeface="Times"/>
              <a:cs typeface="Time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Info - world </a:t>
            </a:r>
            <a:r>
              <a:rPr lang="en-US" dirty="0" smtClean="0">
                <a:solidFill>
                  <a:srgbClr val="800000"/>
                </a:solidFill>
                <a:latin typeface="Times"/>
                <a:cs typeface="Times"/>
              </a:rPr>
              <a:t>hockey</a:t>
            </a: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 championships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Isles / Hockey Ramblings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Joe Robbie Stadium "NOT FOR BASEBALL"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Looking for: Strategic </a:t>
            </a:r>
            <a:r>
              <a:rPr lang="en-US" dirty="0" err="1" smtClean="0">
                <a:solidFill>
                  <a:srgbClr val="008000"/>
                </a:solidFill>
                <a:latin typeface="Times"/>
                <a:cs typeface="Times"/>
              </a:rPr>
              <a:t>Boardgame</a:t>
            </a: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 for Baseball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NCAA Hockey Final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Need software for baseball stats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Official Rules of Baseball ISBN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Please join my </a:t>
            </a:r>
            <a:r>
              <a:rPr lang="en-US" dirty="0" smtClean="0">
                <a:solidFill>
                  <a:srgbClr val="800000"/>
                </a:solidFill>
                <a:latin typeface="Times"/>
                <a:cs typeface="Times"/>
              </a:rPr>
              <a:t>hockey</a:t>
            </a: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 playoff pool.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Remarks by President Clinton to NCAA Division I Champion Hockey Team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Sad day for </a:t>
            </a:r>
            <a:r>
              <a:rPr lang="en-US" dirty="0" smtClean="0">
                <a:solidFill>
                  <a:srgbClr val="800000"/>
                </a:solidFill>
                <a:latin typeface="Times"/>
                <a:cs typeface="Times"/>
              </a:rPr>
              <a:t>hockey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Selfish </a:t>
            </a:r>
            <a:r>
              <a:rPr lang="en-US" dirty="0" smtClean="0">
                <a:solidFill>
                  <a:srgbClr val="800000"/>
                </a:solidFill>
                <a:latin typeface="Times"/>
                <a:cs typeface="Times"/>
              </a:rPr>
              <a:t>hockey</a:t>
            </a: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 fans..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Some baseball trivia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The Bob Dylan Baseball Abstract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Truly a sad day for </a:t>
            </a:r>
            <a:r>
              <a:rPr lang="en-US" dirty="0" smtClean="0">
                <a:solidFill>
                  <a:srgbClr val="800000"/>
                </a:solidFill>
                <a:latin typeface="Times"/>
                <a:cs typeface="Times"/>
              </a:rPr>
              <a:t>hockey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UMass Big East </a:t>
            </a:r>
            <a:r>
              <a:rPr lang="en-US" dirty="0" smtClean="0">
                <a:solidFill>
                  <a:srgbClr val="800000"/>
                </a:solidFill>
                <a:latin typeface="Times"/>
                <a:cs typeface="Times"/>
              </a:rPr>
              <a:t>hockey</a:t>
            </a: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 underway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Where can I find baseball statistics ??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baseball in Spanish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00000"/>
                </a:solidFill>
                <a:latin typeface="Times"/>
                <a:cs typeface="Times"/>
              </a:rPr>
              <a:t>hockey</a:t>
            </a: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 playoff pool: LAST CHANCE!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stats for </a:t>
            </a:r>
            <a:r>
              <a:rPr lang="en-US" dirty="0" smtClean="0">
                <a:solidFill>
                  <a:srgbClr val="800000"/>
                </a:solidFill>
                <a:latin typeface="Times"/>
                <a:cs typeface="Times"/>
              </a:rPr>
              <a:t>hockey</a:t>
            </a: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 pool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wanted: mail order </a:t>
            </a:r>
            <a:r>
              <a:rPr lang="en-US" dirty="0" smtClean="0">
                <a:solidFill>
                  <a:srgbClr val="800000"/>
                </a:solidFill>
                <a:latin typeface="Times"/>
                <a:cs typeface="Times"/>
              </a:rPr>
              <a:t>hockey</a:t>
            </a: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 equipment</a:t>
            </a:r>
          </a:p>
          <a:p>
            <a:pPr marL="0" indent="0">
              <a:buNone/>
            </a:pPr>
            <a:endParaRPr lang="en-US" dirty="0">
              <a:solidFill>
                <a:srgbClr val="008000"/>
              </a:solidFill>
              <a:latin typeface="Times"/>
              <a:cs typeface="Time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699893" y="3078680"/>
            <a:ext cx="1685712" cy="648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1"/>
                </a:solidFill>
                <a:latin typeface="Optima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accent1"/>
                </a:solidFill>
                <a:latin typeface="Optima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accent1"/>
                </a:solidFill>
                <a:latin typeface="Optima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accent1"/>
                </a:solidFill>
                <a:latin typeface="Optima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accent1"/>
                </a:solidFill>
                <a:latin typeface="Optim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dirty="0" smtClean="0">
                <a:solidFill>
                  <a:srgbClr val="4F81BD"/>
                </a:solidFill>
                <a:latin typeface="Courier"/>
              </a:rPr>
              <a:t>hockey</a:t>
            </a:r>
            <a:endParaRPr lang="en-US" dirty="0">
              <a:solidFill>
                <a:srgbClr val="4F81BD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381526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106" y="-93256"/>
            <a:ext cx="4144682" cy="7067176"/>
          </a:xfrm>
          <a:solidFill>
            <a:schemeClr val="bg1"/>
          </a:solidFill>
          <a:ln>
            <a:solidFill>
              <a:srgbClr val="008000"/>
            </a:solidFill>
          </a:ln>
        </p:spPr>
        <p:txBody>
          <a:bodyPr anchor="ctr">
            <a:normAutofit fontScale="40000" lnSpcReduction="20000"/>
          </a:bodyPr>
          <a:lstStyle/>
          <a:p>
            <a:pPr marL="0" indent="0">
              <a:buNone/>
            </a:pPr>
            <a:endParaRPr lang="en-US" dirty="0" smtClean="0">
              <a:solidFill>
                <a:srgbClr val="008000"/>
              </a:solidFill>
              <a:latin typeface="Times"/>
              <a:cs typeface="Times"/>
            </a:endParaRPr>
          </a:p>
          <a:p>
            <a:pPr marL="0" indent="0">
              <a:buNone/>
            </a:pPr>
            <a:endParaRPr lang="en-US" dirty="0">
              <a:solidFill>
                <a:srgbClr val="008000"/>
              </a:solidFill>
              <a:latin typeface="Times"/>
              <a:cs typeface="Time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A.L. East is best in baseball!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8000"/>
                </a:solidFill>
                <a:latin typeface="Times"/>
                <a:cs typeface="Times"/>
              </a:rPr>
              <a:t>Aargh</a:t>
            </a: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!  Great </a:t>
            </a:r>
            <a:r>
              <a:rPr lang="en-US" dirty="0" smtClean="0">
                <a:solidFill>
                  <a:srgbClr val="800000"/>
                </a:solidFill>
                <a:latin typeface="Times"/>
                <a:cs typeface="Times"/>
              </a:rPr>
              <a:t>Hockey</a:t>
            </a: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 Coverage!! (Devils)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Atlanta </a:t>
            </a:r>
            <a:r>
              <a:rPr lang="en-US" dirty="0" smtClean="0">
                <a:solidFill>
                  <a:srgbClr val="800000"/>
                </a:solidFill>
                <a:latin typeface="Times"/>
                <a:cs typeface="Times"/>
              </a:rPr>
              <a:t>Hockey</a:t>
            </a: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 Hell!!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Baseball Stats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Baseball spreads?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College </a:t>
            </a:r>
            <a:r>
              <a:rPr lang="en-US" dirty="0" smtClean="0">
                <a:solidFill>
                  <a:srgbClr val="800000"/>
                </a:solidFill>
                <a:latin typeface="Times"/>
                <a:cs typeface="Times"/>
              </a:rPr>
              <a:t>Hockey</a:t>
            </a: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 All-Star Roster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ESPN cares less about </a:t>
            </a:r>
            <a:r>
              <a:rPr lang="en-US" dirty="0" smtClean="0">
                <a:solidFill>
                  <a:srgbClr val="800000"/>
                </a:solidFill>
                <a:latin typeface="Times"/>
                <a:cs typeface="Times"/>
              </a:rPr>
              <a:t>hockey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European/Russian </a:t>
            </a:r>
            <a:r>
              <a:rPr lang="en-US" dirty="0" smtClean="0">
                <a:solidFill>
                  <a:srgbClr val="800000"/>
                </a:solidFill>
                <a:latin typeface="Times"/>
                <a:cs typeface="Times"/>
              </a:rPr>
              <a:t>Hockey</a:t>
            </a: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 team addresses?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00000"/>
                </a:solidFill>
                <a:latin typeface="Times"/>
                <a:cs typeface="Times"/>
              </a:rPr>
              <a:t>Hockey</a:t>
            </a: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 Equip. Recommendations?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00000"/>
                </a:solidFill>
                <a:latin typeface="Times"/>
                <a:cs typeface="Times"/>
              </a:rPr>
              <a:t>Hockey</a:t>
            </a: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 coverage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00000"/>
                </a:solidFill>
                <a:latin typeface="Times"/>
                <a:cs typeface="Times"/>
              </a:rPr>
              <a:t>Hockey</a:t>
            </a: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 on TV in the Bay area, NOT!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800000"/>
                </a:solidFill>
                <a:latin typeface="Times"/>
                <a:cs typeface="Times"/>
              </a:rPr>
              <a:t>Hockey</a:t>
            </a:r>
            <a:r>
              <a:rPr lang="en-US" dirty="0" err="1" smtClean="0">
                <a:solidFill>
                  <a:srgbClr val="008000"/>
                </a:solidFill>
                <a:latin typeface="Times"/>
                <a:cs typeface="Times"/>
              </a:rPr>
              <a:t>tipset</a:t>
            </a: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 93 </a:t>
            </a:r>
            <a:r>
              <a:rPr lang="en-US" dirty="0" err="1" smtClean="0">
                <a:solidFill>
                  <a:srgbClr val="008000"/>
                </a:solidFill>
                <a:latin typeface="Times"/>
                <a:cs typeface="Times"/>
              </a:rPr>
              <a:t>avgjort</a:t>
            </a:r>
            <a:endParaRPr lang="en-US" dirty="0" smtClean="0">
              <a:solidFill>
                <a:srgbClr val="008000"/>
              </a:solidFill>
              <a:latin typeface="Times"/>
              <a:cs typeface="Time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Info - world </a:t>
            </a:r>
            <a:r>
              <a:rPr lang="en-US" dirty="0" smtClean="0">
                <a:solidFill>
                  <a:srgbClr val="800000"/>
                </a:solidFill>
                <a:latin typeface="Times"/>
                <a:cs typeface="Times"/>
              </a:rPr>
              <a:t>hockey</a:t>
            </a: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 championships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Isles / </a:t>
            </a:r>
            <a:r>
              <a:rPr lang="en-US" dirty="0" smtClean="0">
                <a:solidFill>
                  <a:srgbClr val="800000"/>
                </a:solidFill>
                <a:latin typeface="Times"/>
                <a:cs typeface="Times"/>
              </a:rPr>
              <a:t>Hockey</a:t>
            </a: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 Ramblings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Joe Robbie Stadium "NOT FOR BASEBALL"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Looking for: Strategic </a:t>
            </a:r>
            <a:r>
              <a:rPr lang="en-US" dirty="0" err="1" smtClean="0">
                <a:solidFill>
                  <a:srgbClr val="008000"/>
                </a:solidFill>
                <a:latin typeface="Times"/>
                <a:cs typeface="Times"/>
              </a:rPr>
              <a:t>Boardgame</a:t>
            </a: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 for Baseball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NCAA </a:t>
            </a:r>
            <a:r>
              <a:rPr lang="en-US" dirty="0" smtClean="0">
                <a:solidFill>
                  <a:srgbClr val="800000"/>
                </a:solidFill>
                <a:latin typeface="Times"/>
                <a:cs typeface="Times"/>
              </a:rPr>
              <a:t>Hockey</a:t>
            </a: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 Final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Need software for baseball stats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Official Rules of Baseball ISBN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Please join my </a:t>
            </a:r>
            <a:r>
              <a:rPr lang="en-US" dirty="0" smtClean="0">
                <a:solidFill>
                  <a:srgbClr val="800000"/>
                </a:solidFill>
                <a:latin typeface="Times"/>
                <a:cs typeface="Times"/>
              </a:rPr>
              <a:t>hockey</a:t>
            </a: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 playoff pool.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Remarks by President Clinton to NCAA Division I Champion </a:t>
            </a:r>
            <a:r>
              <a:rPr lang="en-US" dirty="0" smtClean="0">
                <a:solidFill>
                  <a:srgbClr val="800000"/>
                </a:solidFill>
                <a:latin typeface="Times"/>
                <a:cs typeface="Times"/>
              </a:rPr>
              <a:t>Hockey</a:t>
            </a: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 Team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Sad day for </a:t>
            </a:r>
            <a:r>
              <a:rPr lang="en-US" dirty="0" smtClean="0">
                <a:solidFill>
                  <a:srgbClr val="800000"/>
                </a:solidFill>
                <a:latin typeface="Times"/>
                <a:cs typeface="Times"/>
              </a:rPr>
              <a:t>hockey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Selfish </a:t>
            </a:r>
            <a:r>
              <a:rPr lang="en-US" dirty="0" smtClean="0">
                <a:solidFill>
                  <a:srgbClr val="800000"/>
                </a:solidFill>
                <a:latin typeface="Times"/>
                <a:cs typeface="Times"/>
              </a:rPr>
              <a:t>hockey</a:t>
            </a: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 fans..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Some baseball trivia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The Bob Dylan Baseball Abstract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Truly a sad day for </a:t>
            </a:r>
            <a:r>
              <a:rPr lang="en-US" dirty="0" smtClean="0">
                <a:solidFill>
                  <a:srgbClr val="800000"/>
                </a:solidFill>
                <a:latin typeface="Times"/>
                <a:cs typeface="Times"/>
              </a:rPr>
              <a:t>hockey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UMass Big East </a:t>
            </a:r>
            <a:r>
              <a:rPr lang="en-US" dirty="0" smtClean="0">
                <a:solidFill>
                  <a:srgbClr val="800000"/>
                </a:solidFill>
                <a:latin typeface="Times"/>
                <a:cs typeface="Times"/>
              </a:rPr>
              <a:t>hockey</a:t>
            </a: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 underway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Where can I find baseball statistics ??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baseball in Spanish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00000"/>
                </a:solidFill>
                <a:latin typeface="Times"/>
                <a:cs typeface="Times"/>
              </a:rPr>
              <a:t>hockey</a:t>
            </a: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 playoff pool: LAST CHANCE!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stats for </a:t>
            </a:r>
            <a:r>
              <a:rPr lang="en-US" dirty="0" smtClean="0">
                <a:solidFill>
                  <a:srgbClr val="800000"/>
                </a:solidFill>
                <a:latin typeface="Times"/>
                <a:cs typeface="Times"/>
              </a:rPr>
              <a:t>hockey</a:t>
            </a: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 pool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wanted: mail order </a:t>
            </a:r>
            <a:r>
              <a:rPr lang="en-US" dirty="0" smtClean="0">
                <a:solidFill>
                  <a:srgbClr val="800000"/>
                </a:solidFill>
                <a:latin typeface="Times"/>
                <a:cs typeface="Times"/>
              </a:rPr>
              <a:t>hockey</a:t>
            </a: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 equipment</a:t>
            </a:r>
          </a:p>
          <a:p>
            <a:pPr marL="0" indent="0">
              <a:buNone/>
            </a:pPr>
            <a:endParaRPr lang="en-US" dirty="0">
              <a:solidFill>
                <a:srgbClr val="008000"/>
              </a:solidFill>
              <a:latin typeface="Times"/>
              <a:cs typeface="Time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176826" y="3078680"/>
            <a:ext cx="2512486" cy="648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1"/>
                </a:solidFill>
                <a:latin typeface="Optima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accent1"/>
                </a:solidFill>
                <a:latin typeface="Optima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accent1"/>
                </a:solidFill>
                <a:latin typeface="Optima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accent1"/>
                </a:solidFill>
                <a:latin typeface="Optima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accent1"/>
                </a:solidFill>
                <a:latin typeface="Optim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dirty="0" smtClean="0">
                <a:solidFill>
                  <a:srgbClr val="4F81BD"/>
                </a:solidFill>
                <a:latin typeface="Courier"/>
              </a:rPr>
              <a:t>[</a:t>
            </a:r>
            <a:r>
              <a:rPr lang="en-US" dirty="0" err="1" smtClean="0">
                <a:solidFill>
                  <a:srgbClr val="4F81BD"/>
                </a:solidFill>
                <a:latin typeface="Courier"/>
              </a:rPr>
              <a:t>Hh</a:t>
            </a:r>
            <a:r>
              <a:rPr lang="en-US" dirty="0">
                <a:solidFill>
                  <a:srgbClr val="4F81BD"/>
                </a:solidFill>
                <a:latin typeface="Courier"/>
              </a:rPr>
              <a:t>]</a:t>
            </a:r>
            <a:r>
              <a:rPr lang="en-US" dirty="0" err="1" smtClean="0">
                <a:solidFill>
                  <a:srgbClr val="4F81BD"/>
                </a:solidFill>
                <a:latin typeface="Courier"/>
              </a:rPr>
              <a:t>ockey</a:t>
            </a:r>
            <a:endParaRPr lang="en-US" dirty="0">
              <a:solidFill>
                <a:srgbClr val="4F81BD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183308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106" y="-93256"/>
            <a:ext cx="4144682" cy="7067176"/>
          </a:xfrm>
          <a:solidFill>
            <a:schemeClr val="bg1"/>
          </a:solidFill>
          <a:ln>
            <a:solidFill>
              <a:srgbClr val="008000"/>
            </a:solidFill>
          </a:ln>
        </p:spPr>
        <p:txBody>
          <a:bodyPr anchor="ctr">
            <a:normAutofit fontScale="40000" lnSpcReduction="20000"/>
          </a:bodyPr>
          <a:lstStyle/>
          <a:p>
            <a:pPr marL="0" indent="0">
              <a:buNone/>
            </a:pPr>
            <a:endParaRPr lang="en-US" dirty="0" smtClean="0">
              <a:solidFill>
                <a:srgbClr val="008000"/>
              </a:solidFill>
              <a:latin typeface="Times"/>
              <a:cs typeface="Times"/>
            </a:endParaRPr>
          </a:p>
          <a:p>
            <a:pPr marL="0" indent="0">
              <a:buNone/>
            </a:pPr>
            <a:endParaRPr lang="en-US" dirty="0">
              <a:solidFill>
                <a:srgbClr val="008000"/>
              </a:solidFill>
              <a:latin typeface="Times"/>
              <a:cs typeface="Time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A.L. East is best in baseball!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8000"/>
                </a:solidFill>
                <a:latin typeface="Times"/>
                <a:cs typeface="Times"/>
              </a:rPr>
              <a:t>Aargh</a:t>
            </a: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!  Great </a:t>
            </a:r>
            <a:r>
              <a:rPr lang="en-US" dirty="0" smtClean="0">
                <a:solidFill>
                  <a:srgbClr val="800000"/>
                </a:solidFill>
                <a:latin typeface="Times"/>
                <a:cs typeface="Times"/>
              </a:rPr>
              <a:t>Hockey</a:t>
            </a: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 Coverage!! (Devils)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Atlanta </a:t>
            </a:r>
            <a:r>
              <a:rPr lang="en-US" dirty="0" smtClean="0">
                <a:solidFill>
                  <a:srgbClr val="800000"/>
                </a:solidFill>
                <a:latin typeface="Times"/>
                <a:cs typeface="Times"/>
              </a:rPr>
              <a:t>Hockey</a:t>
            </a: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 </a:t>
            </a:r>
            <a:r>
              <a:rPr lang="en-US" dirty="0" smtClean="0">
                <a:solidFill>
                  <a:srgbClr val="800000"/>
                </a:solidFill>
                <a:latin typeface="Times"/>
                <a:cs typeface="Times"/>
              </a:rPr>
              <a:t>Hell!!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Baseball Stats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Baseball spreads?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College </a:t>
            </a:r>
            <a:r>
              <a:rPr lang="en-US" dirty="0" smtClean="0">
                <a:solidFill>
                  <a:srgbClr val="800000"/>
                </a:solidFill>
                <a:latin typeface="Times"/>
                <a:cs typeface="Times"/>
              </a:rPr>
              <a:t>Hockey</a:t>
            </a: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 All-Star Roster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ESPN cares less about </a:t>
            </a:r>
            <a:r>
              <a:rPr lang="en-US" dirty="0" smtClean="0">
                <a:solidFill>
                  <a:srgbClr val="800000"/>
                </a:solidFill>
                <a:latin typeface="Times"/>
                <a:cs typeface="Times"/>
              </a:rPr>
              <a:t>hockey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European/Russian </a:t>
            </a:r>
            <a:r>
              <a:rPr lang="en-US" dirty="0" smtClean="0">
                <a:solidFill>
                  <a:srgbClr val="800000"/>
                </a:solidFill>
                <a:latin typeface="Times"/>
                <a:cs typeface="Times"/>
              </a:rPr>
              <a:t>Hockey</a:t>
            </a: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 team addresses?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00000"/>
                </a:solidFill>
                <a:latin typeface="Times"/>
                <a:cs typeface="Times"/>
              </a:rPr>
              <a:t>Hockey</a:t>
            </a: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 Equip. Recommendations?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00000"/>
                </a:solidFill>
                <a:latin typeface="Times"/>
                <a:cs typeface="Times"/>
              </a:rPr>
              <a:t>Hockey</a:t>
            </a: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 coverage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00000"/>
                </a:solidFill>
                <a:latin typeface="Times"/>
                <a:cs typeface="Times"/>
              </a:rPr>
              <a:t>Hockey</a:t>
            </a: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 on TV in the Bay area, NOT!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800000"/>
                </a:solidFill>
                <a:latin typeface="Times"/>
                <a:cs typeface="Times"/>
              </a:rPr>
              <a:t>Hockey</a:t>
            </a:r>
            <a:r>
              <a:rPr lang="en-US" dirty="0" err="1" smtClean="0">
                <a:solidFill>
                  <a:srgbClr val="008000"/>
                </a:solidFill>
                <a:latin typeface="Times"/>
                <a:cs typeface="Times"/>
              </a:rPr>
              <a:t>tipset</a:t>
            </a: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 93 </a:t>
            </a:r>
            <a:r>
              <a:rPr lang="en-US" dirty="0" err="1" smtClean="0">
                <a:solidFill>
                  <a:srgbClr val="008000"/>
                </a:solidFill>
                <a:latin typeface="Times"/>
                <a:cs typeface="Times"/>
              </a:rPr>
              <a:t>avgjort</a:t>
            </a:r>
            <a:endParaRPr lang="en-US" dirty="0" smtClean="0">
              <a:solidFill>
                <a:srgbClr val="008000"/>
              </a:solidFill>
              <a:latin typeface="Times"/>
              <a:cs typeface="Time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Info - world </a:t>
            </a:r>
            <a:r>
              <a:rPr lang="en-US" dirty="0" smtClean="0">
                <a:solidFill>
                  <a:srgbClr val="800000"/>
                </a:solidFill>
                <a:latin typeface="Times"/>
                <a:cs typeface="Times"/>
              </a:rPr>
              <a:t>hockey</a:t>
            </a: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 championships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Isles / </a:t>
            </a:r>
            <a:r>
              <a:rPr lang="en-US" dirty="0" smtClean="0">
                <a:solidFill>
                  <a:srgbClr val="800000"/>
                </a:solidFill>
                <a:latin typeface="Times"/>
                <a:cs typeface="Times"/>
              </a:rPr>
              <a:t>Hockey</a:t>
            </a: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 Ramblings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Joe Robbie Stadium "NOT FOR BASEBALL"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Looking for: Strategic </a:t>
            </a:r>
            <a:r>
              <a:rPr lang="en-US" dirty="0" err="1" smtClean="0">
                <a:solidFill>
                  <a:srgbClr val="008000"/>
                </a:solidFill>
                <a:latin typeface="Times"/>
                <a:cs typeface="Times"/>
              </a:rPr>
              <a:t>Boardgame</a:t>
            </a: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 for Baseball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NCAA </a:t>
            </a:r>
            <a:r>
              <a:rPr lang="en-US" dirty="0" smtClean="0">
                <a:solidFill>
                  <a:srgbClr val="800000"/>
                </a:solidFill>
                <a:latin typeface="Times"/>
                <a:cs typeface="Times"/>
              </a:rPr>
              <a:t>Hockey</a:t>
            </a: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 Final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Need software for baseball stats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Official Rules of Baseball ISBN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Please join my </a:t>
            </a:r>
            <a:r>
              <a:rPr lang="en-US" dirty="0" smtClean="0">
                <a:solidFill>
                  <a:srgbClr val="800000"/>
                </a:solidFill>
                <a:latin typeface="Times"/>
                <a:cs typeface="Times"/>
              </a:rPr>
              <a:t>hockey</a:t>
            </a: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 playoff pool.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Remarks by President Clinton to NCAA Division I Champion </a:t>
            </a:r>
            <a:r>
              <a:rPr lang="en-US" dirty="0" smtClean="0">
                <a:solidFill>
                  <a:srgbClr val="800000"/>
                </a:solidFill>
                <a:latin typeface="Times"/>
                <a:cs typeface="Times"/>
              </a:rPr>
              <a:t>Hockey</a:t>
            </a: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 Team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Sad day for </a:t>
            </a:r>
            <a:r>
              <a:rPr lang="en-US" dirty="0" smtClean="0">
                <a:solidFill>
                  <a:srgbClr val="800000"/>
                </a:solidFill>
                <a:latin typeface="Times"/>
                <a:cs typeface="Times"/>
              </a:rPr>
              <a:t>hockey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Selfish </a:t>
            </a:r>
            <a:r>
              <a:rPr lang="en-US" dirty="0" smtClean="0">
                <a:solidFill>
                  <a:srgbClr val="800000"/>
                </a:solidFill>
                <a:latin typeface="Times"/>
                <a:cs typeface="Times"/>
              </a:rPr>
              <a:t>hockey</a:t>
            </a: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 fans..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Some baseball trivia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The Bob Dylan Baseball Abstract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Truly a sad day for </a:t>
            </a:r>
            <a:r>
              <a:rPr lang="en-US" dirty="0" smtClean="0">
                <a:solidFill>
                  <a:srgbClr val="800000"/>
                </a:solidFill>
                <a:latin typeface="Times"/>
                <a:cs typeface="Times"/>
              </a:rPr>
              <a:t>hockey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UMass Big East </a:t>
            </a:r>
            <a:r>
              <a:rPr lang="en-US" dirty="0" smtClean="0">
                <a:solidFill>
                  <a:srgbClr val="800000"/>
                </a:solidFill>
                <a:latin typeface="Times"/>
                <a:cs typeface="Times"/>
              </a:rPr>
              <a:t>hockey</a:t>
            </a: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 underway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Where can I find baseball statistics ??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baseball in Spanish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00000"/>
                </a:solidFill>
                <a:latin typeface="Times"/>
                <a:cs typeface="Times"/>
              </a:rPr>
              <a:t>hockey</a:t>
            </a: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 playoff pool: LAST CHANCE!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stats for </a:t>
            </a:r>
            <a:r>
              <a:rPr lang="en-US" dirty="0" smtClean="0">
                <a:solidFill>
                  <a:srgbClr val="800000"/>
                </a:solidFill>
                <a:latin typeface="Times"/>
                <a:cs typeface="Times"/>
              </a:rPr>
              <a:t>hockey</a:t>
            </a: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 pool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wanted: mail order </a:t>
            </a:r>
            <a:r>
              <a:rPr lang="en-US" dirty="0" smtClean="0">
                <a:solidFill>
                  <a:srgbClr val="800000"/>
                </a:solidFill>
                <a:latin typeface="Times"/>
                <a:cs typeface="Times"/>
              </a:rPr>
              <a:t>hockey</a:t>
            </a:r>
            <a:r>
              <a:rPr lang="en-US" dirty="0" smtClean="0">
                <a:solidFill>
                  <a:srgbClr val="008000"/>
                </a:solidFill>
                <a:latin typeface="Times"/>
                <a:cs typeface="Times"/>
              </a:rPr>
              <a:t> equipment</a:t>
            </a:r>
          </a:p>
          <a:p>
            <a:pPr marL="0" indent="0">
              <a:buNone/>
            </a:pPr>
            <a:endParaRPr lang="en-US" dirty="0">
              <a:solidFill>
                <a:srgbClr val="008000"/>
              </a:solidFill>
              <a:latin typeface="Times"/>
              <a:cs typeface="Time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176826" y="3078680"/>
            <a:ext cx="2512486" cy="648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1"/>
                </a:solidFill>
                <a:latin typeface="Optima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accent1"/>
                </a:solidFill>
                <a:latin typeface="Optima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accent1"/>
                </a:solidFill>
                <a:latin typeface="Optima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accent1"/>
                </a:solidFill>
                <a:latin typeface="Optima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accent1"/>
                </a:solidFill>
                <a:latin typeface="Optim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dirty="0" smtClean="0">
                <a:solidFill>
                  <a:srgbClr val="4F81BD"/>
                </a:solidFill>
                <a:latin typeface="Courier"/>
              </a:rPr>
              <a:t>[</a:t>
            </a:r>
            <a:r>
              <a:rPr lang="en-US" dirty="0" err="1" smtClean="0">
                <a:solidFill>
                  <a:srgbClr val="4F81BD"/>
                </a:solidFill>
                <a:latin typeface="Courier"/>
              </a:rPr>
              <a:t>Hh</a:t>
            </a:r>
            <a:r>
              <a:rPr lang="en-US" dirty="0" smtClean="0">
                <a:solidFill>
                  <a:srgbClr val="4F81BD"/>
                </a:solidFill>
                <a:latin typeface="Courier"/>
              </a:rPr>
              <a:t>].*</a:t>
            </a:r>
            <a:endParaRPr lang="en-US" dirty="0">
              <a:solidFill>
                <a:srgbClr val="4F81BD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422268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2791</TotalTime>
  <Words>2081</Words>
  <Application>Microsoft Macintosh PowerPoint</Application>
  <PresentationFormat>On-screen Show (4:3)</PresentationFormat>
  <Paragraphs>480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regular expressions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exercises</vt:lpstr>
      <vt:lpstr>exercises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Fernando Diaz</dc:creator>
  <cp:lastModifiedBy>Fernando</cp:lastModifiedBy>
  <cp:revision>137</cp:revision>
  <dcterms:created xsi:type="dcterms:W3CDTF">2014-06-23T19:19:59Z</dcterms:created>
  <dcterms:modified xsi:type="dcterms:W3CDTF">2016-06-22T20:13:59Z</dcterms:modified>
</cp:coreProperties>
</file>