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41"/>
  </p:notesMasterIdLst>
  <p:handoutMasterIdLst>
    <p:handoutMasterId r:id="rId42"/>
  </p:handoutMasterIdLst>
  <p:sldIdLst>
    <p:sldId id="1228" r:id="rId6"/>
    <p:sldId id="1235" r:id="rId7"/>
    <p:sldId id="1288" r:id="rId8"/>
    <p:sldId id="1294" r:id="rId9"/>
    <p:sldId id="1295" r:id="rId10"/>
    <p:sldId id="1320" r:id="rId11"/>
    <p:sldId id="1322" r:id="rId12"/>
    <p:sldId id="1321" r:id="rId13"/>
    <p:sldId id="1296" r:id="rId14"/>
    <p:sldId id="1297" r:id="rId15"/>
    <p:sldId id="1298" r:id="rId16"/>
    <p:sldId id="1324" r:id="rId17"/>
    <p:sldId id="1300" r:id="rId18"/>
    <p:sldId id="1301" r:id="rId19"/>
    <p:sldId id="1325" r:id="rId20"/>
    <p:sldId id="1338" r:id="rId21"/>
    <p:sldId id="1327" r:id="rId22"/>
    <p:sldId id="1326" r:id="rId23"/>
    <p:sldId id="1299" r:id="rId24"/>
    <p:sldId id="1302" r:id="rId25"/>
    <p:sldId id="1339" r:id="rId26"/>
    <p:sldId id="1328" r:id="rId27"/>
    <p:sldId id="1304" r:id="rId28"/>
    <p:sldId id="1329" r:id="rId29"/>
    <p:sldId id="1305" r:id="rId30"/>
    <p:sldId id="1306" r:id="rId31"/>
    <p:sldId id="1331" r:id="rId32"/>
    <p:sldId id="1332" r:id="rId33"/>
    <p:sldId id="1333" r:id="rId34"/>
    <p:sldId id="1303" r:id="rId35"/>
    <p:sldId id="1308" r:id="rId36"/>
    <p:sldId id="1334" r:id="rId37"/>
    <p:sldId id="1335" r:id="rId38"/>
    <p:sldId id="1336" r:id="rId39"/>
    <p:sldId id="1337"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235"/>
            <p14:sldId id="1288"/>
            <p14:sldId id="1294"/>
            <p14:sldId id="1295"/>
            <p14:sldId id="1320"/>
            <p14:sldId id="1322"/>
            <p14:sldId id="1321"/>
            <p14:sldId id="1296"/>
            <p14:sldId id="1297"/>
            <p14:sldId id="1298"/>
            <p14:sldId id="1324"/>
            <p14:sldId id="1300"/>
            <p14:sldId id="1301"/>
            <p14:sldId id="1325"/>
            <p14:sldId id="1338"/>
            <p14:sldId id="1327"/>
            <p14:sldId id="1326"/>
            <p14:sldId id="1299"/>
            <p14:sldId id="1302"/>
            <p14:sldId id="1339"/>
            <p14:sldId id="1328"/>
            <p14:sldId id="1304"/>
            <p14:sldId id="1329"/>
            <p14:sldId id="1305"/>
            <p14:sldId id="1306"/>
            <p14:sldId id="1331"/>
            <p14:sldId id="1332"/>
            <p14:sldId id="1333"/>
            <p14:sldId id="1303"/>
            <p14:sldId id="1308"/>
            <p14:sldId id="1334"/>
            <p14:sldId id="1335"/>
            <p14:sldId id="1336"/>
            <p14:sldId id="133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0" autoAdjust="0"/>
    <p:restoredTop sz="95232" autoAdjust="0"/>
  </p:normalViewPr>
  <p:slideViewPr>
    <p:cSldViewPr snapToGrid="0">
      <p:cViewPr varScale="1">
        <p:scale>
          <a:sx n="86" d="100"/>
          <a:sy n="86" d="100"/>
        </p:scale>
        <p:origin x="748" y="4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y=sqrt(X)</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3418368746496683E-2"/>
          <c:y val="0.11223306907013003"/>
          <c:w val="0.92420877419715475"/>
          <c:h val="0.81527974631464728"/>
        </c:manualLayout>
      </c:layout>
      <c:scatterChart>
        <c:scatterStyle val="smoothMarker"/>
        <c:varyColors val="0"/>
        <c:ser>
          <c:idx val="0"/>
          <c:order val="0"/>
          <c:spPr>
            <a:ln w="19050" cap="rnd">
              <a:solidFill>
                <a:schemeClr val="accent1"/>
              </a:solidFill>
              <a:round/>
            </a:ln>
            <a:effectLst/>
          </c:spPr>
          <c:marker>
            <c:symbol val="none"/>
          </c:marker>
          <c:xVal>
            <c:numRef>
              <c:f>Sheet1!$B$1:$B$100</c:f>
              <c:numCache>
                <c:formatCode>General</c:formatCode>
                <c:ptCount val="100"/>
                <c:pt idx="0">
                  <c:v>1</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numCache>
            </c:numRef>
          </c:xVal>
          <c:yVal>
            <c:numRef>
              <c:f>Sheet1!$D$1:$D$100</c:f>
              <c:numCache>
                <c:formatCode>General</c:formatCode>
                <c:ptCount val="100"/>
                <c:pt idx="0">
                  <c:v>1</c:v>
                </c:pt>
                <c:pt idx="1">
                  <c:v>3.1622776601683795</c:v>
                </c:pt>
                <c:pt idx="2">
                  <c:v>4.4721359549995796</c:v>
                </c:pt>
                <c:pt idx="3">
                  <c:v>5.4772255750516612</c:v>
                </c:pt>
                <c:pt idx="4">
                  <c:v>6.324555320336759</c:v>
                </c:pt>
                <c:pt idx="5">
                  <c:v>7.0710678118654755</c:v>
                </c:pt>
                <c:pt idx="6">
                  <c:v>7.745966692414834</c:v>
                </c:pt>
                <c:pt idx="7">
                  <c:v>8.3666002653407556</c:v>
                </c:pt>
                <c:pt idx="8">
                  <c:v>8.9442719099991592</c:v>
                </c:pt>
                <c:pt idx="9">
                  <c:v>9.4868329805051381</c:v>
                </c:pt>
                <c:pt idx="10">
                  <c:v>10</c:v>
                </c:pt>
                <c:pt idx="11">
                  <c:v>10.488088481701515</c:v>
                </c:pt>
                <c:pt idx="12">
                  <c:v>10.954451150103322</c:v>
                </c:pt>
                <c:pt idx="13">
                  <c:v>11.401754250991379</c:v>
                </c:pt>
                <c:pt idx="14">
                  <c:v>11.832159566199232</c:v>
                </c:pt>
                <c:pt idx="15">
                  <c:v>12.24744871391589</c:v>
                </c:pt>
                <c:pt idx="16">
                  <c:v>12.649110640673518</c:v>
                </c:pt>
                <c:pt idx="17">
                  <c:v>13.038404810405298</c:v>
                </c:pt>
                <c:pt idx="18">
                  <c:v>13.416407864998739</c:v>
                </c:pt>
                <c:pt idx="19">
                  <c:v>13.784048752090222</c:v>
                </c:pt>
                <c:pt idx="20">
                  <c:v>14.142135623730951</c:v>
                </c:pt>
                <c:pt idx="21">
                  <c:v>14.491376746189438</c:v>
                </c:pt>
                <c:pt idx="22">
                  <c:v>14.832396974191326</c:v>
                </c:pt>
                <c:pt idx="23">
                  <c:v>15.165750888103101</c:v>
                </c:pt>
                <c:pt idx="24">
                  <c:v>15.491933384829668</c:v>
                </c:pt>
                <c:pt idx="25">
                  <c:v>15.811388300841896</c:v>
                </c:pt>
                <c:pt idx="26">
                  <c:v>16.124515496597098</c:v>
                </c:pt>
                <c:pt idx="27">
                  <c:v>16.431676725154983</c:v>
                </c:pt>
                <c:pt idx="28">
                  <c:v>16.733200530681511</c:v>
                </c:pt>
                <c:pt idx="29">
                  <c:v>17.029386365926403</c:v>
                </c:pt>
                <c:pt idx="30">
                  <c:v>17.320508075688775</c:v>
                </c:pt>
                <c:pt idx="31">
                  <c:v>17.606816861659009</c:v>
                </c:pt>
                <c:pt idx="32">
                  <c:v>17.888543819998318</c:v>
                </c:pt>
                <c:pt idx="33">
                  <c:v>18.165902124584949</c:v>
                </c:pt>
                <c:pt idx="34">
                  <c:v>18.439088914585774</c:v>
                </c:pt>
                <c:pt idx="35">
                  <c:v>18.708286933869708</c:v>
                </c:pt>
                <c:pt idx="36">
                  <c:v>18.973665961010276</c:v>
                </c:pt>
                <c:pt idx="37">
                  <c:v>19.235384061671343</c:v>
                </c:pt>
                <c:pt idx="38">
                  <c:v>19.493588689617926</c:v>
                </c:pt>
                <c:pt idx="39">
                  <c:v>19.748417658131498</c:v>
                </c:pt>
                <c:pt idx="40">
                  <c:v>20</c:v>
                </c:pt>
                <c:pt idx="41">
                  <c:v>20.248456731316587</c:v>
                </c:pt>
                <c:pt idx="42">
                  <c:v>20.493901531919196</c:v>
                </c:pt>
                <c:pt idx="43">
                  <c:v>20.73644135332772</c:v>
                </c:pt>
                <c:pt idx="44">
                  <c:v>20.976176963403031</c:v>
                </c:pt>
                <c:pt idx="45">
                  <c:v>21.213203435596427</c:v>
                </c:pt>
                <c:pt idx="46">
                  <c:v>21.447610589527216</c:v>
                </c:pt>
                <c:pt idx="47">
                  <c:v>21.679483388678801</c:v>
                </c:pt>
                <c:pt idx="48">
                  <c:v>21.908902300206645</c:v>
                </c:pt>
                <c:pt idx="49">
                  <c:v>22.135943621178654</c:v>
                </c:pt>
                <c:pt idx="50">
                  <c:v>22.360679774997898</c:v>
                </c:pt>
                <c:pt idx="51">
                  <c:v>22.583179581272429</c:v>
                </c:pt>
                <c:pt idx="52">
                  <c:v>22.803508501982758</c:v>
                </c:pt>
                <c:pt idx="53">
                  <c:v>23.021728866442675</c:v>
                </c:pt>
                <c:pt idx="54">
                  <c:v>23.2379000772445</c:v>
                </c:pt>
                <c:pt idx="55">
                  <c:v>23.45207879911715</c:v>
                </c:pt>
                <c:pt idx="56">
                  <c:v>23.664319132398465</c:v>
                </c:pt>
                <c:pt idx="57">
                  <c:v>23.874672772626646</c:v>
                </c:pt>
                <c:pt idx="58">
                  <c:v>24.083189157584592</c:v>
                </c:pt>
                <c:pt idx="59">
                  <c:v>24.289915602982237</c:v>
                </c:pt>
                <c:pt idx="60">
                  <c:v>24.494897427831781</c:v>
                </c:pt>
                <c:pt idx="61">
                  <c:v>24.698178070456937</c:v>
                </c:pt>
                <c:pt idx="62">
                  <c:v>24.899799195977465</c:v>
                </c:pt>
                <c:pt idx="63">
                  <c:v>25.099800796022265</c:v>
                </c:pt>
                <c:pt idx="64">
                  <c:v>25.298221281347036</c:v>
                </c:pt>
                <c:pt idx="65">
                  <c:v>25.495097567963924</c:v>
                </c:pt>
                <c:pt idx="66">
                  <c:v>25.690465157330259</c:v>
                </c:pt>
                <c:pt idx="67">
                  <c:v>25.88435821108957</c:v>
                </c:pt>
                <c:pt idx="68">
                  <c:v>26.076809620810597</c:v>
                </c:pt>
                <c:pt idx="69">
                  <c:v>26.267851073127396</c:v>
                </c:pt>
                <c:pt idx="70">
                  <c:v>26.457513110645905</c:v>
                </c:pt>
                <c:pt idx="71">
                  <c:v>26.645825188948457</c:v>
                </c:pt>
                <c:pt idx="72">
                  <c:v>26.832815729997478</c:v>
                </c:pt>
                <c:pt idx="73">
                  <c:v>27.018512172212592</c:v>
                </c:pt>
                <c:pt idx="74">
                  <c:v>27.202941017470888</c:v>
                </c:pt>
                <c:pt idx="75">
                  <c:v>27.386127875258307</c:v>
                </c:pt>
                <c:pt idx="76">
                  <c:v>27.568097504180443</c:v>
                </c:pt>
                <c:pt idx="77">
                  <c:v>27.748873851023216</c:v>
                </c:pt>
                <c:pt idx="78">
                  <c:v>27.928480087537881</c:v>
                </c:pt>
                <c:pt idx="79">
                  <c:v>28.106938645110393</c:v>
                </c:pt>
                <c:pt idx="80">
                  <c:v>28.284271247461902</c:v>
                </c:pt>
                <c:pt idx="81">
                  <c:v>28.460498941515414</c:v>
                </c:pt>
                <c:pt idx="82">
                  <c:v>28.635642126552707</c:v>
                </c:pt>
                <c:pt idx="83">
                  <c:v>28.809720581775867</c:v>
                </c:pt>
                <c:pt idx="84">
                  <c:v>28.982753492378876</c:v>
                </c:pt>
                <c:pt idx="85">
                  <c:v>29.154759474226502</c:v>
                </c:pt>
                <c:pt idx="86">
                  <c:v>29.32575659723036</c:v>
                </c:pt>
                <c:pt idx="87">
                  <c:v>29.49576240750525</c:v>
                </c:pt>
                <c:pt idx="88">
                  <c:v>29.664793948382652</c:v>
                </c:pt>
                <c:pt idx="89">
                  <c:v>29.832867780352597</c:v>
                </c:pt>
                <c:pt idx="90">
                  <c:v>30</c:v>
                </c:pt>
                <c:pt idx="91">
                  <c:v>30.166206257996713</c:v>
                </c:pt>
                <c:pt idx="92">
                  <c:v>30.331501776206203</c:v>
                </c:pt>
                <c:pt idx="93">
                  <c:v>30.495901363953813</c:v>
                </c:pt>
                <c:pt idx="94">
                  <c:v>30.659419433511783</c:v>
                </c:pt>
                <c:pt idx="95">
                  <c:v>30.822070014844883</c:v>
                </c:pt>
                <c:pt idx="96">
                  <c:v>30.983866769659336</c:v>
                </c:pt>
                <c:pt idx="97">
                  <c:v>31.144823004794873</c:v>
                </c:pt>
                <c:pt idx="98">
                  <c:v>31.304951684997057</c:v>
                </c:pt>
                <c:pt idx="99">
                  <c:v>31.464265445104548</c:v>
                </c:pt>
              </c:numCache>
            </c:numRef>
          </c:yVal>
          <c:smooth val="1"/>
          <c:extLst>
            <c:ext xmlns:c16="http://schemas.microsoft.com/office/drawing/2014/chart" uri="{C3380CC4-5D6E-409C-BE32-E72D297353CC}">
              <c16:uniqueId val="{00000000-B950-4A13-95DC-2BDB477965F4}"/>
            </c:ext>
          </c:extLst>
        </c:ser>
        <c:dLbls>
          <c:showLegendKey val="0"/>
          <c:showVal val="0"/>
          <c:showCatName val="0"/>
          <c:showSerName val="0"/>
          <c:showPercent val="0"/>
          <c:showBubbleSize val="0"/>
        </c:dLbls>
        <c:axId val="330876912"/>
        <c:axId val="330877240"/>
      </c:scatterChart>
      <c:valAx>
        <c:axId val="3308769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877240"/>
        <c:crosses val="autoZero"/>
        <c:crossBetween val="midCat"/>
      </c:valAx>
      <c:valAx>
        <c:axId val="330877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8769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Standard</a:t>
            </a:r>
            <a:r>
              <a:rPr lang="en-US" baseline="0"/>
              <a:t> error as a function sample size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Sheet1!$B$2:$B$100</c:f>
              <c:numCache>
                <c:formatCode>General</c:formatCode>
                <c:ptCount val="9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numCache>
            </c:numRef>
          </c:xVal>
          <c:yVal>
            <c:numRef>
              <c:f>Sheet1!$C$2:$C$100</c:f>
              <c:numCache>
                <c:formatCode>General</c:formatCode>
                <c:ptCount val="99"/>
                <c:pt idx="0">
                  <c:v>0.15811388300841897</c:v>
                </c:pt>
                <c:pt idx="1">
                  <c:v>5.5901699437494741E-2</c:v>
                </c:pt>
                <c:pt idx="2">
                  <c:v>4.564354645876384E-2</c:v>
                </c:pt>
                <c:pt idx="3">
                  <c:v>3.9528470752104743E-2</c:v>
                </c:pt>
                <c:pt idx="4">
                  <c:v>3.5355339059327376E-2</c:v>
                </c:pt>
                <c:pt idx="5">
                  <c:v>3.2274861218395137E-2</c:v>
                </c:pt>
                <c:pt idx="6">
                  <c:v>2.9880715233359841E-2</c:v>
                </c:pt>
                <c:pt idx="7">
                  <c:v>2.795084971874737E-2</c:v>
                </c:pt>
                <c:pt idx="8">
                  <c:v>2.6352313834736494E-2</c:v>
                </c:pt>
                <c:pt idx="9">
                  <c:v>2.5000000000000001E-2</c:v>
                </c:pt>
                <c:pt idx="10">
                  <c:v>2.3836564731139809E-2</c:v>
                </c:pt>
                <c:pt idx="11">
                  <c:v>2.282177322938192E-2</c:v>
                </c:pt>
                <c:pt idx="12">
                  <c:v>2.1926450482675733E-2</c:v>
                </c:pt>
                <c:pt idx="13">
                  <c:v>2.1128856368212913E-2</c:v>
                </c:pt>
                <c:pt idx="14">
                  <c:v>2.0412414523193152E-2</c:v>
                </c:pt>
                <c:pt idx="15">
                  <c:v>1.9764235376052371E-2</c:v>
                </c:pt>
                <c:pt idx="16">
                  <c:v>1.9174124721184259E-2</c:v>
                </c:pt>
                <c:pt idx="17">
                  <c:v>1.8633899812498248E-2</c:v>
                </c:pt>
                <c:pt idx="18">
                  <c:v>1.8136906252750291E-2</c:v>
                </c:pt>
                <c:pt idx="19">
                  <c:v>1.7677669529663688E-2</c:v>
                </c:pt>
                <c:pt idx="20">
                  <c:v>1.7251638983558856E-2</c:v>
                </c:pt>
                <c:pt idx="21">
                  <c:v>1.6854996561581053E-2</c:v>
                </c:pt>
                <c:pt idx="22">
                  <c:v>1.6484511834894675E-2</c:v>
                </c:pt>
                <c:pt idx="23">
                  <c:v>1.6137430609197569E-2</c:v>
                </c:pt>
                <c:pt idx="24">
                  <c:v>1.5811388300841896E-2</c:v>
                </c:pt>
                <c:pt idx="25">
                  <c:v>1.5504341823651058E-2</c:v>
                </c:pt>
                <c:pt idx="26">
                  <c:v>1.5214515486254614E-2</c:v>
                </c:pt>
                <c:pt idx="27">
                  <c:v>1.494035761667992E-2</c:v>
                </c:pt>
                <c:pt idx="28">
                  <c:v>1.4680505487867587E-2</c:v>
                </c:pt>
                <c:pt idx="29">
                  <c:v>1.4433756729740642E-2</c:v>
                </c:pt>
                <c:pt idx="30">
                  <c:v>1.419904585617662E-2</c:v>
                </c:pt>
                <c:pt idx="31">
                  <c:v>1.3975424859373685E-2</c:v>
                </c:pt>
                <c:pt idx="32">
                  <c:v>1.3762047064079509E-2</c:v>
                </c:pt>
                <c:pt idx="33">
                  <c:v>1.355815361366601E-2</c:v>
                </c:pt>
                <c:pt idx="34">
                  <c:v>1.3363062095621218E-2</c:v>
                </c:pt>
                <c:pt idx="35">
                  <c:v>1.3176156917368247E-2</c:v>
                </c:pt>
                <c:pt idx="36">
                  <c:v>1.299688112275091E-2</c:v>
                </c:pt>
                <c:pt idx="37">
                  <c:v>1.2824729401064426E-2</c:v>
                </c:pt>
                <c:pt idx="38">
                  <c:v>1.2659242088545833E-2</c:v>
                </c:pt>
                <c:pt idx="39">
                  <c:v>1.2500000000000001E-2</c:v>
                </c:pt>
                <c:pt idx="40">
                  <c:v>1.234661995811987E-2</c:v>
                </c:pt>
                <c:pt idx="41">
                  <c:v>1.2198750911856666E-2</c:v>
                </c:pt>
                <c:pt idx="42">
                  <c:v>1.2056070554260303E-2</c:v>
                </c:pt>
                <c:pt idx="43">
                  <c:v>1.1918282365569905E-2</c:v>
                </c:pt>
                <c:pt idx="44">
                  <c:v>1.1785113019775792E-2</c:v>
                </c:pt>
                <c:pt idx="45">
                  <c:v>1.1656310103003923E-2</c:v>
                </c:pt>
                <c:pt idx="46">
                  <c:v>1.1531640100361062E-2</c:v>
                </c:pt>
                <c:pt idx="47">
                  <c:v>1.141088661469096E-2</c:v>
                </c:pt>
                <c:pt idx="48">
                  <c:v>1.1293848786315641E-2</c:v>
                </c:pt>
                <c:pt idx="49">
                  <c:v>1.1180339887498949E-2</c:v>
                </c:pt>
                <c:pt idx="50">
                  <c:v>1.1070186069251191E-2</c:v>
                </c:pt>
                <c:pt idx="51">
                  <c:v>1.0963225241337866E-2</c:v>
                </c:pt>
                <c:pt idx="52">
                  <c:v>1.0859306069076735E-2</c:v>
                </c:pt>
                <c:pt idx="53">
                  <c:v>1.075828707279838E-2</c:v>
                </c:pt>
                <c:pt idx="54">
                  <c:v>1.066003581778052E-2</c:v>
                </c:pt>
                <c:pt idx="55">
                  <c:v>1.0564428184106456E-2</c:v>
                </c:pt>
                <c:pt idx="56">
                  <c:v>1.0471347707292387E-2</c:v>
                </c:pt>
                <c:pt idx="57">
                  <c:v>1.0380684981717497E-2</c:v>
                </c:pt>
                <c:pt idx="58">
                  <c:v>1.0292337119907728E-2</c:v>
                </c:pt>
                <c:pt idx="59">
                  <c:v>1.0206207261596576E-2</c:v>
                </c:pt>
                <c:pt idx="60">
                  <c:v>1.012220412723645E-2</c:v>
                </c:pt>
                <c:pt idx="61">
                  <c:v>1.0040241611281236E-2</c:v>
                </c:pt>
                <c:pt idx="62">
                  <c:v>9.9602384111199468E-3</c:v>
                </c:pt>
                <c:pt idx="63">
                  <c:v>9.8821176880261857E-3</c:v>
                </c:pt>
                <c:pt idx="64">
                  <c:v>9.8058067569092022E-3</c:v>
                </c:pt>
                <c:pt idx="65">
                  <c:v>9.731236802019037E-3</c:v>
                </c:pt>
                <c:pt idx="66">
                  <c:v>9.6583426160781975E-3</c:v>
                </c:pt>
                <c:pt idx="67">
                  <c:v>9.5870623605921294E-3</c:v>
                </c:pt>
                <c:pt idx="68">
                  <c:v>9.5173373453360122E-3</c:v>
                </c:pt>
                <c:pt idx="69">
                  <c:v>9.4491118252306803E-3</c:v>
                </c:pt>
                <c:pt idx="70">
                  <c:v>9.3823328130100189E-3</c:v>
                </c:pt>
                <c:pt idx="71">
                  <c:v>9.3169499062491241E-3</c:v>
                </c:pt>
                <c:pt idx="72">
                  <c:v>9.2529151274700662E-3</c:v>
                </c:pt>
                <c:pt idx="73">
                  <c:v>9.1901827761725965E-3</c:v>
                </c:pt>
                <c:pt idx="74">
                  <c:v>9.1287092917527683E-3</c:v>
                </c:pt>
                <c:pt idx="75">
                  <c:v>9.0684531263751453E-3</c:v>
                </c:pt>
                <c:pt idx="76">
                  <c:v>9.0093746269555887E-3</c:v>
                </c:pt>
                <c:pt idx="77">
                  <c:v>8.9514359254929121E-3</c:v>
                </c:pt>
                <c:pt idx="78">
                  <c:v>8.89460083706025E-3</c:v>
                </c:pt>
                <c:pt idx="79">
                  <c:v>8.838834764831844E-3</c:v>
                </c:pt>
                <c:pt idx="80">
                  <c:v>8.7841046115788319E-3</c:v>
                </c:pt>
                <c:pt idx="81">
                  <c:v>8.730378697119727E-3</c:v>
                </c:pt>
                <c:pt idx="82">
                  <c:v>8.6776266812577905E-3</c:v>
                </c:pt>
                <c:pt idx="83">
                  <c:v>8.6258194917794278E-3</c:v>
                </c:pt>
                <c:pt idx="84">
                  <c:v>8.5749292571254427E-3</c:v>
                </c:pt>
                <c:pt idx="85">
                  <c:v>8.5249292433809184E-3</c:v>
                </c:pt>
                <c:pt idx="86">
                  <c:v>8.4757937952601309E-3</c:v>
                </c:pt>
                <c:pt idx="87">
                  <c:v>8.4274982807905265E-3</c:v>
                </c:pt>
                <c:pt idx="88">
                  <c:v>8.3800190394248859E-3</c:v>
                </c:pt>
                <c:pt idx="89">
                  <c:v>8.3333333333333332E-3</c:v>
                </c:pt>
                <c:pt idx="90">
                  <c:v>8.2874193016474491E-3</c:v>
                </c:pt>
                <c:pt idx="91">
                  <c:v>8.2422559174473373E-3</c:v>
                </c:pt>
                <c:pt idx="92">
                  <c:v>8.1978229472994112E-3</c:v>
                </c:pt>
                <c:pt idx="93">
                  <c:v>8.1541009131680282E-3</c:v>
                </c:pt>
                <c:pt idx="94">
                  <c:v>8.1110710565381276E-3</c:v>
                </c:pt>
                <c:pt idx="95">
                  <c:v>8.0687153045987843E-3</c:v>
                </c:pt>
                <c:pt idx="96">
                  <c:v>8.0270162383491942E-3</c:v>
                </c:pt>
                <c:pt idx="97">
                  <c:v>7.985957062499249E-3</c:v>
                </c:pt>
                <c:pt idx="98">
                  <c:v>7.945521577046602E-3</c:v>
                </c:pt>
              </c:numCache>
            </c:numRef>
          </c:yVal>
          <c:smooth val="1"/>
          <c:extLst>
            <c:ext xmlns:c16="http://schemas.microsoft.com/office/drawing/2014/chart" uri="{C3380CC4-5D6E-409C-BE32-E72D297353CC}">
              <c16:uniqueId val="{00000000-8B19-4C4F-8B60-F7CA42195C87}"/>
            </c:ext>
          </c:extLst>
        </c:ser>
        <c:dLbls>
          <c:showLegendKey val="0"/>
          <c:showVal val="0"/>
          <c:showCatName val="0"/>
          <c:showSerName val="0"/>
          <c:showPercent val="0"/>
          <c:showBubbleSize val="0"/>
        </c:dLbls>
        <c:axId val="412872128"/>
        <c:axId val="412873440"/>
      </c:scatterChart>
      <c:valAx>
        <c:axId val="412872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Sample size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873440"/>
        <c:crosses val="autoZero"/>
        <c:crossBetween val="midCat"/>
      </c:valAx>
      <c:valAx>
        <c:axId val="412873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8721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11/11/2015 10:58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11/11/2015 10:58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11/11/2015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829424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72450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07090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443746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916299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9135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12:36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475844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22640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47266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893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11/11/2015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59039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12:43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26611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12:46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42916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350441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915605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47352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34199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31174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97688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72108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0728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85492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190122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40127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129530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637977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155091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11389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8644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18058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8627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9167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592567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11/11/2015 10:58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95158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smtClean="0"/>
              <a:t>Title slide option A: </a:t>
            </a:r>
            <a:br>
              <a:rPr lang="en-US" dirty="0" smtClean="0"/>
            </a:br>
            <a:r>
              <a:rPr lang="en-US" dirty="0" smtClean="0"/>
              <a:t>Presentation title goes here</a:t>
            </a:r>
            <a:endParaRPr lang="en-US" dirty="0"/>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smtClean="0"/>
              <a:t>Title slide option B: </a:t>
            </a:r>
            <a:br>
              <a:rPr lang="en-US" dirty="0" smtClean="0"/>
            </a:br>
            <a:r>
              <a:rPr lang="en-US" dirty="0" smtClean="0"/>
              <a:t>Presentation title goes here</a:t>
            </a:r>
            <a:endParaRPr lang="en-US" dirty="0"/>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blog.vctr.me/posts/central-limit-theorem.html"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smtClean="0"/>
              <a:t>Estimators and Sampling</a:t>
            </a:r>
            <a:endParaRPr lang="en-US" sz="6600" dirty="0"/>
          </a:p>
        </p:txBody>
      </p:sp>
      <p:sp>
        <p:nvSpPr>
          <p:cNvPr id="3" name="Text Placeholder 2"/>
          <p:cNvSpPr>
            <a:spLocks noGrp="1"/>
          </p:cNvSpPr>
          <p:nvPr>
            <p:ph type="body" sz="quarter" idx="4294967295"/>
          </p:nvPr>
        </p:nvSpPr>
        <p:spPr>
          <a:xfrm>
            <a:off x="1027135" y="4071938"/>
            <a:ext cx="8229600" cy="627062"/>
          </a:xfrm>
        </p:spPr>
        <p:txBody>
          <a:bodyPr/>
          <a:lstStyle/>
          <a:p>
            <a:pPr marL="0" indent="0">
              <a:buNone/>
            </a:pPr>
            <a:r>
              <a:rPr lang="en-US" sz="3200" dirty="0" smtClean="0"/>
              <a:t>Justin M. Rao, MSR-NYC</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sample mean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6145272"/>
              </a:xfrm>
            </p:spPr>
            <p:txBody>
              <a:bodyPr/>
              <a:lstStyle/>
              <a:p>
                <a:endParaRPr lang="en-US" dirty="0" smtClean="0"/>
              </a:p>
              <a:p>
                <a:r>
                  <a:rPr lang="en-US" sz="3600" dirty="0" smtClean="0"/>
                  <a:t>Assume </a:t>
                </a:r>
                <a14:m>
                  <m:oMath xmlns:m="http://schemas.openxmlformats.org/officeDocument/2006/math">
                    <m:r>
                      <a:rPr lang="en-US" sz="3600" i="1" dirty="0" smtClean="0">
                        <a:latin typeface="Cambria Math" panose="02040503050406030204" pitchFamily="18" charset="0"/>
                      </a:rPr>
                      <m:t>𝑁</m:t>
                    </m:r>
                  </m:oMath>
                </a14:m>
                <a:r>
                  <a:rPr lang="en-US" sz="3600" dirty="0" smtClean="0"/>
                  <a:t> men are drawn from the population with </a:t>
                </a:r>
                <a:r>
                  <a:rPr lang="en-US" sz="3600" i="1" dirty="0" smtClean="0"/>
                  <a:t>independent, random draws</a:t>
                </a:r>
              </a:p>
              <a:p>
                <a:endParaRPr lang="en-US" sz="2000" dirty="0" smtClean="0">
                  <a:solidFill>
                    <a:schemeClr val="tx1"/>
                  </a:solidFill>
                  <a:latin typeface="+mn-lt"/>
                </a:endParaRPr>
              </a:p>
              <a:p>
                <a:pPr/>
                <a14:m>
                  <m:oMathPara xmlns:m="http://schemas.openxmlformats.org/officeDocument/2006/math">
                    <m:oMathParaPr>
                      <m:jc m:val="left"/>
                    </m:oMathParaPr>
                    <m:oMath xmlns:m="http://schemas.openxmlformats.org/officeDocument/2006/math">
                      <m:r>
                        <a:rPr lang="en-US" sz="4400" i="1" dirty="0">
                          <a:solidFill>
                            <a:schemeClr val="tx1"/>
                          </a:solidFill>
                          <a:latin typeface="Cambria Math" panose="02040503050406030204" pitchFamily="18" charset="0"/>
                        </a:rPr>
                        <m:t>𝑎𝑠</m:t>
                      </m:r>
                      <m:r>
                        <a:rPr lang="en-US" sz="4400" i="1" dirty="0">
                          <a:solidFill>
                            <a:schemeClr val="tx1"/>
                          </a:solidFill>
                          <a:latin typeface="Cambria Math" panose="02040503050406030204" pitchFamily="18" charset="0"/>
                        </a:rPr>
                        <m:t> </m:t>
                      </m:r>
                      <m:r>
                        <a:rPr lang="en-US" sz="4400" i="1" dirty="0">
                          <a:solidFill>
                            <a:schemeClr val="tx1"/>
                          </a:solidFill>
                          <a:latin typeface="Cambria Math" panose="02040503050406030204" pitchFamily="18" charset="0"/>
                        </a:rPr>
                        <m:t>𝑁</m:t>
                      </m:r>
                      <m:r>
                        <a:rPr lang="en-US" sz="4400" i="1" dirty="0">
                          <a:solidFill>
                            <a:schemeClr val="tx1"/>
                          </a:solidFill>
                          <a:latin typeface="Cambria Math" panose="02040503050406030204" pitchFamily="18" charset="0"/>
                        </a:rPr>
                        <m:t>→ ∞</m:t>
                      </m:r>
                    </m:oMath>
                  </m:oMathPara>
                </a14:m>
                <a:endParaRPr lang="en-US" sz="4400" i="1" dirty="0">
                  <a:solidFill>
                    <a:schemeClr val="tx1"/>
                  </a:solidFill>
                </a:endParaRPr>
              </a:p>
              <a:p>
                <a:endParaRPr lang="en-US" sz="2000" dirty="0">
                  <a:solidFill>
                    <a:schemeClr val="tx1"/>
                  </a:solidFill>
                  <a:latin typeface="+mn-lt"/>
                </a:endParaRPr>
              </a:p>
              <a:p>
                <a:r>
                  <a:rPr lang="en-US" sz="3600" dirty="0" smtClean="0">
                    <a:solidFill>
                      <a:schemeClr val="tx1"/>
                    </a:solidFill>
                    <a:latin typeface="+mn-lt"/>
                  </a:rPr>
                  <a:t>Law of large numbers: </a:t>
                </a:r>
                <a14:m>
                  <m:oMath xmlns:m="http://schemas.openxmlformats.org/officeDocument/2006/math">
                    <m:acc>
                      <m:accPr>
                        <m:chr m:val="̅"/>
                        <m:ctrlPr>
                          <a:rPr lang="en-US" sz="3600" b="0" i="1" dirty="0" smtClean="0">
                            <a:solidFill>
                              <a:schemeClr val="tx1"/>
                            </a:solidFill>
                            <a:latin typeface="Cambria Math" panose="02040503050406030204" pitchFamily="18" charset="0"/>
                          </a:rPr>
                        </m:ctrlPr>
                      </m:accPr>
                      <m:e>
                        <m:r>
                          <a:rPr lang="en-US" sz="3600" b="0" i="1" dirty="0" smtClean="0">
                            <a:solidFill>
                              <a:schemeClr val="tx1"/>
                            </a:solidFill>
                            <a:latin typeface="Cambria Math" panose="02040503050406030204" pitchFamily="18" charset="0"/>
                          </a:rPr>
                          <m:t>𝑥</m:t>
                        </m:r>
                      </m:e>
                    </m:acc>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𝜇</m:t>
                    </m:r>
                  </m:oMath>
                </a14:m>
                <a:endParaRPr lang="en-US" sz="3600" i="1" dirty="0">
                  <a:solidFill>
                    <a:schemeClr val="tx1"/>
                  </a:solidFill>
                  <a:latin typeface="+mn-lt"/>
                </a:endParaRPr>
              </a:p>
              <a:p>
                <a:r>
                  <a:rPr lang="en-US" sz="3600" dirty="0" smtClean="0">
                    <a:solidFill>
                      <a:schemeClr val="tx1"/>
                    </a:solidFill>
                    <a:latin typeface="+mn-lt"/>
                  </a:rPr>
                  <a:t>Central limit theorem</a:t>
                </a:r>
                <a:r>
                  <a:rPr lang="en-US" sz="3600" dirty="0">
                    <a:solidFill>
                      <a:schemeClr val="tx1"/>
                    </a:solidFill>
                    <a:latin typeface="+mn-lt"/>
                  </a:rPr>
                  <a:t>:</a:t>
                </a:r>
                <a14:m>
                  <m:oMath xmlns:m="http://schemas.openxmlformats.org/officeDocument/2006/math">
                    <m:r>
                      <a:rPr lang="en-US" sz="3600" b="0" i="0" dirty="0" smtClean="0">
                        <a:solidFill>
                          <a:schemeClr val="tx1"/>
                        </a:solidFill>
                        <a:latin typeface="Cambria Math" panose="02040503050406030204" pitchFamily="18" charset="0"/>
                      </a:rPr>
                      <m:t> </m:t>
                    </m:r>
                    <m:d>
                      <m:dPr>
                        <m:ctrlPr>
                          <a:rPr lang="en-US" sz="3600" b="0" i="1" dirty="0" smtClean="0">
                            <a:solidFill>
                              <a:schemeClr val="tx1"/>
                            </a:solidFill>
                            <a:latin typeface="Cambria Math" panose="02040503050406030204" pitchFamily="18" charset="0"/>
                          </a:rPr>
                        </m:ctrlPr>
                      </m:dPr>
                      <m:e>
                        <m:acc>
                          <m:accPr>
                            <m:chr m:val="̅"/>
                            <m:ctrlPr>
                              <a:rPr lang="en-US" sz="3600" i="1" dirty="0">
                                <a:solidFill>
                                  <a:schemeClr val="tx1"/>
                                </a:solidFill>
                                <a:latin typeface="Cambria Math" panose="02040503050406030204" pitchFamily="18" charset="0"/>
                              </a:rPr>
                            </m:ctrlPr>
                          </m:accPr>
                          <m:e>
                            <m:r>
                              <a:rPr lang="en-US" sz="3600" i="1" dirty="0">
                                <a:solidFill>
                                  <a:schemeClr val="tx1"/>
                                </a:solidFill>
                                <a:latin typeface="Cambria Math" panose="02040503050406030204" pitchFamily="18" charset="0"/>
                              </a:rPr>
                              <m:t>𝑥</m:t>
                            </m:r>
                          </m:e>
                        </m:acc>
                        <m:r>
                          <a:rPr lang="en-US" sz="3600" b="0" i="1" dirty="0" smtClean="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𝜇</m:t>
                        </m:r>
                      </m:e>
                    </m:d>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𝑁𝑜𝑟𝑚𝑎𝑙</m:t>
                    </m:r>
                    <m:r>
                      <a:rPr lang="en-US" sz="3600" b="0" i="1" dirty="0" smtClean="0">
                        <a:solidFill>
                          <a:schemeClr val="tx1"/>
                        </a:solidFill>
                        <a:latin typeface="Cambria Math" panose="02040503050406030204" pitchFamily="18" charset="0"/>
                      </a:rPr>
                      <m:t>(0,</m:t>
                    </m:r>
                    <m:f>
                      <m:fPr>
                        <m:ctrlPr>
                          <a:rPr lang="en-US" sz="3600" b="0" i="1" dirty="0" smtClean="0">
                            <a:solidFill>
                              <a:schemeClr val="tx1"/>
                            </a:solidFill>
                            <a:latin typeface="Cambria Math" panose="02040503050406030204" pitchFamily="18" charset="0"/>
                          </a:rPr>
                        </m:ctrlPr>
                      </m:fPr>
                      <m:num>
                        <m:r>
                          <a:rPr lang="en-US" sz="3600" b="0" i="1" dirty="0" smtClean="0">
                            <a:solidFill>
                              <a:schemeClr val="tx1"/>
                            </a:solidFill>
                            <a:latin typeface="Cambria Math" panose="02040503050406030204" pitchFamily="18" charset="0"/>
                          </a:rPr>
                          <m:t>𝜎</m:t>
                        </m:r>
                      </m:num>
                      <m:den>
                        <m:rad>
                          <m:radPr>
                            <m:degHide m:val="on"/>
                            <m:ctrlPr>
                              <a:rPr lang="en-US" sz="3600" b="0" i="1" dirty="0" smtClean="0">
                                <a:solidFill>
                                  <a:schemeClr val="tx1"/>
                                </a:solidFill>
                                <a:latin typeface="Cambria Math" panose="02040503050406030204" pitchFamily="18" charset="0"/>
                              </a:rPr>
                            </m:ctrlPr>
                          </m:radPr>
                          <m:deg/>
                          <m:e>
                            <m:r>
                              <a:rPr lang="en-US" sz="3600" b="0" i="1" dirty="0" smtClean="0">
                                <a:solidFill>
                                  <a:schemeClr val="tx1"/>
                                </a:solidFill>
                                <a:latin typeface="Cambria Math" panose="02040503050406030204" pitchFamily="18" charset="0"/>
                              </a:rPr>
                              <m:t>𝑁</m:t>
                            </m:r>
                          </m:e>
                        </m:rad>
                      </m:den>
                    </m:f>
                    <m:r>
                      <a:rPr lang="en-US" sz="3600" b="0" i="1" dirty="0" smtClean="0">
                        <a:solidFill>
                          <a:schemeClr val="tx1"/>
                        </a:solidFill>
                        <a:latin typeface="Cambria Math" panose="02040503050406030204" pitchFamily="18" charset="0"/>
                      </a:rPr>
                      <m:t>)</m:t>
                    </m:r>
                  </m:oMath>
                </a14:m>
                <a:endParaRPr lang="en-US" sz="3600" i="1" dirty="0">
                  <a:solidFill>
                    <a:schemeClr val="tx1"/>
                  </a:solidFill>
                </a:endParaRPr>
              </a:p>
              <a:p>
                <a:r>
                  <a:rPr lang="en-US" sz="2800" i="1" dirty="0" smtClean="0">
                    <a:solidFill>
                      <a:schemeClr val="tx1"/>
                    </a:solidFill>
                    <a:latin typeface="+mn-lt"/>
                  </a:rPr>
                  <a:t>Where </a:t>
                </a:r>
                <a14:m>
                  <m:oMath xmlns:m="http://schemas.openxmlformats.org/officeDocument/2006/math">
                    <m:r>
                      <a:rPr lang="en-US" sz="2800" i="1" dirty="0">
                        <a:solidFill>
                          <a:schemeClr val="tx1"/>
                        </a:solidFill>
                        <a:latin typeface="Cambria Math" panose="02040503050406030204" pitchFamily="18" charset="0"/>
                      </a:rPr>
                      <m:t>𝜎</m:t>
                    </m:r>
                  </m:oMath>
                </a14:m>
                <a:r>
                  <a:rPr lang="en-US" sz="2800" i="1" dirty="0" smtClean="0">
                    <a:solidFill>
                      <a:schemeClr val="tx1"/>
                    </a:solidFill>
                    <a:latin typeface="+mn-lt"/>
                  </a:rPr>
                  <a:t> is the standard deviation of height in the population</a:t>
                </a:r>
              </a:p>
              <a:p>
                <a:r>
                  <a:rPr lang="en-US" sz="2800" i="1" dirty="0" smtClean="0">
                    <a:solidFill>
                      <a:schemeClr val="tx1"/>
                    </a:solidFill>
                    <a:latin typeface="+mn-lt"/>
                  </a:rPr>
                  <a:t>(note in practice </a:t>
                </a:r>
                <a14:m>
                  <m:oMath xmlns:m="http://schemas.openxmlformats.org/officeDocument/2006/math">
                    <m:r>
                      <a:rPr lang="en-US" sz="2800" i="1" dirty="0">
                        <a:solidFill>
                          <a:schemeClr val="tx1"/>
                        </a:solidFill>
                        <a:latin typeface="Cambria Math" panose="02040503050406030204" pitchFamily="18" charset="0"/>
                      </a:rPr>
                      <m:t>𝜎</m:t>
                    </m:r>
                  </m:oMath>
                </a14:m>
                <a:r>
                  <a:rPr lang="en-US" sz="2800" i="1" dirty="0" smtClean="0">
                    <a:solidFill>
                      <a:schemeClr val="tx1"/>
                    </a:solidFill>
                    <a:latin typeface="+mn-lt"/>
                  </a:rPr>
                  <a:t> must be estimated too) </a:t>
                </a:r>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6145272"/>
              </a:xfrm>
              <a:blipFill>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247823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sample mean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8482322"/>
              </a:xfrm>
            </p:spPr>
            <p:txBody>
              <a:bodyPr/>
              <a:lstStyle/>
              <a:p>
                <a:endParaRPr lang="en-US" sz="2000" dirty="0" smtClean="0">
                  <a:solidFill>
                    <a:schemeClr val="tx1"/>
                  </a:solidFill>
                  <a:latin typeface="+mn-lt"/>
                </a:endParaRPr>
              </a:p>
              <a:p>
                <a:r>
                  <a:rPr lang="en-US" sz="3600" dirty="0" smtClean="0">
                    <a:solidFill>
                      <a:schemeClr val="tx2"/>
                    </a:solidFill>
                  </a:rPr>
                  <a:t>Law of large numbers: </a:t>
                </a:r>
                <a14:m>
                  <m:oMath xmlns:m="http://schemas.openxmlformats.org/officeDocument/2006/math">
                    <m:acc>
                      <m:accPr>
                        <m:chr m:val="̅"/>
                        <m:ctrlPr>
                          <a:rPr lang="en-US" sz="3600" b="0" i="1" dirty="0" smtClean="0">
                            <a:solidFill>
                              <a:schemeClr val="tx2"/>
                            </a:solidFill>
                            <a:latin typeface="Cambria Math" panose="02040503050406030204" pitchFamily="18" charset="0"/>
                          </a:rPr>
                        </m:ctrlPr>
                      </m:accPr>
                      <m:e>
                        <m:r>
                          <a:rPr lang="en-US" sz="3600" b="0" i="1" dirty="0" smtClean="0">
                            <a:solidFill>
                              <a:schemeClr val="tx2"/>
                            </a:solidFill>
                            <a:latin typeface="Cambria Math" panose="02040503050406030204" pitchFamily="18" charset="0"/>
                          </a:rPr>
                          <m:t>𝑥</m:t>
                        </m:r>
                      </m:e>
                    </m:acc>
                    <m:r>
                      <a:rPr lang="en-US" sz="3600" b="0" i="1" dirty="0" smtClean="0">
                        <a:solidFill>
                          <a:schemeClr val="tx2"/>
                        </a:solidFill>
                        <a:latin typeface="Cambria Math" panose="02040503050406030204" pitchFamily="18" charset="0"/>
                      </a:rPr>
                      <m:t>→</m:t>
                    </m:r>
                    <m:r>
                      <a:rPr lang="en-US" sz="3600" b="0" i="1" dirty="0" smtClean="0">
                        <a:solidFill>
                          <a:schemeClr val="tx2"/>
                        </a:solidFill>
                        <a:latin typeface="Cambria Math" panose="02040503050406030204" pitchFamily="18" charset="0"/>
                      </a:rPr>
                      <m:t>𝜇</m:t>
                    </m:r>
                  </m:oMath>
                </a14:m>
                <a:endParaRPr lang="en-US" sz="3600" i="1" dirty="0" smtClean="0">
                  <a:solidFill>
                    <a:schemeClr val="tx2"/>
                  </a:solidFill>
                </a:endParaRPr>
              </a:p>
              <a:p>
                <a:r>
                  <a:rPr lang="en-US" sz="2800" dirty="0" smtClean="0">
                    <a:solidFill>
                      <a:schemeClr val="tx1"/>
                    </a:solidFill>
                    <a:latin typeface="+mn-lt"/>
                  </a:rPr>
                  <a:t>Expected value of the estimator is equal to the population parameter we care about</a:t>
                </a:r>
              </a:p>
              <a:p>
                <a:endParaRPr lang="en-US" sz="2800" dirty="0">
                  <a:solidFill>
                    <a:schemeClr val="tx1"/>
                  </a:solidFill>
                  <a:latin typeface="+mn-lt"/>
                </a:endParaRPr>
              </a:p>
              <a:p>
                <a:r>
                  <a:rPr lang="en-US" sz="2800" dirty="0" smtClean="0">
                    <a:solidFill>
                      <a:schemeClr val="tx1"/>
                    </a:solidFill>
                    <a:latin typeface="+mn-lt"/>
                  </a:rPr>
                  <a:t>LLN says: if we sample in the right way, as our data increases, we are more and more likely to estimate the “truth”</a:t>
                </a:r>
              </a:p>
              <a:p>
                <a:endParaRPr lang="en-US" sz="2800" dirty="0">
                  <a:solidFill>
                    <a:schemeClr val="tx1"/>
                  </a:solidFill>
                  <a:latin typeface="+mn-lt"/>
                </a:endParaRPr>
              </a:p>
              <a:p>
                <a:r>
                  <a:rPr lang="en-US" sz="2800" dirty="0" smtClean="0">
                    <a:solidFill>
                      <a:schemeClr val="tx1"/>
                    </a:solidFill>
                    <a:latin typeface="+mn-lt"/>
                  </a:rPr>
                  <a:t>Example, we observe a baseball player at 3 times during the season:</a:t>
                </a:r>
              </a:p>
              <a:p>
                <a:r>
                  <a:rPr lang="en-US" sz="2000" dirty="0" smtClean="0">
                    <a:solidFill>
                      <a:schemeClr val="tx1"/>
                    </a:solidFill>
                    <a:latin typeface="+mn-lt"/>
                  </a:rPr>
                  <a:t>Time 1: he has 10 “at bats” and 5 “hits”. Success rate=0.500</a:t>
                </a:r>
              </a:p>
              <a:p>
                <a:r>
                  <a:rPr lang="en-US" sz="2000" dirty="0" smtClean="0">
                    <a:solidFill>
                      <a:schemeClr val="tx1"/>
                    </a:solidFill>
                    <a:latin typeface="+mn-lt"/>
                  </a:rPr>
                  <a:t>Time 2: he has 100 at bats and 34 hits. Success rate=0.340</a:t>
                </a:r>
              </a:p>
              <a:p>
                <a:r>
                  <a:rPr lang="en-US" sz="2000" dirty="0" smtClean="0">
                    <a:solidFill>
                      <a:schemeClr val="tx1"/>
                    </a:solidFill>
                    <a:latin typeface="+mn-lt"/>
                  </a:rPr>
                  <a:t>Time 3: he has 500 at bats and 150 hits: Success rate=0.300</a:t>
                </a:r>
              </a:p>
              <a:p>
                <a:r>
                  <a:rPr lang="en-US" sz="2800" dirty="0" smtClean="0">
                    <a:solidFill>
                      <a:schemeClr val="tx1"/>
                    </a:solidFill>
                    <a:latin typeface="+mn-lt"/>
                  </a:rPr>
                  <a:t>LLN says we have the most confidence in the last estimate</a:t>
                </a:r>
              </a:p>
              <a:p>
                <a:endParaRPr lang="en-US" sz="2000" dirty="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8482322"/>
              </a:xfrm>
              <a:blipFill>
                <a:blip r:embed="rId3"/>
                <a:stretch>
                  <a:fillRect l="-1163" r="-831"/>
                </a:stretch>
              </a:blipFill>
            </p:spPr>
            <p:txBody>
              <a:bodyPr/>
              <a:lstStyle/>
              <a:p>
                <a:r>
                  <a:rPr lang="en-US">
                    <a:noFill/>
                  </a:rPr>
                  <a:t> </a:t>
                </a:r>
              </a:p>
            </p:txBody>
          </p:sp>
        </mc:Fallback>
      </mc:AlternateContent>
    </p:spTree>
    <p:extLst>
      <p:ext uri="{BB962C8B-B14F-4D97-AF65-F5344CB8AC3E}">
        <p14:creationId xmlns:p14="http://schemas.microsoft.com/office/powerpoint/2010/main" val="24514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sample mean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6614247"/>
              </a:xfrm>
            </p:spPr>
            <p:txBody>
              <a:bodyPr/>
              <a:lstStyle/>
              <a:p>
                <a:endParaRPr lang="en-US" sz="2000" dirty="0" smtClean="0">
                  <a:solidFill>
                    <a:schemeClr val="tx1"/>
                  </a:solidFill>
                  <a:latin typeface="+mn-lt"/>
                </a:endParaRPr>
              </a:p>
              <a:p>
                <a:endParaRPr lang="en-US" sz="2000" dirty="0">
                  <a:solidFill>
                    <a:schemeClr val="tx1"/>
                  </a:solidFill>
                  <a:latin typeface="+mn-lt"/>
                </a:endParaRPr>
              </a:p>
              <a:p>
                <a:r>
                  <a:rPr lang="en-US" sz="3600" dirty="0" smtClean="0">
                    <a:solidFill>
                      <a:schemeClr val="tx2"/>
                    </a:solidFill>
                  </a:rPr>
                  <a:t>Central limit theorem</a:t>
                </a:r>
                <a:r>
                  <a:rPr lang="en-US" sz="3600" dirty="0">
                    <a:solidFill>
                      <a:schemeClr val="tx2"/>
                    </a:solidFill>
                  </a:rPr>
                  <a:t>:</a:t>
                </a:r>
                <a14:m>
                  <m:oMath xmlns:m="http://schemas.openxmlformats.org/officeDocument/2006/math">
                    <m:r>
                      <a:rPr lang="en-US" sz="3600" b="0" i="0" dirty="0" smtClean="0">
                        <a:solidFill>
                          <a:schemeClr val="tx2"/>
                        </a:solidFill>
                        <a:latin typeface="Cambria Math" panose="02040503050406030204" pitchFamily="18" charset="0"/>
                      </a:rPr>
                      <m:t> </m:t>
                    </m:r>
                    <m:d>
                      <m:dPr>
                        <m:ctrlPr>
                          <a:rPr lang="en-US" sz="3600" b="0" i="1" dirty="0" smtClean="0">
                            <a:solidFill>
                              <a:schemeClr val="tx2"/>
                            </a:solidFill>
                            <a:latin typeface="Cambria Math" panose="02040503050406030204" pitchFamily="18" charset="0"/>
                          </a:rPr>
                        </m:ctrlPr>
                      </m:dPr>
                      <m:e>
                        <m:acc>
                          <m:accPr>
                            <m:chr m:val="̅"/>
                            <m:ctrlPr>
                              <a:rPr lang="en-US" sz="3600" i="1" dirty="0">
                                <a:solidFill>
                                  <a:schemeClr val="tx2"/>
                                </a:solidFill>
                                <a:latin typeface="Cambria Math" panose="02040503050406030204" pitchFamily="18" charset="0"/>
                              </a:rPr>
                            </m:ctrlPr>
                          </m:accPr>
                          <m:e>
                            <m:r>
                              <a:rPr lang="en-US" sz="3600" i="1" dirty="0">
                                <a:solidFill>
                                  <a:schemeClr val="tx2"/>
                                </a:solidFill>
                                <a:latin typeface="Cambria Math" panose="02040503050406030204" pitchFamily="18" charset="0"/>
                              </a:rPr>
                              <m:t>𝑥</m:t>
                            </m:r>
                          </m:e>
                        </m:acc>
                        <m:r>
                          <a:rPr lang="en-US" sz="3600" b="0" i="1" dirty="0" smtClean="0">
                            <a:solidFill>
                              <a:schemeClr val="tx2"/>
                            </a:solidFill>
                            <a:latin typeface="Cambria Math" panose="02040503050406030204" pitchFamily="18" charset="0"/>
                          </a:rPr>
                          <m:t>−</m:t>
                        </m:r>
                        <m:r>
                          <a:rPr lang="en-US" sz="3600" i="1" dirty="0">
                            <a:solidFill>
                              <a:schemeClr val="tx2"/>
                            </a:solidFill>
                            <a:latin typeface="Cambria Math" panose="02040503050406030204" pitchFamily="18" charset="0"/>
                          </a:rPr>
                          <m:t>𝜇</m:t>
                        </m:r>
                      </m:e>
                    </m:d>
                    <m:r>
                      <a:rPr lang="en-US" sz="3600" i="1" dirty="0">
                        <a:solidFill>
                          <a:schemeClr val="tx2"/>
                        </a:solidFill>
                        <a:latin typeface="Cambria Math" panose="02040503050406030204" pitchFamily="18" charset="0"/>
                      </a:rPr>
                      <m:t>→</m:t>
                    </m:r>
                    <m:r>
                      <a:rPr lang="en-US" sz="3600" b="0" i="1" dirty="0" smtClean="0">
                        <a:solidFill>
                          <a:schemeClr val="tx2"/>
                        </a:solidFill>
                        <a:latin typeface="Cambria Math" panose="02040503050406030204" pitchFamily="18" charset="0"/>
                      </a:rPr>
                      <m:t>𝑁𝑜𝑟𝑚𝑎𝑙</m:t>
                    </m:r>
                    <m:r>
                      <a:rPr lang="en-US" sz="3600" b="0" i="1" dirty="0" smtClean="0">
                        <a:solidFill>
                          <a:schemeClr val="tx2"/>
                        </a:solidFill>
                        <a:latin typeface="Cambria Math" panose="02040503050406030204" pitchFamily="18" charset="0"/>
                      </a:rPr>
                      <m:t>(0,</m:t>
                    </m:r>
                    <m:f>
                      <m:fPr>
                        <m:ctrlPr>
                          <a:rPr lang="en-US" sz="3600" b="0" i="1" dirty="0" smtClean="0">
                            <a:solidFill>
                              <a:schemeClr val="tx2"/>
                            </a:solidFill>
                            <a:latin typeface="Cambria Math" panose="02040503050406030204" pitchFamily="18" charset="0"/>
                          </a:rPr>
                        </m:ctrlPr>
                      </m:fPr>
                      <m:num>
                        <m:r>
                          <a:rPr lang="en-US" sz="3600" b="0" i="1" dirty="0" smtClean="0">
                            <a:solidFill>
                              <a:schemeClr val="tx2"/>
                            </a:solidFill>
                            <a:latin typeface="Cambria Math" panose="02040503050406030204" pitchFamily="18" charset="0"/>
                          </a:rPr>
                          <m:t>𝜎</m:t>
                        </m:r>
                      </m:num>
                      <m:den>
                        <m:rad>
                          <m:radPr>
                            <m:degHide m:val="on"/>
                            <m:ctrlPr>
                              <a:rPr lang="en-US" sz="3600" b="0" i="1" dirty="0" smtClean="0">
                                <a:solidFill>
                                  <a:schemeClr val="tx2"/>
                                </a:solidFill>
                                <a:latin typeface="Cambria Math" panose="02040503050406030204" pitchFamily="18" charset="0"/>
                              </a:rPr>
                            </m:ctrlPr>
                          </m:radPr>
                          <m:deg/>
                          <m:e>
                            <m:r>
                              <a:rPr lang="en-US" sz="3600" b="0" i="1" dirty="0" smtClean="0">
                                <a:solidFill>
                                  <a:schemeClr val="tx2"/>
                                </a:solidFill>
                                <a:latin typeface="Cambria Math" panose="02040503050406030204" pitchFamily="18" charset="0"/>
                              </a:rPr>
                              <m:t>𝑁</m:t>
                            </m:r>
                          </m:e>
                        </m:rad>
                      </m:den>
                    </m:f>
                    <m:r>
                      <a:rPr lang="en-US" sz="3600" b="0" i="1" dirty="0" smtClean="0">
                        <a:solidFill>
                          <a:schemeClr val="tx2"/>
                        </a:solidFill>
                        <a:latin typeface="Cambria Math" panose="02040503050406030204" pitchFamily="18" charset="0"/>
                      </a:rPr>
                      <m:t>)</m:t>
                    </m:r>
                  </m:oMath>
                </a14:m>
                <a:endParaRPr lang="en-US" sz="3600" i="1" dirty="0" smtClean="0">
                  <a:solidFill>
                    <a:schemeClr val="tx2"/>
                  </a:solidFill>
                </a:endParaRPr>
              </a:p>
              <a:p>
                <a:r>
                  <a:rPr lang="en-US" sz="2800" dirty="0" smtClean="0">
                    <a:solidFill>
                      <a:schemeClr val="tx1"/>
                    </a:solidFill>
                    <a:latin typeface="+mn-lt"/>
                  </a:rPr>
                  <a:t>The estimator is a </a:t>
                </a:r>
                <a:r>
                  <a:rPr lang="en-US" sz="2800" i="1" dirty="0" smtClean="0">
                    <a:solidFill>
                      <a:schemeClr val="tx1"/>
                    </a:solidFill>
                    <a:latin typeface="+mn-lt"/>
                  </a:rPr>
                  <a:t>random variable </a:t>
                </a:r>
                <a:r>
                  <a:rPr lang="en-US" sz="2800" dirty="0" smtClean="0">
                    <a:solidFill>
                      <a:schemeClr val="tx1"/>
                    </a:solidFill>
                    <a:latin typeface="+mn-lt"/>
                  </a:rPr>
                  <a:t>that is normally distributed with mean </a:t>
                </a:r>
                <a14:m>
                  <m:oMath xmlns:m="http://schemas.openxmlformats.org/officeDocument/2006/math">
                    <m:r>
                      <a:rPr lang="en-US" sz="2800" b="0" i="1" smtClean="0">
                        <a:solidFill>
                          <a:schemeClr val="tx1"/>
                        </a:solidFill>
                        <a:latin typeface="Cambria Math" panose="02040503050406030204" pitchFamily="18" charset="0"/>
                      </a:rPr>
                      <m:t>𝜇</m:t>
                    </m:r>
                  </m:oMath>
                </a14:m>
                <a:r>
                  <a:rPr lang="en-US" sz="2800" dirty="0" smtClean="0">
                    <a:solidFill>
                      <a:schemeClr val="tx1"/>
                    </a:solidFill>
                    <a:latin typeface="+mn-lt"/>
                  </a:rPr>
                  <a:t> and standard deviation  </a:t>
                </a:r>
                <a14:m>
                  <m:oMath xmlns:m="http://schemas.openxmlformats.org/officeDocument/2006/math">
                    <m:f>
                      <m:fPr>
                        <m:ctrlPr>
                          <a:rPr lang="en-US" sz="2800" i="1" dirty="0">
                            <a:solidFill>
                              <a:schemeClr val="tx1"/>
                            </a:solidFill>
                            <a:latin typeface="Cambria Math" panose="02040503050406030204" pitchFamily="18" charset="0"/>
                          </a:rPr>
                        </m:ctrlPr>
                      </m:fPr>
                      <m:num>
                        <m:r>
                          <a:rPr lang="en-US" sz="2800" i="1" dirty="0">
                            <a:solidFill>
                              <a:schemeClr val="tx1"/>
                            </a:solidFill>
                            <a:latin typeface="Cambria Math" panose="02040503050406030204" pitchFamily="18" charset="0"/>
                          </a:rPr>
                          <m:t>𝜎</m:t>
                        </m:r>
                      </m:num>
                      <m:den>
                        <m:rad>
                          <m:radPr>
                            <m:degHide m:val="on"/>
                            <m:ctrlPr>
                              <a:rPr lang="en-US" sz="2800" i="1" dirty="0">
                                <a:solidFill>
                                  <a:schemeClr val="tx1"/>
                                </a:solidFill>
                                <a:latin typeface="Cambria Math" panose="02040503050406030204" pitchFamily="18" charset="0"/>
                              </a:rPr>
                            </m:ctrlPr>
                          </m:radPr>
                          <m:deg/>
                          <m:e>
                            <m:r>
                              <a:rPr lang="en-US" sz="2800" i="1" dirty="0">
                                <a:solidFill>
                                  <a:schemeClr val="tx1"/>
                                </a:solidFill>
                                <a:latin typeface="Cambria Math" panose="02040503050406030204" pitchFamily="18" charset="0"/>
                              </a:rPr>
                              <m:t>𝑁</m:t>
                            </m:r>
                          </m:e>
                        </m:rad>
                      </m:den>
                    </m:f>
                  </m:oMath>
                </a14:m>
                <a:endParaRPr lang="en-US" sz="2000" dirty="0" smtClean="0">
                  <a:solidFill>
                    <a:schemeClr val="tx1"/>
                  </a:solidFill>
                  <a:latin typeface="+mn-lt"/>
                </a:endParaRPr>
              </a:p>
              <a:p>
                <a14:m>
                  <m:oMath xmlns:m="http://schemas.openxmlformats.org/officeDocument/2006/math">
                    <m:f>
                      <m:fPr>
                        <m:ctrlPr>
                          <a:rPr lang="en-US" sz="2800" i="1" dirty="0">
                            <a:solidFill>
                              <a:schemeClr val="tx1"/>
                            </a:solidFill>
                            <a:latin typeface="Cambria Math" panose="02040503050406030204" pitchFamily="18" charset="0"/>
                          </a:rPr>
                        </m:ctrlPr>
                      </m:fPr>
                      <m:num>
                        <m:r>
                          <a:rPr lang="en-US" sz="2800" i="1" dirty="0">
                            <a:solidFill>
                              <a:schemeClr val="tx1"/>
                            </a:solidFill>
                            <a:latin typeface="Cambria Math" panose="02040503050406030204" pitchFamily="18" charset="0"/>
                          </a:rPr>
                          <m:t>𝜎</m:t>
                        </m:r>
                      </m:num>
                      <m:den>
                        <m:rad>
                          <m:radPr>
                            <m:degHide m:val="on"/>
                            <m:ctrlPr>
                              <a:rPr lang="en-US" sz="2800" i="1" dirty="0">
                                <a:solidFill>
                                  <a:schemeClr val="tx1"/>
                                </a:solidFill>
                                <a:latin typeface="Cambria Math" panose="02040503050406030204" pitchFamily="18" charset="0"/>
                              </a:rPr>
                            </m:ctrlPr>
                          </m:radPr>
                          <m:deg/>
                          <m:e>
                            <m:r>
                              <a:rPr lang="en-US" sz="2800" i="1" dirty="0">
                                <a:solidFill>
                                  <a:schemeClr val="tx1"/>
                                </a:solidFill>
                                <a:latin typeface="Cambria Math" panose="02040503050406030204" pitchFamily="18" charset="0"/>
                              </a:rPr>
                              <m:t>𝑁</m:t>
                            </m:r>
                          </m:e>
                        </m:rad>
                      </m:den>
                    </m:f>
                  </m:oMath>
                </a14:m>
                <a:r>
                  <a:rPr lang="en-US" sz="2800" dirty="0" smtClean="0">
                    <a:solidFill>
                      <a:schemeClr val="tx1"/>
                    </a:solidFill>
                    <a:latin typeface="+mn-lt"/>
                  </a:rPr>
                  <a:t> is known as the </a:t>
                </a:r>
                <a:r>
                  <a:rPr lang="en-US" sz="2800" i="1" dirty="0" smtClean="0">
                    <a:solidFill>
                      <a:schemeClr val="tx1"/>
                    </a:solidFill>
                    <a:latin typeface="+mn-lt"/>
                  </a:rPr>
                  <a:t>standard error</a:t>
                </a:r>
              </a:p>
              <a:p>
                <a:r>
                  <a:rPr lang="en-US" sz="2800" dirty="0" smtClean="0">
                    <a:solidFill>
                      <a:schemeClr val="tx1"/>
                    </a:solidFill>
                    <a:latin typeface="+mn-lt"/>
                  </a:rPr>
                  <a:t>The standard error tells us how much we expect our sample statistics to differ from each other due to </a:t>
                </a:r>
                <a:r>
                  <a:rPr lang="en-US" sz="2800" i="1" dirty="0" smtClean="0">
                    <a:solidFill>
                      <a:schemeClr val="tx1"/>
                    </a:solidFill>
                    <a:latin typeface="+mn-lt"/>
                  </a:rPr>
                  <a:t>chance alone</a:t>
                </a:r>
                <a:endParaRPr lang="en-US" sz="2800" dirty="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6614247"/>
              </a:xfrm>
              <a:blipFill rotWithShape="0">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414306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vs. standard deviation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7619906"/>
              </a:xfrm>
            </p:spPr>
            <p:txBody>
              <a:bodyPr/>
              <a:lstStyle/>
              <a:p>
                <a:endParaRPr lang="en-US" sz="2000" dirty="0" smtClean="0">
                  <a:solidFill>
                    <a:schemeClr val="tx1"/>
                  </a:solidFill>
                  <a:latin typeface="+mn-lt"/>
                </a:endParaRPr>
              </a:p>
              <a:p>
                <a:r>
                  <a:rPr lang="en-US" sz="3600" dirty="0" smtClean="0">
                    <a:solidFill>
                      <a:schemeClr val="tx2"/>
                    </a:solidFill>
                  </a:rPr>
                  <a:t>Standard deviation measures the dispersion in the </a:t>
                </a:r>
                <a:r>
                  <a:rPr lang="en-US" sz="3600" i="1" dirty="0" smtClean="0">
                    <a:solidFill>
                      <a:schemeClr val="tx2"/>
                    </a:solidFill>
                  </a:rPr>
                  <a:t>underlying population</a:t>
                </a:r>
              </a:p>
              <a:p>
                <a:endParaRPr lang="en-US" sz="3600" i="1" dirty="0" smtClean="0">
                  <a:solidFill>
                    <a:schemeClr val="tx2"/>
                  </a:solidFill>
                </a:endParaRPr>
              </a:p>
              <a:p>
                <a:pPr/>
                <a14:m>
                  <m:oMathPara xmlns:m="http://schemas.openxmlformats.org/officeDocument/2006/math">
                    <m:oMathParaPr>
                      <m:jc m:val="left"/>
                    </m:oMathParaPr>
                    <m:oMath xmlns:m="http://schemas.openxmlformats.org/officeDocument/2006/math">
                      <m:rad>
                        <m:radPr>
                          <m:degHide m:val="on"/>
                          <m:ctrlPr>
                            <a:rPr lang="en-US" sz="2400" b="0" i="1" smtClean="0">
                              <a:solidFill>
                                <a:schemeClr val="tx1"/>
                              </a:solidFill>
                              <a:latin typeface="Cambria Math" panose="02040503050406030204" pitchFamily="18" charset="0"/>
                            </a:rPr>
                          </m:ctrlPr>
                        </m:radPr>
                        <m:deg/>
                        <m:e>
                          <m:r>
                            <a:rPr lang="en-US" sz="2400" i="1">
                              <a:solidFill>
                                <a:schemeClr val="tx1"/>
                              </a:solidFill>
                              <a:latin typeface="Cambria Math" panose="02040503050406030204" pitchFamily="18" charset="0"/>
                            </a:rPr>
                            <m:t>𝐸</m:t>
                          </m:r>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𝑋</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𝜇</m:t>
                                  </m:r>
                                </m:e>
                              </m:d>
                            </m:e>
                            <m:sup>
                              <m:r>
                                <a:rPr lang="en-US" sz="2400" i="1">
                                  <a:solidFill>
                                    <a:schemeClr val="tx1"/>
                                  </a:solidFill>
                                  <a:latin typeface="Cambria Math" panose="02040503050406030204" pitchFamily="18" charset="0"/>
                                </a:rPr>
                                <m:t>2</m:t>
                              </m:r>
                            </m:sup>
                          </m:sSup>
                        </m:e>
                      </m:ra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𝜎</m:t>
                      </m:r>
                    </m:oMath>
                  </m:oMathPara>
                </a14:m>
                <a:endParaRPr lang="en-US" sz="2400" dirty="0" smtClean="0">
                  <a:solidFill>
                    <a:schemeClr val="tx1"/>
                  </a:solidFill>
                  <a:latin typeface="+mn-lt"/>
                </a:endParaRPr>
              </a:p>
              <a:p>
                <a:endParaRPr lang="en-US" sz="2400" dirty="0" smtClean="0">
                  <a:solidFill>
                    <a:schemeClr val="tx1"/>
                  </a:solidFill>
                  <a:latin typeface="+mn-lt"/>
                </a:endParaRPr>
              </a:p>
              <a:p>
                <a:r>
                  <a:rPr lang="en-US" sz="2400" dirty="0" smtClean="0">
                    <a:solidFill>
                      <a:schemeClr val="tx1"/>
                    </a:solidFill>
                    <a:latin typeface="+mn-lt"/>
                  </a:rPr>
                  <a:t>Are far are data points from the population mean on average?</a:t>
                </a:r>
              </a:p>
              <a:p>
                <a:r>
                  <a:rPr lang="en-US" sz="2400" dirty="0" smtClean="0">
                    <a:solidFill>
                      <a:schemeClr val="tx1"/>
                    </a:solidFill>
                    <a:latin typeface="+mn-lt"/>
                  </a:rPr>
                  <a:t>Ex. standard deviation of income tells us how different we expect a randomly selected to person’s income to be from the overall mean.</a:t>
                </a:r>
              </a:p>
              <a:p>
                <a:endParaRPr lang="en-US" sz="2400" dirty="0" smtClean="0">
                  <a:solidFill>
                    <a:schemeClr val="tx1"/>
                  </a:solidFill>
                  <a:latin typeface="+mn-lt"/>
                </a:endParaRPr>
              </a:p>
              <a:p>
                <a:endParaRPr lang="en-US" sz="2000" dirty="0">
                  <a:solidFill>
                    <a:schemeClr val="tx1"/>
                  </a:solidFill>
                  <a:latin typeface="+mn-lt"/>
                </a:endParaRPr>
              </a:p>
              <a:p>
                <a:endParaRPr lang="en-US" sz="18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7619906"/>
              </a:xfrm>
              <a:blipFill>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61326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flipping: </a:t>
            </a:r>
            <a:r>
              <a:rPr lang="en-US" dirty="0" err="1" smtClean="0"/>
              <a:t>s.e.</a:t>
            </a:r>
            <a:r>
              <a:rPr lang="en-US" dirty="0" smtClean="0"/>
              <a:t> vs. </a:t>
            </a:r>
            <a:r>
              <a:rPr lang="en-US" dirty="0" err="1" smtClean="0"/>
              <a:t>s.d.</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6706008" cy="9969460"/>
              </a:xfrm>
            </p:spPr>
            <p:txBody>
              <a:bodyPr/>
              <a:lstStyle/>
              <a:p>
                <a:endParaRPr lang="en-US" sz="2000" dirty="0" smtClean="0">
                  <a:solidFill>
                    <a:schemeClr val="tx1"/>
                  </a:solidFill>
                  <a:latin typeface="+mn-lt"/>
                </a:endParaRPr>
              </a:p>
              <a:p>
                <a:r>
                  <a:rPr lang="en-US" sz="3600" dirty="0" smtClean="0">
                    <a:solidFill>
                      <a:schemeClr val="tx2"/>
                    </a:solidFill>
                  </a:rPr>
                  <a:t>Standard deviation of a coin flip?</a:t>
                </a:r>
                <a:endParaRPr lang="en-US" sz="3600" i="1" dirty="0" smtClean="0">
                  <a:solidFill>
                    <a:schemeClr val="tx2"/>
                  </a:solidFill>
                </a:endParaRPr>
              </a:p>
              <a:p>
                <a:r>
                  <a:rPr lang="en-US" sz="2400" dirty="0" smtClean="0">
                    <a:solidFill>
                      <a:schemeClr val="tx1"/>
                    </a:solidFill>
                    <a:latin typeface="+mn-lt"/>
                  </a:rPr>
                  <a:t>Outcome space: heads=1, tails=0</a:t>
                </a:r>
              </a:p>
              <a:p>
                <a:pPr/>
                <a14:m>
                  <m:oMathPara xmlns:m="http://schemas.openxmlformats.org/officeDocument/2006/math">
                    <m:oMathParaPr>
                      <m:jc m:val="left"/>
                    </m:oMathParaPr>
                    <m:oMath xmlns:m="http://schemas.openxmlformats.org/officeDocument/2006/math">
                      <m:r>
                        <a:rPr lang="en-US" sz="2400" b="0" i="1" smtClean="0">
                          <a:solidFill>
                            <a:schemeClr val="tx1"/>
                          </a:solidFill>
                          <a:latin typeface="Cambria Math" panose="02040503050406030204" pitchFamily="18" charset="0"/>
                        </a:rPr>
                        <m:t>𝜇</m:t>
                      </m:r>
                      <m:r>
                        <a:rPr lang="en-US" sz="2400" b="0" i="1" smtClean="0">
                          <a:solidFill>
                            <a:schemeClr val="tx1"/>
                          </a:solidFill>
                          <a:latin typeface="Cambria Math" panose="02040503050406030204" pitchFamily="18" charset="0"/>
                        </a:rPr>
                        <m:t>=0.50 (</m:t>
                      </m:r>
                      <m:r>
                        <m:rPr>
                          <m:nor/>
                        </m:rPr>
                        <a:rPr lang="en-US" sz="2400" b="0" i="0" smtClean="0">
                          <a:solidFill>
                            <a:schemeClr val="tx1"/>
                          </a:solidFill>
                          <a:latin typeface="Cambria Math" panose="02040503050406030204" pitchFamily="18" charset="0"/>
                        </a:rPr>
                        <m:t>fair</m:t>
                      </m:r>
                      <m:r>
                        <m:rPr>
                          <m:nor/>
                        </m:rPr>
                        <a:rPr lang="en-US" sz="2400" b="0" i="0" smtClean="0">
                          <a:solidFill>
                            <a:schemeClr val="tx1"/>
                          </a:solidFill>
                          <a:latin typeface="Cambria Math" panose="02040503050406030204" pitchFamily="18" charset="0"/>
                        </a:rPr>
                        <m:t> </m:t>
                      </m:r>
                      <m:r>
                        <m:rPr>
                          <m:nor/>
                        </m:rPr>
                        <a:rPr lang="en-US" sz="2400" b="0" i="0" smtClean="0">
                          <a:solidFill>
                            <a:schemeClr val="tx1"/>
                          </a:solidFill>
                          <a:latin typeface="Cambria Math" panose="02040503050406030204" pitchFamily="18" charset="0"/>
                        </a:rPr>
                        <m:t>coin</m:t>
                      </m:r>
                      <m:r>
                        <a:rPr lang="en-US" sz="2400" b="0" i="1" smtClean="0">
                          <a:solidFill>
                            <a:schemeClr val="tx1"/>
                          </a:solidFill>
                          <a:latin typeface="Cambria Math" panose="02040503050406030204" pitchFamily="18" charset="0"/>
                        </a:rPr>
                        <m:t>)</m:t>
                      </m:r>
                    </m:oMath>
                  </m:oMathPara>
                </a14:m>
                <a:endParaRPr lang="en-US" sz="2400" dirty="0" smtClean="0">
                  <a:solidFill>
                    <a:schemeClr val="tx1"/>
                  </a:solidFill>
                  <a:latin typeface="+mn-lt"/>
                </a:endParaRPr>
              </a:p>
              <a:p>
                <a:pPr/>
                <a14:m>
                  <m:oMathPara xmlns:m="http://schemas.openxmlformats.org/officeDocument/2006/math">
                    <m:oMathParaPr>
                      <m:jc m:val="left"/>
                    </m:oMathParaPr>
                    <m:oMath xmlns:m="http://schemas.openxmlformats.org/officeDocument/2006/math">
                      <m:r>
                        <a:rPr lang="en-US" sz="2400" b="0" i="1" smtClean="0">
                          <a:solidFill>
                            <a:schemeClr val="tx1"/>
                          </a:solidFill>
                          <a:latin typeface="Cambria Math" panose="02040503050406030204" pitchFamily="18" charset="0"/>
                        </a:rPr>
                        <m:t>𝜎</m:t>
                      </m:r>
                      <m:r>
                        <a:rPr lang="en-US" sz="2400" b="0" i="1" smtClean="0">
                          <a:solidFill>
                            <a:schemeClr val="tx1"/>
                          </a:solidFill>
                          <a:latin typeface="Cambria Math" panose="02040503050406030204" pitchFamily="18" charset="0"/>
                        </a:rPr>
                        <m:t>=</m:t>
                      </m:r>
                      <m:rad>
                        <m:radPr>
                          <m:degHide m:val="on"/>
                          <m:ctrlPr>
                            <a:rPr lang="en-US" sz="2400" b="0" i="1" smtClean="0">
                              <a:solidFill>
                                <a:schemeClr val="tx1"/>
                              </a:solidFill>
                              <a:latin typeface="Cambria Math" panose="02040503050406030204" pitchFamily="18" charset="0"/>
                            </a:rPr>
                          </m:ctrlPr>
                        </m:radPr>
                        <m:deg/>
                        <m:e>
                          <m:r>
                            <a:rPr lang="en-US" sz="2400" i="1">
                              <a:solidFill>
                                <a:schemeClr val="tx1"/>
                              </a:solidFill>
                              <a:latin typeface="Cambria Math" panose="02040503050406030204" pitchFamily="18" charset="0"/>
                            </a:rPr>
                            <m:t>.5</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1−.5</m:t>
                                  </m:r>
                                </m:e>
                              </m:d>
                            </m:e>
                            <m:sup>
                              <m:r>
                                <a:rPr lang="en-US" sz="2400" i="1">
                                  <a:solidFill>
                                    <a:schemeClr val="tx1"/>
                                  </a:solidFill>
                                  <a:latin typeface="Cambria Math" panose="02040503050406030204" pitchFamily="18" charset="0"/>
                                </a:rPr>
                                <m:t>2</m:t>
                              </m:r>
                            </m:sup>
                          </m:sSup>
                          <m:r>
                            <a:rPr lang="en-US" sz="2400" i="1">
                              <a:solidFill>
                                <a:schemeClr val="tx1"/>
                              </a:solidFill>
                              <a:latin typeface="Cambria Math" panose="02040503050406030204" pitchFamily="18" charset="0"/>
                            </a:rPr>
                            <m:t>+.5</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0−.5</m:t>
                                      </m:r>
                                    </m:e>
                                  </m:d>
                                </m:e>
                                <m:sup>
                                  <m:r>
                                    <a:rPr lang="en-US" sz="2400" i="1">
                                      <a:solidFill>
                                        <a:schemeClr val="tx1"/>
                                      </a:solidFill>
                                      <a:latin typeface="Cambria Math" panose="02040503050406030204" pitchFamily="18" charset="0"/>
                                    </a:rPr>
                                    <m:t>2</m:t>
                                  </m:r>
                                </m:sup>
                              </m:sSup>
                              <m:r>
                                <a:rPr lang="en-US" sz="2400" i="1" smtClean="0">
                                  <a:solidFill>
                                    <a:schemeClr val="tx1"/>
                                  </a:solidFill>
                                  <a:latin typeface="Cambria Math" panose="02040503050406030204" pitchFamily="18" charset="0"/>
                                </a:rPr>
                                <m:t> </m:t>
                              </m:r>
                            </m:e>
                            <m:sup>
                              <m:r>
                                <a:rPr lang="en-US" sz="2400" i="1">
                                  <a:solidFill>
                                    <a:schemeClr val="tx1"/>
                                  </a:solidFill>
                                  <a:latin typeface="Cambria Math" panose="02040503050406030204" pitchFamily="18" charset="0"/>
                                </a:rPr>
                                <m:t>  </m:t>
                              </m:r>
                            </m:sup>
                          </m:sSup>
                        </m:e>
                      </m:rad>
                    </m:oMath>
                  </m:oMathPara>
                </a14:m>
                <a:endParaRPr lang="en-US" sz="2400" i="1" dirty="0" smtClean="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solidFill>
                            <a:schemeClr val="tx1"/>
                          </a:solidFill>
                          <a:latin typeface="Cambria Math" panose="02040503050406030204" pitchFamily="18" charset="0"/>
                        </a:rPr>
                        <m:t>=</m:t>
                      </m:r>
                      <m:rad>
                        <m:radPr>
                          <m:degHide m:val="on"/>
                          <m:ctrlPr>
                            <a:rPr lang="en-US" sz="2400" i="1">
                              <a:solidFill>
                                <a:schemeClr val="tx1"/>
                              </a:solidFill>
                              <a:latin typeface="Cambria Math" panose="02040503050406030204" pitchFamily="18" charset="0"/>
                            </a:rPr>
                          </m:ctrlPr>
                        </m:radPr>
                        <m:deg/>
                        <m:e>
                          <m:r>
                            <a:rPr lang="en-US" sz="2400" i="1">
                              <a:solidFill>
                                <a:schemeClr val="tx1"/>
                              </a:solidFill>
                              <a:latin typeface="Cambria Math" panose="02040503050406030204" pitchFamily="18" charset="0"/>
                            </a:rPr>
                            <m:t>.5</m:t>
                          </m:r>
                          <m:r>
                            <a:rPr lang="en-US" sz="2400" b="0" i="1" smtClean="0">
                              <a:solidFill>
                                <a:schemeClr val="tx1"/>
                              </a:solidFill>
                              <a:latin typeface="Cambria Math" panose="02040503050406030204" pitchFamily="18" charset="0"/>
                            </a:rPr>
                            <m:t>∗.25</m:t>
                          </m:r>
                          <m:r>
                            <a:rPr lang="en-US" sz="2400" i="1">
                              <a:solidFill>
                                <a:schemeClr val="tx1"/>
                              </a:solidFill>
                              <a:latin typeface="Cambria Math" panose="02040503050406030204" pitchFamily="18" charset="0"/>
                            </a:rPr>
                            <m:t>+.5</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.25</m:t>
                              </m:r>
                              <m:r>
                                <a:rPr lang="en-US" sz="2400" i="1">
                                  <a:solidFill>
                                    <a:schemeClr val="tx1"/>
                                  </a:solidFill>
                                  <a:latin typeface="Cambria Math" panose="02040503050406030204" pitchFamily="18" charset="0"/>
                                </a:rPr>
                                <m:t> </m:t>
                              </m:r>
                            </m:e>
                            <m:sup>
                              <m:r>
                                <a:rPr lang="en-US" sz="2400" i="1">
                                  <a:solidFill>
                                    <a:schemeClr val="tx1"/>
                                  </a:solidFill>
                                  <a:latin typeface="Cambria Math" panose="02040503050406030204" pitchFamily="18" charset="0"/>
                                </a:rPr>
                                <m:t>  </m:t>
                              </m:r>
                            </m:sup>
                          </m:sSup>
                        </m:e>
                      </m:rad>
                      <m:r>
                        <a:rPr lang="en-US" sz="2400" b="0" i="1" smtClean="0">
                          <a:solidFill>
                            <a:schemeClr val="tx1"/>
                          </a:solidFill>
                          <a:latin typeface="Cambria Math" panose="02040503050406030204" pitchFamily="18" charset="0"/>
                        </a:rPr>
                        <m:t>=0.5</m:t>
                      </m:r>
                    </m:oMath>
                  </m:oMathPara>
                </a14:m>
                <a:endParaRPr lang="en-US" sz="2400" dirty="0" smtClean="0">
                  <a:solidFill>
                    <a:schemeClr val="tx1"/>
                  </a:solidFill>
                  <a:latin typeface="+mn-lt"/>
                </a:endParaRPr>
              </a:p>
              <a:p>
                <a:r>
                  <a:rPr lang="en-US" sz="2400" dirty="0" smtClean="0">
                    <a:solidFill>
                      <a:schemeClr val="tx1"/>
                    </a:solidFill>
                    <a:latin typeface="+mn-lt"/>
                  </a:rPr>
                  <a:t>Each outcome is 0.50 from the mean!</a:t>
                </a:r>
              </a:p>
              <a:p>
                <a:pPr marL="514350" lvl="2" indent="-285750">
                  <a:buFont typeface="Arial" panose="020B0604020202020204" pitchFamily="34" charset="0"/>
                  <a:buChar char="•"/>
                </a:pPr>
                <a:r>
                  <a:rPr lang="en-US" sz="1800" dirty="0" smtClean="0">
                    <a:solidFill>
                      <a:schemeClr val="tx1"/>
                    </a:solidFill>
                  </a:rPr>
                  <a:t>General </a:t>
                </a:r>
                <a:r>
                  <a:rPr lang="en-US" sz="1800" dirty="0">
                    <a:solidFill>
                      <a:schemeClr val="tx1"/>
                    </a:solidFill>
                  </a:rPr>
                  <a:t>formula for binary outcomes, </a:t>
                </a:r>
                <a14:m>
                  <m:oMath xmlns:m="http://schemas.openxmlformats.org/officeDocument/2006/math">
                    <m:r>
                      <a:rPr lang="en-US" sz="1800" i="1">
                        <a:solidFill>
                          <a:schemeClr val="tx1"/>
                        </a:solidFill>
                        <a:latin typeface="Cambria Math" panose="02040503050406030204" pitchFamily="18" charset="0"/>
                      </a:rPr>
                      <m:t>𝜎</m:t>
                    </m:r>
                    <m:r>
                      <a:rPr lang="en-US" sz="1800" i="1">
                        <a:solidFill>
                          <a:schemeClr val="tx1"/>
                        </a:solidFill>
                        <a:latin typeface="Cambria Math" panose="02040503050406030204" pitchFamily="18" charset="0"/>
                      </a:rPr>
                      <m:t>=</m:t>
                    </m:r>
                    <m:rad>
                      <m:radPr>
                        <m:degHide m:val="on"/>
                        <m:ctrlPr>
                          <a:rPr lang="en-US" sz="1800" i="1" smtClean="0">
                            <a:solidFill>
                              <a:schemeClr val="tx1"/>
                            </a:solidFill>
                            <a:latin typeface="Cambria Math" panose="02040503050406030204" pitchFamily="18" charset="0"/>
                          </a:rPr>
                        </m:ctrlPr>
                      </m:radPr>
                      <m:deg/>
                      <m:e>
                        <m:r>
                          <a:rPr lang="en-US" sz="1800" i="1">
                            <a:solidFill>
                              <a:schemeClr val="tx1"/>
                            </a:solidFill>
                            <a:latin typeface="Cambria Math" panose="02040503050406030204" pitchFamily="18" charset="0"/>
                          </a:rPr>
                          <m:t>𝑝</m:t>
                        </m:r>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𝑝</m:t>
                        </m:r>
                        <m:r>
                          <a:rPr lang="en-US" sz="1800" i="1">
                            <a:solidFill>
                              <a:schemeClr val="tx1"/>
                            </a:solidFill>
                            <a:latin typeface="Cambria Math" panose="02040503050406030204" pitchFamily="18" charset="0"/>
                          </a:rPr>
                          <m:t>)</m:t>
                        </m:r>
                      </m:e>
                    </m:rad>
                  </m:oMath>
                </a14:m>
                <a:endParaRPr lang="en-US" sz="1800" dirty="0">
                  <a:solidFill>
                    <a:schemeClr val="tx1"/>
                  </a:solidFill>
                </a:endParaRPr>
              </a:p>
              <a:p>
                <a:endParaRPr lang="en-US" sz="2400" dirty="0" smtClean="0">
                  <a:solidFill>
                    <a:schemeClr val="tx1"/>
                  </a:solidFill>
                  <a:latin typeface="+mn-lt"/>
                </a:endParaRPr>
              </a:p>
              <a:p>
                <a:endParaRPr lang="en-US" sz="2000" dirty="0">
                  <a:solidFill>
                    <a:schemeClr val="tx1"/>
                  </a:solidFill>
                  <a:latin typeface="+mn-lt"/>
                </a:endParaRPr>
              </a:p>
              <a:p>
                <a:r>
                  <a:rPr lang="en-US" sz="3600" dirty="0" smtClean="0">
                    <a:solidFill>
                      <a:schemeClr val="tx2"/>
                    </a:solidFill>
                  </a:rPr>
                  <a:t>Standard error depends on </a:t>
                </a:r>
                <a14:m>
                  <m:oMath xmlns:m="http://schemas.openxmlformats.org/officeDocument/2006/math">
                    <m:r>
                      <a:rPr lang="en-US" sz="3600" i="1" dirty="0" smtClean="0">
                        <a:solidFill>
                          <a:schemeClr val="tx2"/>
                        </a:solidFill>
                        <a:latin typeface="Cambria Math" panose="02040503050406030204" pitchFamily="18" charset="0"/>
                      </a:rPr>
                      <m:t>𝑁</m:t>
                    </m:r>
                  </m:oMath>
                </a14:m>
                <a:endParaRPr lang="en-US" sz="3600" i="1" dirty="0" smtClean="0">
                  <a:solidFill>
                    <a:schemeClr val="tx2"/>
                  </a:solidFill>
                </a:endParaRPr>
              </a:p>
              <a:p>
                <a:r>
                  <a:rPr lang="en-US" sz="2800" dirty="0" smtClean="0">
                    <a:solidFill>
                      <a:schemeClr val="tx1"/>
                    </a:solidFill>
                    <a:latin typeface="+mn-lt"/>
                  </a:rPr>
                  <a:t>We estimate </a:t>
                </a:r>
                <a14:m>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 </m:t>
                        </m:r>
                      </m:e>
                    </m:acc>
                  </m:oMath>
                </a14:m>
                <a:r>
                  <a:rPr lang="en-US" sz="2800" b="0" dirty="0" smtClean="0">
                    <a:solidFill>
                      <a:schemeClr val="tx1"/>
                    </a:solidFill>
                    <a:latin typeface="+mn-lt"/>
                  </a:rPr>
                  <a:t> and th</a:t>
                </a:r>
                <a:r>
                  <a:rPr lang="en-US" sz="2800" dirty="0" smtClean="0">
                    <a:solidFill>
                      <a:schemeClr val="tx1"/>
                    </a:solidFill>
                    <a:latin typeface="+mn-lt"/>
                  </a:rPr>
                  <a:t>e standard deviation </a:t>
                </a:r>
                <a:r>
                  <a:rPr lang="en-US" sz="2800" i="1" dirty="0" smtClean="0">
                    <a:solidFill>
                      <a:schemeClr val="tx1"/>
                    </a:solidFill>
                    <a:latin typeface="+mn-lt"/>
                  </a:rPr>
                  <a:t>of this estimate </a:t>
                </a:r>
                <a:r>
                  <a:rPr lang="en-US" sz="2800" dirty="0" smtClean="0">
                    <a:solidFill>
                      <a:schemeClr val="tx1"/>
                    </a:solidFill>
                    <a:latin typeface="+mn-lt"/>
                  </a:rPr>
                  <a:t>is given by </a:t>
                </a:r>
                <a14:m>
                  <m:oMath xmlns:m="http://schemas.openxmlformats.org/officeDocument/2006/math">
                    <m:f>
                      <m:fPr>
                        <m:ctrlPr>
                          <a:rPr lang="en-US" sz="280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.50</m:t>
                        </m:r>
                      </m:num>
                      <m:den>
                        <m:rad>
                          <m:radPr>
                            <m:degHide m:val="on"/>
                            <m:ctrlPr>
                              <a:rPr lang="en-US" sz="2800" i="1" smtClean="0">
                                <a:solidFill>
                                  <a:schemeClr val="tx1"/>
                                </a:solidFill>
                                <a:latin typeface="Cambria Math" panose="02040503050406030204" pitchFamily="18" charset="0"/>
                              </a:rPr>
                            </m:ctrlPr>
                          </m:radPr>
                          <m:deg/>
                          <m:e>
                            <m:r>
                              <a:rPr lang="en-US" sz="2800" b="0" i="1" smtClean="0">
                                <a:solidFill>
                                  <a:schemeClr val="tx1"/>
                                </a:solidFill>
                                <a:latin typeface="Cambria Math" panose="02040503050406030204" pitchFamily="18" charset="0"/>
                              </a:rPr>
                              <m:t>𝑁</m:t>
                            </m:r>
                          </m:e>
                        </m:rad>
                      </m:den>
                    </m:f>
                  </m:oMath>
                </a14:m>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6706008" cy="9969460"/>
              </a:xfrm>
              <a:blipFill>
                <a:blip r:embed="rId3"/>
                <a:stretch>
                  <a:fillRect l="-1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56" y="2251571"/>
            <a:ext cx="4996028" cy="2810266"/>
          </a:xfrm>
          <a:prstGeom prst="rect">
            <a:avLst/>
          </a:prstGeom>
        </p:spPr>
      </p:pic>
    </p:spTree>
    <p:extLst>
      <p:ext uri="{BB962C8B-B14F-4D97-AF65-F5344CB8AC3E}">
        <p14:creationId xmlns:p14="http://schemas.microsoft.com/office/powerpoint/2010/main" val="366804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vs. standard deviation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8492005"/>
              </a:xfrm>
            </p:spPr>
            <p:txBody>
              <a:bodyPr/>
              <a:lstStyle/>
              <a:p>
                <a:endParaRPr lang="en-US" sz="2000" dirty="0" smtClean="0">
                  <a:solidFill>
                    <a:schemeClr val="tx1"/>
                  </a:solidFill>
                  <a:latin typeface="+mn-lt"/>
                </a:endParaRPr>
              </a:p>
              <a:p>
                <a:endParaRPr lang="en-US" sz="2000" dirty="0">
                  <a:solidFill>
                    <a:schemeClr val="tx1"/>
                  </a:solidFill>
                  <a:latin typeface="+mn-lt"/>
                </a:endParaRPr>
              </a:p>
              <a:p>
                <a:r>
                  <a:rPr lang="en-US" sz="3600" dirty="0" smtClean="0">
                    <a:solidFill>
                      <a:schemeClr val="tx2"/>
                    </a:solidFill>
                  </a:rPr>
                  <a:t>Standard error measures the dispersion in </a:t>
                </a:r>
                <a:r>
                  <a:rPr lang="en-US" sz="3600" i="1" dirty="0" smtClean="0">
                    <a:solidFill>
                      <a:schemeClr val="tx2"/>
                    </a:solidFill>
                  </a:rPr>
                  <a:t>the estimator </a:t>
                </a:r>
                <a:r>
                  <a:rPr lang="en-US" sz="3600" dirty="0" smtClean="0">
                    <a:solidFill>
                      <a:schemeClr val="tx2"/>
                    </a:solidFill>
                  </a:rPr>
                  <a:t>(ex. sample mean) for a given sample size </a:t>
                </a:r>
                <a:endParaRPr lang="en-US" sz="3600" i="1" dirty="0" smtClean="0">
                  <a:solidFill>
                    <a:schemeClr val="tx2"/>
                  </a:solidFill>
                </a:endParaRPr>
              </a:p>
              <a:p>
                <a:r>
                  <a:rPr lang="en-US" sz="2400" dirty="0" smtClean="0">
                    <a:solidFill>
                      <a:schemeClr val="tx1"/>
                    </a:solidFill>
                    <a:latin typeface="+mn-lt"/>
                  </a:rPr>
                  <a:t>The central limit theorem tells us how the variance in the population links up with the variance in our estimator: </a:t>
                </a:r>
                <a14:m>
                  <m:oMath xmlns:m="http://schemas.openxmlformats.org/officeDocument/2006/math">
                    <m:f>
                      <m:fPr>
                        <m:ctrlPr>
                          <a:rPr lang="en-US" sz="2400" i="1" dirty="0">
                            <a:solidFill>
                              <a:schemeClr val="tx1"/>
                            </a:solidFill>
                            <a:latin typeface="Cambria Math" panose="02040503050406030204" pitchFamily="18" charset="0"/>
                          </a:rPr>
                        </m:ctrlPr>
                      </m:fPr>
                      <m:num>
                        <m:r>
                          <a:rPr lang="en-US" sz="2400" i="1" dirty="0">
                            <a:solidFill>
                              <a:schemeClr val="tx1"/>
                            </a:solidFill>
                            <a:latin typeface="Cambria Math" panose="02040503050406030204" pitchFamily="18" charset="0"/>
                          </a:rPr>
                          <m:t>𝜎</m:t>
                        </m:r>
                      </m:num>
                      <m:den>
                        <m:rad>
                          <m:radPr>
                            <m:degHide m:val="on"/>
                            <m:ctrlPr>
                              <a:rPr lang="en-US" sz="2400" i="1" dirty="0">
                                <a:solidFill>
                                  <a:schemeClr val="tx1"/>
                                </a:solidFill>
                                <a:latin typeface="Cambria Math" panose="02040503050406030204" pitchFamily="18" charset="0"/>
                              </a:rPr>
                            </m:ctrlPr>
                          </m:radPr>
                          <m:deg/>
                          <m:e>
                            <m:r>
                              <a:rPr lang="en-US" sz="2400" i="1" dirty="0">
                                <a:solidFill>
                                  <a:schemeClr val="tx1"/>
                                </a:solidFill>
                                <a:latin typeface="Cambria Math" panose="02040503050406030204" pitchFamily="18" charset="0"/>
                              </a:rPr>
                              <m:t>𝑁</m:t>
                            </m:r>
                          </m:e>
                        </m:rad>
                      </m:den>
                    </m:f>
                  </m:oMath>
                </a14:m>
                <a:endParaRPr lang="en-US" sz="1800" dirty="0" smtClean="0">
                  <a:solidFill>
                    <a:schemeClr val="tx1"/>
                  </a:solidFill>
                  <a:latin typeface="+mn-lt"/>
                </a:endParaRPr>
              </a:p>
              <a:p>
                <a:endParaRPr lang="en-US" sz="3600" i="1" dirty="0" smtClean="0">
                  <a:solidFill>
                    <a:schemeClr val="tx1"/>
                  </a:solidFill>
                </a:endParaRPr>
              </a:p>
              <a:p>
                <a:r>
                  <a:rPr lang="en-US" sz="2400" dirty="0">
                    <a:solidFill>
                      <a:schemeClr val="tx1"/>
                    </a:solidFill>
                  </a:rPr>
                  <a:t>Ex. fair coin flip. Heads=1, Tails=0.</a:t>
                </a:r>
              </a:p>
              <a:p>
                <a:pPr marL="514350" lvl="2" indent="-285750">
                  <a:buFont typeface="Arial" panose="020B0604020202020204" pitchFamily="34" charset="0"/>
                  <a:buChar char="•"/>
                </a:pPr>
                <a14:m>
                  <m:oMath xmlns:m="http://schemas.openxmlformats.org/officeDocument/2006/math">
                    <m:r>
                      <a:rPr lang="en-US" sz="1800" i="1">
                        <a:solidFill>
                          <a:schemeClr val="tx1"/>
                        </a:solidFill>
                        <a:latin typeface="Cambria Math" panose="02040503050406030204" pitchFamily="18" charset="0"/>
                      </a:rPr>
                      <m:t>𝜇</m:t>
                    </m:r>
                  </m:oMath>
                </a14:m>
                <a:r>
                  <a:rPr lang="en-US" sz="1800" dirty="0">
                    <a:solidFill>
                      <a:schemeClr val="tx1"/>
                    </a:solidFill>
                  </a:rPr>
                  <a:t>=0.5 </a:t>
                </a:r>
                <a14:m>
                  <m:oMath xmlns:m="http://schemas.openxmlformats.org/officeDocument/2006/math">
                    <m:r>
                      <a:rPr lang="en-US" sz="1800" i="1">
                        <a:solidFill>
                          <a:schemeClr val="tx1"/>
                        </a:solidFill>
                        <a:latin typeface="Cambria Math" panose="02040503050406030204" pitchFamily="18" charset="0"/>
                      </a:rPr>
                      <m:t>𝜎</m:t>
                    </m:r>
                    <m:r>
                      <a:rPr lang="en-US" sz="1800" i="1" dirty="0">
                        <a:solidFill>
                          <a:schemeClr val="tx1"/>
                        </a:solidFill>
                        <a:latin typeface="Cambria Math" panose="02040503050406030204" pitchFamily="18" charset="0"/>
                      </a:rPr>
                      <m:t>=0.</m:t>
                    </m:r>
                    <m:r>
                      <a:rPr lang="en-US" sz="1800" b="0" i="1" dirty="0" smtClean="0">
                        <a:solidFill>
                          <a:schemeClr val="tx1"/>
                        </a:solidFill>
                        <a:latin typeface="Cambria Math" panose="02040503050406030204" pitchFamily="18" charset="0"/>
                      </a:rPr>
                      <m:t>5</m:t>
                    </m:r>
                  </m:oMath>
                </a14:m>
                <a:endParaRPr lang="en-US" sz="1800" dirty="0">
                  <a:solidFill>
                    <a:schemeClr val="tx1"/>
                  </a:solidFill>
                </a:endParaRPr>
              </a:p>
              <a:p>
                <a:pPr marL="514350" lvl="2" indent="-285750">
                  <a:buFont typeface="Arial" panose="020B0604020202020204" pitchFamily="34" charset="0"/>
                  <a:buChar char="•"/>
                </a:pPr>
                <a:r>
                  <a:rPr lang="en-US" sz="1800" dirty="0" err="1">
                    <a:solidFill>
                      <a:schemeClr val="tx1"/>
                    </a:solidFill>
                  </a:rPr>
                  <a:t>s</a:t>
                </a:r>
                <a:r>
                  <a:rPr lang="en-US" sz="1800" dirty="0" err="1" smtClean="0">
                    <a:solidFill>
                      <a:schemeClr val="tx1"/>
                    </a:solidFill>
                  </a:rPr>
                  <a:t>.e.</a:t>
                </a:r>
                <a:r>
                  <a:rPr lang="en-US" sz="1800" dirty="0" smtClean="0">
                    <a:solidFill>
                      <a:schemeClr val="tx1"/>
                    </a:solidFill>
                  </a:rPr>
                  <a:t> = 0.5/</a:t>
                </a:r>
                <a14:m>
                  <m:oMath xmlns:m="http://schemas.openxmlformats.org/officeDocument/2006/math">
                    <m:rad>
                      <m:radPr>
                        <m:degHide m:val="on"/>
                        <m:ctrlPr>
                          <a:rPr lang="en-US" sz="1800" i="1" dirty="0">
                            <a:solidFill>
                              <a:schemeClr val="tx1"/>
                            </a:solidFill>
                            <a:latin typeface="Cambria Math" panose="02040503050406030204" pitchFamily="18" charset="0"/>
                          </a:rPr>
                        </m:ctrlPr>
                      </m:radPr>
                      <m:deg/>
                      <m:e>
                        <m:r>
                          <a:rPr lang="en-US" sz="1800" i="1" dirty="0">
                            <a:solidFill>
                              <a:schemeClr val="tx1"/>
                            </a:solidFill>
                            <a:latin typeface="Cambria Math" panose="02040503050406030204" pitchFamily="18" charset="0"/>
                          </a:rPr>
                          <m:t>𝑁</m:t>
                        </m:r>
                      </m:e>
                    </m:rad>
                  </m:oMath>
                </a14:m>
                <a:endParaRPr lang="en-US" sz="1800" dirty="0" smtClean="0">
                  <a:solidFill>
                    <a:schemeClr val="tx1"/>
                  </a:solidFill>
                </a:endParaRPr>
              </a:p>
              <a:p>
                <a:pPr marL="742950" lvl="3" indent="-285750">
                  <a:buFont typeface="Arial" panose="020B0604020202020204" pitchFamily="34" charset="0"/>
                  <a:buChar char="•"/>
                </a:pPr>
                <a14:m>
                  <m:oMath xmlns:m="http://schemas.openxmlformats.org/officeDocument/2006/math">
                    <m:r>
                      <a:rPr lang="en-US" sz="1600" i="1" dirty="0" smtClean="0">
                        <a:solidFill>
                          <a:schemeClr val="tx1"/>
                        </a:solidFill>
                        <a:latin typeface="Cambria Math" panose="02040503050406030204" pitchFamily="18" charset="0"/>
                      </a:rPr>
                      <m:t>𝑁</m:t>
                    </m:r>
                  </m:oMath>
                </a14:m>
                <a:r>
                  <a:rPr lang="en-US" sz="1600" dirty="0" smtClean="0">
                    <a:solidFill>
                      <a:schemeClr val="tx1"/>
                    </a:solidFill>
                  </a:rPr>
                  <a:t>=4 </a:t>
                </a:r>
                <a:r>
                  <a:rPr lang="en-US" sz="1600" dirty="0" smtClean="0">
                    <a:solidFill>
                      <a:schemeClr val="tx1"/>
                    </a:solidFill>
                    <a:sym typeface="Wingdings" panose="05000000000000000000" pitchFamily="2" charset="2"/>
                  </a:rPr>
                  <a:t> 0.25</a:t>
                </a:r>
              </a:p>
              <a:p>
                <a:pPr marL="742950" lvl="3" indent="-285750">
                  <a:buFont typeface="Arial" panose="020B0604020202020204" pitchFamily="34" charset="0"/>
                  <a:buChar char="•"/>
                </a:pPr>
                <a14:m>
                  <m:oMath xmlns:m="http://schemas.openxmlformats.org/officeDocument/2006/math">
                    <m:r>
                      <a:rPr lang="en-US" sz="1600" i="1" dirty="0">
                        <a:solidFill>
                          <a:schemeClr val="tx1"/>
                        </a:solidFill>
                        <a:latin typeface="Cambria Math" panose="02040503050406030204" pitchFamily="18" charset="0"/>
                      </a:rPr>
                      <m:t>𝑁</m:t>
                    </m:r>
                  </m:oMath>
                </a14:m>
                <a:r>
                  <a:rPr lang="en-US" sz="1600" dirty="0" smtClean="0">
                    <a:solidFill>
                      <a:schemeClr val="tx1"/>
                    </a:solidFill>
                  </a:rPr>
                  <a:t>=25 </a:t>
                </a:r>
                <a:r>
                  <a:rPr lang="en-US" sz="1600" dirty="0">
                    <a:solidFill>
                      <a:schemeClr val="tx1"/>
                    </a:solidFill>
                    <a:sym typeface="Wingdings" panose="05000000000000000000" pitchFamily="2" charset="2"/>
                  </a:rPr>
                  <a:t> </a:t>
                </a:r>
                <a:r>
                  <a:rPr lang="en-US" sz="1600" dirty="0" smtClean="0">
                    <a:solidFill>
                      <a:schemeClr val="tx1"/>
                    </a:solidFill>
                    <a:sym typeface="Wingdings" panose="05000000000000000000" pitchFamily="2" charset="2"/>
                  </a:rPr>
                  <a:t>0.1</a:t>
                </a:r>
              </a:p>
              <a:p>
                <a:pPr marL="742950" lvl="3" indent="-285750">
                  <a:buFont typeface="Arial" panose="020B0604020202020204" pitchFamily="34" charset="0"/>
                  <a:buChar char="•"/>
                </a:pPr>
                <a14:m>
                  <m:oMath xmlns:m="http://schemas.openxmlformats.org/officeDocument/2006/math">
                    <m:r>
                      <a:rPr lang="en-US" sz="1600" i="1" dirty="0">
                        <a:solidFill>
                          <a:schemeClr val="tx1"/>
                        </a:solidFill>
                        <a:latin typeface="Cambria Math" panose="02040503050406030204" pitchFamily="18" charset="0"/>
                      </a:rPr>
                      <m:t>𝑁</m:t>
                    </m:r>
                  </m:oMath>
                </a14:m>
                <a:r>
                  <a:rPr lang="en-US" sz="1600" dirty="0">
                    <a:solidFill>
                      <a:schemeClr val="tx1"/>
                    </a:solidFill>
                  </a:rPr>
                  <a:t>=</a:t>
                </a:r>
                <a:r>
                  <a:rPr lang="en-US" sz="1600" dirty="0" smtClean="0">
                    <a:solidFill>
                      <a:schemeClr val="tx1"/>
                    </a:solidFill>
                  </a:rPr>
                  <a:t>100 </a:t>
                </a:r>
                <a:r>
                  <a:rPr lang="en-US" sz="1600" dirty="0">
                    <a:solidFill>
                      <a:schemeClr val="tx1"/>
                    </a:solidFill>
                    <a:sym typeface="Wingdings" panose="05000000000000000000" pitchFamily="2" charset="2"/>
                  </a:rPr>
                  <a:t> </a:t>
                </a:r>
                <a:r>
                  <a:rPr lang="en-US" sz="1600" dirty="0" smtClean="0">
                    <a:solidFill>
                      <a:schemeClr val="tx1"/>
                    </a:solidFill>
                    <a:sym typeface="Wingdings" panose="05000000000000000000" pitchFamily="2" charset="2"/>
                  </a:rPr>
                  <a:t>0.05</a:t>
                </a:r>
              </a:p>
              <a:p>
                <a:pPr lvl="3"/>
                <a:endParaRPr lang="en-US" sz="1600" dirty="0">
                  <a:solidFill>
                    <a:schemeClr val="tx1"/>
                  </a:solidFill>
                  <a:sym typeface="Wingdings" panose="05000000000000000000" pitchFamily="2" charset="2"/>
                </a:endParaRPr>
              </a:p>
              <a:p>
                <a:pPr lvl="3"/>
                <a:endParaRPr lang="en-US" sz="1600" dirty="0">
                  <a:solidFill>
                    <a:schemeClr val="tx1"/>
                  </a:solidFill>
                  <a:sym typeface="Wingdings" panose="05000000000000000000" pitchFamily="2" charset="2"/>
                </a:endParaRPr>
              </a:p>
              <a:p>
                <a:pPr marL="742950" lvl="3" indent="-285750">
                  <a:buFont typeface="Arial" panose="020B0604020202020204" pitchFamily="34" charset="0"/>
                  <a:buChar char="•"/>
                </a:pPr>
                <a:endParaRPr lang="en-US" sz="1600" dirty="0">
                  <a:solidFill>
                    <a:schemeClr val="tx1"/>
                  </a:solidFill>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8492005"/>
              </a:xfrm>
              <a:blipFill rotWithShape="0">
                <a:blip r:embed="rId3"/>
                <a:stretch>
                  <a:fillRect l="-1163" r="-1107"/>
                </a:stretch>
              </a:blipFill>
            </p:spPr>
            <p:txBody>
              <a:bodyPr/>
              <a:lstStyle/>
              <a:p>
                <a:r>
                  <a:rPr lang="en-US">
                    <a:noFill/>
                  </a:rPr>
                  <a:t> </a:t>
                </a:r>
              </a:p>
            </p:txBody>
          </p:sp>
        </mc:Fallback>
      </mc:AlternateContent>
    </p:spTree>
    <p:extLst>
      <p:ext uri="{BB962C8B-B14F-4D97-AF65-F5344CB8AC3E}">
        <p14:creationId xmlns:p14="http://schemas.microsoft.com/office/powerpoint/2010/main" val="357161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t>
            </a:r>
            <a:r>
              <a:rPr lang="en-US" dirty="0" smtClean="0"/>
              <a:t> vs. </a:t>
            </a:r>
            <a:r>
              <a:rPr lang="en-US" dirty="0" err="1" smtClean="0"/>
              <a:t>s.d.</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9682651"/>
              </a:xfrm>
            </p:spPr>
            <p:txBody>
              <a:bodyPr/>
              <a:lstStyle/>
              <a:p>
                <a:endParaRPr lang="en-US" sz="2000" dirty="0" smtClean="0">
                  <a:solidFill>
                    <a:schemeClr val="tx1"/>
                  </a:solidFill>
                  <a:latin typeface="+mn-lt"/>
                </a:endParaRPr>
              </a:p>
              <a:p>
                <a:r>
                  <a:rPr lang="en-US" sz="3600" dirty="0" smtClean="0">
                    <a:solidFill>
                      <a:schemeClr val="tx2"/>
                    </a:solidFill>
                  </a:rPr>
                  <a:t>Central limit theorem says the distribution </a:t>
                </a:r>
                <a:r>
                  <a:rPr lang="en-US" sz="3600" i="1" dirty="0" smtClean="0">
                    <a:solidFill>
                      <a:schemeClr val="tx2"/>
                    </a:solidFill>
                  </a:rPr>
                  <a:t>of the estimator </a:t>
                </a:r>
                <a:r>
                  <a:rPr lang="en-US" sz="3600" dirty="0" smtClean="0">
                    <a:solidFill>
                      <a:schemeClr val="tx2"/>
                    </a:solidFill>
                  </a:rPr>
                  <a:t>will be </a:t>
                </a:r>
                <a:r>
                  <a:rPr lang="en-US" sz="3600" dirty="0" err="1" smtClean="0">
                    <a:solidFill>
                      <a:schemeClr val="tx2"/>
                    </a:solidFill>
                  </a:rPr>
                  <a:t>Guassian</a:t>
                </a:r>
                <a:r>
                  <a:rPr lang="en-US" sz="3600" dirty="0">
                    <a:solidFill>
                      <a:schemeClr val="tx2"/>
                    </a:solidFill>
                  </a:rPr>
                  <a:t> </a:t>
                </a:r>
                <a:r>
                  <a:rPr lang="en-US" sz="3600" dirty="0" smtClean="0">
                    <a:solidFill>
                      <a:schemeClr val="tx2"/>
                    </a:solidFill>
                  </a:rPr>
                  <a:t>for </a:t>
                </a:r>
                <a:r>
                  <a:rPr lang="en-US" sz="3600" i="1" dirty="0" smtClean="0">
                    <a:solidFill>
                      <a:schemeClr val="tx2"/>
                    </a:solidFill>
                  </a:rPr>
                  <a:t>any</a:t>
                </a:r>
                <a:r>
                  <a:rPr lang="en-US" sz="3600" dirty="0" smtClean="0">
                    <a:solidFill>
                      <a:schemeClr val="tx2"/>
                    </a:solidFill>
                  </a:rPr>
                  <a:t> population distribution with finite mean and variance</a:t>
                </a:r>
              </a:p>
              <a:p>
                <a:r>
                  <a:rPr lang="en-US" sz="2000" dirty="0" smtClean="0">
                    <a:solidFill>
                      <a:schemeClr val="tx1"/>
                    </a:solidFill>
                    <a:latin typeface="+mn-lt"/>
                  </a:rPr>
                  <a:t>The distribution of the sample mean is bell-shaped, “no matter what” the distribution of the underlying variable</a:t>
                </a:r>
              </a:p>
              <a:p>
                <a:endParaRPr lang="en-US" sz="3600" i="1" dirty="0">
                  <a:solidFill>
                    <a:schemeClr val="tx2"/>
                  </a:solidFill>
                </a:endParaRPr>
              </a:p>
              <a:p>
                <a:r>
                  <a:rPr lang="en-US" sz="3600" dirty="0" smtClean="0">
                    <a:solidFill>
                      <a:schemeClr val="tx2"/>
                    </a:solidFill>
                  </a:rPr>
                  <a:t>As </a:t>
                </a:r>
                <a14:m>
                  <m:oMath xmlns:m="http://schemas.openxmlformats.org/officeDocument/2006/math">
                    <m:r>
                      <a:rPr lang="en-US" sz="3600" i="1" dirty="0" smtClean="0">
                        <a:solidFill>
                          <a:schemeClr val="tx2"/>
                        </a:solidFill>
                        <a:latin typeface="Cambria Math" panose="02040503050406030204" pitchFamily="18" charset="0"/>
                      </a:rPr>
                      <m:t>𝑁</m:t>
                    </m:r>
                  </m:oMath>
                </a14:m>
                <a:r>
                  <a:rPr lang="en-US" sz="3600" dirty="0" smtClean="0">
                    <a:solidFill>
                      <a:schemeClr val="tx2"/>
                    </a:solidFill>
                  </a:rPr>
                  <a:t> increases, the distribution will “collapse” to the true population mean</a:t>
                </a:r>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9682651"/>
              </a:xfrm>
              <a:blipFill>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350148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Statistical uncertainty and </a:t>
                </a:r>
                <a14:m>
                  <m:oMath xmlns:m="http://schemas.openxmlformats.org/officeDocument/2006/math">
                    <m:rad>
                      <m:radPr>
                        <m:degHide m:val="on"/>
                        <m:ctrlPr>
                          <a:rPr lang="en-US" i="1" dirty="0">
                            <a:solidFill>
                              <a:schemeClr val="tx1"/>
                            </a:solidFill>
                            <a:latin typeface="Cambria Math" panose="02040503050406030204" pitchFamily="18" charset="0"/>
                          </a:rPr>
                        </m:ctrlPr>
                      </m:radPr>
                      <m:deg/>
                      <m:e>
                        <m:r>
                          <a:rPr lang="en-US" i="1" dirty="0">
                            <a:solidFill>
                              <a:schemeClr val="tx1"/>
                            </a:solidFill>
                            <a:latin typeface="Cambria Math" panose="02040503050406030204" pitchFamily="18" charset="0"/>
                          </a:rPr>
                          <m:t>𝑁</m:t>
                        </m:r>
                      </m:e>
                    </m:rad>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3947359" cy="8005268"/>
              </a:xfrm>
            </p:spPr>
            <p:txBody>
              <a:bodyPr/>
              <a:lstStyle/>
              <a:p>
                <a:endParaRPr lang="en-US" sz="3600" i="1" dirty="0" smtClean="0">
                  <a:solidFill>
                    <a:schemeClr val="tx1"/>
                  </a:solidFill>
                </a:endParaRPr>
              </a:p>
              <a:p>
                <a:r>
                  <a:rPr lang="en-US" sz="2400" dirty="0">
                    <a:solidFill>
                      <a:schemeClr val="tx1"/>
                    </a:solidFill>
                  </a:rPr>
                  <a:t>Ex. fair coin flip. Heads=1, Tails=0.</a:t>
                </a:r>
              </a:p>
              <a:p>
                <a:pPr marL="514350" lvl="2" indent="-285750">
                  <a:buFont typeface="Arial" panose="020B0604020202020204" pitchFamily="34" charset="0"/>
                  <a:buChar char="•"/>
                </a:pPr>
                <a14:m>
                  <m:oMath xmlns:m="http://schemas.openxmlformats.org/officeDocument/2006/math">
                    <m:r>
                      <a:rPr lang="en-US" sz="1800" i="1">
                        <a:solidFill>
                          <a:schemeClr val="tx1"/>
                        </a:solidFill>
                        <a:latin typeface="Cambria Math" panose="02040503050406030204" pitchFamily="18" charset="0"/>
                      </a:rPr>
                      <m:t>𝜇</m:t>
                    </m:r>
                  </m:oMath>
                </a14:m>
                <a:r>
                  <a:rPr lang="en-US" sz="1800" dirty="0">
                    <a:solidFill>
                      <a:schemeClr val="tx1"/>
                    </a:solidFill>
                  </a:rPr>
                  <a:t>=0.5 </a:t>
                </a:r>
                <a14:m>
                  <m:oMath xmlns:m="http://schemas.openxmlformats.org/officeDocument/2006/math">
                    <m:r>
                      <a:rPr lang="en-US" sz="1800" i="1">
                        <a:solidFill>
                          <a:schemeClr val="tx1"/>
                        </a:solidFill>
                        <a:latin typeface="Cambria Math" panose="02040503050406030204" pitchFamily="18" charset="0"/>
                      </a:rPr>
                      <m:t>𝜎</m:t>
                    </m:r>
                    <m:r>
                      <a:rPr lang="en-US" sz="1800" i="1" dirty="0">
                        <a:solidFill>
                          <a:schemeClr val="tx1"/>
                        </a:solidFill>
                        <a:latin typeface="Cambria Math" panose="02040503050406030204" pitchFamily="18" charset="0"/>
                      </a:rPr>
                      <m:t>=0.</m:t>
                    </m:r>
                    <m:r>
                      <a:rPr lang="en-US" sz="1800" b="0" i="1" dirty="0" smtClean="0">
                        <a:solidFill>
                          <a:schemeClr val="tx1"/>
                        </a:solidFill>
                        <a:latin typeface="Cambria Math" panose="02040503050406030204" pitchFamily="18" charset="0"/>
                      </a:rPr>
                      <m:t>5</m:t>
                    </m:r>
                  </m:oMath>
                </a14:m>
                <a:endParaRPr lang="en-US" sz="1800" dirty="0">
                  <a:solidFill>
                    <a:schemeClr val="tx1"/>
                  </a:solidFill>
                </a:endParaRPr>
              </a:p>
              <a:p>
                <a:pPr marL="514350" lvl="2" indent="-285750">
                  <a:buFont typeface="Arial" panose="020B0604020202020204" pitchFamily="34" charset="0"/>
                  <a:buChar char="•"/>
                </a:pPr>
                <a:r>
                  <a:rPr lang="en-US" sz="1800" dirty="0" err="1">
                    <a:solidFill>
                      <a:schemeClr val="tx1"/>
                    </a:solidFill>
                  </a:rPr>
                  <a:t>s</a:t>
                </a:r>
                <a:r>
                  <a:rPr lang="en-US" sz="1800" dirty="0" err="1" smtClean="0">
                    <a:solidFill>
                      <a:schemeClr val="tx1"/>
                    </a:solidFill>
                  </a:rPr>
                  <a:t>.e.</a:t>
                </a:r>
                <a:r>
                  <a:rPr lang="en-US" sz="1800" dirty="0" smtClean="0">
                    <a:solidFill>
                      <a:schemeClr val="tx1"/>
                    </a:solidFill>
                  </a:rPr>
                  <a:t> = 0.5/</a:t>
                </a:r>
                <a14:m>
                  <m:oMath xmlns:m="http://schemas.openxmlformats.org/officeDocument/2006/math">
                    <m:rad>
                      <m:radPr>
                        <m:degHide m:val="on"/>
                        <m:ctrlPr>
                          <a:rPr lang="en-US" sz="1800" i="1" dirty="0">
                            <a:solidFill>
                              <a:schemeClr val="tx1"/>
                            </a:solidFill>
                            <a:latin typeface="Cambria Math" panose="02040503050406030204" pitchFamily="18" charset="0"/>
                          </a:rPr>
                        </m:ctrlPr>
                      </m:radPr>
                      <m:deg/>
                      <m:e>
                        <m:r>
                          <a:rPr lang="en-US" sz="1800" i="1" dirty="0">
                            <a:solidFill>
                              <a:schemeClr val="tx1"/>
                            </a:solidFill>
                            <a:latin typeface="Cambria Math" panose="02040503050406030204" pitchFamily="18" charset="0"/>
                          </a:rPr>
                          <m:t>𝑁</m:t>
                        </m:r>
                      </m:e>
                    </m:rad>
                  </m:oMath>
                </a14:m>
                <a:endParaRPr lang="en-US" sz="1800" dirty="0" smtClean="0">
                  <a:solidFill>
                    <a:schemeClr val="tx1"/>
                  </a:solidFill>
                </a:endParaRPr>
              </a:p>
              <a:p>
                <a:pPr lvl="3"/>
                <a:endParaRPr lang="en-US" sz="1600" dirty="0" smtClean="0">
                  <a:solidFill>
                    <a:schemeClr val="tx1"/>
                  </a:solidFill>
                  <a:sym typeface="Wingdings" panose="05000000000000000000" pitchFamily="2" charset="2"/>
                </a:endParaRPr>
              </a:p>
              <a:p>
                <a:pPr lvl="1"/>
                <a:endParaRPr lang="en-US" sz="1800" dirty="0" smtClean="0">
                  <a:solidFill>
                    <a:schemeClr val="tx1"/>
                  </a:solidFill>
                  <a:sym typeface="Wingdings" panose="05000000000000000000" pitchFamily="2" charset="2"/>
                </a:endParaRPr>
              </a:p>
              <a:p>
                <a:pPr lvl="1"/>
                <a:endParaRPr lang="en-US" sz="1800" dirty="0">
                  <a:solidFill>
                    <a:schemeClr val="tx1"/>
                  </a:solidFill>
                  <a:sym typeface="Wingdings" panose="05000000000000000000" pitchFamily="2" charset="2"/>
                </a:endParaRPr>
              </a:p>
              <a:p>
                <a:pPr lvl="1"/>
                <a:r>
                  <a:rPr lang="en-US" sz="1800" dirty="0" smtClean="0">
                    <a:solidFill>
                      <a:schemeClr val="tx1"/>
                    </a:solidFill>
                    <a:sym typeface="Wingdings" panose="05000000000000000000" pitchFamily="2" charset="2"/>
                  </a:rPr>
                  <a:t>Ex. Points</a:t>
                </a:r>
              </a:p>
              <a:p>
                <a:pPr lvl="1"/>
                <a14:m>
                  <m:oMathPara xmlns:m="http://schemas.openxmlformats.org/officeDocument/2006/math">
                    <m:oMathParaPr>
                      <m:jc m:val="center"/>
                    </m:oMathParaPr>
                    <m:oMath xmlns:m="http://schemas.openxmlformats.org/officeDocument/2006/math">
                      <m:rad>
                        <m:radPr>
                          <m:degHide m:val="on"/>
                          <m:ctrlPr>
                            <a:rPr lang="en-US" i="1" dirty="0">
                              <a:solidFill>
                                <a:schemeClr val="tx1"/>
                              </a:solidFill>
                              <a:latin typeface="Cambria Math" panose="02040503050406030204" pitchFamily="18" charset="0"/>
                            </a:rPr>
                          </m:ctrlPr>
                        </m:radPr>
                        <m:deg/>
                        <m:e>
                          <m:r>
                            <a:rPr lang="en-US" b="0" i="1" dirty="0" smtClean="0">
                              <a:solidFill>
                                <a:schemeClr val="tx1"/>
                              </a:solidFill>
                              <a:latin typeface="Cambria Math" panose="02040503050406030204" pitchFamily="18" charset="0"/>
                            </a:rPr>
                            <m:t>100</m:t>
                          </m:r>
                        </m:e>
                      </m:rad>
                      <m:r>
                        <a:rPr lang="en-US" b="0" i="0" dirty="0" smtClean="0">
                          <a:solidFill>
                            <a:schemeClr val="tx1"/>
                          </a:solidFill>
                          <a:latin typeface="Cambria Math" panose="02040503050406030204" pitchFamily="18" charset="0"/>
                        </a:rPr>
                        <m:t>=10</m:t>
                      </m:r>
                    </m:oMath>
                  </m:oMathPara>
                </a14:m>
                <a:endParaRPr lang="en-US" sz="3800" dirty="0">
                  <a:solidFill>
                    <a:schemeClr val="tx1"/>
                  </a:solidFill>
                  <a:sym typeface="Wingdings" panose="05000000000000000000" pitchFamily="2" charset="2"/>
                </a:endParaRPr>
              </a:p>
              <a:p>
                <a:pPr lvl="1"/>
                <a14:m>
                  <m:oMathPara xmlns:m="http://schemas.openxmlformats.org/officeDocument/2006/math">
                    <m:oMathParaPr>
                      <m:jc m:val="centerGroup"/>
                    </m:oMathParaPr>
                    <m:oMath xmlns:m="http://schemas.openxmlformats.org/officeDocument/2006/math">
                      <m:rad>
                        <m:radPr>
                          <m:degHide m:val="on"/>
                          <m:ctrlPr>
                            <a:rPr lang="en-US" sz="1800" i="1" dirty="0">
                              <a:solidFill>
                                <a:schemeClr val="tx1"/>
                              </a:solidFill>
                              <a:latin typeface="Cambria Math" panose="02040503050406030204" pitchFamily="18" charset="0"/>
                            </a:rPr>
                          </m:ctrlPr>
                        </m:radPr>
                        <m:deg/>
                        <m:e>
                          <m:r>
                            <a:rPr lang="en-US" sz="1800" b="0" i="1" dirty="0" smtClean="0">
                              <a:solidFill>
                                <a:schemeClr val="tx1"/>
                              </a:solidFill>
                              <a:latin typeface="Cambria Math" panose="02040503050406030204" pitchFamily="18" charset="0"/>
                            </a:rPr>
                            <m:t>400</m:t>
                          </m:r>
                        </m:e>
                      </m:rad>
                      <m:r>
                        <a:rPr lang="en-US" sz="1800" dirty="0">
                          <a:solidFill>
                            <a:schemeClr val="tx1"/>
                          </a:solidFill>
                          <a:latin typeface="Cambria Math" panose="02040503050406030204" pitchFamily="18" charset="0"/>
                        </a:rPr>
                        <m:t>=</m:t>
                      </m:r>
                      <m:r>
                        <a:rPr lang="en-US" sz="1800" b="0" i="0" dirty="0" smtClean="0">
                          <a:solidFill>
                            <a:schemeClr val="tx1"/>
                          </a:solidFill>
                          <a:latin typeface="Cambria Math" panose="02040503050406030204" pitchFamily="18" charset="0"/>
                        </a:rPr>
                        <m:t>20</m:t>
                      </m:r>
                    </m:oMath>
                  </m:oMathPara>
                </a14:m>
                <a:endParaRPr lang="en-US" sz="3600" dirty="0">
                  <a:solidFill>
                    <a:schemeClr val="tx1"/>
                  </a:solidFill>
                  <a:sym typeface="Wingdings" panose="05000000000000000000" pitchFamily="2" charset="2"/>
                </a:endParaRPr>
              </a:p>
              <a:p>
                <a:pPr lvl="1"/>
                <a14:m>
                  <m:oMathPara xmlns:m="http://schemas.openxmlformats.org/officeDocument/2006/math">
                    <m:oMathParaPr>
                      <m:jc m:val="centerGroup"/>
                    </m:oMathParaPr>
                    <m:oMath xmlns:m="http://schemas.openxmlformats.org/officeDocument/2006/math">
                      <m:rad>
                        <m:radPr>
                          <m:degHide m:val="on"/>
                          <m:ctrlPr>
                            <a:rPr lang="en-US" sz="1800" i="1" dirty="0">
                              <a:solidFill>
                                <a:schemeClr val="tx1"/>
                              </a:solidFill>
                              <a:latin typeface="Cambria Math" panose="02040503050406030204" pitchFamily="18" charset="0"/>
                            </a:rPr>
                          </m:ctrlPr>
                        </m:radPr>
                        <m:deg/>
                        <m:e>
                          <m:r>
                            <a:rPr lang="en-US" sz="1800" i="1" dirty="0">
                              <a:solidFill>
                                <a:schemeClr val="tx1"/>
                              </a:solidFill>
                              <a:latin typeface="Cambria Math" panose="02040503050406030204" pitchFamily="18" charset="0"/>
                            </a:rPr>
                            <m:t>1</m:t>
                          </m:r>
                          <m:r>
                            <a:rPr lang="en-US" sz="1800" b="0" i="1" dirty="0" smtClean="0">
                              <a:solidFill>
                                <a:schemeClr val="tx1"/>
                              </a:solidFill>
                              <a:latin typeface="Cambria Math" panose="02040503050406030204" pitchFamily="18" charset="0"/>
                            </a:rPr>
                            <m:t>000</m:t>
                          </m:r>
                        </m:e>
                      </m:rad>
                      <m:r>
                        <a:rPr lang="en-US" sz="1800" dirty="0">
                          <a:solidFill>
                            <a:schemeClr val="tx1"/>
                          </a:solidFill>
                          <a:latin typeface="Cambria Math" panose="02040503050406030204" pitchFamily="18" charset="0"/>
                        </a:rPr>
                        <m:t>=</m:t>
                      </m:r>
                      <m:r>
                        <a:rPr lang="en-US" sz="1800" b="0" i="0" dirty="0" smtClean="0">
                          <a:solidFill>
                            <a:schemeClr val="tx1"/>
                          </a:solidFill>
                          <a:latin typeface="Cambria Math" panose="02040503050406030204" pitchFamily="18" charset="0"/>
                        </a:rPr>
                        <m:t>33</m:t>
                      </m:r>
                    </m:oMath>
                  </m:oMathPara>
                </a14:m>
                <a:endParaRPr lang="en-US" sz="3600" dirty="0">
                  <a:solidFill>
                    <a:schemeClr val="tx1"/>
                  </a:solidFill>
                  <a:sym typeface="Wingdings" panose="05000000000000000000" pitchFamily="2" charset="2"/>
                </a:endParaRPr>
              </a:p>
              <a:p>
                <a:pPr lvl="1"/>
                <a:endParaRPr lang="en-US" sz="1800" dirty="0" smtClean="0">
                  <a:solidFill>
                    <a:schemeClr val="tx1"/>
                  </a:solidFill>
                  <a:sym typeface="Wingdings" panose="05000000000000000000" pitchFamily="2" charset="2"/>
                </a:endParaRPr>
              </a:p>
              <a:p>
                <a:pPr lvl="1"/>
                <a:endParaRPr lang="en-US" sz="1800" dirty="0">
                  <a:solidFill>
                    <a:schemeClr val="tx1"/>
                  </a:solidFill>
                  <a:sym typeface="Wingdings" panose="05000000000000000000" pitchFamily="2" charset="2"/>
                </a:endParaRPr>
              </a:p>
              <a:p>
                <a:pPr lvl="1"/>
                <a:endParaRPr lang="en-US" sz="1800" dirty="0">
                  <a:solidFill>
                    <a:schemeClr val="tx1"/>
                  </a:solidFill>
                  <a:sym typeface="Wingdings" panose="05000000000000000000" pitchFamily="2" charset="2"/>
                </a:endParaRPr>
              </a:p>
              <a:p>
                <a:pPr lvl="3"/>
                <a:endParaRPr lang="en-US" sz="1600" dirty="0">
                  <a:solidFill>
                    <a:schemeClr val="tx1"/>
                  </a:solidFill>
                  <a:sym typeface="Wingdings" panose="05000000000000000000" pitchFamily="2" charset="2"/>
                </a:endParaRPr>
              </a:p>
              <a:p>
                <a:pPr marL="742950" lvl="3" indent="-285750">
                  <a:buFont typeface="Arial" panose="020B0604020202020204" pitchFamily="34" charset="0"/>
                  <a:buChar char="•"/>
                </a:pPr>
                <a:endParaRPr lang="en-US" sz="1600" dirty="0">
                  <a:solidFill>
                    <a:schemeClr val="tx1"/>
                  </a:solidFill>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3947359" cy="8005268"/>
              </a:xfrm>
              <a:blipFill>
                <a:blip r:embed="rId4"/>
                <a:stretch>
                  <a:fillRect l="-926"/>
                </a:stretch>
              </a:blipFill>
            </p:spPr>
            <p:txBody>
              <a:bodyPr/>
              <a:lstStyle/>
              <a:p>
                <a:r>
                  <a:rPr lang="en-US">
                    <a:noFill/>
                  </a:rPr>
                  <a:t> </a:t>
                </a:r>
              </a:p>
            </p:txBody>
          </p:sp>
        </mc:Fallback>
      </mc:AlternateContent>
      <p:sp>
        <p:nvSpPr>
          <p:cNvPr id="4" name="Oval 3"/>
          <p:cNvSpPr/>
          <p:nvPr/>
        </p:nvSpPr>
        <p:spPr bwMode="auto">
          <a:xfrm>
            <a:off x="5234860" y="4971462"/>
            <a:ext cx="223025" cy="20815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p:cNvSpPr/>
          <p:nvPr/>
        </p:nvSpPr>
        <p:spPr bwMode="auto">
          <a:xfrm>
            <a:off x="10592697" y="2751128"/>
            <a:ext cx="223025" cy="20815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p:cNvSpPr/>
          <p:nvPr/>
        </p:nvSpPr>
        <p:spPr bwMode="auto">
          <a:xfrm>
            <a:off x="7042936" y="3903939"/>
            <a:ext cx="223025" cy="20815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aphicFrame>
        <p:nvGraphicFramePr>
          <p:cNvPr id="9" name="Chart 8"/>
          <p:cNvGraphicFramePr>
            <a:graphicFrameLocks/>
          </p:cNvGraphicFramePr>
          <p:nvPr>
            <p:extLst>
              <p:ext uri="{D42A27DB-BD31-4B8C-83A1-F6EECF244321}">
                <p14:modId xmlns:p14="http://schemas.microsoft.com/office/powerpoint/2010/main" val="896837583"/>
              </p:ext>
            </p:extLst>
          </p:nvPr>
        </p:nvGraphicFramePr>
        <p:xfrm>
          <a:off x="4435496" y="2009843"/>
          <a:ext cx="7728388" cy="43701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8750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and sample size</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7076745"/>
              </a:xfrm>
            </p:spPr>
            <p:txBody>
              <a:bodyPr/>
              <a:lstStyle/>
              <a:p>
                <a:endParaRPr lang="en-US" sz="3600" i="1" dirty="0" smtClean="0">
                  <a:solidFill>
                    <a:schemeClr val="tx1"/>
                  </a:solidFill>
                </a:endParaRPr>
              </a:p>
              <a:p>
                <a:r>
                  <a:rPr lang="en-US" sz="2400" dirty="0">
                    <a:solidFill>
                      <a:schemeClr val="tx1"/>
                    </a:solidFill>
                  </a:rPr>
                  <a:t>Ex. fair coin flip. Heads=1, Tails=0.</a:t>
                </a:r>
              </a:p>
              <a:p>
                <a:pPr marL="514350" lvl="2" indent="-285750">
                  <a:buFont typeface="Arial" panose="020B0604020202020204" pitchFamily="34" charset="0"/>
                  <a:buChar char="•"/>
                </a:pPr>
                <a14:m>
                  <m:oMath xmlns:m="http://schemas.openxmlformats.org/officeDocument/2006/math">
                    <m:r>
                      <a:rPr lang="en-US" sz="1800" i="1">
                        <a:solidFill>
                          <a:schemeClr val="tx1"/>
                        </a:solidFill>
                        <a:latin typeface="Cambria Math" panose="02040503050406030204" pitchFamily="18" charset="0"/>
                      </a:rPr>
                      <m:t>𝜇</m:t>
                    </m:r>
                  </m:oMath>
                </a14:m>
                <a:r>
                  <a:rPr lang="en-US" sz="1800" dirty="0">
                    <a:solidFill>
                      <a:schemeClr val="tx1"/>
                    </a:solidFill>
                  </a:rPr>
                  <a:t>=0.5 </a:t>
                </a:r>
                <a14:m>
                  <m:oMath xmlns:m="http://schemas.openxmlformats.org/officeDocument/2006/math">
                    <m:r>
                      <a:rPr lang="en-US" sz="1800" i="1">
                        <a:solidFill>
                          <a:schemeClr val="tx1"/>
                        </a:solidFill>
                        <a:latin typeface="Cambria Math" panose="02040503050406030204" pitchFamily="18" charset="0"/>
                      </a:rPr>
                      <m:t>𝜎</m:t>
                    </m:r>
                    <m:r>
                      <a:rPr lang="en-US" sz="1800" i="1" dirty="0">
                        <a:solidFill>
                          <a:schemeClr val="tx1"/>
                        </a:solidFill>
                        <a:latin typeface="Cambria Math" panose="02040503050406030204" pitchFamily="18" charset="0"/>
                      </a:rPr>
                      <m:t>=0.</m:t>
                    </m:r>
                    <m:r>
                      <a:rPr lang="en-US" sz="1800" b="0" i="1" dirty="0" smtClean="0">
                        <a:solidFill>
                          <a:schemeClr val="tx1"/>
                        </a:solidFill>
                        <a:latin typeface="Cambria Math" panose="02040503050406030204" pitchFamily="18" charset="0"/>
                      </a:rPr>
                      <m:t>5</m:t>
                    </m:r>
                  </m:oMath>
                </a14:m>
                <a:endParaRPr lang="en-US" sz="1800" dirty="0">
                  <a:solidFill>
                    <a:schemeClr val="tx1"/>
                  </a:solidFill>
                </a:endParaRPr>
              </a:p>
              <a:p>
                <a:pPr marL="514350" lvl="2" indent="-285750">
                  <a:buFont typeface="Arial" panose="020B0604020202020204" pitchFamily="34" charset="0"/>
                  <a:buChar char="•"/>
                </a:pPr>
                <a:r>
                  <a:rPr lang="en-US" sz="1800" dirty="0" err="1">
                    <a:solidFill>
                      <a:schemeClr val="tx1"/>
                    </a:solidFill>
                  </a:rPr>
                  <a:t>s</a:t>
                </a:r>
                <a:r>
                  <a:rPr lang="en-US" sz="1800" dirty="0" err="1" smtClean="0">
                    <a:solidFill>
                      <a:schemeClr val="tx1"/>
                    </a:solidFill>
                  </a:rPr>
                  <a:t>.e.</a:t>
                </a:r>
                <a:r>
                  <a:rPr lang="en-US" sz="1800" dirty="0" smtClean="0">
                    <a:solidFill>
                      <a:schemeClr val="tx1"/>
                    </a:solidFill>
                  </a:rPr>
                  <a:t> = 0.5/</a:t>
                </a:r>
                <a14:m>
                  <m:oMath xmlns:m="http://schemas.openxmlformats.org/officeDocument/2006/math">
                    <m:rad>
                      <m:radPr>
                        <m:degHide m:val="on"/>
                        <m:ctrlPr>
                          <a:rPr lang="en-US" sz="1800" i="1" dirty="0">
                            <a:solidFill>
                              <a:schemeClr val="tx1"/>
                            </a:solidFill>
                            <a:latin typeface="Cambria Math" panose="02040503050406030204" pitchFamily="18" charset="0"/>
                          </a:rPr>
                        </m:ctrlPr>
                      </m:radPr>
                      <m:deg/>
                      <m:e>
                        <m:r>
                          <a:rPr lang="en-US" sz="1800" i="1" dirty="0">
                            <a:solidFill>
                              <a:schemeClr val="tx1"/>
                            </a:solidFill>
                            <a:latin typeface="Cambria Math" panose="02040503050406030204" pitchFamily="18" charset="0"/>
                          </a:rPr>
                          <m:t>𝑁</m:t>
                        </m:r>
                      </m:e>
                    </m:rad>
                  </m:oMath>
                </a14:m>
                <a:endParaRPr lang="en-US" sz="1800" dirty="0" smtClean="0">
                  <a:solidFill>
                    <a:schemeClr val="tx1"/>
                  </a:solidFill>
                </a:endParaRPr>
              </a:p>
              <a:p>
                <a:pPr lvl="3"/>
                <a:endParaRPr lang="en-US" sz="1600" dirty="0">
                  <a:solidFill>
                    <a:schemeClr val="tx1"/>
                  </a:solidFill>
                  <a:sym typeface="Wingdings" panose="05000000000000000000" pitchFamily="2" charset="2"/>
                </a:endParaRPr>
              </a:p>
              <a:p>
                <a:pPr lvl="3"/>
                <a:endParaRPr lang="en-US" sz="1600" dirty="0">
                  <a:solidFill>
                    <a:schemeClr val="tx1"/>
                  </a:solidFill>
                  <a:sym typeface="Wingdings" panose="05000000000000000000" pitchFamily="2" charset="2"/>
                </a:endParaRPr>
              </a:p>
              <a:p>
                <a:pPr lvl="1"/>
                <a:r>
                  <a:rPr lang="en-US" sz="1800" dirty="0">
                    <a:solidFill>
                      <a:schemeClr val="tx1"/>
                    </a:solidFill>
                    <a:sym typeface="Wingdings" panose="05000000000000000000" pitchFamily="2" charset="2"/>
                  </a:rPr>
                  <a:t>To reduce my standard error</a:t>
                </a:r>
              </a:p>
              <a:p>
                <a:pPr lvl="1"/>
                <a:r>
                  <a:rPr lang="en-US" sz="1800" dirty="0">
                    <a:solidFill>
                      <a:schemeClr val="tx1"/>
                    </a:solidFill>
                    <a:sym typeface="Wingdings" panose="05000000000000000000" pitchFamily="2" charset="2"/>
                  </a:rPr>
                  <a:t>factor 2, I need to increase</a:t>
                </a:r>
              </a:p>
              <a:p>
                <a:pPr lvl="1"/>
                <a:r>
                  <a:rPr lang="en-US" sz="1800" dirty="0">
                    <a:solidFill>
                      <a:schemeClr val="tx1"/>
                    </a:solidFill>
                    <a:sym typeface="Wingdings" panose="05000000000000000000" pitchFamily="2" charset="2"/>
                  </a:rPr>
                  <a:t>sample size by </a:t>
                </a:r>
                <a14:m>
                  <m:oMath xmlns:m="http://schemas.openxmlformats.org/officeDocument/2006/math">
                    <m:sSup>
                      <m:sSupPr>
                        <m:ctrlPr>
                          <a:rPr lang="en-US" sz="1800" i="1">
                            <a:solidFill>
                              <a:schemeClr val="tx1"/>
                            </a:solidFill>
                            <a:latin typeface="Cambria Math" panose="02040503050406030204" pitchFamily="18" charset="0"/>
                            <a:sym typeface="Wingdings" panose="05000000000000000000" pitchFamily="2" charset="2"/>
                          </a:rPr>
                        </m:ctrlPr>
                      </m:sSupPr>
                      <m:e>
                        <m:r>
                          <a:rPr lang="en-US" sz="1800" i="1">
                            <a:solidFill>
                              <a:schemeClr val="tx1"/>
                            </a:solidFill>
                            <a:latin typeface="Cambria Math" panose="02040503050406030204" pitchFamily="18" charset="0"/>
                            <a:sym typeface="Wingdings" panose="05000000000000000000" pitchFamily="2" charset="2"/>
                          </a:rPr>
                          <m:t>2</m:t>
                        </m:r>
                      </m:e>
                      <m:sup>
                        <m:r>
                          <a:rPr lang="en-US" sz="1800" i="1">
                            <a:solidFill>
                              <a:schemeClr val="tx1"/>
                            </a:solidFill>
                            <a:latin typeface="Cambria Math" panose="02040503050406030204" pitchFamily="18" charset="0"/>
                            <a:sym typeface="Wingdings" panose="05000000000000000000" pitchFamily="2" charset="2"/>
                          </a:rPr>
                          <m:t>2</m:t>
                        </m:r>
                      </m:sup>
                    </m:sSup>
                  </m:oMath>
                </a14:m>
                <a:r>
                  <a:rPr lang="en-US" sz="1800" dirty="0">
                    <a:solidFill>
                      <a:schemeClr val="tx1"/>
                    </a:solidFill>
                    <a:sym typeface="Wingdings" panose="05000000000000000000" pitchFamily="2" charset="2"/>
                  </a:rPr>
                  <a:t> </a:t>
                </a:r>
                <a:endParaRPr lang="en-US" sz="1800" dirty="0" smtClean="0">
                  <a:solidFill>
                    <a:schemeClr val="tx1"/>
                  </a:solidFill>
                  <a:sym typeface="Wingdings" panose="05000000000000000000" pitchFamily="2" charset="2"/>
                </a:endParaRPr>
              </a:p>
              <a:p>
                <a:pPr lvl="1"/>
                <a:endParaRPr lang="en-US" sz="1800" dirty="0">
                  <a:solidFill>
                    <a:schemeClr val="tx1"/>
                  </a:solidFill>
                  <a:sym typeface="Wingdings" panose="05000000000000000000" pitchFamily="2" charset="2"/>
                </a:endParaRPr>
              </a:p>
              <a:p>
                <a:pPr lvl="1"/>
                <a:r>
                  <a:rPr lang="en-US" sz="1800" dirty="0" smtClean="0">
                    <a:solidFill>
                      <a:schemeClr val="tx1"/>
                    </a:solidFill>
                    <a:sym typeface="Wingdings" panose="05000000000000000000" pitchFamily="2" charset="2"/>
                  </a:rPr>
                  <a:t>Ex. </a:t>
                </a:r>
              </a:p>
              <a:p>
                <a:pPr lvl="1"/>
                <a:r>
                  <a:rPr lang="en-US" sz="1800" dirty="0" err="1" smtClean="0">
                    <a:solidFill>
                      <a:schemeClr val="tx1"/>
                    </a:solidFill>
                    <a:sym typeface="Wingdings" panose="05000000000000000000" pitchFamily="2" charset="2"/>
                  </a:rPr>
                  <a:t>s.e.</a:t>
                </a:r>
                <a:r>
                  <a:rPr lang="en-US" sz="1800" dirty="0" smtClean="0">
                    <a:solidFill>
                      <a:schemeClr val="tx1"/>
                    </a:solidFill>
                    <a:sym typeface="Wingdings" panose="05000000000000000000" pitchFamily="2" charset="2"/>
                  </a:rPr>
                  <a:t>(N=40)=0.04</a:t>
                </a:r>
              </a:p>
              <a:p>
                <a:pPr lvl="1"/>
                <a:r>
                  <a:rPr lang="en-US" sz="1800" dirty="0" err="1" smtClean="0">
                    <a:solidFill>
                      <a:schemeClr val="tx1"/>
                    </a:solidFill>
                    <a:sym typeface="Wingdings" panose="05000000000000000000" pitchFamily="2" charset="2"/>
                  </a:rPr>
                  <a:t>s.e.</a:t>
                </a:r>
                <a:r>
                  <a:rPr lang="en-US" sz="1800" dirty="0" smtClean="0">
                    <a:solidFill>
                      <a:schemeClr val="tx1"/>
                    </a:solidFill>
                    <a:sym typeface="Wingdings" panose="05000000000000000000" pitchFamily="2" charset="2"/>
                  </a:rPr>
                  <a:t>(N=160)=0.02</a:t>
                </a:r>
              </a:p>
              <a:p>
                <a:pPr lvl="1"/>
                <a:r>
                  <a:rPr lang="en-US" sz="1800" dirty="0" err="1" smtClean="0">
                    <a:solidFill>
                      <a:schemeClr val="tx1"/>
                    </a:solidFill>
                    <a:sym typeface="Wingdings" panose="05000000000000000000" pitchFamily="2" charset="2"/>
                  </a:rPr>
                  <a:t>s.e.</a:t>
                </a:r>
                <a:r>
                  <a:rPr lang="en-US" sz="1800" dirty="0" smtClean="0">
                    <a:solidFill>
                      <a:schemeClr val="tx1"/>
                    </a:solidFill>
                    <a:sym typeface="Wingdings" panose="05000000000000000000" pitchFamily="2" charset="2"/>
                  </a:rPr>
                  <a:t>(N=640)=0.01</a:t>
                </a:r>
              </a:p>
              <a:p>
                <a:pPr lvl="1"/>
                <a:endParaRPr lang="en-US" sz="3200"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7076745"/>
              </a:xfrm>
              <a:blipFill>
                <a:blip r:embed="rId3"/>
                <a:stretch>
                  <a:fillRect l="-332"/>
                </a:stretch>
              </a:blipFill>
            </p:spPr>
            <p:txBody>
              <a:bodyPr/>
              <a:lstStyle/>
              <a:p>
                <a:r>
                  <a:rPr lang="en-US">
                    <a:noFill/>
                  </a:rPr>
                  <a:t> </a:t>
                </a:r>
              </a:p>
            </p:txBody>
          </p:sp>
        </mc:Fallback>
      </mc:AlternateContent>
      <p:graphicFrame>
        <p:nvGraphicFramePr>
          <p:cNvPr id="6" name="Chart 5"/>
          <p:cNvGraphicFramePr>
            <a:graphicFrameLocks/>
          </p:cNvGraphicFramePr>
          <p:nvPr>
            <p:extLst>
              <p:ext uri="{D42A27DB-BD31-4B8C-83A1-F6EECF244321}">
                <p14:modId xmlns:p14="http://schemas.microsoft.com/office/powerpoint/2010/main" val="4146024852"/>
              </p:ext>
            </p:extLst>
          </p:nvPr>
        </p:nvGraphicFramePr>
        <p:xfrm>
          <a:off x="3932236" y="2125662"/>
          <a:ext cx="7349321" cy="4242770"/>
        </p:xfrm>
        <a:graphic>
          <a:graphicData uri="http://schemas.openxmlformats.org/drawingml/2006/chart">
            <c:chart xmlns:c="http://schemas.openxmlformats.org/drawingml/2006/chart" xmlns:r="http://schemas.openxmlformats.org/officeDocument/2006/relationships" r:id="rId4"/>
          </a:graphicData>
        </a:graphic>
      </p:graphicFrame>
      <p:sp>
        <p:nvSpPr>
          <p:cNvPr id="4" name="Oval 3"/>
          <p:cNvSpPr/>
          <p:nvPr/>
        </p:nvSpPr>
        <p:spPr bwMode="auto">
          <a:xfrm>
            <a:off x="5308376" y="5340744"/>
            <a:ext cx="161840" cy="15374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p:cNvSpPr/>
          <p:nvPr/>
        </p:nvSpPr>
        <p:spPr bwMode="auto">
          <a:xfrm>
            <a:off x="4764861" y="4983345"/>
            <a:ext cx="161840" cy="15374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ight Brace 12"/>
          <p:cNvSpPr/>
          <p:nvPr/>
        </p:nvSpPr>
        <p:spPr>
          <a:xfrm rot="5400000">
            <a:off x="6559079" y="4688854"/>
            <a:ext cx="355080" cy="2694647"/>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flipH="1">
            <a:off x="3206354" y="5460776"/>
            <a:ext cx="1284726" cy="130820"/>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bwMode="auto">
          <a:xfrm>
            <a:off x="8016510" y="5506632"/>
            <a:ext cx="161840" cy="15374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6077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example cont. </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7738593"/>
              </a:xfrm>
            </p:spPr>
            <p:txBody>
              <a:bodyPr/>
              <a:lstStyle/>
              <a:p>
                <a:endParaRPr lang="en-US" sz="2000" dirty="0" smtClean="0">
                  <a:solidFill>
                    <a:schemeClr val="tx1"/>
                  </a:solidFill>
                  <a:latin typeface="+mn-lt"/>
                </a:endParaRPr>
              </a:p>
              <a:p>
                <a:r>
                  <a:rPr lang="en-US" sz="3600" dirty="0" smtClean="0">
                    <a:solidFill>
                      <a:schemeClr val="tx2"/>
                    </a:solidFill>
                    <a:latin typeface="+mn-lt"/>
                  </a:rPr>
                  <a:t>Assume standard deviation is 2.5 inches</a:t>
                </a:r>
                <a:endParaRPr lang="en-US" sz="3600" i="1" dirty="0" smtClean="0">
                  <a:solidFill>
                    <a:schemeClr val="tx2"/>
                  </a:solidFill>
                  <a:latin typeface="+mn-lt"/>
                </a:endParaRPr>
              </a:p>
              <a:p>
                <a14:m>
                  <m:oMath xmlns:m="http://schemas.openxmlformats.org/officeDocument/2006/math">
                    <m:r>
                      <a:rPr lang="en-US" sz="2400" i="1" dirty="0" smtClean="0">
                        <a:solidFill>
                          <a:schemeClr val="tx1"/>
                        </a:solidFill>
                        <a:latin typeface="Cambria Math" panose="02040503050406030204" pitchFamily="18" charset="0"/>
                      </a:rPr>
                      <m:t>𝑁</m:t>
                    </m:r>
                  </m:oMath>
                </a14:m>
                <a:r>
                  <a:rPr lang="en-US" sz="2400" dirty="0" smtClean="0">
                    <a:solidFill>
                      <a:schemeClr val="tx1"/>
                    </a:solidFill>
                    <a:latin typeface="+mn-lt"/>
                  </a:rPr>
                  <a:t>=100, standard error = </a:t>
                </a:r>
                <a14:m>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2.5</m:t>
                        </m:r>
                      </m:num>
                      <m:den>
                        <m:rad>
                          <m:radPr>
                            <m:degHide m:val="on"/>
                            <m:ctrlPr>
                              <a:rPr lang="en-US" sz="2400" i="1" smtClean="0">
                                <a:solidFill>
                                  <a:schemeClr val="tx1"/>
                                </a:solidFill>
                                <a:latin typeface="Cambria Math" panose="02040503050406030204" pitchFamily="18" charset="0"/>
                              </a:rPr>
                            </m:ctrlPr>
                          </m:radPr>
                          <m:deg/>
                          <m:e>
                            <m:r>
                              <a:rPr lang="en-US" sz="2400" b="0" i="1" smtClean="0">
                                <a:solidFill>
                                  <a:schemeClr val="tx1"/>
                                </a:solidFill>
                                <a:latin typeface="Cambria Math" panose="02040503050406030204" pitchFamily="18" charset="0"/>
                              </a:rPr>
                              <m:t>100</m:t>
                            </m:r>
                          </m:e>
                        </m:rad>
                      </m:den>
                    </m:f>
                  </m:oMath>
                </a14:m>
                <a:r>
                  <a:rPr lang="en-US" sz="2400" dirty="0" smtClean="0">
                    <a:solidFill>
                      <a:schemeClr val="tx1"/>
                    </a:solidFill>
                    <a:latin typeface="+mn-lt"/>
                  </a:rPr>
                  <a:t>= 0.25</a:t>
                </a:r>
              </a:p>
              <a:p>
                <a:r>
                  <a:rPr lang="en-US" sz="2000" dirty="0" smtClean="0">
                    <a:solidFill>
                      <a:schemeClr val="tx1"/>
                    </a:solidFill>
                    <a:latin typeface="+mn-lt"/>
                  </a:rPr>
                  <a:t>95% Confidence interval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 1.96 </m:t>
                    </m:r>
                    <m:r>
                      <a:rPr lang="en-US" sz="2000" b="0" i="1" smtClean="0">
                        <a:solidFill>
                          <a:schemeClr val="tx1"/>
                        </a:solidFill>
                        <a:latin typeface="Cambria Math" panose="02040503050406030204" pitchFamily="18" charset="0"/>
                        <a:ea typeface="Cambria Math" panose="02040503050406030204" pitchFamily="18" charset="0"/>
                      </a:rPr>
                      <m:t>𝑠</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𝑒</m:t>
                    </m:r>
                    <m:r>
                      <a:rPr lang="en-US" sz="2000" b="0" i="1" smtClean="0">
                        <a:solidFill>
                          <a:schemeClr val="tx1"/>
                        </a:solidFill>
                        <a:latin typeface="Cambria Math" panose="02040503050406030204" pitchFamily="18" charset="0"/>
                        <a:ea typeface="Cambria Math" panose="02040503050406030204" pitchFamily="18" charset="0"/>
                      </a:rPr>
                      <m:t>. →</m:t>
                    </m:r>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b="0" i="1" smtClean="0">
                            <a:solidFill>
                              <a:schemeClr val="tx1"/>
                            </a:solidFill>
                            <a:latin typeface="Cambria Math" panose="02040503050406030204" pitchFamily="18" charset="0"/>
                            <a:ea typeface="Cambria Math" panose="02040503050406030204" pitchFamily="18" charset="0"/>
                          </a:rPr>
                          <m:t>𝑥</m:t>
                        </m:r>
                      </m:e>
                    </m:acc>
                    <m:r>
                      <a:rPr lang="en-US" sz="2000" i="1">
                        <a:solidFill>
                          <a:schemeClr val="tx1"/>
                        </a:solidFill>
                        <a:latin typeface="Cambria Math" panose="02040503050406030204" pitchFamily="18" charset="0"/>
                        <a:ea typeface="Cambria Math" panose="02040503050406030204" pitchFamily="18" charset="0"/>
                      </a:rPr>
                      <m:t>±</m:t>
                    </m:r>
                  </m:oMath>
                </a14:m>
                <a:r>
                  <a:rPr lang="en-US" sz="2000" b="0" dirty="0" smtClean="0">
                    <a:solidFill>
                      <a:schemeClr val="tx1"/>
                    </a:solidFill>
                    <a:latin typeface="+mn-lt"/>
                    <a:ea typeface="Cambria Math" panose="02040503050406030204" pitchFamily="18" charset="0"/>
                  </a:rPr>
                  <a:t> 0.49 inches.</a:t>
                </a:r>
              </a:p>
              <a:p>
                <a:r>
                  <a:rPr lang="en-US" sz="2000" dirty="0" smtClean="0">
                    <a:solidFill>
                      <a:schemeClr val="tx1"/>
                    </a:solidFill>
                    <a:latin typeface="+mn-lt"/>
                    <a:ea typeface="Cambria Math" panose="02040503050406030204" pitchFamily="18" charset="0"/>
                  </a:rPr>
                  <a:t>Says 95% of the time the true population mean will lie in this interval (if we have sampled correctly)</a:t>
                </a:r>
              </a:p>
              <a:p>
                <a:endParaRPr lang="en-US" sz="2400" b="0" dirty="0">
                  <a:solidFill>
                    <a:schemeClr val="tx1"/>
                  </a:solidFill>
                  <a:latin typeface="+mn-lt"/>
                  <a:ea typeface="Cambria Math" panose="02040503050406030204" pitchFamily="18" charset="0"/>
                </a:endParaRPr>
              </a:p>
              <a:p>
                <a14:m>
                  <m:oMath xmlns:m="http://schemas.openxmlformats.org/officeDocument/2006/math">
                    <m:r>
                      <a:rPr lang="en-US" sz="2400" i="1" dirty="0">
                        <a:solidFill>
                          <a:schemeClr val="tx1"/>
                        </a:solidFill>
                        <a:latin typeface="Cambria Math" panose="02040503050406030204" pitchFamily="18" charset="0"/>
                      </a:rPr>
                      <m:t>𝑁</m:t>
                    </m:r>
                  </m:oMath>
                </a14:m>
                <a:r>
                  <a:rPr lang="en-US" sz="2400" dirty="0">
                    <a:solidFill>
                      <a:schemeClr val="tx1"/>
                    </a:solidFill>
                    <a:latin typeface="+mn-lt"/>
                  </a:rPr>
                  <a:t>=</a:t>
                </a:r>
                <a:r>
                  <a:rPr lang="en-US" sz="2400" dirty="0" smtClean="0">
                    <a:solidFill>
                      <a:schemeClr val="tx1"/>
                    </a:solidFill>
                    <a:latin typeface="+mn-lt"/>
                  </a:rPr>
                  <a:t>1,000, </a:t>
                </a:r>
                <a:r>
                  <a:rPr lang="en-US" sz="2400" dirty="0">
                    <a:solidFill>
                      <a:schemeClr val="tx1"/>
                    </a:solidFill>
                    <a:latin typeface="+mn-lt"/>
                  </a:rPr>
                  <a:t>standard error = </a:t>
                </a:r>
                <a14:m>
                  <m:oMath xmlns:m="http://schemas.openxmlformats.org/officeDocument/2006/math">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2.5</m:t>
                        </m:r>
                      </m:num>
                      <m:den>
                        <m:rad>
                          <m:radPr>
                            <m:degHide m:val="on"/>
                            <m:ctrlPr>
                              <a:rPr lang="en-US" sz="2400" i="1">
                                <a:solidFill>
                                  <a:schemeClr val="tx1"/>
                                </a:solidFill>
                                <a:latin typeface="Cambria Math" panose="02040503050406030204" pitchFamily="18" charset="0"/>
                              </a:rPr>
                            </m:ctrlPr>
                          </m:radPr>
                          <m:deg/>
                          <m:e>
                            <m:r>
                              <a:rPr lang="en-US" sz="2400" i="1">
                                <a:solidFill>
                                  <a:schemeClr val="tx1"/>
                                </a:solidFill>
                                <a:latin typeface="Cambria Math" panose="02040503050406030204" pitchFamily="18" charset="0"/>
                              </a:rPr>
                              <m:t>100</m:t>
                            </m:r>
                            <m:r>
                              <a:rPr lang="en-US" sz="2400" b="0" i="1" smtClean="0">
                                <a:solidFill>
                                  <a:schemeClr val="tx1"/>
                                </a:solidFill>
                                <a:latin typeface="Cambria Math" panose="02040503050406030204" pitchFamily="18" charset="0"/>
                              </a:rPr>
                              <m:t>0</m:t>
                            </m:r>
                          </m:e>
                        </m:rad>
                      </m:den>
                    </m:f>
                  </m:oMath>
                </a14:m>
                <a:r>
                  <a:rPr lang="en-US" sz="2400" dirty="0" smtClean="0">
                    <a:solidFill>
                      <a:schemeClr val="tx1"/>
                    </a:solidFill>
                    <a:latin typeface="+mn-lt"/>
                  </a:rPr>
                  <a:t>=</a:t>
                </a:r>
                <a14:m>
                  <m:oMath xmlns:m="http://schemas.openxmlformats.org/officeDocument/2006/math">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2.5</m:t>
                        </m:r>
                      </m:num>
                      <m:den>
                        <m:r>
                          <a:rPr lang="en-US" sz="2400" b="0" i="1" smtClean="0">
                            <a:solidFill>
                              <a:schemeClr val="tx1"/>
                            </a:solidFill>
                            <a:latin typeface="Cambria Math" panose="02040503050406030204" pitchFamily="18" charset="0"/>
                          </a:rPr>
                          <m:t>31.6</m:t>
                        </m:r>
                      </m:den>
                    </m:f>
                  </m:oMath>
                </a14:m>
                <a:r>
                  <a:rPr lang="en-US" sz="2400" dirty="0" smtClean="0">
                    <a:solidFill>
                      <a:schemeClr val="tx1"/>
                    </a:solidFill>
                    <a:latin typeface="+mn-lt"/>
                  </a:rPr>
                  <a:t>= 0.08</a:t>
                </a:r>
              </a:p>
              <a:p>
                <a:r>
                  <a:rPr lang="en-US" sz="2000" dirty="0" smtClean="0">
                    <a:solidFill>
                      <a:schemeClr val="tx1"/>
                    </a:solidFill>
                    <a:latin typeface="+mn-lt"/>
                  </a:rPr>
                  <a:t>Sample size increased by factor 10, </a:t>
                </a:r>
                <a:r>
                  <a:rPr lang="en-US" sz="2000" dirty="0" err="1" smtClean="0">
                    <a:solidFill>
                      <a:schemeClr val="tx1"/>
                    </a:solidFill>
                    <a:latin typeface="+mn-lt"/>
                  </a:rPr>
                  <a:t>s.e.</a:t>
                </a:r>
                <a:r>
                  <a:rPr lang="en-US" sz="2000" dirty="0" smtClean="0">
                    <a:solidFill>
                      <a:schemeClr val="tx1"/>
                    </a:solidFill>
                    <a:latin typeface="+mn-lt"/>
                  </a:rPr>
                  <a:t> only drops by factor </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r>
                          <a:rPr lang="en-US" sz="2000" i="1">
                            <a:solidFill>
                              <a:schemeClr val="tx1"/>
                            </a:solidFill>
                            <a:latin typeface="Cambria Math" panose="02040503050406030204" pitchFamily="18" charset="0"/>
                          </a:rPr>
                          <m:t>10</m:t>
                        </m:r>
                      </m:e>
                    </m:rad>
                  </m:oMath>
                </a14:m>
                <a:endParaRPr lang="en-US" sz="2000" dirty="0" smtClean="0">
                  <a:solidFill>
                    <a:schemeClr val="tx1"/>
                  </a:solidFill>
                  <a:latin typeface="+mn-lt"/>
                </a:endParaRPr>
              </a:p>
              <a:p>
                <a:r>
                  <a:rPr lang="en-US" sz="2000" dirty="0" smtClean="0">
                    <a:solidFill>
                      <a:schemeClr val="tx1"/>
                    </a:solidFill>
                    <a:latin typeface="+mn-lt"/>
                  </a:rPr>
                  <a:t>With a 1,000 </a:t>
                </a:r>
                <a:r>
                  <a:rPr lang="en-US" sz="2000" i="1" dirty="0" smtClean="0">
                    <a:solidFill>
                      <a:schemeClr val="tx1"/>
                    </a:solidFill>
                    <a:latin typeface="+mn-lt"/>
                  </a:rPr>
                  <a:t>randomly selected </a:t>
                </a:r>
                <a:r>
                  <a:rPr lang="en-US" sz="2000" dirty="0" smtClean="0">
                    <a:solidFill>
                      <a:schemeClr val="tx1"/>
                    </a:solidFill>
                    <a:latin typeface="+mn-lt"/>
                  </a:rPr>
                  <a:t>people we estimate within 0.2 inches of truth</a:t>
                </a:r>
              </a:p>
              <a:p>
                <a:endParaRPr lang="en-US" sz="2400" b="0" dirty="0" smtClean="0">
                  <a:solidFill>
                    <a:schemeClr val="tx1"/>
                  </a:solidFill>
                  <a:latin typeface="+mn-lt"/>
                  <a:ea typeface="Cambria Math" panose="02040503050406030204" pitchFamily="18" charset="0"/>
                </a:endParaRPr>
              </a:p>
              <a:p>
                <a:endParaRPr lang="en-US" sz="2400" b="0" dirty="0" smtClean="0">
                  <a:solidFill>
                    <a:schemeClr val="tx1"/>
                  </a:solidFill>
                  <a:latin typeface="+mn-lt"/>
                  <a:ea typeface="Cambria Math" panose="02040503050406030204" pitchFamily="18" charset="0"/>
                </a:endParaRPr>
              </a:p>
              <a:p>
                <a:endParaRPr lang="en-US" sz="2400" dirty="0" smtClean="0">
                  <a:solidFill>
                    <a:schemeClr val="tx1"/>
                  </a:solidFill>
                  <a:latin typeface="+mn-lt"/>
                </a:endParaRPr>
              </a:p>
              <a:p>
                <a:endParaRPr lang="en-US" sz="2000" dirty="0">
                  <a:solidFill>
                    <a:schemeClr val="tx1"/>
                  </a:solidFill>
                  <a:latin typeface="+mn-lt"/>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7738593"/>
              </a:xfrm>
              <a:blipFill>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366287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9757" y="1173185"/>
            <a:ext cx="11547111" cy="4543989"/>
          </a:xfrm>
          <a:prstGeom prst="rect">
            <a:avLst/>
          </a:prstGeom>
          <a:noFill/>
        </p:spPr>
        <p:txBody>
          <a:bodyPr wrap="square" lIns="0" tIns="0" rIns="0" bIns="0" rtlCol="0" anchor="ctr">
            <a:noAutofit/>
          </a:bodyPr>
          <a:lstStyle/>
          <a:p>
            <a:r>
              <a:rPr lang="en-US" sz="5400" dirty="0" smtClean="0">
                <a:gradFill>
                  <a:gsLst>
                    <a:gs pos="0">
                      <a:schemeClr val="tx1"/>
                    </a:gs>
                    <a:gs pos="86000">
                      <a:schemeClr val="tx1"/>
                    </a:gs>
                  </a:gsLst>
                  <a:lin ang="5400000" scaled="0"/>
                </a:gradFill>
                <a:latin typeface="Segoe UI Light" pitchFamily="34" charset="0"/>
              </a:rPr>
              <a:t>Outline </a:t>
            </a:r>
            <a:endParaRPr lang="en-US" sz="5400" dirty="0">
              <a:gradFill>
                <a:gsLst>
                  <a:gs pos="0">
                    <a:schemeClr val="tx1"/>
                  </a:gs>
                  <a:gs pos="86000">
                    <a:schemeClr val="tx1"/>
                  </a:gs>
                </a:gsLst>
                <a:lin ang="5400000" scaled="0"/>
              </a:gradFill>
              <a:latin typeface="Segoe UI Light" pitchFamily="34" charset="0"/>
            </a:endParaRPr>
          </a:p>
          <a:p>
            <a:endParaRPr lang="en-US" sz="4800" b="1" dirty="0">
              <a:gradFill>
                <a:gsLst>
                  <a:gs pos="0">
                    <a:schemeClr val="tx1"/>
                  </a:gs>
                  <a:gs pos="86000">
                    <a:schemeClr val="tx1"/>
                  </a:gs>
                </a:gsLst>
                <a:lin ang="5400000" scaled="0"/>
              </a:gradFill>
              <a:latin typeface="Segoe UI Light" pitchFamily="34" charset="0"/>
            </a:endParaRPr>
          </a:p>
          <a:p>
            <a:pPr marL="514350" indent="-514350">
              <a:buAutoNum type="arabicParenR"/>
            </a:pPr>
            <a:r>
              <a:rPr lang="en-US" sz="4000" dirty="0" smtClean="0">
                <a:solidFill>
                  <a:schemeClr val="tx2"/>
                </a:solidFill>
                <a:latin typeface="Segoe UI Light" pitchFamily="34" charset="0"/>
              </a:rPr>
              <a:t>Basics of estimation</a:t>
            </a:r>
          </a:p>
          <a:p>
            <a:pPr marL="514350" indent="-514350">
              <a:buAutoNum type="arabicParenR"/>
            </a:pPr>
            <a:r>
              <a:rPr lang="en-US" sz="4000" dirty="0" smtClean="0">
                <a:solidFill>
                  <a:schemeClr val="tx2"/>
                </a:solidFill>
                <a:latin typeface="Segoe UI Light" pitchFamily="34" charset="0"/>
              </a:rPr>
              <a:t>Samples vs. populations</a:t>
            </a:r>
          </a:p>
          <a:p>
            <a:pPr marL="514350" indent="-514350">
              <a:buAutoNum type="arabicParenR"/>
            </a:pPr>
            <a:r>
              <a:rPr lang="en-US" sz="4000" dirty="0" smtClean="0">
                <a:solidFill>
                  <a:schemeClr val="tx2"/>
                </a:solidFill>
                <a:latin typeface="Segoe UI Light" pitchFamily="34" charset="0"/>
              </a:rPr>
              <a:t>Sampling theory, IID assumptions and departures</a:t>
            </a:r>
          </a:p>
          <a:p>
            <a:pPr marL="514350" indent="-514350">
              <a:buAutoNum type="arabicParenR"/>
            </a:pPr>
            <a:r>
              <a:rPr lang="en-US" sz="4000" dirty="0" smtClean="0">
                <a:solidFill>
                  <a:schemeClr val="tx2"/>
                </a:solidFill>
                <a:latin typeface="Segoe UI Light" pitchFamily="34" charset="0"/>
              </a:rPr>
              <a:t>Regression: linear and non-parametric</a:t>
            </a:r>
          </a:p>
          <a:p>
            <a:pPr marL="514350" indent="-514350">
              <a:buAutoNum type="arabicParenR"/>
            </a:pPr>
            <a:endParaRPr lang="en-US" sz="3200" dirty="0">
              <a:solidFill>
                <a:schemeClr val="tx2"/>
              </a:solidFill>
              <a:latin typeface="Segoe UI Light" pitchFamily="34" charset="0"/>
            </a:endParaRPr>
          </a:p>
          <a:p>
            <a:pPr marL="466298" indent="-466298">
              <a:buFontTx/>
              <a:buChar char="-"/>
            </a:pPr>
            <a:endParaRPr lang="en-US" sz="2856" b="1" dirty="0">
              <a:gradFill>
                <a:gsLst>
                  <a:gs pos="0">
                    <a:schemeClr val="tx1"/>
                  </a:gs>
                  <a:gs pos="86000">
                    <a:schemeClr val="tx1"/>
                  </a:gs>
                </a:gsLst>
                <a:lin ang="5400000" scaled="0"/>
              </a:gradFill>
              <a:latin typeface="Segoe UI Light" pitchFamily="34" charset="0"/>
            </a:endParaRPr>
          </a:p>
          <a:p>
            <a:pPr marL="466298" indent="-466298">
              <a:buFontTx/>
              <a:buChar char="-"/>
            </a:pPr>
            <a:endParaRPr lang="en-US" sz="2856" b="1" dirty="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34065753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11" b="23747"/>
          <a:stretch/>
        </p:blipFill>
        <p:spPr>
          <a:xfrm>
            <a:off x="7121912" y="3721573"/>
            <a:ext cx="4346401" cy="2084495"/>
          </a:xfrm>
          <a:prstGeom prst="rect">
            <a:avLst/>
          </a:prstGeom>
        </p:spPr>
      </p:pic>
      <p:sp>
        <p:nvSpPr>
          <p:cNvPr id="2" name="Title 1"/>
          <p:cNvSpPr>
            <a:spLocks noGrp="1"/>
          </p:cNvSpPr>
          <p:nvPr>
            <p:ph type="title"/>
          </p:nvPr>
        </p:nvSpPr>
        <p:spPr/>
        <p:txBody>
          <a:bodyPr/>
          <a:lstStyle/>
          <a:p>
            <a:r>
              <a:rPr lang="en-US" dirty="0" smtClean="0"/>
              <a:t>Constructing confidence intervals</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6683" y="987071"/>
                <a:ext cx="11669894" cy="10608482"/>
              </a:xfrm>
            </p:spPr>
            <p:txBody>
              <a:bodyPr/>
              <a:lstStyle/>
              <a:p>
                <a:endParaRPr lang="en-US" sz="2000" dirty="0" smtClean="0">
                  <a:solidFill>
                    <a:schemeClr val="tx1"/>
                  </a:solidFill>
                  <a:latin typeface="+mn-lt"/>
                </a:endParaRPr>
              </a:p>
              <a:p>
                <a:r>
                  <a:rPr lang="en-US" sz="3600" dirty="0" smtClean="0">
                    <a:solidFill>
                      <a:schemeClr val="tx2"/>
                    </a:solidFill>
                  </a:rPr>
                  <a:t>1) Estimate sigma: </a:t>
                </a:r>
                <a14:m>
                  <m:oMath xmlns:m="http://schemas.openxmlformats.org/officeDocument/2006/math">
                    <m:r>
                      <a:rPr lang="en-US" sz="3600" i="1" dirty="0" smtClean="0">
                        <a:solidFill>
                          <a:schemeClr val="tx2"/>
                        </a:solidFill>
                        <a:latin typeface="Cambria Math" panose="02040503050406030204" pitchFamily="18" charset="0"/>
                      </a:rPr>
                      <m:t>𝑠</m:t>
                    </m:r>
                  </m:oMath>
                </a14:m>
                <a:r>
                  <a:rPr lang="en-US" sz="3600" dirty="0" smtClean="0">
                    <a:solidFill>
                      <a:schemeClr val="tx2"/>
                    </a:solidFill>
                  </a:rPr>
                  <a:t> =</a:t>
                </a:r>
                <a14:m>
                  <m:oMath xmlns:m="http://schemas.openxmlformats.org/officeDocument/2006/math">
                    <m:rad>
                      <m:radPr>
                        <m:degHide m:val="on"/>
                        <m:ctrlPr>
                          <a:rPr lang="en-US" sz="3600" b="0" i="1" smtClean="0">
                            <a:solidFill>
                              <a:schemeClr val="tx2"/>
                            </a:solidFill>
                            <a:latin typeface="Cambria Math" panose="02040503050406030204" pitchFamily="18" charset="0"/>
                          </a:rPr>
                        </m:ctrlPr>
                      </m:radPr>
                      <m:deg/>
                      <m:e>
                        <m:sSup>
                          <m:sSupPr>
                            <m:ctrlPr>
                              <a:rPr lang="en-US" sz="3600" i="1">
                                <a:solidFill>
                                  <a:schemeClr val="tx2"/>
                                </a:solidFill>
                                <a:latin typeface="Cambria Math" panose="02040503050406030204" pitchFamily="18" charset="0"/>
                              </a:rPr>
                            </m:ctrlPr>
                          </m:sSupPr>
                          <m:e>
                            <m:f>
                              <m:fPr>
                                <m:ctrlPr>
                                  <a:rPr lang="en-US" sz="3600" i="1">
                                    <a:solidFill>
                                      <a:schemeClr val="tx2"/>
                                    </a:solidFill>
                                    <a:latin typeface="Cambria Math" panose="02040503050406030204" pitchFamily="18" charset="0"/>
                                  </a:rPr>
                                </m:ctrlPr>
                              </m:fPr>
                              <m:num>
                                <m:r>
                                  <a:rPr lang="en-US" sz="3600" i="1">
                                    <a:solidFill>
                                      <a:schemeClr val="tx2"/>
                                    </a:solidFill>
                                    <a:latin typeface="Cambria Math" panose="02040503050406030204" pitchFamily="18" charset="0"/>
                                  </a:rPr>
                                  <m:t>1</m:t>
                                </m:r>
                              </m:num>
                              <m:den>
                                <m:r>
                                  <a:rPr lang="en-US" sz="3600" i="1">
                                    <a:solidFill>
                                      <a:schemeClr val="tx2"/>
                                    </a:solidFill>
                                    <a:latin typeface="Cambria Math" panose="02040503050406030204" pitchFamily="18" charset="0"/>
                                  </a:rPr>
                                  <m:t>𝑁</m:t>
                                </m:r>
                                <m:r>
                                  <a:rPr lang="en-US" sz="3600" i="1">
                                    <a:solidFill>
                                      <a:schemeClr val="tx2"/>
                                    </a:solidFill>
                                    <a:latin typeface="Cambria Math" panose="02040503050406030204" pitchFamily="18" charset="0"/>
                                  </a:rPr>
                                  <m:t>−1</m:t>
                                </m:r>
                              </m:den>
                            </m:f>
                            <m:nary>
                              <m:naryPr>
                                <m:chr m:val="∑"/>
                                <m:ctrlPr>
                                  <a:rPr lang="en-US" sz="3600" i="1">
                                    <a:solidFill>
                                      <a:schemeClr val="tx2"/>
                                    </a:solidFill>
                                    <a:latin typeface="Cambria Math" panose="02040503050406030204" pitchFamily="18" charset="0"/>
                                  </a:rPr>
                                </m:ctrlPr>
                              </m:naryPr>
                              <m:sub>
                                <m:r>
                                  <m:rPr>
                                    <m:brk m:alnAt="23"/>
                                  </m:rPr>
                                  <a:rPr lang="en-US" sz="3600" i="1">
                                    <a:solidFill>
                                      <a:schemeClr val="tx2"/>
                                    </a:solidFill>
                                    <a:latin typeface="Cambria Math" panose="02040503050406030204" pitchFamily="18" charset="0"/>
                                  </a:rPr>
                                  <m:t>𝑖</m:t>
                                </m:r>
                                <m:r>
                                  <a:rPr lang="en-US" sz="3600" i="1">
                                    <a:solidFill>
                                      <a:schemeClr val="tx2"/>
                                    </a:solidFill>
                                    <a:latin typeface="Cambria Math" panose="02040503050406030204" pitchFamily="18" charset="0"/>
                                  </a:rPr>
                                  <m:t>=1</m:t>
                                </m:r>
                              </m:sub>
                              <m:sup>
                                <m:r>
                                  <a:rPr lang="en-US" sz="3600" i="1">
                                    <a:solidFill>
                                      <a:schemeClr val="tx2"/>
                                    </a:solidFill>
                                    <a:latin typeface="Cambria Math" panose="02040503050406030204" pitchFamily="18" charset="0"/>
                                  </a:rPr>
                                  <m:t>𝑁</m:t>
                                </m:r>
                              </m:sup>
                              <m:e>
                                <m:sSub>
                                  <m:sSubPr>
                                    <m:ctrlPr>
                                      <a:rPr lang="en-US" sz="3600" i="1">
                                        <a:solidFill>
                                          <a:schemeClr val="tx2"/>
                                        </a:solidFill>
                                        <a:latin typeface="Cambria Math" panose="02040503050406030204" pitchFamily="18" charset="0"/>
                                      </a:rPr>
                                    </m:ctrlPr>
                                  </m:sSubPr>
                                  <m:e>
                                    <m:r>
                                      <a:rPr lang="en-US" sz="3600" i="1">
                                        <a:solidFill>
                                          <a:schemeClr val="tx2"/>
                                        </a:solidFill>
                                        <a:latin typeface="Cambria Math" panose="02040503050406030204" pitchFamily="18" charset="0"/>
                                      </a:rPr>
                                      <m:t>(</m:t>
                                    </m:r>
                                    <m:r>
                                      <a:rPr lang="en-US" sz="3600" i="1">
                                        <a:solidFill>
                                          <a:schemeClr val="tx2"/>
                                        </a:solidFill>
                                        <a:latin typeface="Cambria Math" panose="02040503050406030204" pitchFamily="18" charset="0"/>
                                      </a:rPr>
                                      <m:t>𝑥</m:t>
                                    </m:r>
                                  </m:e>
                                  <m:sub>
                                    <m:r>
                                      <a:rPr lang="en-US" sz="3600" i="1">
                                        <a:solidFill>
                                          <a:schemeClr val="tx2"/>
                                        </a:solidFill>
                                        <a:latin typeface="Cambria Math" panose="02040503050406030204" pitchFamily="18" charset="0"/>
                                      </a:rPr>
                                      <m:t>𝑖</m:t>
                                    </m:r>
                                  </m:sub>
                                </m:sSub>
                                <m:r>
                                  <a:rPr lang="en-US" sz="3600" i="1">
                                    <a:solidFill>
                                      <a:schemeClr val="tx2"/>
                                    </a:solidFill>
                                    <a:latin typeface="Cambria Math" panose="02040503050406030204" pitchFamily="18" charset="0"/>
                                  </a:rPr>
                                  <m:t>−</m:t>
                                </m:r>
                                <m:acc>
                                  <m:accPr>
                                    <m:chr m:val="̅"/>
                                    <m:ctrlPr>
                                      <a:rPr lang="en-US" sz="3600" i="1">
                                        <a:solidFill>
                                          <a:schemeClr val="tx2"/>
                                        </a:solidFill>
                                        <a:latin typeface="Cambria Math" panose="02040503050406030204" pitchFamily="18" charset="0"/>
                                      </a:rPr>
                                    </m:ctrlPr>
                                  </m:accPr>
                                  <m:e>
                                    <m:r>
                                      <a:rPr lang="en-US" sz="3600" i="1">
                                        <a:solidFill>
                                          <a:schemeClr val="tx2"/>
                                        </a:solidFill>
                                        <a:latin typeface="Cambria Math" panose="02040503050406030204" pitchFamily="18" charset="0"/>
                                      </a:rPr>
                                      <m:t>𝑥</m:t>
                                    </m:r>
                                  </m:e>
                                </m:acc>
                              </m:e>
                            </m:nary>
                            <m:r>
                              <a:rPr lang="en-US" sz="3600" i="1">
                                <a:solidFill>
                                  <a:schemeClr val="tx2"/>
                                </a:solidFill>
                                <a:latin typeface="Cambria Math" panose="02040503050406030204" pitchFamily="18" charset="0"/>
                              </a:rPr>
                              <m:t>)</m:t>
                            </m:r>
                          </m:e>
                          <m:sup>
                            <m:r>
                              <a:rPr lang="en-US" sz="3600" i="1">
                                <a:solidFill>
                                  <a:schemeClr val="tx2"/>
                                </a:solidFill>
                                <a:latin typeface="Cambria Math" panose="02040503050406030204" pitchFamily="18" charset="0"/>
                              </a:rPr>
                              <m:t>2</m:t>
                            </m:r>
                          </m:sup>
                        </m:sSup>
                      </m:e>
                    </m:rad>
                  </m:oMath>
                </a14:m>
                <a:endParaRPr lang="en-US" sz="3600" dirty="0" smtClean="0">
                  <a:solidFill>
                    <a:schemeClr val="tx2"/>
                  </a:solidFill>
                </a:endParaRPr>
              </a:p>
              <a:p>
                <a:r>
                  <a:rPr lang="en-US" sz="2000" dirty="0" smtClean="0">
                    <a:solidFill>
                      <a:schemeClr val="tx1"/>
                    </a:solidFill>
                    <a:latin typeface="+mn-lt"/>
                  </a:rPr>
                  <a:t>Intuition, use average differences from the sample mean.</a:t>
                </a:r>
                <a:endParaRPr lang="en-US" sz="3600" i="1" dirty="0">
                  <a:solidFill>
                    <a:schemeClr val="tx2"/>
                  </a:solidFill>
                </a:endParaRPr>
              </a:p>
              <a:p>
                <a:r>
                  <a:rPr lang="en-US" sz="3600" dirty="0" smtClean="0">
                    <a:solidFill>
                      <a:schemeClr val="tx2"/>
                    </a:solidFill>
                  </a:rPr>
                  <a:t>2) Compute standard error= </a:t>
                </a:r>
                <a14:m>
                  <m:oMath xmlns:m="http://schemas.openxmlformats.org/officeDocument/2006/math">
                    <m:f>
                      <m:fPr>
                        <m:ctrlPr>
                          <a:rPr lang="en-US" sz="3600" i="1" smtClean="0">
                            <a:solidFill>
                              <a:schemeClr val="tx2"/>
                            </a:solidFill>
                            <a:latin typeface="Cambria Math" panose="02040503050406030204" pitchFamily="18" charset="0"/>
                          </a:rPr>
                        </m:ctrlPr>
                      </m:fPr>
                      <m:num>
                        <m:r>
                          <a:rPr lang="en-US" sz="3600" b="0" i="1" smtClean="0">
                            <a:solidFill>
                              <a:schemeClr val="tx2"/>
                            </a:solidFill>
                            <a:latin typeface="Cambria Math" panose="02040503050406030204" pitchFamily="18" charset="0"/>
                          </a:rPr>
                          <m:t>𝑠</m:t>
                        </m:r>
                      </m:num>
                      <m:den>
                        <m:rad>
                          <m:radPr>
                            <m:degHide m:val="on"/>
                            <m:ctrlPr>
                              <a:rPr lang="en-US" sz="3600" i="1" smtClean="0">
                                <a:solidFill>
                                  <a:schemeClr val="tx2"/>
                                </a:solidFill>
                                <a:latin typeface="Cambria Math" panose="02040503050406030204" pitchFamily="18" charset="0"/>
                              </a:rPr>
                            </m:ctrlPr>
                          </m:radPr>
                          <m:deg/>
                          <m:e>
                            <m:r>
                              <a:rPr lang="en-US" sz="3600" b="0" i="1" smtClean="0">
                                <a:solidFill>
                                  <a:schemeClr val="tx2"/>
                                </a:solidFill>
                                <a:latin typeface="Cambria Math" panose="02040503050406030204" pitchFamily="18" charset="0"/>
                              </a:rPr>
                              <m:t>𝑁</m:t>
                            </m:r>
                          </m:e>
                        </m:rad>
                      </m:den>
                    </m:f>
                  </m:oMath>
                </a14:m>
                <a:endParaRPr lang="en-US" sz="3600" dirty="0" smtClean="0">
                  <a:solidFill>
                    <a:schemeClr val="tx2"/>
                  </a:solidFill>
                </a:endParaRPr>
              </a:p>
              <a:p>
                <a:endParaRPr lang="en-US" sz="3600" dirty="0">
                  <a:solidFill>
                    <a:schemeClr val="tx2"/>
                  </a:solidFill>
                </a:endParaRPr>
              </a:p>
              <a:p>
                <a:r>
                  <a:rPr lang="en-US" sz="3600" dirty="0" smtClean="0">
                    <a:solidFill>
                      <a:schemeClr val="tx2"/>
                    </a:solidFill>
                  </a:rPr>
                  <a:t>3) +/- 1.96 captures 95% of </a:t>
                </a:r>
              </a:p>
              <a:p>
                <a:r>
                  <a:rPr lang="en-US" sz="3600" dirty="0" smtClean="0">
                    <a:solidFill>
                      <a:schemeClr val="tx2"/>
                    </a:solidFill>
                  </a:rPr>
                  <a:t>the Normal distribution</a:t>
                </a:r>
                <a:endParaRPr lang="en-US" sz="3600" dirty="0">
                  <a:solidFill>
                    <a:schemeClr val="tx2"/>
                  </a:solidFill>
                </a:endParaRPr>
              </a:p>
              <a:p>
                <a:endParaRPr lang="en-US" sz="3600" dirty="0" smtClean="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10608482"/>
              </a:xfrm>
              <a:blipFill>
                <a:blip r:embed="rId4"/>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82482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mean?</a:t>
            </a:r>
            <a:endParaRPr lang="en-US" dirty="0"/>
          </a:p>
        </p:txBody>
      </p:sp>
      <p:sp>
        <p:nvSpPr>
          <p:cNvPr id="3" name="Text Placeholder 2"/>
          <p:cNvSpPr>
            <a:spLocks noGrp="1"/>
          </p:cNvSpPr>
          <p:nvPr>
            <p:ph type="body" sz="quarter" idx="10"/>
          </p:nvPr>
        </p:nvSpPr>
        <p:spPr>
          <a:xfrm>
            <a:off x="276683" y="987071"/>
            <a:ext cx="12026829" cy="10587514"/>
          </a:xfrm>
        </p:spPr>
        <p:txBody>
          <a:bodyPr/>
          <a:lstStyle/>
          <a:p>
            <a:endParaRPr lang="en-US" sz="2000" dirty="0" smtClean="0">
              <a:solidFill>
                <a:schemeClr val="tx1"/>
              </a:solidFill>
              <a:latin typeface="+mn-lt"/>
            </a:endParaRPr>
          </a:p>
          <a:p>
            <a:pPr marL="514350" indent="-514350">
              <a:buAutoNum type="arabicParenR"/>
            </a:pPr>
            <a:r>
              <a:rPr lang="en-US" sz="3200" dirty="0" smtClean="0">
                <a:solidFill>
                  <a:schemeClr val="tx2"/>
                </a:solidFill>
              </a:rPr>
              <a:t>Your estimate is your best guess of the truth</a:t>
            </a:r>
          </a:p>
          <a:p>
            <a:endParaRPr lang="en-US" sz="3200" dirty="0" smtClean="0">
              <a:solidFill>
                <a:schemeClr val="tx2"/>
              </a:solidFill>
            </a:endParaRPr>
          </a:p>
          <a:p>
            <a:r>
              <a:rPr lang="en-US" sz="3200" dirty="0" smtClean="0">
                <a:solidFill>
                  <a:schemeClr val="tx2"/>
                </a:solidFill>
              </a:rPr>
              <a:t>2) 95% confidence interval: 95% of the time the truth is in this range</a:t>
            </a:r>
          </a:p>
          <a:p>
            <a:endParaRPr lang="en-US" sz="3200" dirty="0" smtClean="0">
              <a:solidFill>
                <a:schemeClr val="tx2"/>
              </a:solidFill>
            </a:endParaRPr>
          </a:p>
          <a:p>
            <a:r>
              <a:rPr lang="en-US" sz="3200" dirty="0" smtClean="0">
                <a:solidFill>
                  <a:schemeClr val="tx2"/>
                </a:solidFill>
              </a:rPr>
              <a:t>3) If wide, indicates lots of uncertainty in best guess</a:t>
            </a:r>
          </a:p>
          <a:p>
            <a:endParaRPr lang="en-US" sz="3200" dirty="0" smtClean="0">
              <a:solidFill>
                <a:schemeClr val="tx2"/>
              </a:solidFill>
            </a:endParaRPr>
          </a:p>
          <a:p>
            <a:r>
              <a:rPr lang="en-US" sz="3200" dirty="0" smtClean="0">
                <a:solidFill>
                  <a:schemeClr val="tx2"/>
                </a:solidFill>
              </a:rPr>
              <a:t>4) In practice, you only have 1 sample. Statistical theory </a:t>
            </a:r>
            <a:r>
              <a:rPr lang="en-US" sz="3200" b="1" i="1" dirty="0" smtClean="0">
                <a:solidFill>
                  <a:schemeClr val="tx2"/>
                </a:solidFill>
              </a:rPr>
              <a:t>quantifies your uncertainty in this estimate</a:t>
            </a:r>
            <a:endParaRPr lang="en-US" sz="3200" dirty="0">
              <a:solidFill>
                <a:schemeClr val="tx2"/>
              </a:solidFill>
            </a:endParaRPr>
          </a:p>
          <a:p>
            <a:endParaRPr lang="en-US" sz="3600" dirty="0" smtClean="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p:spTree>
    <p:extLst>
      <p:ext uri="{BB962C8B-B14F-4D97-AF65-F5344CB8AC3E}">
        <p14:creationId xmlns:p14="http://schemas.microsoft.com/office/powerpoint/2010/main" val="340541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CLT</a:t>
            </a:r>
            <a:endParaRPr lang="en-US" dirty="0"/>
          </a:p>
        </p:txBody>
      </p:sp>
      <p:sp>
        <p:nvSpPr>
          <p:cNvPr id="3" name="Text Placeholder 2"/>
          <p:cNvSpPr>
            <a:spLocks noGrp="1"/>
          </p:cNvSpPr>
          <p:nvPr>
            <p:ph type="body" sz="quarter" idx="10"/>
          </p:nvPr>
        </p:nvSpPr>
        <p:spPr>
          <a:xfrm>
            <a:off x="276683" y="987071"/>
            <a:ext cx="11669894" cy="8180701"/>
          </a:xfrm>
        </p:spPr>
        <p:txBody>
          <a:bodyPr/>
          <a:lstStyle/>
          <a:p>
            <a:endParaRPr lang="en-US" sz="2000" dirty="0" smtClean="0">
              <a:solidFill>
                <a:schemeClr val="tx1"/>
              </a:solidFill>
              <a:latin typeface="+mn-lt"/>
            </a:endParaRPr>
          </a:p>
          <a:p>
            <a:r>
              <a:rPr lang="en-US" sz="3600" dirty="0" smtClean="0">
                <a:solidFill>
                  <a:schemeClr val="tx2"/>
                </a:solidFill>
              </a:rPr>
              <a:t>N=4</a:t>
            </a:r>
          </a:p>
          <a:p>
            <a:r>
              <a:rPr lang="en-US" sz="3600" dirty="0" smtClean="0">
                <a:solidFill>
                  <a:schemeClr val="tx2"/>
                </a:solidFill>
              </a:rPr>
              <a:t>Fair coin</a:t>
            </a:r>
          </a:p>
          <a:p>
            <a:r>
              <a:rPr lang="en-US" sz="3600" dirty="0">
                <a:solidFill>
                  <a:schemeClr val="tx2"/>
                </a:solidFill>
                <a:hlinkClick r:id="rId3"/>
              </a:rPr>
              <a:t>http://</a:t>
            </a:r>
            <a:r>
              <a:rPr lang="en-US" sz="3600" dirty="0" smtClean="0">
                <a:solidFill>
                  <a:schemeClr val="tx2"/>
                </a:solidFill>
                <a:hlinkClick r:id="rId3"/>
              </a:rPr>
              <a:t>blog.vctr.me/posts/central-limit-theorem.html</a:t>
            </a:r>
            <a:endParaRPr lang="en-US" sz="3600" dirty="0" smtClean="0">
              <a:solidFill>
                <a:schemeClr val="tx2"/>
              </a:solidFill>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p:spTree>
    <p:extLst>
      <p:ext uri="{BB962C8B-B14F-4D97-AF65-F5344CB8AC3E}">
        <p14:creationId xmlns:p14="http://schemas.microsoft.com/office/powerpoint/2010/main" val="128018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standard error capture?</a:t>
            </a:r>
          </a:p>
        </p:txBody>
      </p:sp>
      <p:sp>
        <p:nvSpPr>
          <p:cNvPr id="3" name="Text Placeholder 2"/>
          <p:cNvSpPr>
            <a:spLocks noGrp="1"/>
          </p:cNvSpPr>
          <p:nvPr>
            <p:ph type="body" sz="quarter" idx="10"/>
          </p:nvPr>
        </p:nvSpPr>
        <p:spPr>
          <a:xfrm>
            <a:off x="276683" y="987071"/>
            <a:ext cx="11004875" cy="5743111"/>
          </a:xfrm>
        </p:spPr>
        <p:txBody>
          <a:bodyPr/>
          <a:lstStyle/>
          <a:p>
            <a:endParaRPr lang="en-US" dirty="0" smtClean="0"/>
          </a:p>
          <a:p>
            <a:r>
              <a:rPr lang="en-US" sz="3600" dirty="0" smtClean="0"/>
              <a:t>Standard error captures how much our estimator will move around due the chance involved in sampling</a:t>
            </a:r>
          </a:p>
          <a:p>
            <a:r>
              <a:rPr lang="en-US" sz="2000" dirty="0" smtClean="0">
                <a:solidFill>
                  <a:schemeClr val="tx1"/>
                </a:solidFill>
                <a:latin typeface="+mn-lt"/>
              </a:rPr>
              <a:t>This is known as </a:t>
            </a:r>
            <a:r>
              <a:rPr lang="en-US" sz="2000" b="1" dirty="0" smtClean="0">
                <a:solidFill>
                  <a:schemeClr val="tx1"/>
                </a:solidFill>
                <a:latin typeface="+mn-lt"/>
              </a:rPr>
              <a:t>sampling variation</a:t>
            </a:r>
            <a:r>
              <a:rPr lang="en-US" sz="2000" dirty="0" smtClean="0">
                <a:solidFill>
                  <a:schemeClr val="tx1"/>
                </a:solidFill>
                <a:latin typeface="+mn-lt"/>
              </a:rPr>
              <a:t>, it captures the degree to which small samples are different from the population.</a:t>
            </a:r>
            <a:endParaRPr lang="en-US" sz="2000" i="1" dirty="0" smtClean="0">
              <a:solidFill>
                <a:schemeClr val="tx1"/>
              </a:solidFill>
              <a:latin typeface="+mn-lt"/>
            </a:endParaRPr>
          </a:p>
          <a:p>
            <a:endParaRPr lang="en-US" sz="3600" dirty="0">
              <a:solidFill>
                <a:schemeClr val="tx2"/>
              </a:solidFill>
            </a:endParaRPr>
          </a:p>
          <a:p>
            <a:r>
              <a:rPr lang="en-US" sz="3600" dirty="0" smtClean="0">
                <a:solidFill>
                  <a:schemeClr val="tx2"/>
                </a:solidFill>
              </a:rPr>
              <a:t>It does not capture </a:t>
            </a:r>
            <a:r>
              <a:rPr lang="en-US" sz="3600" i="1" dirty="0" smtClean="0">
                <a:solidFill>
                  <a:schemeClr val="tx2"/>
                </a:solidFill>
              </a:rPr>
              <a:t>model uncertainty or bias in the sampling procedure</a:t>
            </a:r>
            <a:endParaRPr lang="en-US" sz="3600" dirty="0" smtClean="0">
              <a:solidFill>
                <a:schemeClr val="tx2"/>
              </a:solidFill>
            </a:endParaRPr>
          </a:p>
          <a:p>
            <a:r>
              <a:rPr lang="en-US" sz="2000" dirty="0" smtClean="0">
                <a:solidFill>
                  <a:schemeClr val="tx1"/>
                </a:solidFill>
                <a:latin typeface="+mn-lt"/>
              </a:rPr>
              <a:t>What if I have a non-random sample?</a:t>
            </a:r>
            <a:endParaRPr lang="en-US" sz="2000" dirty="0">
              <a:solidFill>
                <a:schemeClr val="tx1"/>
              </a:solidFill>
              <a:latin typeface="+mn-lt"/>
            </a:endParaRPr>
          </a:p>
          <a:p>
            <a:r>
              <a:rPr lang="en-US" sz="2000" dirty="0" smtClean="0">
                <a:solidFill>
                  <a:schemeClr val="tx1"/>
                </a:solidFill>
                <a:latin typeface="+mn-lt"/>
              </a:rPr>
              <a:t>The “margin for error” you see on polls usually assumes they have a representative sample, and thus only reports sampling variation</a:t>
            </a:r>
            <a:endParaRPr lang="en-US" sz="2000" i="1" dirty="0">
              <a:solidFill>
                <a:schemeClr val="tx1"/>
              </a:solidFill>
              <a:latin typeface="+mn-lt"/>
            </a:endParaRPr>
          </a:p>
          <a:p>
            <a:endParaRPr lang="en-US" sz="3600" dirty="0">
              <a:solidFill>
                <a:schemeClr val="tx2"/>
              </a:solidFill>
            </a:endParaRPr>
          </a:p>
        </p:txBody>
      </p:sp>
    </p:spTree>
    <p:extLst>
      <p:ext uri="{BB962C8B-B14F-4D97-AF65-F5344CB8AC3E}">
        <p14:creationId xmlns:p14="http://schemas.microsoft.com/office/powerpoint/2010/main" val="8980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and estimation </a:t>
            </a:r>
            <a:endParaRPr lang="en-US" dirty="0"/>
          </a:p>
        </p:txBody>
      </p:sp>
      <p:sp>
        <p:nvSpPr>
          <p:cNvPr id="3" name="Text Placeholder 2"/>
          <p:cNvSpPr>
            <a:spLocks noGrp="1"/>
          </p:cNvSpPr>
          <p:nvPr>
            <p:ph type="body" sz="quarter" idx="10"/>
          </p:nvPr>
        </p:nvSpPr>
        <p:spPr>
          <a:xfrm>
            <a:off x="276683" y="987071"/>
            <a:ext cx="10672366" cy="4782848"/>
          </a:xfrm>
        </p:spPr>
        <p:txBody>
          <a:bodyPr/>
          <a:lstStyle/>
          <a:p>
            <a:endParaRPr lang="en-US" dirty="0"/>
          </a:p>
          <a:p>
            <a:r>
              <a:rPr lang="en-US" sz="3600" dirty="0" smtClean="0">
                <a:solidFill>
                  <a:schemeClr val="tx2"/>
                </a:solidFill>
              </a:rPr>
              <a:t>Sampling is the way we generate “observations”</a:t>
            </a:r>
          </a:p>
          <a:p>
            <a:endParaRPr lang="en-US" sz="3600" dirty="0">
              <a:solidFill>
                <a:schemeClr val="tx2"/>
              </a:solidFill>
            </a:endParaRPr>
          </a:p>
          <a:p>
            <a:r>
              <a:rPr lang="en-US" sz="3600" dirty="0" smtClean="0">
                <a:solidFill>
                  <a:schemeClr val="tx2"/>
                </a:solidFill>
              </a:rPr>
              <a:t>I.e. it is the way we construct datasets</a:t>
            </a:r>
          </a:p>
          <a:p>
            <a:endParaRPr lang="en-US" sz="3600" dirty="0">
              <a:solidFill>
                <a:schemeClr val="tx2"/>
              </a:solidFill>
            </a:endParaRPr>
          </a:p>
          <a:p>
            <a:r>
              <a:rPr lang="en-US" sz="3600" dirty="0" smtClean="0">
                <a:solidFill>
                  <a:schemeClr val="tx2"/>
                </a:solidFill>
              </a:rPr>
              <a:t>Any dataset that is not a “complete census” is a sample (and even a complete census only represents one point in time, so can be view as a sample too)</a:t>
            </a:r>
            <a:endParaRPr lang="en-US" sz="3600" dirty="0">
              <a:solidFill>
                <a:schemeClr val="tx2"/>
              </a:solidFill>
            </a:endParaRPr>
          </a:p>
        </p:txBody>
      </p:sp>
    </p:spTree>
    <p:extLst>
      <p:ext uri="{BB962C8B-B14F-4D97-AF65-F5344CB8AC3E}">
        <p14:creationId xmlns:p14="http://schemas.microsoft.com/office/powerpoint/2010/main" val="32187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to our example</a:t>
            </a:r>
            <a:endParaRPr lang="en-US" dirty="0"/>
          </a:p>
        </p:txBody>
      </p:sp>
      <p:sp>
        <p:nvSpPr>
          <p:cNvPr id="3" name="Text Placeholder 2"/>
          <p:cNvSpPr>
            <a:spLocks noGrp="1"/>
          </p:cNvSpPr>
          <p:nvPr>
            <p:ph type="body" sz="quarter" idx="10"/>
          </p:nvPr>
        </p:nvSpPr>
        <p:spPr>
          <a:xfrm>
            <a:off x="276683" y="987071"/>
            <a:ext cx="10672366" cy="4936736"/>
          </a:xfrm>
        </p:spPr>
        <p:txBody>
          <a:bodyPr/>
          <a:lstStyle/>
          <a:p>
            <a:endParaRPr lang="en-US" dirty="0"/>
          </a:p>
          <a:p>
            <a:r>
              <a:rPr lang="en-US" sz="2800" dirty="0" smtClean="0">
                <a:solidFill>
                  <a:schemeClr val="tx2"/>
                </a:solidFill>
              </a:rPr>
              <a:t>Some samples:</a:t>
            </a:r>
          </a:p>
          <a:p>
            <a:pPr marL="742950" indent="-742950">
              <a:buAutoNum type="arabicParenR"/>
            </a:pPr>
            <a:r>
              <a:rPr lang="en-US" sz="2800" dirty="0">
                <a:solidFill>
                  <a:schemeClr val="tx2"/>
                </a:solidFill>
              </a:rPr>
              <a:t>H</a:t>
            </a:r>
            <a:r>
              <a:rPr lang="en-US" sz="2800" dirty="0" smtClean="0">
                <a:solidFill>
                  <a:schemeClr val="tx2"/>
                </a:solidFill>
              </a:rPr>
              <a:t>eights of the course instructors</a:t>
            </a:r>
          </a:p>
          <a:p>
            <a:pPr marL="742950" indent="-742950">
              <a:buAutoNum type="arabicParenR"/>
            </a:pPr>
            <a:r>
              <a:rPr lang="en-US" sz="2800" dirty="0" smtClean="0">
                <a:solidFill>
                  <a:schemeClr val="tx2"/>
                </a:solidFill>
              </a:rPr>
              <a:t>Heights of all the people in the room</a:t>
            </a:r>
          </a:p>
          <a:p>
            <a:pPr marL="742950" indent="-742950">
              <a:buAutoNum type="arabicParenR"/>
            </a:pPr>
            <a:r>
              <a:rPr lang="en-US" sz="2800" dirty="0" smtClean="0">
                <a:solidFill>
                  <a:schemeClr val="tx2"/>
                </a:solidFill>
              </a:rPr>
              <a:t>All MSFT employees</a:t>
            </a:r>
          </a:p>
          <a:p>
            <a:pPr marL="742950" indent="-742950">
              <a:buAutoNum type="arabicParenR"/>
            </a:pPr>
            <a:r>
              <a:rPr lang="en-US" sz="2800" dirty="0" smtClean="0">
                <a:solidFill>
                  <a:schemeClr val="tx2"/>
                </a:solidFill>
              </a:rPr>
              <a:t>MSFT employees that will stop and talk to us</a:t>
            </a:r>
          </a:p>
          <a:p>
            <a:endParaRPr lang="en-US" sz="3600" dirty="0" smtClean="0">
              <a:solidFill>
                <a:schemeClr val="tx2"/>
              </a:solidFill>
            </a:endParaRPr>
          </a:p>
          <a:p>
            <a:endParaRPr lang="en-US" sz="3600" dirty="0">
              <a:solidFill>
                <a:schemeClr val="tx2"/>
              </a:solidFill>
            </a:endParaRPr>
          </a:p>
          <a:p>
            <a:r>
              <a:rPr lang="en-US" sz="3600" dirty="0" smtClean="0">
                <a:solidFill>
                  <a:schemeClr val="tx2"/>
                </a:solidFill>
              </a:rPr>
              <a:t>The samples are all biased, (3) will have the lowest </a:t>
            </a:r>
            <a:r>
              <a:rPr lang="en-US" sz="3600" dirty="0" err="1" smtClean="0">
                <a:solidFill>
                  <a:schemeClr val="tx2"/>
                </a:solidFill>
              </a:rPr>
              <a:t>s.e.</a:t>
            </a:r>
            <a:r>
              <a:rPr lang="en-US" sz="3600" dirty="0" smtClean="0">
                <a:solidFill>
                  <a:schemeClr val="tx2"/>
                </a:solidFill>
              </a:rPr>
              <a:t> </a:t>
            </a:r>
            <a:endParaRPr lang="en-US" sz="3600" dirty="0">
              <a:solidFill>
                <a:schemeClr val="tx2"/>
              </a:solidFill>
            </a:endParaRPr>
          </a:p>
        </p:txBody>
      </p:sp>
      <p:sp>
        <p:nvSpPr>
          <p:cNvPr id="4" name="Oval 3"/>
          <p:cNvSpPr/>
          <p:nvPr/>
        </p:nvSpPr>
        <p:spPr bwMode="auto">
          <a:xfrm>
            <a:off x="8170985" y="1202780"/>
            <a:ext cx="3810430" cy="360368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p:cNvSpPr/>
          <p:nvPr/>
        </p:nvSpPr>
        <p:spPr bwMode="auto">
          <a:xfrm>
            <a:off x="8255720" y="2205766"/>
            <a:ext cx="580283" cy="597877"/>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5076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for unbiasedness</a:t>
            </a:r>
            <a:endParaRPr lang="en-US" dirty="0"/>
          </a:p>
        </p:txBody>
      </p:sp>
      <p:sp>
        <p:nvSpPr>
          <p:cNvPr id="3" name="Text Placeholder 2"/>
          <p:cNvSpPr>
            <a:spLocks noGrp="1"/>
          </p:cNvSpPr>
          <p:nvPr>
            <p:ph type="body" sz="quarter" idx="10"/>
          </p:nvPr>
        </p:nvSpPr>
        <p:spPr>
          <a:xfrm>
            <a:off x="492971" y="1193814"/>
            <a:ext cx="7488115" cy="5219891"/>
          </a:xfrm>
        </p:spPr>
        <p:txBody>
          <a:bodyPr/>
          <a:lstStyle/>
          <a:p>
            <a:endParaRPr lang="en-US" dirty="0" smtClean="0"/>
          </a:p>
          <a:p>
            <a:r>
              <a:rPr lang="en-US" sz="3200" dirty="0" err="1" smtClean="0">
                <a:solidFill>
                  <a:schemeClr val="tx2"/>
                </a:solidFill>
              </a:rPr>
              <a:t>s.e.’s</a:t>
            </a:r>
            <a:r>
              <a:rPr lang="en-US" sz="3200" dirty="0" smtClean="0">
                <a:solidFill>
                  <a:schemeClr val="tx2"/>
                </a:solidFill>
              </a:rPr>
              <a:t> are not very meaningful if the estimator is </a:t>
            </a:r>
            <a:r>
              <a:rPr lang="en-US" sz="3200" i="1" dirty="0" smtClean="0">
                <a:solidFill>
                  <a:schemeClr val="tx2"/>
                </a:solidFill>
              </a:rPr>
              <a:t>biased </a:t>
            </a:r>
          </a:p>
          <a:p>
            <a:endParaRPr lang="en-US" sz="3200" i="1" dirty="0" smtClean="0">
              <a:solidFill>
                <a:schemeClr val="tx2"/>
              </a:solidFill>
            </a:endParaRPr>
          </a:p>
          <a:p>
            <a:r>
              <a:rPr lang="en-US" sz="3200" dirty="0" smtClean="0">
                <a:solidFill>
                  <a:schemeClr val="tx2"/>
                </a:solidFill>
              </a:rPr>
              <a:t>Random sampling ensures that the sample mean will equal the population mean in expectation </a:t>
            </a:r>
          </a:p>
          <a:p>
            <a:endParaRPr lang="en-US" sz="3200" dirty="0">
              <a:solidFill>
                <a:schemeClr val="tx2"/>
              </a:solidFill>
            </a:endParaRPr>
          </a:p>
          <a:p>
            <a:r>
              <a:rPr lang="en-US" sz="3200" dirty="0" smtClean="0">
                <a:solidFill>
                  <a:schemeClr val="tx2"/>
                </a:solidFill>
              </a:rPr>
              <a:t>In big data applications, bias is much more important than sampling variation!</a:t>
            </a:r>
          </a:p>
        </p:txBody>
      </p:sp>
      <p:grpSp>
        <p:nvGrpSpPr>
          <p:cNvPr id="37" name="Group 36"/>
          <p:cNvGrpSpPr/>
          <p:nvPr/>
        </p:nvGrpSpPr>
        <p:grpSpPr>
          <a:xfrm>
            <a:off x="8106962" y="2001919"/>
            <a:ext cx="3810430" cy="3603682"/>
            <a:chOff x="8139330" y="3028825"/>
            <a:chExt cx="3810430" cy="3603682"/>
          </a:xfrm>
        </p:grpSpPr>
        <p:sp>
          <p:nvSpPr>
            <p:cNvPr id="4" name="Oval 3"/>
            <p:cNvSpPr/>
            <p:nvPr/>
          </p:nvSpPr>
          <p:spPr bwMode="auto">
            <a:xfrm>
              <a:off x="8139330" y="3028825"/>
              <a:ext cx="3810430" cy="360368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p:cNvSpPr/>
            <p:nvPr/>
          </p:nvSpPr>
          <p:spPr bwMode="auto">
            <a:xfrm>
              <a:off x="8695108" y="370421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Oval 5"/>
            <p:cNvSpPr/>
            <p:nvPr/>
          </p:nvSpPr>
          <p:spPr bwMode="auto">
            <a:xfrm>
              <a:off x="9013762" y="39881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p:cNvSpPr/>
            <p:nvPr/>
          </p:nvSpPr>
          <p:spPr bwMode="auto">
            <a:xfrm>
              <a:off x="9166162" y="4140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p:cNvSpPr/>
            <p:nvPr/>
          </p:nvSpPr>
          <p:spPr bwMode="auto">
            <a:xfrm>
              <a:off x="9318562" y="42929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Oval 8"/>
            <p:cNvSpPr/>
            <p:nvPr/>
          </p:nvSpPr>
          <p:spPr bwMode="auto">
            <a:xfrm>
              <a:off x="10670336" y="451392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Oval 9"/>
            <p:cNvSpPr/>
            <p:nvPr/>
          </p:nvSpPr>
          <p:spPr bwMode="auto">
            <a:xfrm>
              <a:off x="9623362" y="45977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Oval 10"/>
            <p:cNvSpPr/>
            <p:nvPr/>
          </p:nvSpPr>
          <p:spPr bwMode="auto">
            <a:xfrm>
              <a:off x="10495592" y="3937901"/>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Oval 11"/>
            <p:cNvSpPr/>
            <p:nvPr/>
          </p:nvSpPr>
          <p:spPr bwMode="auto">
            <a:xfrm>
              <a:off x="9928162" y="4902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11049975" y="4924768"/>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Oval 13"/>
            <p:cNvSpPr/>
            <p:nvPr/>
          </p:nvSpPr>
          <p:spPr bwMode="auto">
            <a:xfrm>
              <a:off x="10232962" y="52073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Oval 14"/>
            <p:cNvSpPr/>
            <p:nvPr/>
          </p:nvSpPr>
          <p:spPr bwMode="auto">
            <a:xfrm>
              <a:off x="10385362" y="53597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Oval 15"/>
            <p:cNvSpPr/>
            <p:nvPr/>
          </p:nvSpPr>
          <p:spPr bwMode="auto">
            <a:xfrm>
              <a:off x="10537762" y="55121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Oval 16"/>
            <p:cNvSpPr/>
            <p:nvPr/>
          </p:nvSpPr>
          <p:spPr bwMode="auto">
            <a:xfrm>
              <a:off x="10690162" y="5664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Oval 17"/>
            <p:cNvSpPr/>
            <p:nvPr/>
          </p:nvSpPr>
          <p:spPr bwMode="auto">
            <a:xfrm>
              <a:off x="8861362" y="38357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Oval 18"/>
            <p:cNvSpPr/>
            <p:nvPr/>
          </p:nvSpPr>
          <p:spPr bwMode="auto">
            <a:xfrm>
              <a:off x="9094823" y="461745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Oval 19"/>
            <p:cNvSpPr/>
            <p:nvPr/>
          </p:nvSpPr>
          <p:spPr bwMode="auto">
            <a:xfrm>
              <a:off x="9166162" y="4140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Oval 20"/>
            <p:cNvSpPr/>
            <p:nvPr/>
          </p:nvSpPr>
          <p:spPr bwMode="auto">
            <a:xfrm>
              <a:off x="9643556" y="3399743"/>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Oval 21"/>
            <p:cNvSpPr/>
            <p:nvPr/>
          </p:nvSpPr>
          <p:spPr bwMode="auto">
            <a:xfrm>
              <a:off x="8852546" y="555635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Oval 22"/>
            <p:cNvSpPr/>
            <p:nvPr/>
          </p:nvSpPr>
          <p:spPr bwMode="auto">
            <a:xfrm>
              <a:off x="9623362" y="45977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Oval 23"/>
            <p:cNvSpPr/>
            <p:nvPr/>
          </p:nvSpPr>
          <p:spPr bwMode="auto">
            <a:xfrm>
              <a:off x="8610574" y="4738222"/>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Oval 24"/>
            <p:cNvSpPr/>
            <p:nvPr/>
          </p:nvSpPr>
          <p:spPr bwMode="auto">
            <a:xfrm>
              <a:off x="9928162" y="4902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Oval 25"/>
            <p:cNvSpPr/>
            <p:nvPr/>
          </p:nvSpPr>
          <p:spPr bwMode="auto">
            <a:xfrm>
              <a:off x="9820865" y="522231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Oval 26"/>
            <p:cNvSpPr/>
            <p:nvPr/>
          </p:nvSpPr>
          <p:spPr bwMode="auto">
            <a:xfrm>
              <a:off x="10232962" y="52073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Oval 27"/>
            <p:cNvSpPr/>
            <p:nvPr/>
          </p:nvSpPr>
          <p:spPr bwMode="auto">
            <a:xfrm>
              <a:off x="11498090" y="524367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Oval 28"/>
            <p:cNvSpPr/>
            <p:nvPr/>
          </p:nvSpPr>
          <p:spPr bwMode="auto">
            <a:xfrm>
              <a:off x="10891667" y="525425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Oval 29"/>
            <p:cNvSpPr/>
            <p:nvPr/>
          </p:nvSpPr>
          <p:spPr bwMode="auto">
            <a:xfrm>
              <a:off x="10690162" y="5664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Oval 30"/>
            <p:cNvSpPr/>
            <p:nvPr/>
          </p:nvSpPr>
          <p:spPr bwMode="auto">
            <a:xfrm>
              <a:off x="10619286" y="6262219"/>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 name="Oval 31"/>
            <p:cNvSpPr/>
            <p:nvPr/>
          </p:nvSpPr>
          <p:spPr bwMode="auto">
            <a:xfrm>
              <a:off x="9847592" y="6221504"/>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Oval 32"/>
            <p:cNvSpPr/>
            <p:nvPr/>
          </p:nvSpPr>
          <p:spPr bwMode="auto">
            <a:xfrm>
              <a:off x="9737160" y="571640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 name="Oval 33"/>
            <p:cNvSpPr/>
            <p:nvPr/>
          </p:nvSpPr>
          <p:spPr bwMode="auto">
            <a:xfrm>
              <a:off x="9261859" y="5668561"/>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Oval 34"/>
            <p:cNvSpPr/>
            <p:nvPr/>
          </p:nvSpPr>
          <p:spPr bwMode="auto">
            <a:xfrm>
              <a:off x="9272634" y="5275955"/>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Oval 35"/>
            <p:cNvSpPr/>
            <p:nvPr/>
          </p:nvSpPr>
          <p:spPr bwMode="auto">
            <a:xfrm>
              <a:off x="10565067" y="555635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Oval 43"/>
            <p:cNvSpPr/>
            <p:nvPr/>
          </p:nvSpPr>
          <p:spPr bwMode="auto">
            <a:xfrm>
              <a:off x="10254362" y="410247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Oval 44"/>
            <p:cNvSpPr/>
            <p:nvPr/>
          </p:nvSpPr>
          <p:spPr bwMode="auto">
            <a:xfrm>
              <a:off x="10077385" y="43886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 name="Oval 45"/>
            <p:cNvSpPr/>
            <p:nvPr/>
          </p:nvSpPr>
          <p:spPr bwMode="auto">
            <a:xfrm>
              <a:off x="10949858" y="400652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Oval 46"/>
            <p:cNvSpPr/>
            <p:nvPr/>
          </p:nvSpPr>
          <p:spPr bwMode="auto">
            <a:xfrm>
              <a:off x="10382185" y="46934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Oval 47"/>
            <p:cNvSpPr/>
            <p:nvPr/>
          </p:nvSpPr>
          <p:spPr bwMode="auto">
            <a:xfrm>
              <a:off x="10234154" y="5647775"/>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10686985" y="49982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Oval 49"/>
            <p:cNvSpPr/>
            <p:nvPr/>
          </p:nvSpPr>
          <p:spPr bwMode="auto">
            <a:xfrm>
              <a:off x="11398696" y="451392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Oval 50"/>
            <p:cNvSpPr/>
            <p:nvPr/>
          </p:nvSpPr>
          <p:spPr bwMode="auto">
            <a:xfrm>
              <a:off x="11480262" y="4993393"/>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Oval 51"/>
            <p:cNvSpPr/>
            <p:nvPr/>
          </p:nvSpPr>
          <p:spPr bwMode="auto">
            <a:xfrm>
              <a:off x="11144185" y="54554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 name="Oval 52"/>
            <p:cNvSpPr/>
            <p:nvPr/>
          </p:nvSpPr>
          <p:spPr bwMode="auto">
            <a:xfrm>
              <a:off x="10933592" y="589746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Oval 53"/>
            <p:cNvSpPr/>
            <p:nvPr/>
          </p:nvSpPr>
          <p:spPr bwMode="auto">
            <a:xfrm>
              <a:off x="11448985" y="57602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Oval 54"/>
            <p:cNvSpPr/>
            <p:nvPr/>
          </p:nvSpPr>
          <p:spPr bwMode="auto">
            <a:xfrm>
              <a:off x="9224353" y="351411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Oval 55"/>
            <p:cNvSpPr/>
            <p:nvPr/>
          </p:nvSpPr>
          <p:spPr bwMode="auto">
            <a:xfrm>
              <a:off x="10591015" y="354213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Oval 56"/>
            <p:cNvSpPr/>
            <p:nvPr/>
          </p:nvSpPr>
          <p:spPr bwMode="auto">
            <a:xfrm>
              <a:off x="11049976" y="440376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Oval 57"/>
            <p:cNvSpPr/>
            <p:nvPr/>
          </p:nvSpPr>
          <p:spPr bwMode="auto">
            <a:xfrm>
              <a:off x="9376753" y="366651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8668765" y="4071905"/>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10051665" y="3668835"/>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9833953" y="412371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29608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polls</a:t>
            </a:r>
            <a:endParaRPr lang="en-US" dirty="0"/>
          </a:p>
        </p:txBody>
      </p:sp>
      <p:pic>
        <p:nvPicPr>
          <p:cNvPr id="38" name="Picture 37"/>
          <p:cNvPicPr>
            <a:picLocks noChangeAspect="1"/>
          </p:cNvPicPr>
          <p:nvPr/>
        </p:nvPicPr>
        <p:blipFill>
          <a:blip r:embed="rId3"/>
          <a:stretch>
            <a:fillRect/>
          </a:stretch>
        </p:blipFill>
        <p:spPr>
          <a:xfrm>
            <a:off x="2073956" y="1355149"/>
            <a:ext cx="8290291" cy="5344627"/>
          </a:xfrm>
          <a:prstGeom prst="rect">
            <a:avLst/>
          </a:prstGeom>
        </p:spPr>
      </p:pic>
    </p:spTree>
    <p:extLst>
      <p:ext uri="{BB962C8B-B14F-4D97-AF65-F5344CB8AC3E}">
        <p14:creationId xmlns:p14="http://schemas.microsoft.com/office/powerpoint/2010/main" val="218304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68550" y="851057"/>
            <a:ext cx="10067925" cy="5429250"/>
          </a:xfrm>
          <a:prstGeom prst="rect">
            <a:avLst/>
          </a:prstGeom>
        </p:spPr>
      </p:pic>
      <p:sp>
        <p:nvSpPr>
          <p:cNvPr id="5" name="Rectangle 4"/>
          <p:cNvSpPr/>
          <p:nvPr/>
        </p:nvSpPr>
        <p:spPr bwMode="auto">
          <a:xfrm>
            <a:off x="7092462" y="1887415"/>
            <a:ext cx="2356338" cy="3645878"/>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0" y="2426677"/>
            <a:ext cx="293076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Why do these numbers differ?</a:t>
            </a:r>
          </a:p>
        </p:txBody>
      </p:sp>
    </p:spTree>
    <p:extLst>
      <p:ext uri="{BB962C8B-B14F-4D97-AF65-F5344CB8AC3E}">
        <p14:creationId xmlns:p14="http://schemas.microsoft.com/office/powerpoint/2010/main" val="299836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9561" y="451459"/>
            <a:ext cx="7267332" cy="1851654"/>
          </a:xfrm>
          <a:prstGeom prst="rect">
            <a:avLst/>
          </a:prstGeom>
        </p:spPr>
      </p:pic>
      <p:pic>
        <p:nvPicPr>
          <p:cNvPr id="4" name="Picture 3"/>
          <p:cNvPicPr>
            <a:picLocks noChangeAspect="1"/>
          </p:cNvPicPr>
          <p:nvPr/>
        </p:nvPicPr>
        <p:blipFill>
          <a:blip r:embed="rId4"/>
          <a:stretch>
            <a:fillRect/>
          </a:stretch>
        </p:blipFill>
        <p:spPr>
          <a:xfrm>
            <a:off x="399561" y="2674816"/>
            <a:ext cx="7443178" cy="1955012"/>
          </a:xfrm>
          <a:prstGeom prst="rect">
            <a:avLst/>
          </a:prstGeom>
        </p:spPr>
      </p:pic>
      <p:pic>
        <p:nvPicPr>
          <p:cNvPr id="7" name="Picture 6"/>
          <p:cNvPicPr>
            <a:picLocks noChangeAspect="1"/>
          </p:cNvPicPr>
          <p:nvPr/>
        </p:nvPicPr>
        <p:blipFill>
          <a:blip r:embed="rId5"/>
          <a:stretch>
            <a:fillRect/>
          </a:stretch>
        </p:blipFill>
        <p:spPr>
          <a:xfrm>
            <a:off x="356149" y="4896392"/>
            <a:ext cx="7530001" cy="1993236"/>
          </a:xfrm>
          <a:prstGeom prst="rect">
            <a:avLst/>
          </a:prstGeom>
        </p:spPr>
      </p:pic>
      <p:sp>
        <p:nvSpPr>
          <p:cNvPr id="3" name="TextBox 2"/>
          <p:cNvSpPr txBox="1"/>
          <p:nvPr/>
        </p:nvSpPr>
        <p:spPr>
          <a:xfrm>
            <a:off x="8188036" y="1052944"/>
            <a:ext cx="3768436" cy="548765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Different target populations</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smtClean="0">
                <a:gradFill>
                  <a:gsLst>
                    <a:gs pos="2917">
                      <a:schemeClr val="tx1"/>
                    </a:gs>
                    <a:gs pos="30000">
                      <a:schemeClr val="tx1"/>
                    </a:gs>
                  </a:gsLst>
                  <a:lin ang="5400000" scaled="0"/>
                </a:gradFill>
                <a:sym typeface="Wingdings" panose="05000000000000000000" pitchFamily="2" charset="2"/>
              </a:rPr>
              <a:t>Different methods  different biases in sample selection</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smtClean="0">
                <a:gradFill>
                  <a:gsLst>
                    <a:gs pos="2917">
                      <a:schemeClr val="tx1"/>
                    </a:gs>
                    <a:gs pos="30000">
                      <a:schemeClr val="tx1"/>
                    </a:gs>
                  </a:gsLst>
                  <a:lin ang="5400000" scaled="0"/>
                </a:gradFill>
                <a:sym typeface="Wingdings" panose="05000000000000000000" pitchFamily="2" charset="2"/>
              </a:rPr>
              <a:t>Different times  different “populations”</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smtClean="0">
                <a:gradFill>
                  <a:gsLst>
                    <a:gs pos="2917">
                      <a:schemeClr val="tx1"/>
                    </a:gs>
                    <a:gs pos="30000">
                      <a:schemeClr val="tx1"/>
                    </a:gs>
                  </a:gsLst>
                  <a:lin ang="5400000" scaled="0"/>
                </a:gradFill>
              </a:rPr>
              <a:t>Different random samples</a:t>
            </a:r>
            <a:r>
              <a:rPr lang="en-US" sz="2400" dirty="0" smtClean="0">
                <a:gradFill>
                  <a:gsLst>
                    <a:gs pos="2917">
                      <a:schemeClr val="tx1"/>
                    </a:gs>
                    <a:gs pos="30000">
                      <a:schemeClr val="tx1"/>
                    </a:gs>
                  </a:gsLst>
                  <a:lin ang="5400000" scaled="0"/>
                </a:gradFill>
                <a:sym typeface="Wingdings" panose="05000000000000000000" pitchFamily="2" charset="2"/>
              </a:rPr>
              <a:t> sampling variation </a:t>
            </a:r>
            <a:endParaRPr lang="en-US" sz="2400" dirty="0" smtClean="0">
              <a:gradFill>
                <a:gsLst>
                  <a:gs pos="2917">
                    <a:schemeClr val="tx1"/>
                  </a:gs>
                  <a:gs pos="30000">
                    <a:schemeClr val="tx1"/>
                  </a:gs>
                </a:gsLst>
                <a:lin ang="5400000" scaled="0"/>
              </a:gradFill>
            </a:endParaRPr>
          </a:p>
        </p:txBody>
      </p:sp>
      <p:cxnSp>
        <p:nvCxnSpPr>
          <p:cNvPr id="6" name="Straight Arrow Connector 5"/>
          <p:cNvCxnSpPr/>
          <p:nvPr/>
        </p:nvCxnSpPr>
        <p:spPr>
          <a:xfrm flipH="1" flipV="1">
            <a:off x="2992583" y="1260414"/>
            <a:ext cx="5195453" cy="11687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603413" y="1625347"/>
            <a:ext cx="5584623" cy="104946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796433" y="3308440"/>
            <a:ext cx="6391603" cy="11017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03413" y="5679297"/>
            <a:ext cx="5584624" cy="1065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6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vs. samples</a:t>
            </a:r>
            <a:endParaRPr lang="en-US" dirty="0"/>
          </a:p>
        </p:txBody>
      </p:sp>
      <p:sp>
        <p:nvSpPr>
          <p:cNvPr id="3" name="Text Placeholder 2"/>
          <p:cNvSpPr>
            <a:spLocks noGrp="1"/>
          </p:cNvSpPr>
          <p:nvPr>
            <p:ph type="body" sz="quarter" idx="10"/>
          </p:nvPr>
        </p:nvSpPr>
        <p:spPr>
          <a:xfrm>
            <a:off x="276683" y="987071"/>
            <a:ext cx="7762911" cy="4561249"/>
          </a:xfrm>
        </p:spPr>
        <p:txBody>
          <a:bodyPr/>
          <a:lstStyle/>
          <a:p>
            <a:endParaRPr lang="en-US" dirty="0"/>
          </a:p>
          <a:p>
            <a:r>
              <a:rPr lang="en-US" sz="3200" dirty="0" smtClean="0"/>
              <a:t>Population: every object in a specified set</a:t>
            </a:r>
          </a:p>
          <a:p>
            <a:r>
              <a:rPr lang="en-US" sz="2000" dirty="0" smtClean="0">
                <a:solidFill>
                  <a:schemeClr val="tx1"/>
                </a:solidFill>
                <a:latin typeface="+mn-lt"/>
              </a:rPr>
              <a:t>Set must be well-defined.</a:t>
            </a:r>
          </a:p>
          <a:p>
            <a:r>
              <a:rPr lang="en-US" sz="2000" dirty="0" smtClean="0">
                <a:solidFill>
                  <a:schemeClr val="tx1"/>
                </a:solidFill>
                <a:latin typeface="+mn-lt"/>
              </a:rPr>
              <a:t>Ex. Americans, all internet users, all lab rats with lymphoma, all high school students, etc. </a:t>
            </a:r>
          </a:p>
          <a:p>
            <a:endParaRPr lang="en-US" sz="3600" dirty="0" smtClean="0"/>
          </a:p>
          <a:p>
            <a:r>
              <a:rPr lang="en-US" sz="3600" dirty="0" smtClean="0">
                <a:solidFill>
                  <a:schemeClr val="tx2"/>
                </a:solidFill>
              </a:rPr>
              <a:t>Sample: a subset of the population selected in </a:t>
            </a:r>
            <a:r>
              <a:rPr lang="en-US" sz="3600" i="1" dirty="0" smtClean="0">
                <a:solidFill>
                  <a:schemeClr val="tx2"/>
                </a:solidFill>
              </a:rPr>
              <a:t>some way</a:t>
            </a:r>
            <a:r>
              <a:rPr lang="en-US" sz="3600" dirty="0" smtClean="0">
                <a:solidFill>
                  <a:schemeClr val="tx2"/>
                </a:solidFill>
              </a:rPr>
              <a:t> </a:t>
            </a:r>
          </a:p>
          <a:p>
            <a:endParaRPr lang="en-US" sz="3600" dirty="0">
              <a:solidFill>
                <a:schemeClr val="tx2"/>
              </a:solidFill>
            </a:endParaRPr>
          </a:p>
        </p:txBody>
      </p:sp>
      <p:sp>
        <p:nvSpPr>
          <p:cNvPr id="6" name="Oval 5"/>
          <p:cNvSpPr/>
          <p:nvPr/>
        </p:nvSpPr>
        <p:spPr bwMode="auto">
          <a:xfrm>
            <a:off x="7432431" y="1904646"/>
            <a:ext cx="4848684" cy="4569667"/>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p:cNvSpPr/>
          <p:nvPr/>
        </p:nvSpPr>
        <p:spPr bwMode="auto">
          <a:xfrm>
            <a:off x="7743102" y="4958862"/>
            <a:ext cx="580283" cy="597877"/>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7781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key properties of an estimator</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9758441"/>
              </a:xfrm>
            </p:spPr>
            <p:txBody>
              <a:bodyPr/>
              <a:lstStyle/>
              <a:p>
                <a:endParaRPr lang="en-US" sz="2000" dirty="0" smtClean="0">
                  <a:solidFill>
                    <a:schemeClr val="tx1"/>
                  </a:solidFill>
                  <a:latin typeface="+mn-lt"/>
                </a:endParaRPr>
              </a:p>
              <a:p>
                <a:r>
                  <a:rPr lang="en-US" sz="3600" dirty="0" smtClean="0">
                    <a:solidFill>
                      <a:schemeClr val="tx2"/>
                    </a:solidFill>
                  </a:rPr>
                  <a:t>Bias: if </a:t>
                </a:r>
                <a14:m>
                  <m:oMath xmlns:m="http://schemas.openxmlformats.org/officeDocument/2006/math">
                    <m:r>
                      <a:rPr lang="en-US" sz="3600" b="0" i="1" smtClean="0">
                        <a:solidFill>
                          <a:schemeClr val="tx2"/>
                        </a:solidFill>
                        <a:latin typeface="Cambria Math" panose="02040503050406030204" pitchFamily="18" charset="0"/>
                      </a:rPr>
                      <m:t>𝐸</m:t>
                    </m:r>
                    <m:d>
                      <m:dPr>
                        <m:begChr m:val="["/>
                        <m:endChr m:val="]"/>
                        <m:ctrlPr>
                          <a:rPr lang="en-US" sz="3600" b="0" i="1" smtClean="0">
                            <a:solidFill>
                              <a:schemeClr val="tx2"/>
                            </a:solidFill>
                            <a:latin typeface="Cambria Math" panose="02040503050406030204" pitchFamily="18" charset="0"/>
                          </a:rPr>
                        </m:ctrlPr>
                      </m:dPr>
                      <m:e>
                        <m:acc>
                          <m:accPr>
                            <m:chr m:val="̂"/>
                            <m:ctrlPr>
                              <a:rPr lang="en-US" sz="3600" b="0" i="1" smtClean="0">
                                <a:solidFill>
                                  <a:schemeClr val="tx2"/>
                                </a:solidFill>
                                <a:latin typeface="Cambria Math" panose="02040503050406030204" pitchFamily="18" charset="0"/>
                              </a:rPr>
                            </m:ctrlPr>
                          </m:accPr>
                          <m:e>
                            <m:r>
                              <a:rPr lang="en-US" sz="3600" b="0" i="1" smtClean="0">
                                <a:solidFill>
                                  <a:schemeClr val="tx2"/>
                                </a:solidFill>
                                <a:latin typeface="Cambria Math" panose="02040503050406030204" pitchFamily="18" charset="0"/>
                                <a:ea typeface="Cambria Math" panose="02040503050406030204" pitchFamily="18" charset="0"/>
                              </a:rPr>
                              <m:t>𝛽</m:t>
                            </m:r>
                          </m:e>
                        </m:acc>
                      </m:e>
                    </m:d>
                    <m:r>
                      <a:rPr lang="en-US" sz="3600" b="0" i="1" smtClean="0">
                        <a:solidFill>
                          <a:schemeClr val="tx2"/>
                        </a:solidFill>
                        <a:latin typeface="Cambria Math" panose="02040503050406030204" pitchFamily="18" charset="0"/>
                      </a:rPr>
                      <m:t>=</m:t>
                    </m:r>
                    <m:r>
                      <a:rPr lang="en-US" sz="3600" b="0" i="1" smtClean="0">
                        <a:solidFill>
                          <a:schemeClr val="tx2"/>
                        </a:solidFill>
                        <a:latin typeface="Cambria Math" panose="02040503050406030204" pitchFamily="18" charset="0"/>
                        <a:ea typeface="Cambria Math" panose="02040503050406030204" pitchFamily="18" charset="0"/>
                      </a:rPr>
                      <m:t>𝛽</m:t>
                    </m:r>
                  </m:oMath>
                </a14:m>
                <a:r>
                  <a:rPr lang="en-US" sz="3600" dirty="0" smtClean="0">
                    <a:solidFill>
                      <a:schemeClr val="tx1"/>
                    </a:solidFill>
                  </a:rPr>
                  <a:t>  </a:t>
                </a:r>
                <a:r>
                  <a:rPr lang="en-US" sz="3600" dirty="0" smtClean="0">
                    <a:solidFill>
                      <a:schemeClr val="tx2"/>
                    </a:solidFill>
                  </a:rPr>
                  <a:t>then the estimator is said to be unbiased. “with a very large sample we expect to uncover the truth”</a:t>
                </a:r>
              </a:p>
              <a:p>
                <a:endParaRPr lang="en-US" sz="3600" i="1" dirty="0">
                  <a:solidFill>
                    <a:schemeClr val="tx2"/>
                  </a:solidFill>
                </a:endParaRPr>
              </a:p>
              <a:p>
                <a:r>
                  <a:rPr lang="en-US" sz="3600" dirty="0" smtClean="0">
                    <a:solidFill>
                      <a:schemeClr val="tx2"/>
                    </a:solidFill>
                  </a:rPr>
                  <a:t>Variance: the degree to which the estimator jumps around</a:t>
                </a:r>
              </a:p>
              <a:p>
                <a:r>
                  <a:rPr lang="en-US" sz="2400" dirty="0" smtClean="0">
                    <a:solidFill>
                      <a:schemeClr val="tx1"/>
                    </a:solidFill>
                    <a:latin typeface="+mn-lt"/>
                  </a:rPr>
                  <a:t>In more complicated settings, different estimators of the same underlying quantity can have different </a:t>
                </a:r>
                <a:r>
                  <a:rPr lang="en-US" sz="2400" dirty="0" err="1" smtClean="0">
                    <a:solidFill>
                      <a:schemeClr val="tx1"/>
                    </a:solidFill>
                    <a:latin typeface="+mn-lt"/>
                  </a:rPr>
                  <a:t>s.e.’s</a:t>
                </a:r>
                <a:endParaRPr lang="en-US" sz="2400" dirty="0" smtClean="0">
                  <a:solidFill>
                    <a:schemeClr val="tx2"/>
                  </a:solidFill>
                  <a:latin typeface="+mn-lt"/>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9758441"/>
              </a:xfrm>
              <a:blipFill rotWithShape="0">
                <a:blip r:embed="rId3"/>
                <a:stretch>
                  <a:fillRect l="-1097" r="-992"/>
                </a:stretch>
              </a:blipFill>
            </p:spPr>
            <p:txBody>
              <a:bodyPr/>
              <a:lstStyle/>
              <a:p>
                <a:r>
                  <a:rPr lang="en-US">
                    <a:noFill/>
                  </a:rPr>
                  <a:t> </a:t>
                </a:r>
              </a:p>
            </p:txBody>
          </p:sp>
        </mc:Fallback>
      </mc:AlternateContent>
    </p:spTree>
    <p:extLst>
      <p:ext uri="{BB962C8B-B14F-4D97-AF65-F5344CB8AC3E}">
        <p14:creationId xmlns:p14="http://schemas.microsoft.com/office/powerpoint/2010/main" val="195684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to the height example</a:t>
            </a:r>
            <a:endParaRPr lang="en-US" dirty="0"/>
          </a:p>
        </p:txBody>
      </p:sp>
      <p:sp>
        <p:nvSpPr>
          <p:cNvPr id="3" name="Text Placeholder 2"/>
          <p:cNvSpPr>
            <a:spLocks noGrp="1"/>
          </p:cNvSpPr>
          <p:nvPr>
            <p:ph type="body" sz="quarter" idx="10"/>
          </p:nvPr>
        </p:nvSpPr>
        <p:spPr>
          <a:xfrm>
            <a:off x="276683" y="987071"/>
            <a:ext cx="11669894" cy="6832640"/>
          </a:xfrm>
        </p:spPr>
        <p:txBody>
          <a:bodyPr/>
          <a:lstStyle/>
          <a:p>
            <a:endParaRPr lang="en-US" sz="2000" dirty="0" smtClean="0">
              <a:solidFill>
                <a:schemeClr val="tx1"/>
              </a:solidFill>
              <a:latin typeface="+mn-lt"/>
            </a:endParaRPr>
          </a:p>
          <a:p>
            <a:r>
              <a:rPr lang="en-US" sz="3600" dirty="0" smtClean="0">
                <a:solidFill>
                  <a:schemeClr val="tx2"/>
                </a:solidFill>
              </a:rPr>
              <a:t>A fully random sample of 25 U.S. adults will be unbiased but have relatively high variance</a:t>
            </a:r>
          </a:p>
          <a:p>
            <a:endParaRPr lang="en-US" sz="3600" i="1" dirty="0">
              <a:solidFill>
                <a:schemeClr val="tx2"/>
              </a:solidFill>
            </a:endParaRPr>
          </a:p>
          <a:p>
            <a:r>
              <a:rPr lang="en-US" sz="3600" dirty="0" smtClean="0">
                <a:solidFill>
                  <a:schemeClr val="tx2"/>
                </a:solidFill>
              </a:rPr>
              <a:t>A large sample of all MSFT employees will have a very low variance, but is likely biased </a:t>
            </a:r>
          </a:p>
          <a:p>
            <a:endParaRPr lang="en-US" sz="3600" dirty="0">
              <a:solidFill>
                <a:schemeClr val="tx2"/>
              </a:solidFill>
            </a:endParaRPr>
          </a:p>
          <a:p>
            <a:r>
              <a:rPr lang="en-US" sz="3600" dirty="0" smtClean="0">
                <a:solidFill>
                  <a:schemeClr val="tx2"/>
                </a:solidFill>
              </a:rPr>
              <a:t>Later in the course, we will see how methods trade-off bias vs. variance</a:t>
            </a: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Tree>
    <p:extLst>
      <p:ext uri="{BB962C8B-B14F-4D97-AF65-F5344CB8AC3E}">
        <p14:creationId xmlns:p14="http://schemas.microsoft.com/office/powerpoint/2010/main" val="307870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What determines properties of an estimator?</a:t>
            </a:r>
            <a:endParaRPr lang="en-US" sz="4800" dirty="0"/>
          </a:p>
        </p:txBody>
      </p:sp>
      <p:sp>
        <p:nvSpPr>
          <p:cNvPr id="3" name="Text Placeholder 2"/>
          <p:cNvSpPr>
            <a:spLocks noGrp="1"/>
          </p:cNvSpPr>
          <p:nvPr>
            <p:ph type="body" sz="quarter" idx="10"/>
          </p:nvPr>
        </p:nvSpPr>
        <p:spPr>
          <a:xfrm>
            <a:off x="276683" y="987071"/>
            <a:ext cx="11669894" cy="9399496"/>
          </a:xfrm>
        </p:spPr>
        <p:txBody>
          <a:bodyPr/>
          <a:lstStyle/>
          <a:p>
            <a:endParaRPr lang="en-US" sz="2000" dirty="0" smtClean="0">
              <a:solidFill>
                <a:schemeClr val="tx1"/>
              </a:solidFill>
              <a:latin typeface="+mn-lt"/>
            </a:endParaRPr>
          </a:p>
          <a:p>
            <a:r>
              <a:rPr lang="en-US" sz="3600" dirty="0" smtClean="0">
                <a:solidFill>
                  <a:schemeClr val="tx2"/>
                </a:solidFill>
              </a:rPr>
              <a:t>The estimation method or algorithm </a:t>
            </a:r>
          </a:p>
          <a:p>
            <a:r>
              <a:rPr lang="en-US" sz="1800" dirty="0" smtClean="0">
                <a:solidFill>
                  <a:schemeClr val="tx1"/>
                </a:solidFill>
                <a:latin typeface="+mn-lt"/>
              </a:rPr>
              <a:t>The sample mean is an estimator that is unbiased if the sampling is done correctly</a:t>
            </a:r>
          </a:p>
          <a:p>
            <a:r>
              <a:rPr lang="en-US" sz="1800" dirty="0" smtClean="0">
                <a:solidFill>
                  <a:schemeClr val="tx1"/>
                </a:solidFill>
                <a:latin typeface="+mn-lt"/>
              </a:rPr>
              <a:t>Other more complicated estimators have different properties, we will see this in later lectures</a:t>
            </a:r>
          </a:p>
          <a:p>
            <a:endParaRPr lang="en-US" sz="3600" i="1" dirty="0">
              <a:solidFill>
                <a:schemeClr val="tx2"/>
              </a:solidFill>
            </a:endParaRPr>
          </a:p>
          <a:p>
            <a:r>
              <a:rPr lang="en-US" sz="3600" dirty="0" smtClean="0">
                <a:solidFill>
                  <a:schemeClr val="tx2"/>
                </a:solidFill>
              </a:rPr>
              <a:t>How the sample was drawn</a:t>
            </a:r>
          </a:p>
          <a:p>
            <a:r>
              <a:rPr lang="en-US" sz="1800" dirty="0" smtClean="0">
                <a:solidFill>
                  <a:schemeClr val="tx1"/>
                </a:solidFill>
                <a:latin typeface="+mn-lt"/>
              </a:rPr>
              <a:t>Even “good estimators” are lousy with poor samples.</a:t>
            </a:r>
          </a:p>
          <a:p>
            <a:endParaRPr lang="en-US" sz="1800" dirty="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p:spTree>
    <p:extLst>
      <p:ext uri="{BB962C8B-B14F-4D97-AF65-F5344CB8AC3E}">
        <p14:creationId xmlns:p14="http://schemas.microsoft.com/office/powerpoint/2010/main" val="231039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Hypothesis testing</a:t>
            </a:r>
            <a:endParaRPr lang="en-US" sz="4800"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12297597"/>
              </a:xfrm>
            </p:spPr>
            <p:txBody>
              <a:bodyPr/>
              <a:lstStyle/>
              <a:p>
                <a:endParaRPr lang="en-US" sz="2000" dirty="0" smtClean="0">
                  <a:solidFill>
                    <a:schemeClr val="tx1"/>
                  </a:solidFill>
                  <a:latin typeface="+mn-lt"/>
                </a:endParaRPr>
              </a:p>
              <a:p>
                <a:pPr/>
                <a14:m>
                  <m:oMathPara xmlns:m="http://schemas.openxmlformats.org/officeDocument/2006/math">
                    <m:oMathParaPr>
                      <m:jc m:val="left"/>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𝐻</m:t>
                          </m:r>
                        </m:e>
                        <m:sub>
                          <m:r>
                            <a:rPr lang="en-US" sz="3200" b="0" i="1" smtClean="0">
                              <a:solidFill>
                                <a:schemeClr val="tx1"/>
                              </a:solidFill>
                              <a:latin typeface="Cambria Math" panose="02040503050406030204" pitchFamily="18" charset="0"/>
                            </a:rPr>
                            <m:t>𝑜</m:t>
                          </m:r>
                        </m:sub>
                      </m:sSub>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𝑛𝑢𝑙𝑙</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h𝑦𝑝𝑜𝑡h𝑒𝑠𝑖𝑠</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𝑝𝑜𝑝𝑢𝑙𝑎𝑡𝑖𝑜𝑛</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𝑝𝑎𝑟𝑎𝑚𝑒𝑡𝑒𝑟</m:t>
                      </m:r>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𝜇</m:t>
                          </m:r>
                        </m:e>
                        <m:sub>
                          <m:r>
                            <a:rPr lang="en-US" sz="3200" b="0" i="1" smtClean="0">
                              <a:solidFill>
                                <a:schemeClr val="tx1"/>
                              </a:solidFill>
                              <a:latin typeface="Cambria Math" panose="02040503050406030204" pitchFamily="18" charset="0"/>
                            </a:rPr>
                            <m:t>0</m:t>
                          </m:r>
                        </m:sub>
                      </m:sSub>
                    </m:oMath>
                  </m:oMathPara>
                </a14:m>
                <a:endParaRPr lang="en-US" sz="3200" b="0" dirty="0" smtClean="0">
                  <a:solidFill>
                    <a:schemeClr val="tx1"/>
                  </a:solidFill>
                  <a:latin typeface="+mn-lt"/>
                </a:endParaRPr>
              </a:p>
              <a:p>
                <a:endParaRPr lang="en-US" sz="4400" b="0" dirty="0" smtClean="0">
                  <a:solidFill>
                    <a:schemeClr val="tx1"/>
                  </a:solidFill>
                  <a:latin typeface="+mn-lt"/>
                </a:endParaRPr>
              </a:p>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𝑥</m:t>
                              </m:r>
                            </m:e>
                          </m:acc>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0</m:t>
                              </m:r>
                            </m:sub>
                          </m:sSub>
                        </m:num>
                        <m:den>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𝑁</m:t>
                              </m:r>
                            </m:e>
                          </m:rad>
                        </m:den>
                      </m:f>
                    </m:oMath>
                  </m:oMathPara>
                </a14:m>
                <a:endParaRPr lang="en-US" b="0" dirty="0" smtClean="0">
                  <a:solidFill>
                    <a:schemeClr val="tx1"/>
                  </a:solidFill>
                  <a:latin typeface="+mn-lt"/>
                </a:endParaRPr>
              </a:p>
              <a:p>
                <a:pPr algn="ctr"/>
                <a14:m>
                  <m:oMath xmlns:m="http://schemas.openxmlformats.org/officeDocument/2006/math">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 </m:t>
                    </m:r>
                  </m:oMath>
                </a14:m>
                <a:r>
                  <a:rPr lang="en-US" dirty="0" smtClean="0">
                    <a:solidFill>
                      <a:schemeClr val="tx1"/>
                    </a:solidFill>
                    <a:latin typeface="+mn-lt"/>
                  </a:rPr>
                  <a:t>=sample standard deviation</a:t>
                </a:r>
              </a:p>
              <a:p>
                <a:pPr algn="ct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oMath>
                </a14:m>
                <a:r>
                  <a:rPr lang="en-US" dirty="0" smtClean="0">
                    <a:solidFill>
                      <a:schemeClr val="tx1"/>
                    </a:solidFill>
                    <a:latin typeface="+mn-lt"/>
                  </a:rPr>
                  <a:t>=sample mean or anything that “behaves like a sample mean”</a:t>
                </a:r>
                <a:endParaRPr lang="en-US" dirty="0">
                  <a:solidFill>
                    <a:schemeClr val="tx1"/>
                  </a:solidFill>
                  <a:latin typeface="+mn-lt"/>
                </a:endParaRPr>
              </a:p>
              <a:p>
                <a:endParaRPr lang="en-US" sz="4400" b="0" dirty="0" smtClean="0">
                  <a:solidFill>
                    <a:schemeClr val="tx1"/>
                  </a:solidFill>
                  <a:latin typeface="+mn-lt"/>
                </a:endParaRPr>
              </a:p>
              <a:p>
                <a:endParaRPr lang="en-US" sz="1800" dirty="0" smtClean="0">
                  <a:solidFill>
                    <a:schemeClr val="tx1"/>
                  </a:solidFill>
                  <a:latin typeface="+mn-lt"/>
                </a:endParaRPr>
              </a:p>
              <a:p>
                <a:endParaRPr lang="en-US" sz="1800" dirty="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12297597"/>
              </a:xfrm>
              <a:blipFill>
                <a:blip r:embed="rId3"/>
                <a:stretch>
                  <a:fillRect r="-157"/>
                </a:stretch>
              </a:blipFill>
            </p:spPr>
            <p:txBody>
              <a:bodyPr/>
              <a:lstStyle/>
              <a:p>
                <a:r>
                  <a:rPr lang="en-US">
                    <a:noFill/>
                  </a:rPr>
                  <a:t> </a:t>
                </a:r>
              </a:p>
            </p:txBody>
          </p:sp>
        </mc:Fallback>
      </mc:AlternateContent>
    </p:spTree>
    <p:extLst>
      <p:ext uri="{BB962C8B-B14F-4D97-AF65-F5344CB8AC3E}">
        <p14:creationId xmlns:p14="http://schemas.microsoft.com/office/powerpoint/2010/main" val="120670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Hypothesis testing: p values</a:t>
            </a:r>
            <a:endParaRPr lang="en-US" sz="4800"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9408730"/>
              </a:xfrm>
            </p:spPr>
            <p:txBody>
              <a:bodyPr/>
              <a:lstStyle/>
              <a:p>
                <a:endParaRPr lang="en-US" sz="3200" dirty="0" smtClean="0">
                  <a:solidFill>
                    <a:schemeClr val="tx1"/>
                  </a:solidFill>
                  <a:latin typeface="+mn-lt"/>
                </a:endParaRPr>
              </a:p>
              <a:p>
                <a:r>
                  <a:rPr lang="en-US" sz="3200" dirty="0" smtClean="0">
                    <a:solidFill>
                      <a:schemeClr val="tx1"/>
                    </a:solidFill>
                    <a:latin typeface="+mn-lt"/>
                  </a:rPr>
                  <a:t>p</a:t>
                </a:r>
                <a:r>
                  <a:rPr lang="en-US" sz="3200" b="0" dirty="0" smtClean="0">
                    <a:solidFill>
                      <a:schemeClr val="tx1"/>
                    </a:solidFill>
                    <a:latin typeface="+mn-lt"/>
                  </a:rPr>
                  <a:t>-value: probability we observe an </a:t>
                </a:r>
                <a14:m>
                  <m:oMath xmlns:m="http://schemas.openxmlformats.org/officeDocument/2006/math">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𝑥</m:t>
                        </m:r>
                      </m:e>
                    </m:acc>
                    <m:r>
                      <a:rPr lang="en-US" sz="3200" i="1">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𝜇</m:t>
                        </m:r>
                      </m:e>
                      <m:sub>
                        <m:r>
                          <a:rPr lang="en-US" sz="3200" i="1">
                            <a:solidFill>
                              <a:schemeClr val="tx1"/>
                            </a:solidFill>
                            <a:latin typeface="Cambria Math" panose="02040503050406030204" pitchFamily="18" charset="0"/>
                          </a:rPr>
                          <m:t>0</m:t>
                        </m:r>
                      </m:sub>
                    </m:sSub>
                  </m:oMath>
                </a14:m>
                <a:r>
                  <a:rPr lang="en-US" sz="3200" b="0" dirty="0" smtClean="0">
                    <a:solidFill>
                      <a:schemeClr val="tx1"/>
                    </a:solidFill>
                    <a:latin typeface="+mn-lt"/>
                  </a:rPr>
                  <a:t> difference due to chance driven by sampling, assuming null hypothesis is true</a:t>
                </a:r>
              </a:p>
              <a:p>
                <a:pPr algn="ctr"/>
                <a:endParaRPr lang="en-US" sz="3200" b="0" dirty="0" smtClean="0">
                  <a:solidFill>
                    <a:schemeClr val="tx1"/>
                  </a:solidFill>
                  <a:latin typeface="+mn-lt"/>
                </a:endParaRPr>
              </a:p>
              <a:p>
                <a:r>
                  <a:rPr lang="en-US" sz="3200" smtClean="0">
                    <a:solidFill>
                      <a:schemeClr val="tx1"/>
                    </a:solidFill>
                    <a:latin typeface="+mn-lt"/>
                  </a:rPr>
                  <a:t>If p-value </a:t>
                </a:r>
                <a:r>
                  <a:rPr lang="en-US" sz="3200" dirty="0" smtClean="0">
                    <a:solidFill>
                      <a:schemeClr val="tx1"/>
                    </a:solidFill>
                    <a:latin typeface="+mn-lt"/>
                  </a:rPr>
                  <a:t>is low, it is unlikely to observe the </a:t>
                </a:r>
                <a:r>
                  <a:rPr lang="en-US" sz="3200" smtClean="0">
                    <a:solidFill>
                      <a:schemeClr val="tx1"/>
                    </a:solidFill>
                    <a:latin typeface="+mn-lt"/>
                  </a:rPr>
                  <a:t>estimator value </a:t>
                </a:r>
                <a:r>
                  <a:rPr lang="en-US" sz="3200" dirty="0" smtClean="0">
                    <a:solidFill>
                      <a:schemeClr val="tx1"/>
                    </a:solidFill>
                    <a:latin typeface="+mn-lt"/>
                  </a:rPr>
                  <a:t>due to sampling chance, thus we are inclined to reject the null hypothesis.</a:t>
                </a:r>
              </a:p>
              <a:p>
                <a:endParaRPr lang="en-US" sz="3200" dirty="0" smtClean="0">
                  <a:solidFill>
                    <a:schemeClr val="tx1"/>
                  </a:solidFill>
                  <a:latin typeface="+mn-lt"/>
                </a:endParaRPr>
              </a:p>
              <a:p>
                <a:r>
                  <a:rPr lang="en-US" sz="3200" dirty="0" smtClean="0">
                    <a:solidFill>
                      <a:schemeClr val="tx1"/>
                    </a:solidFill>
                    <a:latin typeface="+mn-lt"/>
                  </a:rPr>
                  <a:t>In other words, the evidence we observe would be very unlikely if the null hypothesis is true</a:t>
                </a:r>
                <a:endParaRPr lang="en-US" sz="3200" b="0" dirty="0" smtClean="0">
                  <a:solidFill>
                    <a:schemeClr val="tx1"/>
                  </a:solidFill>
                  <a:latin typeface="+mn-lt"/>
                </a:endParaRPr>
              </a:p>
              <a:p>
                <a:endParaRPr lang="en-US" sz="1200" dirty="0" smtClean="0">
                  <a:solidFill>
                    <a:schemeClr val="tx1"/>
                  </a:solidFill>
                  <a:latin typeface="+mn-lt"/>
                </a:endParaRPr>
              </a:p>
              <a:p>
                <a:endParaRPr lang="en-US" sz="1200" dirty="0">
                  <a:solidFill>
                    <a:schemeClr val="tx1"/>
                  </a:solidFill>
                  <a:latin typeface="+mn-lt"/>
                </a:endParaRPr>
              </a:p>
              <a:p>
                <a:endParaRPr lang="en-US" sz="2400" dirty="0">
                  <a:solidFill>
                    <a:schemeClr val="tx2"/>
                  </a:solidFill>
                </a:endParaRPr>
              </a:p>
              <a:p>
                <a:endParaRPr lang="en-US" sz="2400" dirty="0" smtClean="0">
                  <a:solidFill>
                    <a:schemeClr val="tx2"/>
                  </a:solidFill>
                </a:endParaRPr>
              </a:p>
              <a:p>
                <a:endParaRPr lang="en-US" sz="1800" b="0" dirty="0" smtClean="0">
                  <a:solidFill>
                    <a:schemeClr val="tx1"/>
                  </a:solidFill>
                  <a:latin typeface="+mn-lt"/>
                </a:endParaRPr>
              </a:p>
              <a:p>
                <a:endParaRPr lang="en-US" sz="1800" dirty="0">
                  <a:solidFill>
                    <a:schemeClr val="tx1"/>
                  </a:solidFill>
                  <a:latin typeface="+mn-lt"/>
                </a:endParaRPr>
              </a:p>
              <a:p>
                <a:endParaRPr lang="en-US" sz="1800" b="0" dirty="0" smtClean="0">
                  <a:solidFill>
                    <a:schemeClr val="tx1"/>
                  </a:solidFill>
                  <a:latin typeface="+mn-lt"/>
                </a:endParaRPr>
              </a:p>
              <a:p>
                <a:endParaRPr lang="en-US" sz="1800" dirty="0" smtClean="0">
                  <a:solidFill>
                    <a:schemeClr val="tx1"/>
                  </a:solidFill>
                  <a:latin typeface="+mn-lt"/>
                </a:endParaRPr>
              </a:p>
              <a:p>
                <a:endParaRPr lang="en-US" sz="1400" dirty="0" smtClean="0">
                  <a:solidFill>
                    <a:schemeClr val="tx1"/>
                  </a:solidFill>
                  <a:latin typeface="+mn-lt"/>
                </a:endParaRPr>
              </a:p>
              <a:p>
                <a:endParaRPr lang="en-US" sz="2400" i="1" dirty="0">
                  <a:solidFill>
                    <a:schemeClr val="tx1"/>
                  </a:solidFill>
                </a:endParaRPr>
              </a:p>
              <a:p>
                <a:endParaRPr lang="en-US" sz="2400" i="1" dirty="0" smtClean="0">
                  <a:solidFill>
                    <a:schemeClr val="tx1"/>
                  </a:solidFill>
                  <a:latin typeface="+mn-lt"/>
                </a:endParaRPr>
              </a:p>
              <a:p>
                <a:endParaRPr lang="en-US" sz="2400" dirty="0">
                  <a:solidFill>
                    <a:schemeClr val="tx2"/>
                  </a:solidFill>
                </a:endParaRPr>
              </a:p>
              <a:p>
                <a:endParaRPr lang="en-US" sz="24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9408730"/>
              </a:xfrm>
              <a:blipFill>
                <a:blip r:embed="rId3"/>
                <a:stretch>
                  <a:fillRect l="-836" r="-1567"/>
                </a:stretch>
              </a:blipFill>
            </p:spPr>
            <p:txBody>
              <a:bodyPr/>
              <a:lstStyle/>
              <a:p>
                <a:r>
                  <a:rPr lang="en-US">
                    <a:noFill/>
                  </a:rPr>
                  <a:t> </a:t>
                </a:r>
              </a:p>
            </p:txBody>
          </p:sp>
        </mc:Fallback>
      </mc:AlternateContent>
    </p:spTree>
    <p:extLst>
      <p:ext uri="{BB962C8B-B14F-4D97-AF65-F5344CB8AC3E}">
        <p14:creationId xmlns:p14="http://schemas.microsoft.com/office/powerpoint/2010/main" val="220557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Hypothesis testing</a:t>
            </a:r>
            <a:endParaRPr lang="en-US" sz="4800"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9453742"/>
              </a:xfrm>
            </p:spPr>
            <p:txBody>
              <a:bodyPr/>
              <a:lstStyle/>
              <a:p>
                <a:endParaRPr lang="en-US" sz="2000" dirty="0" smtClean="0">
                  <a:solidFill>
                    <a:schemeClr val="tx1"/>
                  </a:solidFill>
                  <a:latin typeface="+mn-lt"/>
                </a:endParaRPr>
              </a:p>
              <a:p>
                <a:pPr/>
                <a14:m>
                  <m:oMathPara xmlns:m="http://schemas.openxmlformats.org/officeDocument/2006/math">
                    <m:oMathParaPr>
                      <m:jc m:val="left"/>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𝐻</m:t>
                          </m:r>
                        </m:e>
                        <m:sub>
                          <m:r>
                            <a:rPr lang="en-US" sz="3200" b="0" i="1" smtClean="0">
                              <a:solidFill>
                                <a:schemeClr val="tx1"/>
                              </a:solidFill>
                              <a:latin typeface="Cambria Math" panose="02040503050406030204" pitchFamily="18" charset="0"/>
                            </a:rPr>
                            <m:t>𝑜</m:t>
                          </m:r>
                        </m:sub>
                      </m:sSub>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𝑛𝑢𝑙𝑙</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h𝑦𝑝𝑜𝑡h𝑒𝑠𝑖𝑠</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𝑝𝑜𝑝𝑢𝑙𝑎𝑡𝑖𝑜𝑛</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𝑝𝑎𝑟𝑎𝑚𝑒𝑡𝑒𝑟</m:t>
                      </m:r>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𝜇</m:t>
                          </m:r>
                        </m:e>
                        <m:sub>
                          <m:r>
                            <a:rPr lang="en-US" sz="3200" b="0" i="1" smtClean="0">
                              <a:solidFill>
                                <a:schemeClr val="tx1"/>
                              </a:solidFill>
                              <a:latin typeface="Cambria Math" panose="02040503050406030204" pitchFamily="18" charset="0"/>
                            </a:rPr>
                            <m:t>0</m:t>
                          </m:r>
                        </m:sub>
                      </m:sSub>
                    </m:oMath>
                  </m:oMathPara>
                </a14:m>
                <a:endParaRPr lang="en-US" sz="3200" b="0" dirty="0" smtClean="0">
                  <a:solidFill>
                    <a:schemeClr val="tx1"/>
                  </a:solidFill>
                  <a:latin typeface="+mn-lt"/>
                </a:endParaRPr>
              </a:p>
              <a:p>
                <a:endParaRPr lang="en-US" sz="4400" b="0" dirty="0" smtClean="0">
                  <a:solidFill>
                    <a:schemeClr val="tx1"/>
                  </a:solidFill>
                  <a:latin typeface="+mn-lt"/>
                </a:endParaRPr>
              </a:p>
              <a:p>
                <a:pPr/>
                <a14:m>
                  <m:oMathPara xmlns:m="http://schemas.openxmlformats.org/officeDocument/2006/math">
                    <m:oMathParaPr>
                      <m:jc m:val="left"/>
                    </m:oMathParaPr>
                    <m:oMath xmlns:m="http://schemas.openxmlformats.org/officeDocument/2006/math">
                      <m:r>
                        <a:rPr lang="en-US" sz="4400" b="0" i="1" smtClean="0">
                          <a:solidFill>
                            <a:schemeClr val="tx1"/>
                          </a:solidFill>
                          <a:latin typeface="Cambria Math" panose="02040503050406030204" pitchFamily="18" charset="0"/>
                        </a:rPr>
                        <m:t>𝑡</m:t>
                      </m:r>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𝑥</m:t>
                              </m:r>
                            </m:e>
                          </m:acc>
                          <m:r>
                            <a:rPr lang="en-US" sz="4400" i="1">
                              <a:solidFill>
                                <a:schemeClr val="tx1"/>
                              </a:solidFill>
                              <a:latin typeface="Cambria Math" panose="02040503050406030204" pitchFamily="18" charset="0"/>
                            </a:rPr>
                            <m:t>−</m:t>
                          </m:r>
                          <m:sSub>
                            <m:sSubPr>
                              <m:ctrlPr>
                                <a:rPr lang="en-US" sz="4400" i="1">
                                  <a:solidFill>
                                    <a:schemeClr val="tx1"/>
                                  </a:solidFill>
                                  <a:latin typeface="Cambria Math" panose="02040503050406030204" pitchFamily="18" charset="0"/>
                                </a:rPr>
                              </m:ctrlPr>
                            </m:sSubPr>
                            <m:e>
                              <m:r>
                                <a:rPr lang="en-US" sz="4400" i="1">
                                  <a:solidFill>
                                    <a:schemeClr val="tx1"/>
                                  </a:solidFill>
                                  <a:latin typeface="Cambria Math" panose="02040503050406030204" pitchFamily="18" charset="0"/>
                                </a:rPr>
                                <m:t>𝜇</m:t>
                              </m:r>
                            </m:e>
                            <m:sub>
                              <m:r>
                                <a:rPr lang="en-US" sz="4400" i="1">
                                  <a:solidFill>
                                    <a:schemeClr val="tx1"/>
                                  </a:solidFill>
                                  <a:latin typeface="Cambria Math" panose="02040503050406030204" pitchFamily="18" charset="0"/>
                                </a:rPr>
                                <m:t>0</m:t>
                              </m:r>
                            </m:sub>
                          </m:sSub>
                        </m:num>
                        <m:den>
                          <m:r>
                            <a:rPr lang="en-US" sz="4400" b="0" i="1" smtClean="0">
                              <a:solidFill>
                                <a:schemeClr val="tx1"/>
                              </a:solidFill>
                              <a:latin typeface="Cambria Math" panose="02040503050406030204" pitchFamily="18" charset="0"/>
                            </a:rPr>
                            <m:t>𝑠</m:t>
                          </m:r>
                          <m:r>
                            <a:rPr lang="en-US" sz="4400" b="0" i="1" smtClean="0">
                              <a:solidFill>
                                <a:schemeClr val="tx1"/>
                              </a:solidFill>
                              <a:latin typeface="Cambria Math" panose="02040503050406030204" pitchFamily="18" charset="0"/>
                            </a:rPr>
                            <m:t>/</m:t>
                          </m:r>
                          <m:rad>
                            <m:radPr>
                              <m:degHide m:val="on"/>
                              <m:ctrlPr>
                                <a:rPr lang="en-US" sz="4400" b="0" i="1" smtClean="0">
                                  <a:solidFill>
                                    <a:schemeClr val="tx1"/>
                                  </a:solidFill>
                                  <a:latin typeface="Cambria Math" panose="02040503050406030204" pitchFamily="18" charset="0"/>
                                </a:rPr>
                              </m:ctrlPr>
                            </m:radPr>
                            <m:deg/>
                            <m:e>
                              <m:r>
                                <a:rPr lang="en-US" sz="4400" b="0" i="1" smtClean="0">
                                  <a:solidFill>
                                    <a:schemeClr val="tx1"/>
                                  </a:solidFill>
                                  <a:latin typeface="Cambria Math" panose="02040503050406030204" pitchFamily="18" charset="0"/>
                                </a:rPr>
                                <m:t>𝑁</m:t>
                              </m:r>
                            </m:e>
                          </m:rad>
                        </m:den>
                      </m:f>
                    </m:oMath>
                  </m:oMathPara>
                </a14:m>
                <a:endParaRPr lang="en-US" sz="4400" b="0" dirty="0" smtClean="0">
                  <a:solidFill>
                    <a:schemeClr val="tx1"/>
                  </a:solidFill>
                  <a:latin typeface="+mn-lt"/>
                </a:endParaRPr>
              </a:p>
              <a:p>
                <a:endParaRPr lang="en-US" sz="1800" dirty="0" smtClean="0">
                  <a:solidFill>
                    <a:schemeClr val="tx1"/>
                  </a:solidFill>
                  <a:latin typeface="+mn-lt"/>
                </a:endParaRPr>
              </a:p>
              <a:p>
                <a:endParaRPr lang="en-US" sz="1800" dirty="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9453742"/>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598" y="2249854"/>
            <a:ext cx="6447448" cy="4034368"/>
          </a:xfrm>
          <a:prstGeom prst="rect">
            <a:avLst/>
          </a:prstGeom>
        </p:spPr>
      </p:pic>
    </p:spTree>
    <p:extLst>
      <p:ext uri="{BB962C8B-B14F-4D97-AF65-F5344CB8AC3E}">
        <p14:creationId xmlns:p14="http://schemas.microsoft.com/office/powerpoint/2010/main" val="30234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Population vs. samples</a:t>
            </a:r>
            <a:endParaRPr lang="en-US" dirty="0"/>
          </a:p>
        </p:txBody>
      </p:sp>
      <p:sp>
        <p:nvSpPr>
          <p:cNvPr id="3" name="Text Placeholder 2"/>
          <p:cNvSpPr>
            <a:spLocks noGrp="1"/>
          </p:cNvSpPr>
          <p:nvPr>
            <p:ph type="body" sz="quarter" idx="10"/>
          </p:nvPr>
        </p:nvSpPr>
        <p:spPr>
          <a:xfrm>
            <a:off x="276683" y="987071"/>
            <a:ext cx="7577779" cy="5903154"/>
          </a:xfrm>
        </p:spPr>
        <p:txBody>
          <a:bodyPr/>
          <a:lstStyle/>
          <a:p>
            <a:endParaRPr lang="en-US" sz="3600" dirty="0"/>
          </a:p>
          <a:p>
            <a:r>
              <a:rPr lang="en-US" sz="3200" dirty="0" smtClean="0"/>
              <a:t>Population: heights of all US-located people age 18-65</a:t>
            </a:r>
          </a:p>
          <a:p>
            <a:endParaRPr lang="en-US" sz="3200" dirty="0" smtClean="0"/>
          </a:p>
          <a:p>
            <a:r>
              <a:rPr lang="en-US" sz="3200" dirty="0" smtClean="0">
                <a:solidFill>
                  <a:schemeClr val="tx2"/>
                </a:solidFill>
              </a:rPr>
              <a:t>Some samples:</a:t>
            </a:r>
          </a:p>
          <a:p>
            <a:pPr marL="742950" indent="-742950">
              <a:buAutoNum type="arabicParenR"/>
            </a:pPr>
            <a:r>
              <a:rPr lang="en-US" sz="3200" dirty="0">
                <a:solidFill>
                  <a:schemeClr val="tx2"/>
                </a:solidFill>
              </a:rPr>
              <a:t>H</a:t>
            </a:r>
            <a:r>
              <a:rPr lang="en-US" sz="3200" dirty="0" smtClean="0">
                <a:solidFill>
                  <a:schemeClr val="tx2"/>
                </a:solidFill>
              </a:rPr>
              <a:t>eights of the instructors</a:t>
            </a:r>
          </a:p>
          <a:p>
            <a:pPr marL="742950" indent="-742950">
              <a:buAutoNum type="arabicParenR"/>
            </a:pPr>
            <a:r>
              <a:rPr lang="en-US" sz="3200" dirty="0" smtClean="0">
                <a:solidFill>
                  <a:schemeClr val="tx2"/>
                </a:solidFill>
              </a:rPr>
              <a:t>Heights of all the </a:t>
            </a:r>
            <a:r>
              <a:rPr lang="en-US" sz="3200" dirty="0" err="1" smtClean="0">
                <a:solidFill>
                  <a:schemeClr val="tx2"/>
                </a:solidFill>
              </a:rPr>
              <a:t>ppl</a:t>
            </a:r>
            <a:r>
              <a:rPr lang="en-US" sz="3200" dirty="0" smtClean="0">
                <a:solidFill>
                  <a:schemeClr val="tx2"/>
                </a:solidFill>
              </a:rPr>
              <a:t> in this room</a:t>
            </a:r>
          </a:p>
          <a:p>
            <a:pPr marL="742950" indent="-742950">
              <a:buAutoNum type="arabicParenR"/>
            </a:pPr>
            <a:r>
              <a:rPr lang="en-US" sz="3200" dirty="0" smtClean="0">
                <a:solidFill>
                  <a:schemeClr val="tx2"/>
                </a:solidFill>
              </a:rPr>
              <a:t>Stop people on campus &amp; measure.</a:t>
            </a:r>
          </a:p>
          <a:p>
            <a:endParaRPr lang="en-US" sz="3200" dirty="0">
              <a:solidFill>
                <a:schemeClr val="tx2"/>
              </a:solidFill>
            </a:endParaRPr>
          </a:p>
          <a:p>
            <a:r>
              <a:rPr lang="en-US" sz="3200" dirty="0" smtClean="0">
                <a:solidFill>
                  <a:schemeClr val="tx2"/>
                </a:solidFill>
              </a:rPr>
              <a:t>How do these samples differ from the population?</a:t>
            </a:r>
            <a:endParaRPr lang="en-US" sz="3200" dirty="0">
              <a:solidFill>
                <a:schemeClr val="tx2"/>
              </a:solidFill>
            </a:endParaRPr>
          </a:p>
        </p:txBody>
      </p:sp>
      <p:sp>
        <p:nvSpPr>
          <p:cNvPr id="4" name="Oval 3"/>
          <p:cNvSpPr/>
          <p:nvPr/>
        </p:nvSpPr>
        <p:spPr bwMode="auto">
          <a:xfrm>
            <a:off x="7250723" y="1705963"/>
            <a:ext cx="4848684" cy="4569667"/>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p:cNvSpPr/>
          <p:nvPr/>
        </p:nvSpPr>
        <p:spPr bwMode="auto">
          <a:xfrm>
            <a:off x="7590702" y="4806462"/>
            <a:ext cx="580283" cy="597877"/>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9118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mean vs. sample mean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4530471"/>
              </a:xfrm>
            </p:spPr>
            <p:txBody>
              <a:bodyPr/>
              <a:lstStyle/>
              <a:p>
                <a:endParaRPr lang="en-US" dirty="0" smtClean="0"/>
              </a:p>
              <a:p>
                <a:r>
                  <a:rPr lang="en-US" sz="3600" dirty="0" smtClean="0"/>
                  <a:t>Population: heights of all US-located people 18-65</a:t>
                </a:r>
              </a:p>
              <a:p>
                <a:r>
                  <a:rPr lang="en-US" sz="2000" dirty="0" smtClean="0">
                    <a:solidFill>
                      <a:schemeClr val="tx1"/>
                    </a:solidFill>
                    <a:latin typeface="+mn-lt"/>
                  </a:rPr>
                  <a:t>Let’s call the population mean of U.S. height </a:t>
                </a:r>
                <a14:m>
                  <m:oMath xmlns:m="http://schemas.openxmlformats.org/officeDocument/2006/math">
                    <m:r>
                      <a:rPr lang="en-US" sz="2000" b="0" i="1" smtClean="0">
                        <a:solidFill>
                          <a:schemeClr val="tx1"/>
                        </a:solidFill>
                        <a:latin typeface="Cambria Math" panose="02040503050406030204" pitchFamily="18" charset="0"/>
                      </a:rPr>
                      <m:t>𝜇</m:t>
                    </m:r>
                  </m:oMath>
                </a14:m>
                <a:r>
                  <a:rPr lang="en-US" sz="2000" dirty="0" smtClean="0">
                    <a:solidFill>
                      <a:schemeClr val="tx1"/>
                    </a:solidFill>
                    <a:latin typeface="+mn-lt"/>
                  </a:rPr>
                  <a:t> (sometimes called “the truth”)</a:t>
                </a:r>
              </a:p>
              <a:p>
                <a:r>
                  <a:rPr lang="en-US" sz="2000" dirty="0" smtClean="0">
                    <a:solidFill>
                      <a:schemeClr val="tx1"/>
                    </a:solidFill>
                    <a:latin typeface="+mn-lt"/>
                  </a:rPr>
                  <a:t>At a given point in time, </a:t>
                </a:r>
                <a14:m>
                  <m:oMath xmlns:m="http://schemas.openxmlformats.org/officeDocument/2006/math">
                    <m:r>
                      <a:rPr lang="en-US" sz="2000" i="1">
                        <a:solidFill>
                          <a:schemeClr val="tx1"/>
                        </a:solidFill>
                        <a:latin typeface="Cambria Math" panose="02040503050406030204" pitchFamily="18" charset="0"/>
                      </a:rPr>
                      <m:t>𝜇</m:t>
                    </m:r>
                  </m:oMath>
                </a14:m>
                <a:r>
                  <a:rPr lang="en-US" sz="2000" dirty="0" smtClean="0">
                    <a:solidFill>
                      <a:schemeClr val="tx1"/>
                    </a:solidFill>
                    <a:latin typeface="+mn-lt"/>
                  </a:rPr>
                  <a:t> is </a:t>
                </a:r>
                <a:r>
                  <a:rPr lang="en-US" sz="2000" i="1" dirty="0" smtClean="0">
                    <a:solidFill>
                      <a:schemeClr val="tx1"/>
                    </a:solidFill>
                    <a:latin typeface="+mn-lt"/>
                  </a:rPr>
                  <a:t>deterministic. </a:t>
                </a:r>
                <a:r>
                  <a:rPr lang="en-US" sz="2000" dirty="0" smtClean="0">
                    <a:solidFill>
                      <a:schemeClr val="tx1"/>
                    </a:solidFill>
                    <a:latin typeface="+mn-lt"/>
                  </a:rPr>
                  <a:t>Let’s assume it’s 66.2 inches.</a:t>
                </a:r>
                <a:endParaRPr lang="en-US" sz="2000" i="1" dirty="0" smtClean="0">
                  <a:solidFill>
                    <a:schemeClr val="tx1"/>
                  </a:solidFill>
                  <a:latin typeface="+mn-lt"/>
                </a:endParaRPr>
              </a:p>
              <a:p>
                <a:endParaRPr lang="en-US" sz="3600" dirty="0">
                  <a:solidFill>
                    <a:schemeClr val="tx2"/>
                  </a:solidFill>
                </a:endParaRPr>
              </a:p>
              <a:p>
                <a:r>
                  <a:rPr lang="en-US" sz="3600" dirty="0" smtClean="0">
                    <a:solidFill>
                      <a:schemeClr val="tx2"/>
                    </a:solidFill>
                  </a:rPr>
                  <a:t>Sample: we’ll draw a sample </a:t>
                </a:r>
                <a:r>
                  <a:rPr lang="en-US" sz="3600" i="1" dirty="0" smtClean="0">
                    <a:solidFill>
                      <a:schemeClr val="tx2"/>
                    </a:solidFill>
                  </a:rPr>
                  <a:t>N </a:t>
                </a:r>
                <a:r>
                  <a:rPr lang="en-US" sz="3600" dirty="0" smtClean="0">
                    <a:solidFill>
                      <a:schemeClr val="tx2"/>
                    </a:solidFill>
                  </a:rPr>
                  <a:t>people located in US</a:t>
                </a:r>
              </a:p>
              <a:p>
                <a:r>
                  <a:rPr lang="en-US" sz="2000" dirty="0" smtClean="0">
                    <a:solidFill>
                      <a:schemeClr val="tx1"/>
                    </a:solidFill>
                    <a:latin typeface="+mn-lt"/>
                  </a:rPr>
                  <a:t>Let’s call the sample mean of adult U.S. height </a:t>
                </a:r>
                <a14:m>
                  <m:oMath xmlns:m="http://schemas.openxmlformats.org/officeDocument/2006/math">
                    <m:acc>
                      <m:accPr>
                        <m:chr m:val="̅"/>
                        <m:ctrlPr>
                          <a:rPr lang="en-US" sz="2000" b="1" i="1" smtClean="0">
                            <a:solidFill>
                              <a:schemeClr val="tx1"/>
                            </a:solidFill>
                            <a:latin typeface="Cambria Math" panose="02040503050406030204" pitchFamily="18" charset="0"/>
                          </a:rPr>
                        </m:ctrlPr>
                      </m:acc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𝒙</m:t>
                            </m:r>
                          </m:e>
                          <m:sub>
                            <m:r>
                              <a:rPr lang="en-US" sz="2000" b="1" i="1" smtClean="0">
                                <a:solidFill>
                                  <a:schemeClr val="tx1"/>
                                </a:solidFill>
                                <a:latin typeface="Cambria Math" panose="02040503050406030204" pitchFamily="18" charset="0"/>
                              </a:rPr>
                              <m:t>𝑵</m:t>
                            </m:r>
                          </m:sub>
                        </m:sSub>
                      </m:e>
                    </m:acc>
                  </m:oMath>
                </a14:m>
                <a:r>
                  <a:rPr lang="en-US" sz="2000" dirty="0" smtClean="0">
                    <a:solidFill>
                      <a:schemeClr val="tx1"/>
                    </a:solidFill>
                    <a:latin typeface="+mn-lt"/>
                  </a:rPr>
                  <a:t> (pronounced x-bar)</a:t>
                </a:r>
                <a:endParaRPr lang="en-US" sz="2000" dirty="0">
                  <a:solidFill>
                    <a:schemeClr val="tx1"/>
                  </a:solidFill>
                  <a:latin typeface="+mn-lt"/>
                </a:endParaRPr>
              </a:p>
              <a:p>
                <a:r>
                  <a:rPr lang="en-US" sz="2000" dirty="0" smtClean="0">
                    <a:solidFill>
                      <a:schemeClr val="tx1"/>
                    </a:solidFill>
                    <a:latin typeface="+mn-lt"/>
                  </a:rPr>
                  <a:t>Any given sample mean </a:t>
                </a:r>
                <a14:m>
                  <m:oMath xmlns:m="http://schemas.openxmlformats.org/officeDocument/2006/math">
                    <m:acc>
                      <m:accPr>
                        <m:chr m:val="̅"/>
                        <m:ctrlPr>
                          <a:rPr lang="en-US" sz="2000" b="0" i="1" smtClean="0">
                            <a:solidFill>
                              <a:schemeClr val="tx1"/>
                            </a:solidFill>
                            <a:latin typeface="Cambria Math" panose="02040503050406030204" pitchFamily="18" charset="0"/>
                          </a:rPr>
                        </m:ctrlPr>
                      </m:acc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𝒙</m:t>
                            </m:r>
                          </m:e>
                          <m:sub>
                            <m:r>
                              <a:rPr lang="en-US" sz="2000" b="1" i="1" smtClean="0">
                                <a:solidFill>
                                  <a:schemeClr val="tx1"/>
                                </a:solidFill>
                                <a:latin typeface="Cambria Math" panose="02040503050406030204" pitchFamily="18" charset="0"/>
                              </a:rPr>
                              <m:t>𝑵</m:t>
                            </m:r>
                          </m:sub>
                        </m:sSub>
                      </m:e>
                    </m:acc>
                  </m:oMath>
                </a14:m>
                <a:r>
                  <a:rPr lang="en-US" sz="2000" dirty="0" smtClean="0">
                    <a:solidFill>
                      <a:schemeClr val="tx1"/>
                    </a:solidFill>
                    <a:latin typeface="+mn-lt"/>
                  </a:rPr>
                  <a:t> </a:t>
                </a:r>
                <a:r>
                  <a:rPr lang="en-US" sz="2000" dirty="0">
                    <a:solidFill>
                      <a:schemeClr val="tx1"/>
                    </a:solidFill>
                    <a:latin typeface="+mn-lt"/>
                  </a:rPr>
                  <a:t>is </a:t>
                </a:r>
                <a:r>
                  <a:rPr lang="en-US" sz="2000" i="1" dirty="0" smtClean="0">
                    <a:solidFill>
                      <a:schemeClr val="tx1"/>
                    </a:solidFill>
                    <a:latin typeface="+mn-lt"/>
                  </a:rPr>
                  <a:t>random variable</a:t>
                </a:r>
                <a:endParaRPr lang="en-US" sz="2000" i="1" dirty="0">
                  <a:solidFill>
                    <a:schemeClr val="tx1"/>
                  </a:solidFill>
                  <a:latin typeface="+mn-lt"/>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4530471"/>
              </a:xfrm>
              <a:blipFill>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379511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“random variable”</a:t>
            </a:r>
            <a:endParaRPr lang="en-US" dirty="0"/>
          </a:p>
        </p:txBody>
      </p:sp>
      <p:sp>
        <p:nvSpPr>
          <p:cNvPr id="3" name="Text Placeholder 2"/>
          <p:cNvSpPr>
            <a:spLocks noGrp="1"/>
          </p:cNvSpPr>
          <p:nvPr>
            <p:ph type="body" sz="quarter" idx="10"/>
          </p:nvPr>
        </p:nvSpPr>
        <p:spPr>
          <a:xfrm>
            <a:off x="276683" y="987071"/>
            <a:ext cx="11004875" cy="5484578"/>
          </a:xfrm>
        </p:spPr>
        <p:txBody>
          <a:bodyPr/>
          <a:lstStyle/>
          <a:p>
            <a:endParaRPr lang="en-US" dirty="0" smtClean="0"/>
          </a:p>
          <a:p>
            <a:r>
              <a:rPr lang="en-US" sz="3600" dirty="0" smtClean="0"/>
              <a:t>Deterministic: not influenced by chance</a:t>
            </a:r>
          </a:p>
          <a:p>
            <a:r>
              <a:rPr lang="en-US" sz="2000" b="1" dirty="0" smtClean="0">
                <a:solidFill>
                  <a:schemeClr val="tx1"/>
                </a:solidFill>
                <a:latin typeface="+mn-lt"/>
              </a:rPr>
              <a:t>In measurement</a:t>
            </a:r>
            <a:r>
              <a:rPr lang="en-US" sz="2000" dirty="0" smtClean="0">
                <a:solidFill>
                  <a:schemeClr val="tx1"/>
                </a:solidFill>
                <a:latin typeface="+mn-lt"/>
              </a:rPr>
              <a:t>: every time you measure, you get the same answer.</a:t>
            </a:r>
          </a:p>
          <a:p>
            <a:r>
              <a:rPr lang="en-US" sz="2000" b="1" dirty="0" smtClean="0">
                <a:solidFill>
                  <a:schemeClr val="tx1"/>
                </a:solidFill>
                <a:latin typeface="+mn-lt"/>
              </a:rPr>
              <a:t>In models</a:t>
            </a:r>
            <a:r>
              <a:rPr lang="en-US" sz="2000" dirty="0" smtClean="0">
                <a:solidFill>
                  <a:schemeClr val="tx1"/>
                </a:solidFill>
                <a:latin typeface="+mn-lt"/>
              </a:rPr>
              <a:t>: for same input, you always get same output. Ex. Planetary motion</a:t>
            </a:r>
          </a:p>
          <a:p>
            <a:endParaRPr lang="en-US" sz="3600" dirty="0">
              <a:solidFill>
                <a:schemeClr val="tx2"/>
              </a:solidFill>
            </a:endParaRPr>
          </a:p>
          <a:p>
            <a:r>
              <a:rPr lang="en-US" sz="3600" dirty="0" smtClean="0">
                <a:solidFill>
                  <a:schemeClr val="tx2"/>
                </a:solidFill>
              </a:rPr>
              <a:t>Stochastic: there is some element of </a:t>
            </a:r>
            <a:r>
              <a:rPr lang="en-US" sz="3600" i="1" dirty="0" smtClean="0">
                <a:solidFill>
                  <a:schemeClr val="tx2"/>
                </a:solidFill>
              </a:rPr>
              <a:t>randomness</a:t>
            </a:r>
            <a:endParaRPr lang="en-US" sz="3600" dirty="0" smtClean="0">
              <a:solidFill>
                <a:schemeClr val="tx2"/>
              </a:solidFill>
            </a:endParaRPr>
          </a:p>
          <a:p>
            <a:r>
              <a:rPr lang="en-US" sz="2000" b="1" dirty="0" smtClean="0">
                <a:solidFill>
                  <a:schemeClr val="tx1"/>
                </a:solidFill>
                <a:latin typeface="+mn-lt"/>
              </a:rPr>
              <a:t>In measurement</a:t>
            </a:r>
            <a:r>
              <a:rPr lang="en-US" sz="2000" dirty="0" smtClean="0">
                <a:solidFill>
                  <a:schemeClr val="tx1"/>
                </a:solidFill>
                <a:latin typeface="+mn-lt"/>
              </a:rPr>
              <a:t>: every time you “measure”, you </a:t>
            </a:r>
            <a:r>
              <a:rPr lang="en-US" sz="2000" i="1" dirty="0" smtClean="0">
                <a:solidFill>
                  <a:schemeClr val="tx1"/>
                </a:solidFill>
                <a:latin typeface="+mn-lt"/>
              </a:rPr>
              <a:t>expect</a:t>
            </a:r>
            <a:r>
              <a:rPr lang="en-US" sz="2000" dirty="0" smtClean="0">
                <a:solidFill>
                  <a:schemeClr val="tx1"/>
                </a:solidFill>
                <a:latin typeface="+mn-lt"/>
              </a:rPr>
              <a:t> a different outcome</a:t>
            </a:r>
          </a:p>
          <a:p>
            <a:r>
              <a:rPr lang="en-US" sz="2000" b="1" dirty="0" smtClean="0">
                <a:solidFill>
                  <a:schemeClr val="tx1"/>
                </a:solidFill>
                <a:latin typeface="+mn-lt"/>
              </a:rPr>
              <a:t>In models</a:t>
            </a:r>
            <a:r>
              <a:rPr lang="en-US" sz="2000" dirty="0" smtClean="0">
                <a:solidFill>
                  <a:schemeClr val="tx1"/>
                </a:solidFill>
                <a:latin typeface="+mn-lt"/>
              </a:rPr>
              <a:t>: the same input leads to different output. Ex. Identical twins tend can have different medical outcomes due to differential gene expression and different </a:t>
            </a:r>
            <a:r>
              <a:rPr lang="en-US" sz="2000" dirty="0" err="1" smtClean="0">
                <a:solidFill>
                  <a:schemeClr val="tx1"/>
                </a:solidFill>
                <a:latin typeface="+mn-lt"/>
              </a:rPr>
              <a:t>enviroment</a:t>
            </a:r>
            <a:endParaRPr lang="en-US" sz="2000" dirty="0" smtClean="0">
              <a:solidFill>
                <a:schemeClr val="tx1"/>
              </a:solidFill>
              <a:latin typeface="+mn-lt"/>
            </a:endParaRPr>
          </a:p>
          <a:p>
            <a:r>
              <a:rPr lang="en-US" sz="2000" b="1" dirty="0" smtClean="0">
                <a:solidFill>
                  <a:schemeClr val="tx1"/>
                </a:solidFill>
                <a:latin typeface="+mn-lt"/>
              </a:rPr>
              <a:t>In both cases</a:t>
            </a:r>
            <a:r>
              <a:rPr lang="en-US" sz="2000" dirty="0" smtClean="0">
                <a:solidFill>
                  <a:schemeClr val="tx1"/>
                </a:solidFill>
                <a:latin typeface="+mn-lt"/>
              </a:rPr>
              <a:t>: you cannot perfectly predict what will happen</a:t>
            </a:r>
          </a:p>
          <a:p>
            <a:endParaRPr lang="en-US" sz="2000" dirty="0">
              <a:solidFill>
                <a:schemeClr val="tx1"/>
              </a:solidFill>
              <a:latin typeface="+mn-lt"/>
            </a:endParaRPr>
          </a:p>
          <a:p>
            <a:endParaRPr lang="en-US" sz="3600" dirty="0">
              <a:solidFill>
                <a:schemeClr val="tx2"/>
              </a:solidFill>
            </a:endParaRPr>
          </a:p>
        </p:txBody>
      </p:sp>
    </p:spTree>
    <p:extLst>
      <p:ext uri="{BB962C8B-B14F-4D97-AF65-F5344CB8AC3E}">
        <p14:creationId xmlns:p14="http://schemas.microsoft.com/office/powerpoint/2010/main" val="193033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deterministic vs. stochastic</a:t>
            </a:r>
            <a:endParaRPr lang="en-US" dirty="0"/>
          </a:p>
        </p:txBody>
      </p:sp>
      <p:sp>
        <p:nvSpPr>
          <p:cNvPr id="3" name="Text Placeholder 2"/>
          <p:cNvSpPr>
            <a:spLocks noGrp="1"/>
          </p:cNvSpPr>
          <p:nvPr>
            <p:ph type="body" sz="quarter" idx="10"/>
          </p:nvPr>
        </p:nvSpPr>
        <p:spPr>
          <a:xfrm>
            <a:off x="276683" y="987071"/>
            <a:ext cx="11004875" cy="6641818"/>
          </a:xfrm>
        </p:spPr>
        <p:txBody>
          <a:bodyPr/>
          <a:lstStyle/>
          <a:p>
            <a:endParaRPr lang="en-US" dirty="0" smtClean="0"/>
          </a:p>
          <a:p>
            <a:endParaRPr lang="en-US" sz="2000" dirty="0">
              <a:solidFill>
                <a:schemeClr val="tx1"/>
              </a:solidFill>
              <a:latin typeface="+mn-lt"/>
            </a:endParaRPr>
          </a:p>
          <a:p>
            <a:r>
              <a:rPr lang="en-US" sz="2000" b="1" dirty="0" smtClean="0">
                <a:solidFill>
                  <a:schemeClr val="tx1"/>
                </a:solidFill>
                <a:latin typeface="+mn-lt"/>
              </a:rPr>
              <a:t>Baseball</a:t>
            </a:r>
            <a:r>
              <a:rPr lang="en-US" sz="2000" dirty="0" smtClean="0">
                <a:solidFill>
                  <a:schemeClr val="tx1"/>
                </a:solidFill>
                <a:latin typeface="+mn-lt"/>
              </a:rPr>
              <a:t>: outcome (hit or not)</a:t>
            </a:r>
          </a:p>
          <a:p>
            <a:r>
              <a:rPr lang="en-US" sz="2000" dirty="0" smtClean="0">
                <a:solidFill>
                  <a:srgbClr val="FF0000"/>
                </a:solidFill>
                <a:latin typeface="+mn-lt"/>
              </a:rPr>
              <a:t>Stochastic: batting avg. gives probability of a hit. Batting avg. can be modeled for specific conditions (e.g. facing pitcher X, in ballpark Y, with conditions Z).</a:t>
            </a:r>
          </a:p>
          <a:p>
            <a:endParaRPr lang="en-US" sz="2000" dirty="0">
              <a:solidFill>
                <a:schemeClr val="tx1"/>
              </a:solidFill>
              <a:latin typeface="+mn-lt"/>
            </a:endParaRPr>
          </a:p>
          <a:p>
            <a:r>
              <a:rPr lang="en-US" sz="2000" b="1" dirty="0" smtClean="0">
                <a:solidFill>
                  <a:schemeClr val="tx1"/>
                </a:solidFill>
                <a:latin typeface="+mn-lt"/>
              </a:rPr>
              <a:t>Subway</a:t>
            </a:r>
            <a:r>
              <a:rPr lang="en-US" sz="2000" dirty="0" smtClean="0">
                <a:solidFill>
                  <a:schemeClr val="tx1"/>
                </a:solidFill>
                <a:latin typeface="+mn-lt"/>
              </a:rPr>
              <a:t>: trip time between Station X and Station Y</a:t>
            </a:r>
          </a:p>
          <a:p>
            <a:r>
              <a:rPr lang="en-US" sz="2000" dirty="0" smtClean="0">
                <a:solidFill>
                  <a:srgbClr val="FF0000"/>
                </a:solidFill>
                <a:latin typeface="+mn-lt"/>
              </a:rPr>
              <a:t>Stochastic: delays lead to small departures from schedule</a:t>
            </a:r>
          </a:p>
          <a:p>
            <a:endParaRPr lang="en-US" sz="2000" dirty="0">
              <a:solidFill>
                <a:schemeClr val="tx1"/>
              </a:solidFill>
              <a:latin typeface="+mn-lt"/>
            </a:endParaRPr>
          </a:p>
          <a:p>
            <a:r>
              <a:rPr lang="en-US" sz="2000" b="1" dirty="0" smtClean="0">
                <a:solidFill>
                  <a:schemeClr val="tx1"/>
                </a:solidFill>
                <a:latin typeface="+mn-lt"/>
              </a:rPr>
              <a:t>Weight of a quarter</a:t>
            </a:r>
          </a:p>
          <a:p>
            <a:r>
              <a:rPr lang="en-US" sz="2000" dirty="0" smtClean="0">
                <a:solidFill>
                  <a:srgbClr val="FF0000"/>
                </a:solidFill>
                <a:latin typeface="+mn-lt"/>
              </a:rPr>
              <a:t>Technically stochastic: all quarters differ by microscopic amounts. Practically speaking it is deterministic </a:t>
            </a:r>
          </a:p>
          <a:p>
            <a:endParaRPr lang="en-US" sz="2000" dirty="0">
              <a:solidFill>
                <a:schemeClr val="tx1"/>
              </a:solidFill>
              <a:latin typeface="+mn-lt"/>
            </a:endParaRPr>
          </a:p>
          <a:p>
            <a:r>
              <a:rPr lang="en-US" sz="2000" b="1" dirty="0" smtClean="0">
                <a:solidFill>
                  <a:schemeClr val="tx1"/>
                </a:solidFill>
                <a:latin typeface="+mn-lt"/>
              </a:rPr>
              <a:t>Length of a day</a:t>
            </a:r>
          </a:p>
          <a:p>
            <a:r>
              <a:rPr lang="en-US" sz="2000" dirty="0" smtClean="0">
                <a:solidFill>
                  <a:srgbClr val="FF0000"/>
                </a:solidFill>
                <a:latin typeface="+mn-lt"/>
              </a:rPr>
              <a:t>Deterministic: although days are getting slightly longer, this can be predicted perfectly</a:t>
            </a:r>
            <a:endParaRPr lang="en-US" sz="2000" dirty="0">
              <a:solidFill>
                <a:srgbClr val="FF0000"/>
              </a:solidFill>
              <a:latin typeface="+mn-lt"/>
            </a:endParaRPr>
          </a:p>
          <a:p>
            <a:endParaRPr lang="en-US" sz="2000" dirty="0" smtClean="0">
              <a:solidFill>
                <a:schemeClr val="tx1"/>
              </a:solidFill>
              <a:latin typeface="+mn-lt"/>
            </a:endParaRPr>
          </a:p>
          <a:p>
            <a:endParaRPr lang="en-US" sz="2000" dirty="0">
              <a:solidFill>
                <a:schemeClr val="tx1"/>
              </a:solidFill>
              <a:latin typeface="+mn-lt"/>
            </a:endParaRPr>
          </a:p>
          <a:p>
            <a:endParaRPr lang="en-US" sz="3600" dirty="0">
              <a:solidFill>
                <a:schemeClr val="tx2"/>
              </a:solidFill>
            </a:endParaRPr>
          </a:p>
        </p:txBody>
      </p:sp>
    </p:spTree>
    <p:extLst>
      <p:ext uri="{BB962C8B-B14F-4D97-AF65-F5344CB8AC3E}">
        <p14:creationId xmlns:p14="http://schemas.microsoft.com/office/powerpoint/2010/main" val="11367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acc>
                      <m:accPr>
                        <m:chr m:val="̅"/>
                        <m:ctrlPr>
                          <a:rPr lang="en-US" i="1" smtClean="0">
                            <a:solidFill>
                              <a:schemeClr val="tx1"/>
                            </a:solidFill>
                            <a:latin typeface="Cambria Math" panose="02040503050406030204" pitchFamily="18" charset="0"/>
                          </a:rPr>
                        </m:ctrlPr>
                      </m:accPr>
                      <m:e>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𝒙</m:t>
                            </m:r>
                          </m:e>
                          <m:sub>
                            <m:r>
                              <a:rPr lang="en-US" b="1" i="1" smtClean="0">
                                <a:solidFill>
                                  <a:schemeClr val="tx1"/>
                                </a:solidFill>
                                <a:latin typeface="Cambria Math" panose="02040503050406030204" pitchFamily="18" charset="0"/>
                              </a:rPr>
                              <m:t>𝑵</m:t>
                            </m:r>
                          </m:sub>
                        </m:sSub>
                      </m:e>
                    </m:acc>
                  </m:oMath>
                </a14:m>
                <a:r>
                  <a:rPr lang="en-US" dirty="0" smtClean="0"/>
                  <a:t> as a random variable</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sp>
        <p:nvSpPr>
          <p:cNvPr id="3" name="Text Placeholder 2"/>
          <p:cNvSpPr>
            <a:spLocks noGrp="1"/>
          </p:cNvSpPr>
          <p:nvPr>
            <p:ph type="body" sz="quarter" idx="10"/>
          </p:nvPr>
        </p:nvSpPr>
        <p:spPr>
          <a:xfrm>
            <a:off x="274320" y="755684"/>
            <a:ext cx="11004875" cy="6746462"/>
          </a:xfrm>
        </p:spPr>
        <p:txBody>
          <a:bodyPr/>
          <a:lstStyle/>
          <a:p>
            <a:endParaRPr lang="en-US" dirty="0" smtClean="0"/>
          </a:p>
          <a:p>
            <a:r>
              <a:rPr lang="en-US" sz="3600" dirty="0" smtClean="0"/>
              <a:t>Determine sample size, N</a:t>
            </a:r>
          </a:p>
          <a:p>
            <a:endParaRPr lang="en-US" sz="3600" dirty="0" smtClean="0"/>
          </a:p>
          <a:p>
            <a:r>
              <a:rPr lang="en-US" sz="3600" dirty="0" smtClean="0"/>
              <a:t>Determine sampling procedure</a:t>
            </a:r>
          </a:p>
          <a:p>
            <a:r>
              <a:rPr lang="en-US" sz="2000" dirty="0" smtClean="0">
                <a:solidFill>
                  <a:schemeClr val="tx1"/>
                </a:solidFill>
                <a:latin typeface="+mn-lt"/>
              </a:rPr>
              <a:t>How are we going to get N observations?</a:t>
            </a:r>
          </a:p>
          <a:p>
            <a:endParaRPr lang="en-US" sz="3600" dirty="0">
              <a:solidFill>
                <a:schemeClr val="tx2"/>
              </a:solidFill>
            </a:endParaRPr>
          </a:p>
          <a:p>
            <a:r>
              <a:rPr lang="en-US" sz="3600" dirty="0" smtClean="0">
                <a:solidFill>
                  <a:schemeClr val="tx2"/>
                </a:solidFill>
              </a:rPr>
              <a:t>Provided N is less than total population, then each sample will tend to differ. Imagine we conduct two samples:</a:t>
            </a:r>
          </a:p>
          <a:p>
            <a:r>
              <a:rPr lang="en-US" sz="2000" dirty="0" smtClean="0">
                <a:solidFill>
                  <a:schemeClr val="tx1"/>
                </a:solidFill>
                <a:latin typeface="+mn-lt"/>
              </a:rPr>
              <a:t>All </a:t>
            </a:r>
            <a:r>
              <a:rPr lang="en-US" sz="2000" i="1" dirty="0" smtClean="0">
                <a:solidFill>
                  <a:schemeClr val="tx1"/>
                </a:solidFill>
                <a:latin typeface="+mn-lt"/>
              </a:rPr>
              <a:t>statistics </a:t>
            </a:r>
            <a:r>
              <a:rPr lang="en-US" sz="2000" dirty="0" smtClean="0">
                <a:solidFill>
                  <a:schemeClr val="tx1"/>
                </a:solidFill>
                <a:latin typeface="+mn-lt"/>
              </a:rPr>
              <a:t>we measure will tend to differ between the two samples</a:t>
            </a:r>
          </a:p>
          <a:p>
            <a:r>
              <a:rPr lang="en-US" sz="2000" dirty="0" smtClean="0">
                <a:solidFill>
                  <a:schemeClr val="tx1"/>
                </a:solidFill>
                <a:latin typeface="+mn-lt"/>
              </a:rPr>
              <a:t>Statistical theory will tell us the degree to which we should expect them to differ</a:t>
            </a:r>
          </a:p>
          <a:p>
            <a:endParaRPr lang="en-US" sz="2000" dirty="0">
              <a:solidFill>
                <a:schemeClr val="tx1"/>
              </a:solidFill>
              <a:latin typeface="+mn-lt"/>
            </a:endParaRPr>
          </a:p>
          <a:p>
            <a:endParaRPr lang="en-US" sz="3600" dirty="0">
              <a:solidFill>
                <a:schemeClr val="tx2"/>
              </a:solidFill>
            </a:endParaRPr>
          </a:p>
        </p:txBody>
      </p:sp>
    </p:spTree>
    <p:extLst>
      <p:ext uri="{BB962C8B-B14F-4D97-AF65-F5344CB8AC3E}">
        <p14:creationId xmlns:p14="http://schemas.microsoft.com/office/powerpoint/2010/main" val="124349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acc>
                      <m:accPr>
                        <m:chr m:val="̅"/>
                        <m:ctrlPr>
                          <a:rPr lang="en-US"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𝒙</m:t>
                        </m:r>
                      </m:e>
                    </m:acc>
                  </m:oMath>
                </a14:m>
                <a:r>
                  <a:rPr lang="en-US" dirty="0" smtClean="0"/>
                  <a:t> is an </a:t>
                </a:r>
                <a:r>
                  <a:rPr lang="en-US" i="1" dirty="0" smtClean="0"/>
                  <a:t>estimator </a:t>
                </a:r>
                <a:r>
                  <a:rPr lang="en-US" dirty="0" smtClean="0"/>
                  <a:t>for </a:t>
                </a:r>
                <a14:m>
                  <m:oMath xmlns:m="http://schemas.openxmlformats.org/officeDocument/2006/math">
                    <m:r>
                      <a:rPr lang="en-US" i="1">
                        <a:solidFill>
                          <a:schemeClr val="tx1"/>
                        </a:solidFill>
                        <a:latin typeface="Cambria Math" panose="02040503050406030204" pitchFamily="18" charset="0"/>
                      </a:rPr>
                      <m:t>𝜇</m:t>
                    </m:r>
                  </m:oMath>
                </a14:m>
                <a:r>
                  <a:rPr lang="en-US" dirty="0" smtClean="0">
                    <a:solidFill>
                      <a:schemeClr val="tx1"/>
                    </a:solidFill>
                  </a:rPr>
                  <a:t> </a:t>
                </a:r>
                <a:r>
                  <a:rPr lang="en-US" dirty="0">
                    <a:solidFill>
                      <a:schemeClr val="tx1"/>
                    </a:solidFill>
                  </a:rPr>
                  <a:t/>
                </a:r>
                <a:br>
                  <a:rPr lang="en-US" dirty="0">
                    <a:solidFill>
                      <a:schemeClr val="tx1"/>
                    </a:solidFill>
                  </a:rPr>
                </a:br>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sp>
        <p:nvSpPr>
          <p:cNvPr id="3" name="Text Placeholder 2"/>
          <p:cNvSpPr>
            <a:spLocks noGrp="1"/>
          </p:cNvSpPr>
          <p:nvPr>
            <p:ph type="body" sz="quarter" idx="10"/>
          </p:nvPr>
        </p:nvSpPr>
        <p:spPr>
          <a:xfrm>
            <a:off x="276683" y="987071"/>
            <a:ext cx="11004875" cy="5503045"/>
          </a:xfrm>
        </p:spPr>
        <p:txBody>
          <a:bodyPr/>
          <a:lstStyle/>
          <a:p>
            <a:endParaRPr lang="en-US" dirty="0" smtClean="0"/>
          </a:p>
          <a:p>
            <a:r>
              <a:rPr lang="en-US" sz="3600" dirty="0" smtClean="0"/>
              <a:t>Samples are used to estimate population parameters</a:t>
            </a:r>
          </a:p>
          <a:p>
            <a:endParaRPr lang="en-US" sz="3600" dirty="0" smtClean="0">
              <a:solidFill>
                <a:schemeClr val="tx2"/>
              </a:solidFill>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r>
              <a:rPr lang="en-US" sz="3600" dirty="0" smtClean="0">
                <a:solidFill>
                  <a:schemeClr val="tx2"/>
                </a:solidFill>
              </a:rPr>
              <a:t>Statistical properties of how the sample is drawn will determine how useful the estimator is</a:t>
            </a:r>
          </a:p>
          <a:p>
            <a:endParaRPr lang="en-US" sz="3600" dirty="0">
              <a:solidFill>
                <a:schemeClr val="tx2"/>
              </a:solidFill>
            </a:endParaRPr>
          </a:p>
        </p:txBody>
      </p:sp>
      <p:sp>
        <p:nvSpPr>
          <p:cNvPr id="4" name="Oval 3"/>
          <p:cNvSpPr/>
          <p:nvPr/>
        </p:nvSpPr>
        <p:spPr bwMode="auto">
          <a:xfrm>
            <a:off x="3129985" y="2253015"/>
            <a:ext cx="2427667" cy="2401077"/>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p:cNvSpPr/>
          <p:nvPr/>
        </p:nvSpPr>
        <p:spPr bwMode="auto">
          <a:xfrm>
            <a:off x="3256209" y="3750796"/>
            <a:ext cx="290540" cy="314147"/>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6858000" y="2458134"/>
            <a:ext cx="4857007"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Observe heights in the sample to make </a:t>
            </a:r>
            <a:r>
              <a:rPr lang="en-US" sz="2400" i="1" dirty="0" smtClean="0">
                <a:gradFill>
                  <a:gsLst>
                    <a:gs pos="2917">
                      <a:schemeClr val="tx1"/>
                    </a:gs>
                    <a:gs pos="30000">
                      <a:schemeClr val="tx1"/>
                    </a:gs>
                  </a:gsLst>
                  <a:lin ang="5400000" scaled="0"/>
                </a:gradFill>
              </a:rPr>
              <a:t>inference </a:t>
            </a:r>
            <a:r>
              <a:rPr lang="en-US" sz="2400" dirty="0" smtClean="0">
                <a:gradFill>
                  <a:gsLst>
                    <a:gs pos="2917">
                      <a:schemeClr val="tx1"/>
                    </a:gs>
                    <a:gs pos="30000">
                      <a:schemeClr val="tx1"/>
                    </a:gs>
                  </a:gsLst>
                  <a:lin ang="5400000" scaled="0"/>
                </a:gradFill>
              </a:rPr>
              <a:t>about heights in the population</a:t>
            </a:r>
          </a:p>
        </p:txBody>
      </p:sp>
    </p:spTree>
    <p:extLst>
      <p:ext uri="{BB962C8B-B14F-4D97-AF65-F5344CB8AC3E}">
        <p14:creationId xmlns:p14="http://schemas.microsoft.com/office/powerpoint/2010/main" val="79569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3842E-6 -3.47708E-6 L 0.26602 -0.10667 " pathEditMode="relative" rAng="0" ptsTypes="AA">
                                      <p:cBhvr>
                                        <p:cTn id="6" dur="2000" fill="hold"/>
                                        <p:tgtEl>
                                          <p:spTgt spid="5"/>
                                        </p:tgtEl>
                                        <p:attrNameLst>
                                          <p:attrName>ppt_x</p:attrName>
                                          <p:attrName>ppt_y</p:attrName>
                                        </p:attrNameLst>
                                      </p:cBhvr>
                                      <p:rCtr x="13301" y="-5334"/>
                                    </p:animMotion>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f760ca42-6bc8-4f0c-81d0-ac243bc7649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TFTemplate16X9.potx</Template>
  <TotalTime>25102</TotalTime>
  <Words>5447</Words>
  <Application>Microsoft Office PowerPoint</Application>
  <PresentationFormat>Custom</PresentationFormat>
  <Paragraphs>523</Paragraphs>
  <Slides>35</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Cambria Math</vt:lpstr>
      <vt:lpstr>Consolas</vt:lpstr>
      <vt:lpstr>Segoe UI</vt:lpstr>
      <vt:lpstr>Segoe UI Light</vt:lpstr>
      <vt:lpstr>Wingdings</vt:lpstr>
      <vt:lpstr>TFTemplate16X9</vt:lpstr>
      <vt:lpstr>3-30367_MSR Dark Blue Template 16x9</vt:lpstr>
      <vt:lpstr>Estimators and Sampling</vt:lpstr>
      <vt:lpstr>PowerPoint Presentation</vt:lpstr>
      <vt:lpstr>Population vs. samples</vt:lpstr>
      <vt:lpstr>Ex. Population vs. samples</vt:lpstr>
      <vt:lpstr>Population mean vs. sample mean</vt:lpstr>
      <vt:lpstr>What is a “random variable”</vt:lpstr>
      <vt:lpstr>Examples: deterministic vs. stochastic</vt:lpstr>
      <vt:lpstr>(x_N ) ̅ as a random variable</vt:lpstr>
      <vt:lpstr>x ̅ is an estimator for μ   </vt:lpstr>
      <vt:lpstr>Properties of the sample mean</vt:lpstr>
      <vt:lpstr>Properties of the sample mean</vt:lpstr>
      <vt:lpstr>Properties of the sample mean</vt:lpstr>
      <vt:lpstr>Standard error vs. standard deviation</vt:lpstr>
      <vt:lpstr>Coin flipping: s.e. vs. s.d.</vt:lpstr>
      <vt:lpstr>Standard error vs. standard deviation</vt:lpstr>
      <vt:lpstr>s.e. vs. s.d.</vt:lpstr>
      <vt:lpstr>Statistical uncertainty and √N</vt:lpstr>
      <vt:lpstr>Standard error and sample size</vt:lpstr>
      <vt:lpstr>Height example cont. </vt:lpstr>
      <vt:lpstr>Constructing confidence intervals</vt:lpstr>
      <vt:lpstr>What does this mean?</vt:lpstr>
      <vt:lpstr>Visualizing the CLT</vt:lpstr>
      <vt:lpstr>What does standard error capture?</vt:lpstr>
      <vt:lpstr>Sampling and estimation </vt:lpstr>
      <vt:lpstr>Returning to our example</vt:lpstr>
      <vt:lpstr>Random sampling for unbiasedness</vt:lpstr>
      <vt:lpstr>Example: polls</vt:lpstr>
      <vt:lpstr>PowerPoint Presentation</vt:lpstr>
      <vt:lpstr>PowerPoint Presentation</vt:lpstr>
      <vt:lpstr>Two key properties of an estimator</vt:lpstr>
      <vt:lpstr>Returning to the height example</vt:lpstr>
      <vt:lpstr>What determines properties of an estimator?</vt:lpstr>
      <vt:lpstr>Hypothesis testing</vt:lpstr>
      <vt:lpstr>Hypothesis testing: p values</vt:lpstr>
      <vt:lpstr>Hypothesis testing</vt:lpstr>
    </vt:vector>
  </TitlesOfParts>
  <Manager>&lt;Comms manager/speech writer&gt;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Justin Rao</cp:lastModifiedBy>
  <cp:revision>1148</cp:revision>
  <dcterms:created xsi:type="dcterms:W3CDTF">2012-05-22T07:38:31Z</dcterms:created>
  <dcterms:modified xsi:type="dcterms:W3CDTF">2015-11-11T20:48:42Z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