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70" r:id="rId12"/>
    <p:sldId id="269" r:id="rId13"/>
    <p:sldId id="272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80113-0318-4BD2-9D5D-99221F0A98A1}" v="1562" dt="2020-05-26T12:44:44.076"/>
    <p1510:client id="{27053A55-9418-4A6F-A6A2-D7CAD3F8CAEF}" v="3" dt="2020-05-26T12:13:44.076"/>
    <p1510:client id="{50BF1614-3351-7CDA-8720-4CFA54B7977C}" v="199" dt="2020-05-26T12:02:12.607"/>
    <p1510:client id="{A7381544-2C2A-2FCE-3690-DD80AC1778CB}" v="162" dt="2020-05-26T11:46:40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95013-47FA-422D-9DD5-C94B4911D63C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69635-24C8-4C75-81F2-AF2288BD6E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9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Val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69635-24C8-4C75-81F2-AF2288BD6E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elouan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69635-24C8-4C75-81F2-AF2288BD6E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19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Val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3EB85-F731-4837-9CC6-CF31151BB5F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34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4E486-220F-49F8-BD90-89A1AC925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A37DE6-DDC7-477B-BD84-D93E161A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4DDF4-936F-4452-ACA0-CC7B5C4B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561-EB87-43F8-8A0C-5995435B9CBC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63C74-4969-4919-8C32-2640D21F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2742C-750C-42F1-9A8F-F62AF391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867-73C8-4B97-B9D3-C3F8A1D67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24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AAAA9-F008-43F1-A2DA-092E5903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7EAB73-AE3D-44F4-962C-E8D1DCF9A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8ED77A-392D-4788-8292-38B452DB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561-EB87-43F8-8A0C-5995435B9CBC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72C604-B621-4956-9877-0537ED6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8490F2-2099-4CFC-89A6-2321A938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867-73C8-4B97-B9D3-C3F8A1D67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02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A5FFE6-468E-4ED3-B628-215C6C6A5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6B240D-32FA-4F3D-BCCC-356D8A3D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A3C0E7-4CAC-4FA1-8C99-8A1943C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561-EB87-43F8-8A0C-5995435B9CBC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432416-BFBF-4FC5-9DEB-9813DCBA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3A8D40-24A7-48BC-8692-8D2438D5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867-73C8-4B97-B9D3-C3F8A1D67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02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2E08A-7EB3-4AD7-8634-50FD8682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D3D0F-B76C-4723-82D5-64B3F3B9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546558-E5CC-4513-8C85-67BFEAF7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561-EB87-43F8-8A0C-5995435B9CBC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7D89F-B551-48E5-AA81-949E3231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C9CAE-BECE-476C-BAF2-70418CA4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867-73C8-4B97-B9D3-C3F8A1D67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4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B0285-41BE-4265-AC55-C27D9AAF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486FE-07E0-4849-A779-2358D9D8E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CA1BC-5341-4A95-BBA1-38B43B7D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561-EB87-43F8-8A0C-5995435B9CBC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6FAD9-D17A-425F-8B4F-CB6071FF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56AD0-B009-4190-BF8B-641CE335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867-73C8-4B97-B9D3-C3F8A1D67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39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678D8-C594-4CB2-A1CE-FFFE0CC1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B517D-63E8-48E4-8AD9-9D7D60196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591E54-7EC1-46E3-A01F-4DBC9E03D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45126D-5111-413F-A7F5-E02F4DEE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561-EB87-43F8-8A0C-5995435B9CBC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99FC3C-5A89-4105-91F2-8B313463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13A550-C37B-4E23-9C4E-1DA9BEB5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867-73C8-4B97-B9D3-C3F8A1D67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24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19CFB-0882-41C2-A588-624FA745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540344-7356-42F2-8A21-E0674E69E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6E56E9-70EA-461E-9DB1-AF1297F5C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9648F7-19F4-43E1-8873-7C42C32E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8174B6-930C-452F-8CC9-4DF671C18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31CE0A-2D38-43D0-8188-DFDF1F90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561-EB87-43F8-8A0C-5995435B9CBC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D5F933-2EE8-451C-BB89-2A29518A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60BA8E-A645-42F4-B06F-754A995D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867-73C8-4B97-B9D3-C3F8A1D67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7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722DC-BD08-4946-BB00-2029F460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E40EF0-45FA-4259-B21B-7397F6FC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561-EB87-43F8-8A0C-5995435B9CBC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8BA301-17ED-41B4-94FE-0595FCD8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260AD8-96E4-4901-9221-C8CC2D25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867-73C8-4B97-B9D3-C3F8A1D67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81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68F284-D7F2-48A2-B71A-974D46A2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561-EB87-43F8-8A0C-5995435B9CBC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18E125-9A3F-4575-B097-62E3D052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AC74FD-1EE4-48CA-968A-60A48347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867-73C8-4B97-B9D3-C3F8A1D67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12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2B869-F913-4FBE-BC4B-A9391458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FAF71-70B1-46F2-AC5A-29A71525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E45C8C-3862-423F-8718-F708039B5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378DE7-B330-4C4F-BB78-DC73B5F1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561-EB87-43F8-8A0C-5995435B9CBC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B1C662-976E-4884-9485-4E243831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D698C2-7DCC-4DD2-850D-6700334D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867-73C8-4B97-B9D3-C3F8A1D67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7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BC5BB-5176-4BC1-8D96-AE6C4749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859A411-5A78-49E9-9FD3-59F7202A9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BC6868-4A7F-49B8-934D-FF5D2FD0B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9CCC5D-5F86-47ED-84B7-0D659B21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561-EB87-43F8-8A0C-5995435B9CBC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1BAF00-53D7-4F0C-A93E-B06FABA7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465E2E-CFE3-480A-B69C-7A677CF2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867-73C8-4B97-B9D3-C3F8A1D67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74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8E45F6-0AD3-4740-818C-AA94AD1A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FA69D2-705C-43F7-AB28-7A79C21A5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27EF2-3593-4BCA-9351-4FE6DE5C1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E2561-EB87-43F8-8A0C-5995435B9CBC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1F4FDD-427C-4544-9631-87FC7F7D4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11939-9292-428F-88C8-22A9A0715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4867-73C8-4B97-B9D3-C3F8A1D67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885C938-52BD-4874-986F-2252E1956607}"/>
              </a:ext>
            </a:extLst>
          </p:cNvPr>
          <p:cNvCxnSpPr/>
          <p:nvPr/>
        </p:nvCxnSpPr>
        <p:spPr>
          <a:xfrm>
            <a:off x="219075" y="290510"/>
            <a:ext cx="117348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784D2BB-B7FE-4340-8B4C-A469D0243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1793"/>
            <a:ext cx="9144000" cy="1014413"/>
          </a:xfrm>
        </p:spPr>
        <p:txBody>
          <a:bodyPr/>
          <a:lstStyle/>
          <a:p>
            <a:r>
              <a:rPr lang="fr-FR">
                <a:latin typeface="Montserrat ExtraBold" panose="00000900000000000000" pitchFamily="50" charset="0"/>
                <a:cs typeface="Calibri Light"/>
              </a:rPr>
              <a:t>DEVOPS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110E9C3-93DB-47B5-8A30-58E8BACC07A1}"/>
              </a:ext>
            </a:extLst>
          </p:cNvPr>
          <p:cNvSpPr txBox="1">
            <a:spLocks/>
          </p:cNvSpPr>
          <p:nvPr/>
        </p:nvSpPr>
        <p:spPr>
          <a:xfrm>
            <a:off x="1524000" y="2112168"/>
            <a:ext cx="9144000" cy="1014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>
                <a:latin typeface="Montserrat" panose="00000500000000000000" pitchFamily="50" charset="0"/>
                <a:cs typeface="Calibri Light"/>
              </a:rPr>
              <a:t>PROJET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741B874-C60A-4C1E-BA99-431CC195CF6C}"/>
              </a:ext>
            </a:extLst>
          </p:cNvPr>
          <p:cNvSpPr txBox="1">
            <a:spLocks/>
          </p:cNvSpPr>
          <p:nvPr/>
        </p:nvSpPr>
        <p:spPr>
          <a:xfrm>
            <a:off x="4686300" y="114298"/>
            <a:ext cx="2819400" cy="3524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cs typeface="Calibri Light"/>
              </a:rPr>
              <a:t>Présentation orale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5CB136A-52D6-4C14-8DF7-E5F978CBD22D}"/>
              </a:ext>
            </a:extLst>
          </p:cNvPr>
          <p:cNvCxnSpPr/>
          <p:nvPr/>
        </p:nvCxnSpPr>
        <p:spPr>
          <a:xfrm>
            <a:off x="219075" y="6596060"/>
            <a:ext cx="117348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>
            <a:extLst>
              <a:ext uri="{FF2B5EF4-FFF2-40B4-BE49-F238E27FC236}">
                <a16:creationId xmlns:a16="http://schemas.microsoft.com/office/drawing/2014/main" id="{D95034A5-5745-4AF5-90AC-301E0A04B2B1}"/>
              </a:ext>
            </a:extLst>
          </p:cNvPr>
          <p:cNvSpPr txBox="1">
            <a:spLocks/>
          </p:cNvSpPr>
          <p:nvPr/>
        </p:nvSpPr>
        <p:spPr>
          <a:xfrm>
            <a:off x="2471737" y="6181727"/>
            <a:ext cx="7229475" cy="5619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cs typeface="Calibri Light"/>
              </a:rPr>
              <a:t>Elouan </a:t>
            </a:r>
            <a:r>
              <a:rPr lang="fr-FR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50" charset="0"/>
                <a:cs typeface="Calibri Light"/>
              </a:rPr>
              <a:t>Lafréchoux</a:t>
            </a:r>
            <a:r>
              <a: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cs typeface="Calibri Light"/>
              </a:rPr>
              <a:t> – Camille </a:t>
            </a:r>
            <a:r>
              <a: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50" charset="0"/>
                <a:cs typeface="Calibri Light"/>
              </a:rPr>
              <a:t>Guerin</a:t>
            </a:r>
            <a:r>
              <a: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cs typeface="Calibri Light"/>
              </a:rPr>
              <a:t> – Valentin </a:t>
            </a:r>
            <a:r>
              <a: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50" charset="0"/>
                <a:cs typeface="Calibri Light"/>
              </a:rPr>
              <a:t>Guibert</a:t>
            </a:r>
          </a:p>
        </p:txBody>
      </p:sp>
    </p:spTree>
    <p:extLst>
      <p:ext uri="{BB962C8B-B14F-4D97-AF65-F5344CB8AC3E}">
        <p14:creationId xmlns:p14="http://schemas.microsoft.com/office/powerpoint/2010/main" val="244983453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e 5">
            <a:extLst>
              <a:ext uri="{FF2B5EF4-FFF2-40B4-BE49-F238E27FC236}">
                <a16:creationId xmlns:a16="http://schemas.microsoft.com/office/drawing/2014/main" id="{C4768926-2D27-4613-840F-CE3F45C9E9E1}"/>
              </a:ext>
            </a:extLst>
          </p:cNvPr>
          <p:cNvSpPr/>
          <p:nvPr/>
        </p:nvSpPr>
        <p:spPr>
          <a:xfrm rot="5400000">
            <a:off x="3871912" y="1682828"/>
            <a:ext cx="4448175" cy="3834634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EFD1A1C-DFA4-4D89-BA85-9D607207A0DA}"/>
              </a:ext>
            </a:extLst>
          </p:cNvPr>
          <p:cNvSpPr txBox="1">
            <a:spLocks/>
          </p:cNvSpPr>
          <p:nvPr/>
        </p:nvSpPr>
        <p:spPr>
          <a:xfrm>
            <a:off x="4560750" y="3795704"/>
            <a:ext cx="3070498" cy="5714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700">
                <a:latin typeface="Montserrat ExtraBold" panose="00000900000000000000" pitchFamily="50" charset="0"/>
                <a:cs typeface="Calibri Light"/>
              </a:rPr>
              <a:t>Conclusion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7BF1C1-4311-4D67-A9C5-44022BA8C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52" y="2762250"/>
            <a:ext cx="837895" cy="8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858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885C938-52BD-4874-986F-2252E1956607}"/>
              </a:ext>
            </a:extLst>
          </p:cNvPr>
          <p:cNvCxnSpPr/>
          <p:nvPr/>
        </p:nvCxnSpPr>
        <p:spPr>
          <a:xfrm>
            <a:off x="219075" y="290510"/>
            <a:ext cx="117348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784D2BB-B7FE-4340-8B4C-A469D0243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469"/>
            <a:ext cx="9144000" cy="1014413"/>
          </a:xfrm>
        </p:spPr>
        <p:txBody>
          <a:bodyPr/>
          <a:lstStyle/>
          <a:p>
            <a:r>
              <a:rPr lang="fr-FR">
                <a:latin typeface="Montserrat ExtraBold" panose="00000900000000000000" pitchFamily="50" charset="0"/>
                <a:cs typeface="Calibri Light"/>
              </a:rPr>
              <a:t>DEVOPS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110E9C3-93DB-47B5-8A30-58E8BACC07A1}"/>
              </a:ext>
            </a:extLst>
          </p:cNvPr>
          <p:cNvSpPr txBox="1">
            <a:spLocks/>
          </p:cNvSpPr>
          <p:nvPr/>
        </p:nvSpPr>
        <p:spPr>
          <a:xfrm>
            <a:off x="1524000" y="704844"/>
            <a:ext cx="9144000" cy="1014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>
                <a:latin typeface="Montserrat" panose="00000500000000000000" pitchFamily="50" charset="0"/>
                <a:cs typeface="Calibri Light"/>
              </a:rPr>
              <a:t>PROJET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741B874-C60A-4C1E-BA99-431CC195CF6C}"/>
              </a:ext>
            </a:extLst>
          </p:cNvPr>
          <p:cNvSpPr txBox="1">
            <a:spLocks/>
          </p:cNvSpPr>
          <p:nvPr/>
        </p:nvSpPr>
        <p:spPr>
          <a:xfrm>
            <a:off x="4686300" y="114298"/>
            <a:ext cx="2819400" cy="3524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cs typeface="Calibri Light"/>
              </a:rPr>
              <a:t>Présentation orale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5CB136A-52D6-4C14-8DF7-E5F978CBD22D}"/>
              </a:ext>
            </a:extLst>
          </p:cNvPr>
          <p:cNvCxnSpPr/>
          <p:nvPr/>
        </p:nvCxnSpPr>
        <p:spPr>
          <a:xfrm>
            <a:off x="219075" y="6596060"/>
            <a:ext cx="117348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>
            <a:extLst>
              <a:ext uri="{FF2B5EF4-FFF2-40B4-BE49-F238E27FC236}">
                <a16:creationId xmlns:a16="http://schemas.microsoft.com/office/drawing/2014/main" id="{D95034A5-5745-4AF5-90AC-301E0A04B2B1}"/>
              </a:ext>
            </a:extLst>
          </p:cNvPr>
          <p:cNvSpPr txBox="1">
            <a:spLocks/>
          </p:cNvSpPr>
          <p:nvPr/>
        </p:nvSpPr>
        <p:spPr>
          <a:xfrm>
            <a:off x="2471737" y="6181727"/>
            <a:ext cx="7229475" cy="5619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cs typeface="Calibri Light"/>
              </a:rPr>
              <a:t>Elouan </a:t>
            </a:r>
            <a:r>
              <a:rPr lang="fr-FR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50" charset="0"/>
                <a:cs typeface="Calibri Light"/>
              </a:rPr>
              <a:t>Lafréchoux</a:t>
            </a:r>
            <a:r>
              <a: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cs typeface="Calibri Light"/>
              </a:rPr>
              <a:t> – Camille </a:t>
            </a:r>
            <a:r>
              <a: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50" charset="0"/>
                <a:cs typeface="Calibri Light"/>
              </a:rPr>
              <a:t>Guerin</a:t>
            </a:r>
            <a:r>
              <a: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cs typeface="Calibri Light"/>
              </a:rPr>
              <a:t> – Valentin </a:t>
            </a:r>
            <a:r>
              <a: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50" charset="0"/>
                <a:cs typeface="Calibri Light"/>
              </a:rPr>
              <a:t>Guibert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65489BD-F7FD-4523-AD38-4BBCBA3AA5F4}"/>
              </a:ext>
            </a:extLst>
          </p:cNvPr>
          <p:cNvSpPr txBox="1">
            <a:spLocks/>
          </p:cNvSpPr>
          <p:nvPr/>
        </p:nvSpPr>
        <p:spPr>
          <a:xfrm>
            <a:off x="1514474" y="3471864"/>
            <a:ext cx="91440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>
                <a:latin typeface="Montserrat ExtraBold" panose="00000900000000000000" pitchFamily="50" charset="0"/>
                <a:cs typeface="Calibri Light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9640778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DBE8898-5813-4F35-A8AF-04BA665E406C}"/>
              </a:ext>
            </a:extLst>
          </p:cNvPr>
          <p:cNvCxnSpPr/>
          <p:nvPr/>
        </p:nvCxnSpPr>
        <p:spPr>
          <a:xfrm>
            <a:off x="228600" y="557201"/>
            <a:ext cx="117348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AEFD1A1C-DFA4-4D89-BA85-9D607207A0DA}"/>
              </a:ext>
            </a:extLst>
          </p:cNvPr>
          <p:cNvSpPr txBox="1">
            <a:spLocks/>
          </p:cNvSpPr>
          <p:nvPr/>
        </p:nvSpPr>
        <p:spPr>
          <a:xfrm>
            <a:off x="228600" y="271454"/>
            <a:ext cx="2809875" cy="5714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>
                <a:latin typeface="Montserrat ExtraBold" panose="00000900000000000000" pitchFamily="50" charset="0"/>
                <a:cs typeface="Calibri Light"/>
              </a:rPr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7BDC73-FF95-45BD-B255-7CFE05FB8A51}"/>
              </a:ext>
            </a:extLst>
          </p:cNvPr>
          <p:cNvSpPr txBox="1"/>
          <p:nvPr/>
        </p:nvSpPr>
        <p:spPr>
          <a:xfrm>
            <a:off x="2290482" y="1499485"/>
            <a:ext cx="2770095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fr-FR">
                <a:latin typeface="Montserrat SemiBold" panose="00000700000000000000" pitchFamily="50" charset="0"/>
                <a:ea typeface="+mn-lt"/>
                <a:cs typeface="+mn-lt"/>
              </a:rPr>
              <a:t> Le contexte</a:t>
            </a:r>
          </a:p>
          <a:p>
            <a:pPr marL="342900" indent="-342900">
              <a:buAutoNum type="romanUcPeriod"/>
            </a:pPr>
            <a:endParaRPr lang="fr-FR">
              <a:latin typeface="Montserrat SemiBold" panose="00000700000000000000" pitchFamily="50" charset="0"/>
              <a:cs typeface="Calibri" panose="020F0502020204030204"/>
            </a:endParaRPr>
          </a:p>
          <a:p>
            <a:pPr marL="342900" indent="-342900">
              <a:buAutoNum type="romanUcPeriod"/>
            </a:pPr>
            <a:endParaRPr lang="fr-FR">
              <a:latin typeface="Montserrat SemiBold" panose="00000700000000000000" pitchFamily="50" charset="0"/>
              <a:cs typeface="Calibri" panose="020F0502020204030204"/>
            </a:endParaRPr>
          </a:p>
          <a:p>
            <a:pPr marL="342900" indent="-342900">
              <a:buAutoNum type="romanUcPeriod"/>
            </a:pPr>
            <a:r>
              <a:rPr lang="fr-FR">
                <a:latin typeface="Montserrat SemiBold" panose="00000700000000000000" pitchFamily="50" charset="0"/>
                <a:cs typeface="Calibri" panose="020F0502020204030204"/>
              </a:rPr>
              <a:t>L'équipe</a:t>
            </a:r>
          </a:p>
          <a:p>
            <a:pPr marL="342900" indent="-342900">
              <a:buAutoNum type="romanUcPeriod"/>
            </a:pPr>
            <a:endParaRPr lang="fr-FR">
              <a:latin typeface="Montserrat SemiBold" panose="00000700000000000000" pitchFamily="50" charset="0"/>
              <a:ea typeface="+mn-lt"/>
              <a:cs typeface="+mn-lt"/>
            </a:endParaRPr>
          </a:p>
          <a:p>
            <a:pPr marL="342900" indent="-342900">
              <a:buAutoNum type="romanUcPeriod"/>
            </a:pPr>
            <a:endParaRPr lang="fr-FR">
              <a:latin typeface="Montserrat SemiBold" panose="00000700000000000000" pitchFamily="50" charset="0"/>
              <a:ea typeface="+mn-lt"/>
              <a:cs typeface="+mn-lt"/>
            </a:endParaRPr>
          </a:p>
          <a:p>
            <a:pPr marL="342900" indent="-342900">
              <a:buAutoNum type="romanUcPeriod"/>
            </a:pPr>
            <a:r>
              <a:rPr lang="fr-FR">
                <a:latin typeface="Montserrat SemiBold" panose="00000700000000000000" pitchFamily="50" charset="0"/>
                <a:ea typeface="+mn-lt"/>
                <a:cs typeface="+mn-lt"/>
              </a:rPr>
              <a:t>Gestion de projet</a:t>
            </a:r>
          </a:p>
          <a:p>
            <a:pPr marL="342900" indent="-342900">
              <a:buAutoNum type="romanUcPeriod"/>
            </a:pPr>
            <a:endParaRPr lang="fr-FR">
              <a:latin typeface="Montserrat SemiBold" panose="00000700000000000000" pitchFamily="50" charset="0"/>
              <a:ea typeface="+mn-lt"/>
              <a:cs typeface="+mn-lt"/>
            </a:endParaRPr>
          </a:p>
          <a:p>
            <a:pPr marL="342900" indent="-342900">
              <a:buAutoNum type="romanUcPeriod"/>
            </a:pPr>
            <a:endParaRPr lang="fr-FR">
              <a:latin typeface="Montserrat SemiBold" panose="00000700000000000000" pitchFamily="50" charset="0"/>
              <a:ea typeface="+mn-lt"/>
              <a:cs typeface="+mn-lt"/>
            </a:endParaRPr>
          </a:p>
          <a:p>
            <a:pPr marL="342900" indent="-342900">
              <a:buAutoNum type="romanUcPeriod"/>
            </a:pPr>
            <a:r>
              <a:rPr lang="fr-FR">
                <a:latin typeface="Montserrat SemiBold" panose="00000700000000000000" pitchFamily="50" charset="0"/>
                <a:ea typeface="+mn-lt"/>
                <a:cs typeface="+mn-lt"/>
              </a:rPr>
              <a:t>Technologies utilisées</a:t>
            </a:r>
          </a:p>
          <a:p>
            <a:pPr marL="342900" indent="-342900">
              <a:buAutoNum type="romanUcPeriod"/>
            </a:pPr>
            <a:endParaRPr lang="fr-FR">
              <a:latin typeface="Montserrat SemiBold" panose="00000700000000000000" pitchFamily="50" charset="0"/>
              <a:ea typeface="+mn-lt"/>
              <a:cs typeface="+mn-lt"/>
            </a:endParaRPr>
          </a:p>
          <a:p>
            <a:pPr marL="342900" indent="-342900">
              <a:buAutoNum type="romanUcPeriod"/>
            </a:pPr>
            <a:endParaRPr lang="fr-FR">
              <a:latin typeface="Montserrat SemiBold" panose="00000700000000000000" pitchFamily="50" charset="0"/>
              <a:ea typeface="+mn-lt"/>
              <a:cs typeface="+mn-lt"/>
            </a:endParaRPr>
          </a:p>
          <a:p>
            <a:pPr marL="342900" indent="-342900">
              <a:buAutoNum type="romanUcPeriod"/>
            </a:pPr>
            <a:r>
              <a:rPr lang="fr-FR">
                <a:latin typeface="Montserrat SemiBold" panose="00000700000000000000" pitchFamily="50" charset="0"/>
                <a:ea typeface="+mn-lt"/>
                <a:cs typeface="+mn-lt"/>
              </a:rPr>
              <a:t>Architecture du projet</a:t>
            </a:r>
          </a:p>
          <a:p>
            <a:pPr marL="342900" indent="-342900">
              <a:buAutoNum type="romanUcPeriod"/>
            </a:pPr>
            <a:endParaRPr lang="fr-FR">
              <a:latin typeface="Montserrat SemiBold" panose="00000700000000000000" pitchFamily="50" charset="0"/>
              <a:cs typeface="Calibri" panose="020F0502020204030204"/>
            </a:endParaRPr>
          </a:p>
          <a:p>
            <a:pPr marL="342900" indent="-342900">
              <a:buAutoNum type="romanUcPeriod"/>
            </a:pPr>
            <a:endParaRPr lang="fr-FR">
              <a:latin typeface="Montserrat SemiBold" panose="00000700000000000000" pitchFamily="50" charset="0"/>
              <a:cs typeface="Calibri" panose="020F050202020403020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F0E113-E3E1-49C4-B68E-AB5C90EDED55}"/>
              </a:ext>
            </a:extLst>
          </p:cNvPr>
          <p:cNvSpPr txBox="1"/>
          <p:nvPr/>
        </p:nvSpPr>
        <p:spPr>
          <a:xfrm>
            <a:off x="6472517" y="2274838"/>
            <a:ext cx="40240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latin typeface="Montserrat SemiBold" panose="00000700000000000000" pitchFamily="50" charset="0"/>
              <a:ea typeface="+mn-lt"/>
              <a:cs typeface="+mn-lt"/>
            </a:endParaRPr>
          </a:p>
          <a:p>
            <a:r>
              <a:rPr lang="fr-FR">
                <a:latin typeface="Montserrat SemiBold" panose="00000700000000000000" pitchFamily="50" charset="0"/>
              </a:rPr>
              <a:t>VI.  Démonstration</a:t>
            </a:r>
          </a:p>
          <a:p>
            <a:endParaRPr lang="fr-FR">
              <a:latin typeface="Montserrat SemiBold" panose="00000700000000000000" pitchFamily="50" charset="0"/>
              <a:ea typeface="+mn-lt"/>
              <a:cs typeface="+mn-lt"/>
            </a:endParaRPr>
          </a:p>
          <a:p>
            <a:endParaRPr lang="fr-FR">
              <a:latin typeface="Montserrat SemiBold" panose="00000700000000000000" pitchFamily="50" charset="0"/>
              <a:ea typeface="+mn-lt"/>
              <a:cs typeface="+mn-lt"/>
            </a:endParaRPr>
          </a:p>
          <a:p>
            <a:r>
              <a:rPr lang="fr-FR">
                <a:latin typeface="Montserrat SemiBold" panose="00000700000000000000" pitchFamily="50" charset="0"/>
                <a:ea typeface="+mn-lt"/>
                <a:cs typeface="+mn-lt"/>
              </a:rPr>
              <a:t>VII. Points positifs et négatifs</a:t>
            </a:r>
          </a:p>
          <a:p>
            <a:endParaRPr lang="fr-FR">
              <a:latin typeface="Montserrat SemiBold" panose="00000700000000000000" pitchFamily="50" charset="0"/>
            </a:endParaRPr>
          </a:p>
          <a:p>
            <a:endParaRPr lang="fr-FR">
              <a:latin typeface="Montserrat SemiBold" panose="00000700000000000000" pitchFamily="50" charset="0"/>
            </a:endParaRPr>
          </a:p>
          <a:p>
            <a:r>
              <a:rPr lang="fr-FR">
                <a:latin typeface="Montserrat SemiBold" panose="00000700000000000000" pitchFamily="50" charset="0"/>
              </a:rPr>
              <a:t>VIII.  Conclusion</a:t>
            </a:r>
            <a:endParaRPr lang="fr-FR">
              <a:latin typeface="Montserrat SemiBold" panose="00000700000000000000" pitchFamily="50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931489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DBE8898-5813-4F35-A8AF-04BA665E406C}"/>
              </a:ext>
            </a:extLst>
          </p:cNvPr>
          <p:cNvCxnSpPr/>
          <p:nvPr/>
        </p:nvCxnSpPr>
        <p:spPr>
          <a:xfrm>
            <a:off x="228600" y="557201"/>
            <a:ext cx="117348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AEFD1A1C-DFA4-4D89-BA85-9D607207A0DA}"/>
              </a:ext>
            </a:extLst>
          </p:cNvPr>
          <p:cNvSpPr txBox="1">
            <a:spLocks/>
          </p:cNvSpPr>
          <p:nvPr/>
        </p:nvSpPr>
        <p:spPr>
          <a:xfrm>
            <a:off x="578223" y="271454"/>
            <a:ext cx="3378315" cy="5714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>
                <a:latin typeface="Montserrat ExtraBold"/>
                <a:cs typeface="Calibri Light"/>
              </a:rPr>
              <a:t>Le Contexte</a:t>
            </a:r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6425DE-2CD1-45B9-98AC-7F2B4962D417}"/>
              </a:ext>
            </a:extLst>
          </p:cNvPr>
          <p:cNvSpPr txBox="1"/>
          <p:nvPr/>
        </p:nvSpPr>
        <p:spPr>
          <a:xfrm flipH="1">
            <a:off x="781313" y="2767119"/>
            <a:ext cx="501281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1600">
              <a:latin typeface="Montserrat"/>
              <a:cs typeface="Calibri"/>
            </a:endParaRPr>
          </a:p>
          <a:p>
            <a:pPr marL="285750" indent="-285750">
              <a:buChar char="›"/>
            </a:pPr>
            <a:r>
              <a:rPr lang="fr-FR" sz="1600">
                <a:latin typeface="Montserrat"/>
                <a:cs typeface="Calibri"/>
              </a:rPr>
              <a:t>Entreprise de 350 salariés</a:t>
            </a:r>
            <a:endParaRPr lang="fr-FR" sz="1600">
              <a:latin typeface="Montserrat" panose="00000500000000000000" pitchFamily="50" charset="0"/>
              <a:cs typeface="Calibri"/>
            </a:endParaRPr>
          </a:p>
          <a:p>
            <a:pPr marL="285750" indent="-285750">
              <a:buChar char="›"/>
            </a:pPr>
            <a:endParaRPr lang="fr-FR" sz="1600">
              <a:latin typeface="Montserrat" panose="00000500000000000000" pitchFamily="50" charset="0"/>
              <a:cs typeface="Calibri"/>
            </a:endParaRPr>
          </a:p>
          <a:p>
            <a:pPr marL="285750" indent="-285750">
              <a:buChar char="›"/>
            </a:pPr>
            <a:endParaRPr lang="fr-FR" sz="1600">
              <a:latin typeface="Montserrat" panose="00000500000000000000" pitchFamily="50" charset="0"/>
              <a:cs typeface="Calibri"/>
            </a:endParaRPr>
          </a:p>
          <a:p>
            <a:pPr marL="285750" indent="-285750">
              <a:buFontTx/>
              <a:buChar char="›"/>
            </a:pPr>
            <a:r>
              <a:rPr lang="fr-FR" sz="1600">
                <a:latin typeface="Montserrat"/>
                <a:cs typeface="Calibri"/>
              </a:rPr>
              <a:t>Une nouvelle démarche : "Food </a:t>
            </a:r>
            <a:r>
              <a:rPr lang="fr-FR" sz="1600" err="1">
                <a:latin typeface="Montserrat"/>
                <a:cs typeface="Calibri"/>
              </a:rPr>
              <a:t>Defense</a:t>
            </a:r>
            <a:r>
              <a:rPr lang="fr-FR" sz="1600">
                <a:latin typeface="Montserrat"/>
                <a:cs typeface="Calibri"/>
              </a:rPr>
              <a:t>"</a:t>
            </a:r>
            <a:endParaRPr lang="fr-FR" sz="1600">
              <a:latin typeface="Montserrat" panose="00000500000000000000" pitchFamily="50" charset="0"/>
              <a:cs typeface="Calibri"/>
            </a:endParaRPr>
          </a:p>
          <a:p>
            <a:pPr marL="285750" indent="-285750">
              <a:buFontTx/>
              <a:buChar char="›"/>
            </a:pPr>
            <a:endParaRPr lang="fr-FR" sz="1600">
              <a:latin typeface="Montserrat" panose="00000500000000000000" pitchFamily="50" charset="0"/>
              <a:cs typeface="Calibri"/>
            </a:endParaRPr>
          </a:p>
          <a:p>
            <a:pPr marL="285750" indent="-285750">
              <a:buFontTx/>
              <a:buChar char="›"/>
            </a:pPr>
            <a:endParaRPr lang="fr-FR" sz="1600">
              <a:latin typeface="Montserrat" panose="00000500000000000000" pitchFamily="50" charset="0"/>
              <a:cs typeface="Calibri"/>
            </a:endParaRPr>
          </a:p>
          <a:p>
            <a:pPr marL="285750" indent="-285750">
              <a:buFontTx/>
              <a:buChar char="›"/>
            </a:pPr>
            <a:endParaRPr lang="fr-FR" sz="1600">
              <a:latin typeface="Montserrat" panose="00000500000000000000" pitchFamily="50" charset="0"/>
              <a:cs typeface="Calibri"/>
            </a:endParaRPr>
          </a:p>
          <a:p>
            <a:pPr marL="285750" indent="-285750">
              <a:buFontTx/>
              <a:buChar char="›"/>
            </a:pPr>
            <a:endParaRPr lang="fr-FR" sz="1600">
              <a:latin typeface="Montserrat" panose="00000500000000000000" pitchFamily="50" charset="0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FEEEDA-E03C-4B90-AB46-8DBAA4137B95}"/>
              </a:ext>
            </a:extLst>
          </p:cNvPr>
          <p:cNvSpPr txBox="1"/>
          <p:nvPr/>
        </p:nvSpPr>
        <p:spPr>
          <a:xfrm flipH="1">
            <a:off x="6271846" y="2397787"/>
            <a:ext cx="601514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1600">
              <a:latin typeface="Montserrat"/>
              <a:cs typeface="Calibri"/>
            </a:endParaRPr>
          </a:p>
          <a:p>
            <a:pPr marL="285750" indent="-285750">
              <a:buChar char="›"/>
            </a:pPr>
            <a:r>
              <a:rPr lang="fr-FR" sz="1600">
                <a:latin typeface="Montserrat"/>
                <a:cs typeface="Calibri"/>
              </a:rPr>
              <a:t>Réalisation d’une interface graphique</a:t>
            </a:r>
            <a:endParaRPr lang="fr-FR" sz="1600">
              <a:latin typeface="Montserrat" panose="00000500000000000000" pitchFamily="50" charset="0"/>
              <a:cs typeface="Calibri"/>
            </a:endParaRPr>
          </a:p>
          <a:p>
            <a:pPr marL="285750" indent="-285750">
              <a:buChar char="›"/>
            </a:pPr>
            <a:endParaRPr lang="fr-FR" sz="1600">
              <a:latin typeface="Montserrat" panose="00000500000000000000" pitchFamily="50" charset="0"/>
              <a:cs typeface="Calibri"/>
            </a:endParaRPr>
          </a:p>
          <a:p>
            <a:pPr marL="285750" indent="-285750">
              <a:buChar char="›"/>
            </a:pPr>
            <a:endParaRPr lang="fr-FR" sz="1600">
              <a:latin typeface="Montserrat" panose="00000500000000000000" pitchFamily="50" charset="0"/>
              <a:cs typeface="Calibri"/>
            </a:endParaRPr>
          </a:p>
          <a:p>
            <a:pPr marL="285750" indent="-285750">
              <a:buFontTx/>
              <a:buChar char="›"/>
            </a:pPr>
            <a:r>
              <a:rPr lang="fr-FR" sz="1600">
                <a:latin typeface="Montserrat"/>
                <a:cs typeface="Calibri"/>
              </a:rPr>
              <a:t>Plusieurs vues différentes</a:t>
            </a:r>
          </a:p>
          <a:p>
            <a:pPr marL="285750" indent="-285750">
              <a:buFontTx/>
              <a:buChar char="›"/>
            </a:pPr>
            <a:endParaRPr lang="fr-FR" sz="1600">
              <a:latin typeface="Montserrat"/>
              <a:cs typeface="Calibri"/>
            </a:endParaRPr>
          </a:p>
          <a:p>
            <a:pPr marL="285750" indent="-285750">
              <a:buFontTx/>
              <a:buChar char="›"/>
            </a:pPr>
            <a:endParaRPr lang="fr-FR" sz="1600">
              <a:latin typeface="Montserrat"/>
              <a:cs typeface="Calibri"/>
            </a:endParaRPr>
          </a:p>
          <a:p>
            <a:pPr marL="285750" indent="-285750">
              <a:buFontTx/>
              <a:buChar char="›"/>
            </a:pPr>
            <a:r>
              <a:rPr lang="fr-FR" sz="1600">
                <a:latin typeface="Montserrat"/>
                <a:cs typeface="Calibri"/>
              </a:rPr>
              <a:t>Base de données avec plusieurs utilisateurs</a:t>
            </a:r>
            <a:endParaRPr lang="fr-FR" sz="1600">
              <a:latin typeface="Montserrat" panose="00000500000000000000" pitchFamily="50" charset="0"/>
              <a:cs typeface="Calibri"/>
            </a:endParaRPr>
          </a:p>
          <a:p>
            <a:pPr marL="285750" indent="-285750">
              <a:buFontTx/>
              <a:buChar char="›"/>
            </a:pPr>
            <a:endParaRPr lang="fr-FR" sz="1600">
              <a:latin typeface="Montserrat" panose="00000500000000000000" pitchFamily="50" charset="0"/>
              <a:cs typeface="Calibri"/>
            </a:endParaRPr>
          </a:p>
          <a:p>
            <a:pPr marL="285750" indent="-285750">
              <a:buFontTx/>
              <a:buChar char="›"/>
            </a:pPr>
            <a:endParaRPr lang="fr-FR" sz="1600">
              <a:latin typeface="Montserrat" panose="00000500000000000000" pitchFamily="50" charset="0"/>
              <a:cs typeface="Calibri"/>
            </a:endParaRPr>
          </a:p>
          <a:p>
            <a:pPr marL="285750" indent="-285750">
              <a:buFontTx/>
              <a:buChar char="›"/>
            </a:pPr>
            <a:endParaRPr lang="fr-FR" sz="1600">
              <a:latin typeface="Montserrat" panose="00000500000000000000" pitchFamily="50" charset="0"/>
              <a:cs typeface="Calibri"/>
            </a:endParaRPr>
          </a:p>
          <a:p>
            <a:pPr marL="285750" indent="-285750">
              <a:buFontTx/>
              <a:buChar char="›"/>
            </a:pPr>
            <a:endParaRPr lang="fr-FR" sz="1600">
              <a:latin typeface="Montserrat" panose="00000500000000000000" pitchFamily="50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10258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DBE8898-5813-4F35-A8AF-04BA665E406C}"/>
              </a:ext>
            </a:extLst>
          </p:cNvPr>
          <p:cNvCxnSpPr/>
          <p:nvPr/>
        </p:nvCxnSpPr>
        <p:spPr>
          <a:xfrm>
            <a:off x="228600" y="557201"/>
            <a:ext cx="117348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AEFD1A1C-DFA4-4D89-BA85-9D607207A0DA}"/>
              </a:ext>
            </a:extLst>
          </p:cNvPr>
          <p:cNvSpPr txBox="1">
            <a:spLocks/>
          </p:cNvSpPr>
          <p:nvPr/>
        </p:nvSpPr>
        <p:spPr>
          <a:xfrm>
            <a:off x="578224" y="271454"/>
            <a:ext cx="2331232" cy="5714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>
                <a:latin typeface="Montserrat ExtraBold" panose="00000900000000000000" pitchFamily="50" charset="0"/>
                <a:cs typeface="Calibri Light"/>
              </a:rPr>
              <a:t>L’équipe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6818458-8E34-4077-B6E3-D3BDA79FF54D}"/>
              </a:ext>
            </a:extLst>
          </p:cNvPr>
          <p:cNvSpPr/>
          <p:nvPr/>
        </p:nvSpPr>
        <p:spPr>
          <a:xfrm rot="5400000">
            <a:off x="-66447" y="2669680"/>
            <a:ext cx="4541041" cy="260055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90AC3B7-B264-4EA7-BDDC-5D0B0254E911}"/>
              </a:ext>
            </a:extLst>
          </p:cNvPr>
          <p:cNvSpPr/>
          <p:nvPr/>
        </p:nvSpPr>
        <p:spPr>
          <a:xfrm>
            <a:off x="901277" y="1686068"/>
            <a:ext cx="2613752" cy="2626184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B13421-1DDA-49E0-B157-D715298B2C27}"/>
              </a:ext>
            </a:extLst>
          </p:cNvPr>
          <p:cNvSpPr txBox="1"/>
          <p:nvPr/>
        </p:nvSpPr>
        <p:spPr>
          <a:xfrm>
            <a:off x="897196" y="4420828"/>
            <a:ext cx="261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chemeClr val="bg1"/>
                </a:solidFill>
                <a:latin typeface="Montserrat" panose="00000500000000000000" pitchFamily="50" charset="0"/>
                <a:cs typeface="Lexend Deca" pitchFamily="2" charset="0"/>
              </a:rPr>
              <a:t>Valentin</a:t>
            </a:r>
            <a:endParaRPr lang="fr-FR" sz="3600">
              <a:solidFill>
                <a:schemeClr val="bg1"/>
              </a:solidFill>
              <a:latin typeface="Montserrat" panose="00000500000000000000" pitchFamily="50" charset="0"/>
              <a:cs typeface="Lexend Deca" pitchFamily="2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41CE919-A37C-4807-B292-470F5BCDB9DC}"/>
              </a:ext>
            </a:extLst>
          </p:cNvPr>
          <p:cNvSpPr/>
          <p:nvPr/>
        </p:nvSpPr>
        <p:spPr>
          <a:xfrm rot="5400000">
            <a:off x="3928062" y="2676512"/>
            <a:ext cx="4529825" cy="260055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5DF4EA6-B053-4D69-9DAA-6075454F1D1F}"/>
              </a:ext>
            </a:extLst>
          </p:cNvPr>
          <p:cNvSpPr/>
          <p:nvPr/>
        </p:nvSpPr>
        <p:spPr>
          <a:xfrm>
            <a:off x="4886101" y="1686068"/>
            <a:ext cx="2613752" cy="2626184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95E6FFB-D5D5-4669-BF9E-D5D5442931DA}"/>
              </a:ext>
            </a:extLst>
          </p:cNvPr>
          <p:cNvSpPr txBox="1"/>
          <p:nvPr/>
        </p:nvSpPr>
        <p:spPr>
          <a:xfrm>
            <a:off x="4892695" y="4420828"/>
            <a:ext cx="260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chemeClr val="bg1"/>
                </a:solidFill>
                <a:latin typeface="Montserrat" panose="00000500000000000000" pitchFamily="50" charset="0"/>
                <a:cs typeface="Lexend Deca" pitchFamily="2" charset="0"/>
              </a:rPr>
              <a:t>Elouan</a:t>
            </a:r>
            <a:endParaRPr lang="fr-FR" sz="4000">
              <a:solidFill>
                <a:schemeClr val="bg1"/>
              </a:solidFill>
              <a:latin typeface="Montserrat" panose="00000500000000000000" pitchFamily="50" charset="0"/>
              <a:cs typeface="Lexend Deca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71C3572-C822-40B1-8913-53474F69797B}"/>
              </a:ext>
            </a:extLst>
          </p:cNvPr>
          <p:cNvSpPr txBox="1"/>
          <p:nvPr/>
        </p:nvSpPr>
        <p:spPr>
          <a:xfrm>
            <a:off x="4899294" y="4821984"/>
            <a:ext cx="2593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>
                <a:solidFill>
                  <a:schemeClr val="bg1">
                    <a:lumMod val="75000"/>
                  </a:schemeClr>
                </a:solidFill>
                <a:latin typeface="Montserrat ExtraLight" panose="00000300000000000000" pitchFamily="50" charset="0"/>
                <a:cs typeface="Lexend Deca" pitchFamily="2" charset="0"/>
              </a:rPr>
              <a:t>DEVELOPPEUR WEB</a:t>
            </a:r>
            <a:endParaRPr lang="fr-FR" sz="2000">
              <a:solidFill>
                <a:schemeClr val="bg1">
                  <a:lumMod val="75000"/>
                </a:schemeClr>
              </a:solidFill>
              <a:latin typeface="Montserrat ExtraLight" panose="00000300000000000000" pitchFamily="50" charset="0"/>
              <a:cs typeface="Lexend Deca" pitchFamily="2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13CAF2C-F323-45AF-A81E-1626015829BC}"/>
              </a:ext>
            </a:extLst>
          </p:cNvPr>
          <p:cNvSpPr/>
          <p:nvPr/>
        </p:nvSpPr>
        <p:spPr>
          <a:xfrm rot="5400000">
            <a:off x="7906284" y="2664073"/>
            <a:ext cx="4529825" cy="260055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38BA22F-45A7-4838-A72D-DA0A0C5DF00A}"/>
              </a:ext>
            </a:extLst>
          </p:cNvPr>
          <p:cNvSpPr/>
          <p:nvPr/>
        </p:nvSpPr>
        <p:spPr>
          <a:xfrm>
            <a:off x="8862612" y="1686068"/>
            <a:ext cx="2613752" cy="2626184"/>
          </a:xfrm>
          <a:prstGeom prst="roundRect">
            <a:avLst>
              <a:gd name="adj" fmla="val 19218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B98E5A-B64C-4665-85BB-31A9F13ED9D6}"/>
              </a:ext>
            </a:extLst>
          </p:cNvPr>
          <p:cNvSpPr txBox="1"/>
          <p:nvPr/>
        </p:nvSpPr>
        <p:spPr>
          <a:xfrm>
            <a:off x="8857721" y="4420828"/>
            <a:ext cx="261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chemeClr val="bg1"/>
                </a:solidFill>
                <a:latin typeface="Montserrat" panose="00000500000000000000" pitchFamily="50" charset="0"/>
                <a:cs typeface="Lexend Deca" pitchFamily="2" charset="0"/>
              </a:rPr>
              <a:t>Camille</a:t>
            </a:r>
            <a:endParaRPr lang="fr-FR" sz="4000">
              <a:solidFill>
                <a:schemeClr val="bg1"/>
              </a:solidFill>
              <a:latin typeface="Montserrat" panose="00000500000000000000" pitchFamily="50" charset="0"/>
              <a:cs typeface="Lexend Deca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AAD6382-0322-4190-B28A-92DFA895085E}"/>
              </a:ext>
            </a:extLst>
          </p:cNvPr>
          <p:cNvSpPr txBox="1"/>
          <p:nvPr/>
        </p:nvSpPr>
        <p:spPr>
          <a:xfrm>
            <a:off x="8852829" y="4820938"/>
            <a:ext cx="2618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>
                <a:solidFill>
                  <a:schemeClr val="bg1">
                    <a:lumMod val="75000"/>
                  </a:schemeClr>
                </a:solidFill>
                <a:latin typeface="Montserrat ExtraLight" panose="00000300000000000000" pitchFamily="50" charset="0"/>
                <a:cs typeface="Lexend Deca" pitchFamily="2" charset="0"/>
              </a:rPr>
              <a:t>ADMIN SYS</a:t>
            </a:r>
            <a:endParaRPr lang="fr-FR" sz="2000">
              <a:solidFill>
                <a:schemeClr val="bg1">
                  <a:lumMod val="75000"/>
                </a:schemeClr>
              </a:solidFill>
              <a:latin typeface="Montserrat ExtraLight" panose="00000300000000000000" pitchFamily="50" charset="0"/>
              <a:cs typeface="Lexend Deca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DF30B8-A148-4C4A-9394-900AE574CEAB}"/>
              </a:ext>
            </a:extLst>
          </p:cNvPr>
          <p:cNvSpPr txBox="1"/>
          <p:nvPr/>
        </p:nvSpPr>
        <p:spPr>
          <a:xfrm>
            <a:off x="901276" y="4831967"/>
            <a:ext cx="260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>
                <a:solidFill>
                  <a:schemeClr val="bg1">
                    <a:lumMod val="75000"/>
                  </a:schemeClr>
                </a:solidFill>
                <a:latin typeface="Montserrat ExtraLight" panose="00000300000000000000" pitchFamily="50" charset="0"/>
                <a:cs typeface="Lexend Deca" pitchFamily="2" charset="0"/>
              </a:rPr>
              <a:t>DEVELOPPEUR WEB</a:t>
            </a:r>
            <a:endParaRPr lang="fr-FR" sz="2000">
              <a:solidFill>
                <a:schemeClr val="bg1">
                  <a:lumMod val="75000"/>
                </a:schemeClr>
              </a:solidFill>
              <a:latin typeface="Montserrat ExtraLight" panose="00000300000000000000" pitchFamily="50" charset="0"/>
              <a:cs typeface="Lexend Deca" pitchFamily="2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CB4499F-0FE0-4DFC-953C-3C5086325F39}"/>
              </a:ext>
            </a:extLst>
          </p:cNvPr>
          <p:cNvSpPr txBox="1"/>
          <p:nvPr/>
        </p:nvSpPr>
        <p:spPr>
          <a:xfrm>
            <a:off x="9407215" y="5252819"/>
            <a:ext cx="15245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Montserrat" panose="00000500000000000000" pitchFamily="50" charset="0"/>
              <a:buChar char="›"/>
            </a:pPr>
            <a:r>
              <a:rPr lang="fr-FR" sz="105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Lexend Deca" pitchFamily="2" charset="0"/>
              </a:rPr>
              <a:t>Linux</a:t>
            </a:r>
          </a:p>
          <a:p>
            <a:pPr marL="342900" indent="-342900">
              <a:buFont typeface="Montserrat" panose="00000500000000000000" pitchFamily="50" charset="0"/>
              <a:buChar char="›"/>
            </a:pPr>
            <a:r>
              <a:rPr lang="fr-FR" sz="105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Lexend Deca" pitchFamily="2" charset="0"/>
              </a:rPr>
              <a:t>Docker</a:t>
            </a:r>
          </a:p>
          <a:p>
            <a:pPr marL="342900" indent="-342900">
              <a:buFont typeface="Montserrat" panose="00000500000000000000" pitchFamily="50" charset="0"/>
              <a:buChar char="›"/>
            </a:pPr>
            <a:r>
              <a:rPr lang="fr-FR" sz="105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Lexend Deca" pitchFamily="2" charset="0"/>
              </a:rPr>
              <a:t>Dev python</a:t>
            </a:r>
            <a:endParaRPr lang="fr-FR" sz="1600">
              <a:solidFill>
                <a:schemeClr val="accent6">
                  <a:lumMod val="60000"/>
                  <a:lumOff val="40000"/>
                </a:schemeClr>
              </a:solidFill>
              <a:latin typeface="Montserrat" panose="00000500000000000000" pitchFamily="50" charset="0"/>
              <a:cs typeface="Lexend Deca" pitchFamily="2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DAA01C7-C561-40D3-8DA5-DE4F24FEB5C8}"/>
              </a:ext>
            </a:extLst>
          </p:cNvPr>
          <p:cNvSpPr txBox="1"/>
          <p:nvPr/>
        </p:nvSpPr>
        <p:spPr>
          <a:xfrm>
            <a:off x="5303109" y="5252819"/>
            <a:ext cx="17797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Montserrat" panose="00000500000000000000" pitchFamily="50" charset="0"/>
              <a:buChar char="›"/>
            </a:pPr>
            <a:r>
              <a:rPr lang="fr-FR" sz="1050" err="1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Lexend Deca" pitchFamily="2" charset="0"/>
              </a:rPr>
              <a:t>VueJS</a:t>
            </a:r>
            <a:r>
              <a:rPr lang="fr-FR" sz="105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Lexend Deca" pitchFamily="2" charset="0"/>
              </a:rPr>
              <a:t>, </a:t>
            </a:r>
            <a:r>
              <a:rPr lang="fr-FR" sz="1050" err="1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Lexend Deca" pitchFamily="2" charset="0"/>
              </a:rPr>
              <a:t>Angular</a:t>
            </a:r>
            <a:endParaRPr lang="fr-FR" sz="1050">
              <a:solidFill>
                <a:schemeClr val="accent6">
                  <a:lumMod val="60000"/>
                  <a:lumOff val="40000"/>
                </a:schemeClr>
              </a:solidFill>
              <a:latin typeface="Montserrat" panose="00000500000000000000" pitchFamily="50" charset="0"/>
              <a:cs typeface="Lexend Deca" pitchFamily="2" charset="0"/>
            </a:endParaRPr>
          </a:p>
          <a:p>
            <a:pPr marL="342900" indent="-342900">
              <a:buFont typeface="Montserrat" panose="00000500000000000000" pitchFamily="50" charset="0"/>
              <a:buChar char="›"/>
            </a:pPr>
            <a:r>
              <a:rPr lang="fr-FR" sz="1050" err="1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Lexend Deca" pitchFamily="2" charset="0"/>
              </a:rPr>
              <a:t>NodeJS</a:t>
            </a:r>
            <a:endParaRPr lang="fr-FR" sz="1050">
              <a:solidFill>
                <a:schemeClr val="accent6">
                  <a:lumMod val="60000"/>
                  <a:lumOff val="40000"/>
                </a:schemeClr>
              </a:solidFill>
              <a:latin typeface="Montserrat" panose="00000500000000000000" pitchFamily="50" charset="0"/>
              <a:cs typeface="Lexend Deca" pitchFamily="2" charset="0"/>
            </a:endParaRPr>
          </a:p>
          <a:p>
            <a:pPr marL="342900" indent="-342900">
              <a:buFont typeface="Montserrat" panose="00000500000000000000" pitchFamily="50" charset="0"/>
              <a:buChar char="›"/>
            </a:pPr>
            <a:r>
              <a:rPr lang="fr-FR" sz="105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Lexend Deca" pitchFamily="2" charset="0"/>
              </a:rPr>
              <a:t>Dev </a:t>
            </a:r>
            <a:r>
              <a:rPr lang="fr-FR" sz="1050" err="1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Lexend Deca" pitchFamily="2" charset="0"/>
              </a:rPr>
              <a:t>fullstack</a:t>
            </a:r>
            <a:endParaRPr lang="fr-FR" sz="1600">
              <a:solidFill>
                <a:schemeClr val="accent6">
                  <a:lumMod val="60000"/>
                  <a:lumOff val="40000"/>
                </a:schemeClr>
              </a:solidFill>
              <a:latin typeface="Montserrat" panose="00000500000000000000" pitchFamily="50" charset="0"/>
              <a:cs typeface="Lexend Dec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63206C-7F6B-4ECE-A3D9-98127CD6F46E}"/>
              </a:ext>
            </a:extLst>
          </p:cNvPr>
          <p:cNvSpPr txBox="1"/>
          <p:nvPr/>
        </p:nvSpPr>
        <p:spPr>
          <a:xfrm>
            <a:off x="1305721" y="5252819"/>
            <a:ext cx="17967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Montserrat" panose="00000500000000000000" pitchFamily="50" charset="0"/>
              <a:buChar char="›"/>
            </a:pPr>
            <a:r>
              <a:rPr lang="fr-FR" sz="1050" err="1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Lexend Deca" pitchFamily="2" charset="0"/>
              </a:rPr>
              <a:t>VueJS</a:t>
            </a:r>
            <a:r>
              <a:rPr lang="fr-FR" sz="105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Lexend Deca" pitchFamily="2" charset="0"/>
              </a:rPr>
              <a:t>, </a:t>
            </a:r>
            <a:r>
              <a:rPr lang="fr-FR" sz="1050" err="1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Lexend Deca" pitchFamily="2" charset="0"/>
              </a:rPr>
              <a:t>Angular</a:t>
            </a:r>
            <a:endParaRPr lang="fr-FR" sz="1050">
              <a:solidFill>
                <a:schemeClr val="accent6">
                  <a:lumMod val="60000"/>
                  <a:lumOff val="40000"/>
                </a:schemeClr>
              </a:solidFill>
              <a:latin typeface="Montserrat" panose="00000500000000000000" pitchFamily="50" charset="0"/>
              <a:cs typeface="Lexend Deca" pitchFamily="2" charset="0"/>
            </a:endParaRPr>
          </a:p>
          <a:p>
            <a:pPr marL="342900" indent="-342900">
              <a:buFont typeface="Montserrat" panose="00000500000000000000" pitchFamily="50" charset="0"/>
              <a:buChar char="›"/>
            </a:pPr>
            <a:r>
              <a:rPr lang="fr-FR" sz="1050" err="1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Lexend Deca" pitchFamily="2" charset="0"/>
              </a:rPr>
              <a:t>NodeJS</a:t>
            </a:r>
            <a:endParaRPr lang="fr-FR" sz="1050">
              <a:solidFill>
                <a:schemeClr val="accent6">
                  <a:lumMod val="60000"/>
                  <a:lumOff val="40000"/>
                </a:schemeClr>
              </a:solidFill>
              <a:latin typeface="Montserrat" panose="00000500000000000000" pitchFamily="50" charset="0"/>
              <a:cs typeface="Lexend Deca" pitchFamily="2" charset="0"/>
            </a:endParaRPr>
          </a:p>
          <a:p>
            <a:pPr marL="342900" indent="-342900">
              <a:buFont typeface="Montserrat" panose="00000500000000000000" pitchFamily="50" charset="0"/>
              <a:buChar char="›"/>
            </a:pPr>
            <a:r>
              <a:rPr lang="fr-FR" sz="105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Lexend Deca" pitchFamily="2" charset="0"/>
              </a:rPr>
              <a:t>Dev </a:t>
            </a:r>
            <a:r>
              <a:rPr lang="fr-FR" sz="1050" err="1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50" charset="0"/>
                <a:cs typeface="Lexend Deca" pitchFamily="2" charset="0"/>
              </a:rPr>
              <a:t>fullstack</a:t>
            </a:r>
            <a:endParaRPr lang="fr-FR" sz="1600">
              <a:solidFill>
                <a:schemeClr val="accent6">
                  <a:lumMod val="60000"/>
                  <a:lumOff val="40000"/>
                </a:schemeClr>
              </a:solidFill>
              <a:latin typeface="Montserrat" panose="00000500000000000000" pitchFamily="50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2286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/>
      <p:bldP spid="16" grpId="0"/>
      <p:bldP spid="17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1E68239-AF00-492F-9265-084F0660F16E}"/>
              </a:ext>
            </a:extLst>
          </p:cNvPr>
          <p:cNvSpPr/>
          <p:nvPr/>
        </p:nvSpPr>
        <p:spPr>
          <a:xfrm>
            <a:off x="628650" y="2284774"/>
            <a:ext cx="2286549" cy="288306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DBE8898-5813-4F35-A8AF-04BA665E406C}"/>
              </a:ext>
            </a:extLst>
          </p:cNvPr>
          <p:cNvCxnSpPr/>
          <p:nvPr/>
        </p:nvCxnSpPr>
        <p:spPr>
          <a:xfrm>
            <a:off x="228600" y="557201"/>
            <a:ext cx="117348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AEFD1A1C-DFA4-4D89-BA85-9D607207A0DA}"/>
              </a:ext>
            </a:extLst>
          </p:cNvPr>
          <p:cNvSpPr txBox="1">
            <a:spLocks/>
          </p:cNvSpPr>
          <p:nvPr/>
        </p:nvSpPr>
        <p:spPr>
          <a:xfrm>
            <a:off x="628650" y="16656"/>
            <a:ext cx="4571999" cy="10810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700">
                <a:latin typeface="Montserrat ExtraBold" panose="00000900000000000000" pitchFamily="50" charset="0"/>
                <a:cs typeface="Calibri Light"/>
              </a:rPr>
              <a:t>Gestion de Projet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77E012-E35E-4429-8E18-1E6500760B64}"/>
              </a:ext>
            </a:extLst>
          </p:cNvPr>
          <p:cNvSpPr/>
          <p:nvPr/>
        </p:nvSpPr>
        <p:spPr>
          <a:xfrm>
            <a:off x="628650" y="4653433"/>
            <a:ext cx="22865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  <a:latin typeface="Montserrat" panose="00000500000000000000" pitchFamily="50" charset="0"/>
                <a:ea typeface="+mn-lt"/>
                <a:cs typeface="+mn-lt"/>
              </a:rPr>
              <a:t>Trello</a:t>
            </a:r>
          </a:p>
        </p:txBody>
      </p:sp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C197728-1951-4D40-88D7-33529CA1829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17" y="2648905"/>
            <a:ext cx="1560190" cy="1560190"/>
          </a:xfrm>
          <a:prstGeom prst="roundRect">
            <a:avLst/>
          </a:prstGeom>
          <a:ln w="57150">
            <a:solidFill>
              <a:schemeClr val="bg1"/>
            </a:solidFill>
          </a:ln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476483F-DDC3-4B0A-8F60-A143A84297F4}"/>
              </a:ext>
            </a:extLst>
          </p:cNvPr>
          <p:cNvSpPr/>
          <p:nvPr/>
        </p:nvSpPr>
        <p:spPr>
          <a:xfrm>
            <a:off x="3330967" y="2284774"/>
            <a:ext cx="2286549" cy="288306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A92C7B-3442-4BB9-885B-EAEFFEB72D10}"/>
              </a:ext>
            </a:extLst>
          </p:cNvPr>
          <p:cNvSpPr/>
          <p:nvPr/>
        </p:nvSpPr>
        <p:spPr>
          <a:xfrm>
            <a:off x="3330967" y="4653433"/>
            <a:ext cx="22865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err="1">
                <a:solidFill>
                  <a:schemeClr val="bg1"/>
                </a:solidFill>
                <a:latin typeface="Montserrat" panose="00000500000000000000" pitchFamily="50" charset="0"/>
                <a:ea typeface="+mn-lt"/>
                <a:cs typeface="+mn-lt"/>
              </a:rPr>
              <a:t>Github</a:t>
            </a:r>
            <a:endParaRPr lang="fr-FR" sz="2000" b="1">
              <a:solidFill>
                <a:schemeClr val="bg1"/>
              </a:solidFill>
              <a:latin typeface="Montserrat" panose="00000500000000000000" pitchFamily="50" charset="0"/>
              <a:ea typeface="+mn-lt"/>
              <a:cs typeface="+mn-lt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E4C4F97-1178-43AC-8768-1310AF7CE21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154" y="2517611"/>
            <a:ext cx="1736174" cy="1736174"/>
          </a:xfrm>
          <a:prstGeom prst="rect">
            <a:avLst/>
          </a:prstGeom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2F922EC-BAD3-4657-A15E-203F575F2CD5}"/>
              </a:ext>
            </a:extLst>
          </p:cNvPr>
          <p:cNvSpPr/>
          <p:nvPr/>
        </p:nvSpPr>
        <p:spPr>
          <a:xfrm>
            <a:off x="6033284" y="2284774"/>
            <a:ext cx="2286549" cy="288306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AEDF68-F91C-4B17-BC73-8635161C16D8}"/>
              </a:ext>
            </a:extLst>
          </p:cNvPr>
          <p:cNvSpPr/>
          <p:nvPr/>
        </p:nvSpPr>
        <p:spPr>
          <a:xfrm>
            <a:off x="6033284" y="4653433"/>
            <a:ext cx="22865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  <a:latin typeface="Montserrat" panose="00000500000000000000" pitchFamily="50" charset="0"/>
                <a:ea typeface="+mn-lt"/>
                <a:cs typeface="+mn-lt"/>
              </a:rPr>
              <a:t>Drive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C44BE7D-52B0-4DB6-8DE5-CCABE85FEFC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760" y="2553500"/>
            <a:ext cx="1655595" cy="1655595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8C6D795-4A4E-4BDD-AAC4-80506FC2216E}"/>
              </a:ext>
            </a:extLst>
          </p:cNvPr>
          <p:cNvSpPr/>
          <p:nvPr/>
        </p:nvSpPr>
        <p:spPr>
          <a:xfrm>
            <a:off x="8861033" y="2284774"/>
            <a:ext cx="2286549" cy="288306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A52571F-7FE6-4923-9EDA-B0E21272A2A1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985" y="2553500"/>
            <a:ext cx="1861731" cy="182449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D03533-9693-4864-9CDC-243D8CFE5F2C}"/>
              </a:ext>
            </a:extLst>
          </p:cNvPr>
          <p:cNvSpPr/>
          <p:nvPr/>
        </p:nvSpPr>
        <p:spPr>
          <a:xfrm>
            <a:off x="8855577" y="4653433"/>
            <a:ext cx="22865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  <a:latin typeface="Montserrat" panose="00000500000000000000" pitchFamily="50" charset="0"/>
                <a:ea typeface="+mn-lt"/>
                <a:cs typeface="+mn-lt"/>
              </a:rPr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27681400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14" grpId="0" animBg="1"/>
      <p:bldP spid="15" grpId="0"/>
      <p:bldP spid="17" grpId="0" animBg="1"/>
      <p:bldP spid="18" grpId="0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DBE8898-5813-4F35-A8AF-04BA665E406C}"/>
              </a:ext>
            </a:extLst>
          </p:cNvPr>
          <p:cNvCxnSpPr/>
          <p:nvPr/>
        </p:nvCxnSpPr>
        <p:spPr>
          <a:xfrm>
            <a:off x="228600" y="557201"/>
            <a:ext cx="117348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AEFD1A1C-DFA4-4D89-BA85-9D607207A0DA}"/>
              </a:ext>
            </a:extLst>
          </p:cNvPr>
          <p:cNvSpPr txBox="1">
            <a:spLocks/>
          </p:cNvSpPr>
          <p:nvPr/>
        </p:nvSpPr>
        <p:spPr>
          <a:xfrm>
            <a:off x="578223" y="271454"/>
            <a:ext cx="5831455" cy="5714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700">
                <a:latin typeface="Montserrat ExtraBold" panose="00000900000000000000" pitchFamily="50" charset="0"/>
                <a:cs typeface="Calibri Light"/>
              </a:rPr>
              <a:t>Technologies utilisées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E02DE1B3-4CCC-4937-A614-A4AECCE004A8}"/>
              </a:ext>
            </a:extLst>
          </p:cNvPr>
          <p:cNvSpPr/>
          <p:nvPr/>
        </p:nvSpPr>
        <p:spPr>
          <a:xfrm>
            <a:off x="180987" y="6122504"/>
            <a:ext cx="3859784" cy="43382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Montserrat SemiBold" panose="00000700000000000000" pitchFamily="50" charset="0"/>
                <a:cs typeface="Lexend Deca" pitchFamily="2" charset="0"/>
              </a:rPr>
              <a:t>BACK END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E2418D3F-F9E7-4CEB-BC5A-65B250F4A95C}"/>
              </a:ext>
            </a:extLst>
          </p:cNvPr>
          <p:cNvSpPr/>
          <p:nvPr/>
        </p:nvSpPr>
        <p:spPr>
          <a:xfrm>
            <a:off x="180987" y="1639412"/>
            <a:ext cx="3859784" cy="105008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18DCF3C-46B3-4D77-AB73-331CEC67A0EC}"/>
              </a:ext>
            </a:extLst>
          </p:cNvPr>
          <p:cNvSpPr txBox="1"/>
          <p:nvPr/>
        </p:nvSpPr>
        <p:spPr>
          <a:xfrm>
            <a:off x="318166" y="1770288"/>
            <a:ext cx="292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  <a:latin typeface="Montserrat ExtraLight" panose="00000300000000000000" pitchFamily="50" charset="0"/>
                <a:cs typeface="Lexend Deca" pitchFamily="2" charset="0"/>
              </a:rPr>
              <a:t>Socket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6A44B94-820D-4849-9FFD-31C165A696F3}"/>
              </a:ext>
            </a:extLst>
          </p:cNvPr>
          <p:cNvSpPr txBox="1"/>
          <p:nvPr/>
        </p:nvSpPr>
        <p:spPr>
          <a:xfrm>
            <a:off x="374038" y="2166279"/>
            <a:ext cx="270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Lexend Deca" pitchFamily="2" charset="0"/>
              <a:buChar char="›"/>
            </a:pPr>
            <a:r>
              <a:rPr lang="fr-FR" sz="1400">
                <a:solidFill>
                  <a:schemeClr val="bg1"/>
                </a:solidFill>
                <a:latin typeface="Montserrat SemiBold" panose="00000700000000000000" pitchFamily="50" charset="0"/>
                <a:cs typeface="Lexend Deca" pitchFamily="2" charset="0"/>
              </a:rPr>
              <a:t>Python 3.7</a:t>
            </a:r>
          </a:p>
          <a:p>
            <a:endParaRPr lang="fr-FR" sz="1400">
              <a:solidFill>
                <a:schemeClr val="bg1"/>
              </a:solidFill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3F6E4E6-3355-4292-BCDD-60C07E52CC78}"/>
              </a:ext>
            </a:extLst>
          </p:cNvPr>
          <p:cNvSpPr/>
          <p:nvPr/>
        </p:nvSpPr>
        <p:spPr>
          <a:xfrm>
            <a:off x="180987" y="2818258"/>
            <a:ext cx="3859784" cy="105008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4CA18BC-2ED1-4B21-A179-04BDDCCBC346}"/>
              </a:ext>
            </a:extLst>
          </p:cNvPr>
          <p:cNvSpPr txBox="1"/>
          <p:nvPr/>
        </p:nvSpPr>
        <p:spPr>
          <a:xfrm>
            <a:off x="318166" y="2949134"/>
            <a:ext cx="292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  <a:latin typeface="Montserrat ExtraLight" panose="00000300000000000000" pitchFamily="50" charset="0"/>
                <a:cs typeface="Lexend Deca" pitchFamily="2" charset="0"/>
              </a:rPr>
              <a:t>API </a:t>
            </a:r>
            <a:r>
              <a:rPr lang="fr-FR" sz="2000" err="1">
                <a:solidFill>
                  <a:schemeClr val="bg1"/>
                </a:solidFill>
                <a:latin typeface="Montserrat ExtraLight" panose="00000300000000000000" pitchFamily="50" charset="0"/>
                <a:cs typeface="Lexend Deca" pitchFamily="2" charset="0"/>
              </a:rPr>
              <a:t>Rest</a:t>
            </a:r>
            <a:endParaRPr lang="fr-FR" sz="2000">
              <a:solidFill>
                <a:schemeClr val="bg1"/>
              </a:solidFill>
              <a:latin typeface="Montserrat ExtraLight" panose="00000300000000000000" pitchFamily="50" charset="0"/>
              <a:cs typeface="Lexend Deca" pitchFamily="2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9CBA043-CB43-4F09-9811-F4DE762577B7}"/>
              </a:ext>
            </a:extLst>
          </p:cNvPr>
          <p:cNvSpPr txBox="1"/>
          <p:nvPr/>
        </p:nvSpPr>
        <p:spPr>
          <a:xfrm>
            <a:off x="374038" y="3345125"/>
            <a:ext cx="270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Lexend Deca" pitchFamily="2" charset="0"/>
              <a:buChar char="›"/>
            </a:pPr>
            <a:r>
              <a:rPr lang="fr-FR" sz="1400">
                <a:solidFill>
                  <a:schemeClr val="bg1"/>
                </a:solidFill>
                <a:latin typeface="Montserrat SemiBold" panose="00000700000000000000" pitchFamily="50" charset="0"/>
                <a:cs typeface="Lexend Deca" pitchFamily="2" charset="0"/>
              </a:rPr>
              <a:t>Python 3.7</a:t>
            </a:r>
          </a:p>
          <a:p>
            <a:endParaRPr lang="fr-FR" sz="1400">
              <a:solidFill>
                <a:schemeClr val="bg1"/>
              </a:solidFill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FAB09A8C-BCF2-4082-9DDC-20377706ABCF}"/>
              </a:ext>
            </a:extLst>
          </p:cNvPr>
          <p:cNvSpPr/>
          <p:nvPr/>
        </p:nvSpPr>
        <p:spPr>
          <a:xfrm>
            <a:off x="180987" y="3991018"/>
            <a:ext cx="3859784" cy="105008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A774D5C-8E5F-44C9-ADDD-2072862F4802}"/>
              </a:ext>
            </a:extLst>
          </p:cNvPr>
          <p:cNvSpPr txBox="1"/>
          <p:nvPr/>
        </p:nvSpPr>
        <p:spPr>
          <a:xfrm>
            <a:off x="318166" y="4121894"/>
            <a:ext cx="292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  <a:latin typeface="Montserrat ExtraLight" panose="00000300000000000000" pitchFamily="50" charset="0"/>
                <a:cs typeface="Lexend Deca" pitchFamily="2" charset="0"/>
              </a:rPr>
              <a:t>Base de donnée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143E2FD-4412-4C4C-A388-A351E550C5DF}"/>
              </a:ext>
            </a:extLst>
          </p:cNvPr>
          <p:cNvSpPr txBox="1"/>
          <p:nvPr/>
        </p:nvSpPr>
        <p:spPr>
          <a:xfrm>
            <a:off x="374038" y="4517885"/>
            <a:ext cx="270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Lexend Deca" pitchFamily="2" charset="0"/>
              <a:buChar char="›"/>
            </a:pPr>
            <a:r>
              <a:rPr lang="fr-FR" sz="1400" err="1">
                <a:solidFill>
                  <a:schemeClr val="bg1"/>
                </a:solidFill>
                <a:latin typeface="Montserrat SemiBold" panose="00000700000000000000" pitchFamily="50" charset="0"/>
                <a:cs typeface="Lexend Deca" pitchFamily="2" charset="0"/>
              </a:rPr>
              <a:t>MariaDB</a:t>
            </a:r>
            <a:r>
              <a:rPr lang="fr-FR" sz="1400">
                <a:solidFill>
                  <a:schemeClr val="bg1"/>
                </a:solidFill>
                <a:latin typeface="Montserrat SemiBold" panose="00000700000000000000" pitchFamily="50" charset="0"/>
                <a:cs typeface="Lexend Deca" pitchFamily="2" charset="0"/>
              </a:rPr>
              <a:t> 10.4.12</a:t>
            </a:r>
          </a:p>
          <a:p>
            <a:endParaRPr lang="fr-FR" sz="1400">
              <a:solidFill>
                <a:schemeClr val="bg1"/>
              </a:solidFill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9E9F08B-E96B-460A-9B89-0C4AD1C797A7}"/>
              </a:ext>
            </a:extLst>
          </p:cNvPr>
          <p:cNvSpPr/>
          <p:nvPr/>
        </p:nvSpPr>
        <p:spPr>
          <a:xfrm>
            <a:off x="4202916" y="1641235"/>
            <a:ext cx="3856344" cy="105008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F772458-D690-47F8-B56D-E6CC47CCFC3E}"/>
              </a:ext>
            </a:extLst>
          </p:cNvPr>
          <p:cNvSpPr txBox="1"/>
          <p:nvPr/>
        </p:nvSpPr>
        <p:spPr>
          <a:xfrm>
            <a:off x="4340095" y="1772111"/>
            <a:ext cx="292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  <a:latin typeface="Montserrat ExtraLight" panose="00000300000000000000" pitchFamily="50" charset="0"/>
                <a:cs typeface="Lexend Deca" pitchFamily="2" charset="0"/>
              </a:rPr>
              <a:t>Interface graphique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3F5DD10-5F72-4A3D-8BFB-A7893E89FED4}"/>
              </a:ext>
            </a:extLst>
          </p:cNvPr>
          <p:cNvSpPr txBox="1"/>
          <p:nvPr/>
        </p:nvSpPr>
        <p:spPr>
          <a:xfrm>
            <a:off x="4395967" y="2168102"/>
            <a:ext cx="270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Lexend Deca" pitchFamily="2" charset="0"/>
              <a:buChar char="›"/>
            </a:pPr>
            <a:r>
              <a:rPr lang="fr-FR" sz="1400" err="1">
                <a:solidFill>
                  <a:schemeClr val="bg1"/>
                </a:solidFill>
                <a:latin typeface="Montserrat SemiBold" panose="00000700000000000000" pitchFamily="50" charset="0"/>
                <a:cs typeface="Lexend Deca" pitchFamily="2" charset="0"/>
              </a:rPr>
              <a:t>VueJS</a:t>
            </a:r>
            <a:r>
              <a:rPr lang="fr-FR" sz="1400">
                <a:solidFill>
                  <a:schemeClr val="bg1"/>
                </a:solidFill>
                <a:latin typeface="Montserrat SemiBold" panose="00000700000000000000" pitchFamily="50" charset="0"/>
                <a:cs typeface="Lexend Deca" pitchFamily="2" charset="0"/>
              </a:rPr>
              <a:t> 2.6.11</a:t>
            </a:r>
          </a:p>
          <a:p>
            <a:endParaRPr lang="fr-FR" sz="1400">
              <a:solidFill>
                <a:schemeClr val="bg1"/>
              </a:solidFill>
              <a:latin typeface="Lexend Deca" pitchFamily="2" charset="0"/>
              <a:cs typeface="Lexend Deca" pitchFamily="2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9C6C26EB-8473-4A31-8335-898D86EAE2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49" t="1366" r="59240" b="-1366"/>
          <a:stretch/>
        </p:blipFill>
        <p:spPr>
          <a:xfrm>
            <a:off x="7061148" y="1850554"/>
            <a:ext cx="802744" cy="681957"/>
          </a:xfrm>
          <a:prstGeom prst="rect">
            <a:avLst/>
          </a:prstGeom>
        </p:spPr>
      </p:pic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00DA6985-4BC4-4B31-8B45-83AA7FB0790A}"/>
              </a:ext>
            </a:extLst>
          </p:cNvPr>
          <p:cNvSpPr/>
          <p:nvPr/>
        </p:nvSpPr>
        <p:spPr>
          <a:xfrm>
            <a:off x="4199476" y="2818258"/>
            <a:ext cx="3856344" cy="105008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6F3BA0E-D3CE-476A-A6A7-274FA7F37D90}"/>
              </a:ext>
            </a:extLst>
          </p:cNvPr>
          <p:cNvSpPr txBox="1"/>
          <p:nvPr/>
        </p:nvSpPr>
        <p:spPr>
          <a:xfrm>
            <a:off x="4336655" y="2949134"/>
            <a:ext cx="292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  <a:latin typeface="Montserrat ExtraLight" panose="00000300000000000000" pitchFamily="50" charset="0"/>
                <a:cs typeface="Lexend Deca" pitchFamily="2" charset="0"/>
              </a:rPr>
              <a:t>Serveur Web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A933B84-D05A-4D38-BDD8-60AD15B3577B}"/>
              </a:ext>
            </a:extLst>
          </p:cNvPr>
          <p:cNvSpPr txBox="1"/>
          <p:nvPr/>
        </p:nvSpPr>
        <p:spPr>
          <a:xfrm>
            <a:off x="4392527" y="3345125"/>
            <a:ext cx="270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Lexend Deca" pitchFamily="2" charset="0"/>
              <a:buChar char="›"/>
            </a:pPr>
            <a:r>
              <a:rPr lang="fr-FR" sz="1400">
                <a:solidFill>
                  <a:schemeClr val="bg1"/>
                </a:solidFill>
                <a:latin typeface="Montserrat SemiBold" panose="00000700000000000000" pitchFamily="50" charset="0"/>
                <a:cs typeface="Lexend Deca" pitchFamily="2" charset="0"/>
              </a:rPr>
              <a:t>Nginx 1.16.0</a:t>
            </a:r>
          </a:p>
          <a:p>
            <a:endParaRPr lang="fr-FR" sz="1400">
              <a:solidFill>
                <a:schemeClr val="bg1"/>
              </a:solidFill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19686D9A-9B5C-4EC5-A168-1043D7E8D9E2}"/>
              </a:ext>
            </a:extLst>
          </p:cNvPr>
          <p:cNvSpPr/>
          <p:nvPr/>
        </p:nvSpPr>
        <p:spPr>
          <a:xfrm>
            <a:off x="4199476" y="6122504"/>
            <a:ext cx="3859784" cy="43382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Montserrat SemiBold" panose="00000700000000000000" pitchFamily="50" charset="0"/>
                <a:cs typeface="Lexend Deca" pitchFamily="2" charset="0"/>
              </a:rPr>
              <a:t>FRONT END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3BF7728-3566-4A75-9BFD-41B1D6A73088}"/>
              </a:ext>
            </a:extLst>
          </p:cNvPr>
          <p:cNvSpPr/>
          <p:nvPr/>
        </p:nvSpPr>
        <p:spPr>
          <a:xfrm>
            <a:off x="8217965" y="6122504"/>
            <a:ext cx="3859784" cy="43382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Montserrat SemiBold" panose="00000700000000000000" pitchFamily="50" charset="0"/>
                <a:cs typeface="Lexend Deca" pitchFamily="2" charset="0"/>
              </a:rPr>
              <a:t>DEVOPS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BA91B373-89F6-4331-9B0A-59677A563B50}"/>
              </a:ext>
            </a:extLst>
          </p:cNvPr>
          <p:cNvSpPr/>
          <p:nvPr/>
        </p:nvSpPr>
        <p:spPr>
          <a:xfrm>
            <a:off x="8217965" y="1641235"/>
            <a:ext cx="3856344" cy="105008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79A286A-8D3E-4F1B-8E7A-4A625143BACC}"/>
              </a:ext>
            </a:extLst>
          </p:cNvPr>
          <p:cNvSpPr txBox="1"/>
          <p:nvPr/>
        </p:nvSpPr>
        <p:spPr>
          <a:xfrm>
            <a:off x="8355144" y="1772111"/>
            <a:ext cx="292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  <a:latin typeface="Montserrat ExtraLight" panose="00000300000000000000" pitchFamily="50" charset="0"/>
                <a:cs typeface="Lexend Deca" pitchFamily="2" charset="0"/>
              </a:rPr>
              <a:t>Conteneurs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8A0842B-1418-4318-B752-C17CCB8BCD19}"/>
              </a:ext>
            </a:extLst>
          </p:cNvPr>
          <p:cNvSpPr txBox="1"/>
          <p:nvPr/>
        </p:nvSpPr>
        <p:spPr>
          <a:xfrm>
            <a:off x="8411016" y="2168102"/>
            <a:ext cx="270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Lexend Deca" pitchFamily="2" charset="0"/>
              <a:buChar char="›"/>
            </a:pPr>
            <a:r>
              <a:rPr lang="fr-FR" sz="1400">
                <a:solidFill>
                  <a:schemeClr val="bg1"/>
                </a:solidFill>
                <a:latin typeface="Montserrat SemiBold" panose="00000700000000000000" pitchFamily="50" charset="0"/>
                <a:cs typeface="Lexend Deca" pitchFamily="2" charset="0"/>
              </a:rPr>
              <a:t>Docker 18.09.7</a:t>
            </a:r>
          </a:p>
          <a:p>
            <a:endParaRPr lang="fr-FR" sz="1400">
              <a:solidFill>
                <a:schemeClr val="bg1"/>
              </a:solidFill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520487C-128A-4C2D-BAE7-3B6910F5D43A}"/>
              </a:ext>
            </a:extLst>
          </p:cNvPr>
          <p:cNvSpPr/>
          <p:nvPr/>
        </p:nvSpPr>
        <p:spPr>
          <a:xfrm>
            <a:off x="8214525" y="2818258"/>
            <a:ext cx="3856344" cy="105008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F1FC978-99CC-4111-8925-AEA2954CD263}"/>
              </a:ext>
            </a:extLst>
          </p:cNvPr>
          <p:cNvSpPr txBox="1"/>
          <p:nvPr/>
        </p:nvSpPr>
        <p:spPr>
          <a:xfrm>
            <a:off x="8351704" y="2949134"/>
            <a:ext cx="292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  <a:latin typeface="Montserrat ExtraLight" panose="00000300000000000000" pitchFamily="50" charset="0"/>
                <a:cs typeface="Lexend Deca" pitchFamily="2" charset="0"/>
              </a:rPr>
              <a:t>Intégration continue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19E4F1D-6B26-4C94-A210-97A34B9EB4BD}"/>
              </a:ext>
            </a:extLst>
          </p:cNvPr>
          <p:cNvSpPr txBox="1"/>
          <p:nvPr/>
        </p:nvSpPr>
        <p:spPr>
          <a:xfrm>
            <a:off x="8407576" y="3345125"/>
            <a:ext cx="270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Lexend Deca" pitchFamily="2" charset="0"/>
              <a:buChar char="›"/>
            </a:pPr>
            <a:r>
              <a:rPr lang="fr-FR" sz="1400">
                <a:solidFill>
                  <a:schemeClr val="bg1"/>
                </a:solidFill>
                <a:latin typeface="Montserrat SemiBold" panose="00000700000000000000" pitchFamily="50" charset="0"/>
                <a:cs typeface="Lexend Deca" pitchFamily="2" charset="0"/>
              </a:rPr>
              <a:t>Jenkins 2.222.3</a:t>
            </a:r>
          </a:p>
          <a:p>
            <a:endParaRPr lang="fr-FR" sz="1400">
              <a:solidFill>
                <a:schemeClr val="bg1"/>
              </a:solidFill>
              <a:latin typeface="Lexend Deca" pitchFamily="2" charset="0"/>
              <a:cs typeface="Lexend Deca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EF066C-334A-418D-9C39-1DC4B828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43" y="1800616"/>
            <a:ext cx="731895" cy="7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EBBB03EC-1CEC-42C3-AA56-B00A680F7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43" y="2973905"/>
            <a:ext cx="731895" cy="7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ginx logo">
            <a:extLst>
              <a:ext uri="{FF2B5EF4-FFF2-40B4-BE49-F238E27FC236}">
                <a16:creationId xmlns:a16="http://schemas.microsoft.com/office/drawing/2014/main" id="{59AB7ACF-1023-4EF3-8022-C550598E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761" y="2647282"/>
            <a:ext cx="2041863" cy="140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DAE48C1-C789-4F9A-A2C6-18A0F5F09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895" y="2973905"/>
            <a:ext cx="558182" cy="77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cker Logos and Photos | Docker">
            <a:extLst>
              <a:ext uri="{FF2B5EF4-FFF2-40B4-BE49-F238E27FC236}">
                <a16:creationId xmlns:a16="http://schemas.microsoft.com/office/drawing/2014/main" id="{086B54F9-E1B8-4B89-AE95-6F65E00E9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22"/>
          <a:stretch/>
        </p:blipFill>
        <p:spPr bwMode="auto">
          <a:xfrm>
            <a:off x="10925069" y="1850554"/>
            <a:ext cx="1127972" cy="63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- Wikipedia">
            <a:extLst>
              <a:ext uri="{FF2B5EF4-FFF2-40B4-BE49-F238E27FC236}">
                <a16:creationId xmlns:a16="http://schemas.microsoft.com/office/drawing/2014/main" id="{C2F45B09-3891-4590-923A-F83240BD3D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5" t="-20392" r="171" b="40412"/>
          <a:stretch/>
        </p:blipFill>
        <p:spPr bwMode="auto">
          <a:xfrm>
            <a:off x="3131180" y="3929249"/>
            <a:ext cx="793231" cy="8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430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/>
      <p:bldP spid="42" grpId="0"/>
      <p:bldP spid="44" grpId="0" animBg="1"/>
      <p:bldP spid="45" grpId="0"/>
      <p:bldP spid="46" grpId="0"/>
      <p:bldP spid="47" grpId="0" animBg="1"/>
      <p:bldP spid="48" grpId="0"/>
      <p:bldP spid="49" grpId="0"/>
      <p:bldP spid="50" grpId="0" animBg="1"/>
      <p:bldP spid="51" grpId="0"/>
      <p:bldP spid="52" grpId="0"/>
      <p:bldP spid="53" grpId="0" animBg="1"/>
      <p:bldP spid="54" grpId="0"/>
      <p:bldP spid="55" grpId="0"/>
      <p:bldP spid="57" grpId="0" animBg="1"/>
      <p:bldP spid="58" grpId="0" animBg="1"/>
      <p:bldP spid="59" grpId="0" animBg="1"/>
      <p:bldP spid="60" grpId="0"/>
      <p:bldP spid="61" grpId="0"/>
      <p:bldP spid="62" grpId="0" animBg="1"/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DBE8898-5813-4F35-A8AF-04BA665E406C}"/>
              </a:ext>
            </a:extLst>
          </p:cNvPr>
          <p:cNvCxnSpPr/>
          <p:nvPr/>
        </p:nvCxnSpPr>
        <p:spPr>
          <a:xfrm>
            <a:off x="228600" y="557201"/>
            <a:ext cx="117348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AEFD1A1C-DFA4-4D89-BA85-9D607207A0DA}"/>
              </a:ext>
            </a:extLst>
          </p:cNvPr>
          <p:cNvSpPr txBox="1">
            <a:spLocks/>
          </p:cNvSpPr>
          <p:nvPr/>
        </p:nvSpPr>
        <p:spPr>
          <a:xfrm>
            <a:off x="578223" y="271454"/>
            <a:ext cx="5831455" cy="5714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700">
                <a:latin typeface="Montserrat ExtraBold"/>
                <a:cs typeface="Calibri Light"/>
              </a:rPr>
              <a:t>Architecture du projet</a:t>
            </a:r>
            <a:endParaRPr lang="fr-FR"/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13D01C3C-6F40-4FC7-941C-BF5F60A5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8" y="943400"/>
            <a:ext cx="10892116" cy="559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5941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e 8">
            <a:extLst>
              <a:ext uri="{FF2B5EF4-FFF2-40B4-BE49-F238E27FC236}">
                <a16:creationId xmlns:a16="http://schemas.microsoft.com/office/drawing/2014/main" id="{05A097E2-E5B1-4ECF-8AFB-101136AF4786}"/>
              </a:ext>
            </a:extLst>
          </p:cNvPr>
          <p:cNvSpPr/>
          <p:nvPr/>
        </p:nvSpPr>
        <p:spPr>
          <a:xfrm rot="5400000">
            <a:off x="3871912" y="1962151"/>
            <a:ext cx="4448175" cy="3834634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DBE8898-5813-4F35-A8AF-04BA665E406C}"/>
              </a:ext>
            </a:extLst>
          </p:cNvPr>
          <p:cNvCxnSpPr/>
          <p:nvPr/>
        </p:nvCxnSpPr>
        <p:spPr>
          <a:xfrm>
            <a:off x="228600" y="557201"/>
            <a:ext cx="117348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AEFD1A1C-DFA4-4D89-BA85-9D607207A0DA}"/>
              </a:ext>
            </a:extLst>
          </p:cNvPr>
          <p:cNvSpPr txBox="1">
            <a:spLocks/>
          </p:cNvSpPr>
          <p:nvPr/>
        </p:nvSpPr>
        <p:spPr>
          <a:xfrm>
            <a:off x="578224" y="271454"/>
            <a:ext cx="4011532" cy="5714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700">
                <a:latin typeface="Montserrat ExtraBold" panose="00000900000000000000" pitchFamily="50" charset="0"/>
                <a:cs typeface="Calibri Light"/>
              </a:rPr>
              <a:t>Démonstration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EDD418-722B-42F3-AD4D-F7F76253724B}"/>
              </a:ext>
            </a:extLst>
          </p:cNvPr>
          <p:cNvSpPr txBox="1"/>
          <p:nvPr/>
        </p:nvSpPr>
        <p:spPr>
          <a:xfrm>
            <a:off x="4090233" y="3494747"/>
            <a:ext cx="4011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>
                <a:latin typeface="Montserrat" panose="00000500000000000000" pitchFamily="50" charset="0"/>
              </a:rPr>
              <a:t>DEMO</a:t>
            </a:r>
            <a:endParaRPr lang="fr-FR" sz="360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276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accel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DBE8898-5813-4F35-A8AF-04BA665E406C}"/>
              </a:ext>
            </a:extLst>
          </p:cNvPr>
          <p:cNvCxnSpPr/>
          <p:nvPr/>
        </p:nvCxnSpPr>
        <p:spPr>
          <a:xfrm>
            <a:off x="228600" y="557201"/>
            <a:ext cx="117348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AEFD1A1C-DFA4-4D89-BA85-9D607207A0DA}"/>
              </a:ext>
            </a:extLst>
          </p:cNvPr>
          <p:cNvSpPr txBox="1">
            <a:spLocks/>
          </p:cNvSpPr>
          <p:nvPr/>
        </p:nvSpPr>
        <p:spPr>
          <a:xfrm>
            <a:off x="578223" y="271454"/>
            <a:ext cx="8507054" cy="5714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700">
                <a:latin typeface="Montserrat ExtraBold" panose="00000900000000000000" pitchFamily="50" charset="0"/>
                <a:cs typeface="Calibri Light"/>
              </a:rPr>
              <a:t>Points positifs et points négatifs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E1E1-A8CC-48C5-ACD2-4C29F0DD0000}"/>
              </a:ext>
            </a:extLst>
          </p:cNvPr>
          <p:cNvSpPr/>
          <p:nvPr/>
        </p:nvSpPr>
        <p:spPr>
          <a:xfrm>
            <a:off x="8312474" y="1329837"/>
            <a:ext cx="5790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0">
                <a:latin typeface="Montserrat SemiBold" panose="00000700000000000000" pitchFamily="50" charset="0"/>
                <a:ea typeface="+mn-lt"/>
                <a:cs typeface="+mn-lt"/>
              </a:rPr>
              <a:t>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64A39-4EF9-4FFF-BDA1-3F2FBCBDC18B}"/>
              </a:ext>
            </a:extLst>
          </p:cNvPr>
          <p:cNvSpPr/>
          <p:nvPr/>
        </p:nvSpPr>
        <p:spPr>
          <a:xfrm>
            <a:off x="3212033" y="1329838"/>
            <a:ext cx="8004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0">
                <a:latin typeface="Montserrat SemiBold" panose="00000700000000000000" pitchFamily="50" charset="0"/>
                <a:ea typeface="+mn-lt"/>
                <a:cs typeface="+mn-lt"/>
              </a:rPr>
              <a:t>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0CE5BD-367C-4B11-B73A-FD06916F54C7}"/>
              </a:ext>
            </a:extLst>
          </p:cNvPr>
          <p:cNvSpPr txBox="1"/>
          <p:nvPr/>
        </p:nvSpPr>
        <p:spPr>
          <a:xfrm>
            <a:off x="1491336" y="2961284"/>
            <a:ext cx="4241892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latin typeface="Montserrat Light" panose="00000400000000000000" pitchFamily="50" charset="0"/>
                <a:ea typeface="+mn-lt"/>
                <a:cs typeface="+mn-lt"/>
              </a:rPr>
              <a:t>Python (Api, Socket) </a:t>
            </a:r>
          </a:p>
          <a:p>
            <a:pPr algn="ctr"/>
            <a:endParaRPr lang="fr-FR" sz="1600" b="1">
              <a:latin typeface="Montserrat Light" panose="00000400000000000000" pitchFamily="50" charset="0"/>
              <a:ea typeface="+mn-lt"/>
              <a:cs typeface="+mn-lt"/>
            </a:endParaRPr>
          </a:p>
          <a:p>
            <a:pPr algn="ctr"/>
            <a:r>
              <a:rPr lang="fr-FR" sz="1600" b="1">
                <a:latin typeface="Montserrat Light" panose="00000400000000000000" pitchFamily="50" charset="0"/>
                <a:ea typeface="+mn-lt"/>
                <a:cs typeface="+mn-lt"/>
              </a:rPr>
              <a:t>Docker (Container, volume, network)</a:t>
            </a:r>
          </a:p>
          <a:p>
            <a:pPr algn="ctr"/>
            <a:endParaRPr lang="fr-FR" sz="1600" b="1">
              <a:latin typeface="Montserrat Light" panose="00000400000000000000" pitchFamily="50" charset="0"/>
              <a:ea typeface="+mn-lt"/>
              <a:cs typeface="+mn-lt"/>
            </a:endParaRPr>
          </a:p>
          <a:p>
            <a:pPr algn="ctr"/>
            <a:r>
              <a:rPr lang="fr-FR" sz="1600" b="1">
                <a:latin typeface="Montserrat Light" panose="00000400000000000000" pitchFamily="50" charset="0"/>
                <a:ea typeface="+mn-lt"/>
                <a:cs typeface="+mn-lt"/>
              </a:rPr>
              <a:t>Travail à distance</a:t>
            </a:r>
          </a:p>
          <a:p>
            <a:pPr algn="ctr"/>
            <a:endParaRPr lang="fr-FR" sz="1600" b="1">
              <a:latin typeface="Montserrat Light" panose="00000400000000000000" pitchFamily="50" charset="0"/>
              <a:ea typeface="+mn-lt"/>
              <a:cs typeface="+mn-lt"/>
            </a:endParaRPr>
          </a:p>
          <a:p>
            <a:pPr algn="ctr"/>
            <a:r>
              <a:rPr lang="fr-FR" sz="1600" b="1">
                <a:latin typeface="Montserrat Light" panose="00000400000000000000" pitchFamily="50" charset="0"/>
                <a:ea typeface="+mn-lt"/>
                <a:cs typeface="+mn-lt"/>
              </a:rPr>
              <a:t>Travailler en équipe, prendre des décisions au sein d’un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1009FF-66A5-407E-ADE9-4098D7B0E855}"/>
              </a:ext>
            </a:extLst>
          </p:cNvPr>
          <p:cNvSpPr txBox="1"/>
          <p:nvPr/>
        </p:nvSpPr>
        <p:spPr>
          <a:xfrm>
            <a:off x="6536304" y="2961284"/>
            <a:ext cx="413134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latin typeface="Montserrat Light" panose="00000400000000000000" pitchFamily="50" charset="0"/>
                <a:ea typeface="+mn-lt"/>
                <a:cs typeface="+mn-lt"/>
              </a:rPr>
              <a:t>Travail à distance</a:t>
            </a:r>
          </a:p>
          <a:p>
            <a:pPr algn="ctr"/>
            <a:endParaRPr lang="fr-FR" sz="1600" b="1">
              <a:latin typeface="Montserrat Light" panose="00000400000000000000" pitchFamily="50" charset="0"/>
              <a:ea typeface="+mn-lt"/>
              <a:cs typeface="+mn-lt"/>
            </a:endParaRPr>
          </a:p>
          <a:p>
            <a:pPr algn="ctr"/>
            <a:r>
              <a:rPr lang="fr-FR" sz="1600" b="1">
                <a:latin typeface="Montserrat Light" panose="00000400000000000000" pitchFamily="50" charset="0"/>
                <a:ea typeface="+mn-lt"/>
                <a:cs typeface="+mn-lt"/>
              </a:rPr>
              <a:t>Connexion Internet</a:t>
            </a:r>
          </a:p>
          <a:p>
            <a:pPr algn="ctr"/>
            <a:endParaRPr lang="fr-FR" sz="1600" b="1">
              <a:latin typeface="Montserrat Light" panose="00000400000000000000" pitchFamily="50" charset="0"/>
              <a:ea typeface="+mn-lt"/>
              <a:cs typeface="+mn-lt"/>
            </a:endParaRPr>
          </a:p>
          <a:p>
            <a:pPr algn="ctr"/>
            <a:r>
              <a:rPr lang="fr-FR" sz="1600" b="1">
                <a:latin typeface="Montserrat Light" panose="00000400000000000000" pitchFamily="50" charset="0"/>
                <a:ea typeface="+mn-lt"/>
                <a:cs typeface="+mn-lt"/>
              </a:rPr>
              <a:t>Jenkins </a:t>
            </a:r>
          </a:p>
          <a:p>
            <a:endParaRPr lang="fr-FR" sz="1600" b="1">
              <a:latin typeface="Montserrat Light" panose="00000400000000000000" pitchFamily="50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358642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uiExpand="1" build="p"/>
      <p:bldP spid="8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10F09CC86402489209FAE03DFAFA8B" ma:contentTypeVersion="11" ma:contentTypeDescription="Crée un document." ma:contentTypeScope="" ma:versionID="b2842ac77d2b94918128f8fcffda4eb2">
  <xsd:schema xmlns:xsd="http://www.w3.org/2001/XMLSchema" xmlns:xs="http://www.w3.org/2001/XMLSchema" xmlns:p="http://schemas.microsoft.com/office/2006/metadata/properties" xmlns:ns3="5a0daa34-573d-4b14-90d5-377ce7a57b6e" xmlns:ns4="36df2461-828d-41be-a45e-12f034b440b5" targetNamespace="http://schemas.microsoft.com/office/2006/metadata/properties" ma:root="true" ma:fieldsID="664e0433e2d44e6673f5dea31a9a07e3" ns3:_="" ns4:_="">
    <xsd:import namespace="5a0daa34-573d-4b14-90d5-377ce7a57b6e"/>
    <xsd:import namespace="36df2461-828d-41be-a45e-12f034b440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daa34-573d-4b14-90d5-377ce7a57b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f2461-828d-41be-a45e-12f034b440b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17E7AB-0B87-4062-98F2-15C9D50ACB68}">
  <ds:schemaRefs>
    <ds:schemaRef ds:uri="36df2461-828d-41be-a45e-12f034b440b5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5a0daa34-573d-4b14-90d5-377ce7a57b6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DE7ACC3-48DA-4109-B4A5-D0EB3B7D3D77}">
  <ds:schemaRefs>
    <ds:schemaRef ds:uri="36df2461-828d-41be-a45e-12f034b440b5"/>
    <ds:schemaRef ds:uri="5a0daa34-573d-4b14-90d5-377ce7a57b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B0DC8C-6F28-456D-B671-965BF00129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Grand écran</PresentationFormat>
  <Paragraphs>113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Lexend Deca</vt:lpstr>
      <vt:lpstr>Montserrat</vt:lpstr>
      <vt:lpstr>Montserrat ExtraBold</vt:lpstr>
      <vt:lpstr>Montserrat ExtraLight</vt:lpstr>
      <vt:lpstr>Montserrat Light</vt:lpstr>
      <vt:lpstr>Montserrat SemiBold</vt:lpstr>
      <vt:lpstr>Thème Office</vt:lpstr>
      <vt:lpstr>DEVOPS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DEVOPS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Guibert</dc:creator>
  <cp:lastModifiedBy>Elouan LAFRÉCHOUX</cp:lastModifiedBy>
  <cp:revision>2</cp:revision>
  <dcterms:created xsi:type="dcterms:W3CDTF">2020-05-25T11:21:32Z</dcterms:created>
  <dcterms:modified xsi:type="dcterms:W3CDTF">2020-05-26T14:40:58Z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0x010100B110F09CC86402489209FAE03DFAFA8B</vt:lpwstr>
  </property>
</Properties>
</file>