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3" r:id="rId3"/>
  </p:sldIdLst>
  <p:sldSz cx="12801600" cy="25199975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044767b-0e77-4bb3-8207-dc820b6d1fc8}">
          <p14:sldIdLst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850" userDrawn="1">
          <p15:clr>
            <a:srgbClr val="A4A3A4"/>
          </p15:clr>
        </p15:guide>
        <p15:guide id="2" pos="3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377D3"/>
    <a:srgbClr val="619DCF"/>
    <a:srgbClr val="BD934D"/>
    <a:srgbClr val="D9ECF5"/>
    <a:srgbClr val="67A1D1"/>
    <a:srgbClr val="F5F7F9"/>
    <a:srgbClr val="8DB8DC"/>
    <a:srgbClr val="6AA2D2"/>
    <a:srgbClr val="E1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504" y="54"/>
      </p:cViewPr>
      <p:guideLst>
        <p:guide orient="horz" pos="7850"/>
        <p:guide pos="39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50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45131" y="1143000"/>
            <a:ext cx="156773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4124546"/>
            <a:ext cx="10881370" cy="877413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13237048"/>
            <a:ext cx="9601210" cy="6084721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56" y="1341789"/>
            <a:ext cx="2760348" cy="2135779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341789"/>
            <a:ext cx="8121023" cy="213577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8747" y="5714942"/>
            <a:ext cx="5494693" cy="1693479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945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667927" y="5715253"/>
            <a:ext cx="5488566" cy="16934076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945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42600" y="23204973"/>
            <a:ext cx="2835003" cy="1164217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321804" y="23204973"/>
            <a:ext cx="4158004" cy="116421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9321490" y="23204973"/>
            <a:ext cx="2835003" cy="1164217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38821" y="2235830"/>
            <a:ext cx="11517670" cy="2593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42600" y="23204973"/>
            <a:ext cx="2835003" cy="1164217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321804" y="23204973"/>
            <a:ext cx="4158004" cy="116421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321490" y="23204973"/>
            <a:ext cx="2835003" cy="1164217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38820" y="2844397"/>
            <a:ext cx="11521450" cy="201489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42600" y="23204973"/>
            <a:ext cx="2835003" cy="1164217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321804" y="23204973"/>
            <a:ext cx="4158004" cy="116421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321490" y="23204973"/>
            <a:ext cx="2835003" cy="1164217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58740" y="9128528"/>
            <a:ext cx="10289170" cy="3744019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545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258740" y="13084222"/>
            <a:ext cx="10289170" cy="1733097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420" spc="113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6283082"/>
            <a:ext cx="11041390" cy="10483458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6865717"/>
            <a:ext cx="11041390" cy="5513003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6708947"/>
            <a:ext cx="5440686" cy="15990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7" y="6708947"/>
            <a:ext cx="5440686" cy="15990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341795"/>
            <a:ext cx="11041390" cy="48712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6178068"/>
            <a:ext cx="5415682" cy="3027776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9205842"/>
            <a:ext cx="5415682" cy="13540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8" y="6178068"/>
            <a:ext cx="5442353" cy="3027776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8" y="9205842"/>
            <a:ext cx="5442353" cy="13540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680155"/>
            <a:ext cx="4128853" cy="5880538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53" y="3628671"/>
            <a:ext cx="6480817" cy="17909972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560691"/>
            <a:ext cx="4128853" cy="1400711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680155"/>
            <a:ext cx="4128853" cy="5880538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53" y="3628671"/>
            <a:ext cx="6480817" cy="17909972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560691"/>
            <a:ext cx="4128853" cy="1400711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341795"/>
            <a:ext cx="11041390" cy="4871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6708947"/>
            <a:ext cx="11041390" cy="1599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3358810"/>
            <a:ext cx="2880363" cy="1341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4" y="23358810"/>
            <a:ext cx="4320544" cy="1341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40" y="23358810"/>
            <a:ext cx="2880363" cy="1341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6" Type="http://schemas.openxmlformats.org/officeDocument/2006/relationships/notesSlide" Target="../notesSlides/notesSlide1.xml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14"/>
          <p:cNvSpPr txBox="1"/>
          <p:nvPr/>
        </p:nvSpPr>
        <p:spPr>
          <a:xfrm>
            <a:off x="1335405" y="5525135"/>
            <a:ext cx="4088130" cy="342900"/>
          </a:xfrm>
          <a:prstGeom prst="rect">
            <a:avLst/>
          </a:prstGeom>
        </p:spPr>
        <p:txBody>
          <a:bodyPr vert="horz" wrap="square" lIns="0" tIns="5667" rIns="0" bIns="0" rtlCol="0">
            <a:noAutofit/>
          </a:bodyPr>
          <a:lstStyle>
            <a:defPPr>
              <a:defRPr lang="en-US"/>
            </a:defPPr>
            <a:lvl1pPr marL="6985">
              <a:spcBef>
                <a:spcPts val="55"/>
              </a:spcBef>
              <a:defRPr sz="2400" b="1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sz="2175" dirty="0"/>
              <a:t>XXXXX</a:t>
            </a:r>
            <a:r>
              <a:rPr sz="2175" dirty="0"/>
              <a:t>产品</a:t>
            </a:r>
            <a:endParaRPr sz="2175" dirty="0"/>
          </a:p>
        </p:txBody>
      </p:sp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1109980" y="21222970"/>
            <a:ext cx="11020425" cy="241935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${evaluate}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45955" y="525145"/>
            <a:ext cx="2583815" cy="4375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2175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2175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产品周报</a:t>
            </a:r>
            <a:endParaRPr lang="zh-CN" altLang="en-US" sz="2175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78695" y="916940"/>
            <a:ext cx="2239010" cy="301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${rangeTime}</a:t>
            </a:r>
            <a:endParaRPr lang="en-US" altLang="zh-CN" sz="127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54076" y="5453404"/>
            <a:ext cx="11310620" cy="38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38014" y="1233892"/>
            <a:ext cx="11729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2053570" y="594360"/>
            <a:ext cx="80645" cy="555625"/>
          </a:xfrm>
          <a:prstGeom prst="rect">
            <a:avLst/>
          </a:prstGeom>
          <a:solidFill>
            <a:srgbClr val="BD93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4" name="object 2"/>
          <p:cNvSpPr txBox="1"/>
          <p:nvPr/>
        </p:nvSpPr>
        <p:spPr>
          <a:xfrm>
            <a:off x="925830" y="17709515"/>
            <a:ext cx="1720215" cy="370840"/>
          </a:xfrm>
          <a:prstGeom prst="rect">
            <a:avLst/>
          </a:prstGeom>
        </p:spPr>
        <p:txBody>
          <a:bodyPr vert="horz" wrap="square" lIns="0" tIns="5667" rIns="0" bIns="0" rtlCol="0">
            <a:noAutofit/>
          </a:bodyPr>
          <a:lstStyle/>
          <a:p>
            <a:pPr marL="6985" algn="ctr">
              <a:spcBef>
                <a:spcPts val="55"/>
              </a:spcBef>
            </a:pPr>
            <a:r>
              <a:rPr lang="zh-CN" altLang="en-US" sz="1905" b="1" spc="169" dirty="0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周度观察</a:t>
            </a:r>
            <a:endParaRPr lang="zh-CN" altLang="en-US" sz="1905" b="1" spc="169" dirty="0">
              <a:solidFill>
                <a:srgbClr val="2424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47475" y="23286085"/>
            <a:ext cx="8522970" cy="800735"/>
            <a:chOff x="2007" y="38043"/>
            <a:chExt cx="13422" cy="1261"/>
          </a:xfrm>
        </p:grpSpPr>
        <p:sp>
          <p:nvSpPr>
            <p:cNvPr id="19" name="文本框 18"/>
            <p:cNvSpPr txBox="1"/>
            <p:nvPr/>
          </p:nvSpPr>
          <p:spPr>
            <a:xfrm>
              <a:off x="6583" y="38094"/>
              <a:ext cx="8846" cy="12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89560" indent="-9652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5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特别提示：过往业绩不预示其未来业绩</a:t>
              </a:r>
              <a:endParaRPr lang="zh-CN" altLang="en-US" sz="9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289560" indent="-9652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5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本手册所载信息仅供合格投资者及销售渠道参考使用，未经允许不得外传</a:t>
              </a:r>
              <a:endParaRPr lang="en-US" altLang="zh-CN" sz="9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289560" indent="-9652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5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过往业绩不预示其未来业绩。不对基金收益做任何预期保证，基金有风险，投资需谨慎。</a:t>
              </a:r>
              <a:endParaRPr lang="zh-CN" altLang="en-US" sz="9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289560" indent="-9652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9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07" y="38857"/>
              <a:ext cx="4990" cy="4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zh-CN" altLang="en-US" sz="110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上海市浦东新区陆家嘴东路</a:t>
              </a:r>
              <a:r>
                <a:rPr lang="en-US" altLang="zh-CN" sz="110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XXX</a:t>
              </a:r>
              <a:r>
                <a:rPr lang="zh-CN" altLang="en-US" sz="110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号</a:t>
              </a:r>
              <a:r>
                <a:rPr lang="en-US" altLang="zh-CN" sz="110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XXXX</a:t>
              </a:r>
              <a:r>
                <a:rPr lang="zh-CN" altLang="en-US" sz="110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室</a:t>
              </a:r>
              <a:endParaRPr lang="zh-CN" altLang="en-US" sz="110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2903" y="38043"/>
              <a:ext cx="2120" cy="5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zh-CN" altLang="en-US" sz="1430" b="1" dirty="0">
                  <a:solidFill>
                    <a:srgbClr val="C9A7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联系我们</a:t>
              </a:r>
              <a:endParaRPr lang="zh-CN" altLang="en-US" sz="1430" b="1" dirty="0">
                <a:solidFill>
                  <a:srgbClr val="C9A7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2127" y="38064"/>
              <a:ext cx="648" cy="419"/>
              <a:chOff x="919836" y="21102381"/>
              <a:chExt cx="357287" cy="126455"/>
            </a:xfrm>
          </p:grpSpPr>
          <p:sp>
            <p:nvSpPr>
              <p:cNvPr id="63" name="箭头: V 形 62"/>
              <p:cNvSpPr/>
              <p:nvPr/>
            </p:nvSpPr>
            <p:spPr>
              <a:xfrm>
                <a:off x="1028656" y="21102381"/>
                <a:ext cx="143631" cy="126455"/>
              </a:xfrm>
              <a:prstGeom prst="chevron">
                <a:avLst/>
              </a:prstGeom>
              <a:solidFill>
                <a:srgbClr val="C9A7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5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箭头: V 形 210"/>
              <p:cNvSpPr/>
              <p:nvPr/>
            </p:nvSpPr>
            <p:spPr>
              <a:xfrm>
                <a:off x="1133492" y="21102381"/>
                <a:ext cx="143631" cy="126455"/>
              </a:xfrm>
              <a:prstGeom prst="chevron">
                <a:avLst/>
              </a:prstGeom>
              <a:solidFill>
                <a:srgbClr val="BD9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5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箭头: V 形 217"/>
              <p:cNvSpPr/>
              <p:nvPr/>
            </p:nvSpPr>
            <p:spPr>
              <a:xfrm>
                <a:off x="919836" y="21102381"/>
                <a:ext cx="143631" cy="126455"/>
              </a:xfrm>
              <a:prstGeom prst="chevron">
                <a:avLst/>
              </a:prstGeom>
              <a:solidFill>
                <a:srgbClr val="D4BA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5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object 2"/>
          <p:cNvSpPr txBox="1"/>
          <p:nvPr/>
        </p:nvSpPr>
        <p:spPr>
          <a:xfrm>
            <a:off x="995045" y="20791805"/>
            <a:ext cx="1621790" cy="431165"/>
          </a:xfrm>
          <a:prstGeom prst="rect">
            <a:avLst/>
          </a:prstGeom>
        </p:spPr>
        <p:txBody>
          <a:bodyPr vert="horz" wrap="square" lIns="0" tIns="5667" rIns="0" bIns="0" rtlCol="0">
            <a:noAutofit/>
          </a:bodyPr>
          <a:lstStyle/>
          <a:p>
            <a:pPr marL="6985" algn="ctr">
              <a:spcBef>
                <a:spcPts val="55"/>
              </a:spcBef>
            </a:pPr>
            <a:r>
              <a:rPr lang="en-US" altLang="zh-CN" sz="2220" b="1" spc="16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XXX</a:t>
            </a:r>
            <a:r>
              <a:rPr lang="zh-CN" altLang="en-US" sz="2220" b="1" spc="16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自评</a:t>
            </a:r>
            <a:endParaRPr lang="zh-CN" altLang="en-US" sz="2220" b="1" spc="16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77240" y="1399540"/>
            <a:ext cx="287020" cy="330200"/>
            <a:chOff x="950975" y="1315211"/>
            <a:chExt cx="259080" cy="320041"/>
          </a:xfrm>
        </p:grpSpPr>
        <p:sp>
          <p:nvSpPr>
            <p:cNvPr id="29" name="object 20"/>
            <p:cNvSpPr/>
            <p:nvPr/>
          </p:nvSpPr>
          <p:spPr>
            <a:xfrm>
              <a:off x="950975" y="1315211"/>
              <a:ext cx="243840" cy="283210"/>
            </a:xfrm>
            <a:custGeom>
              <a:avLst/>
              <a:gdLst/>
              <a:ahLst/>
              <a:cxnLst/>
              <a:rect l="l" t="t" r="r" b="b"/>
              <a:pathLst>
                <a:path w="243840" h="283209">
                  <a:moveTo>
                    <a:pt x="0" y="0"/>
                  </a:moveTo>
                  <a:lnTo>
                    <a:pt x="0" y="283083"/>
                  </a:lnTo>
                  <a:lnTo>
                    <a:pt x="243840" y="141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bject 21"/>
            <p:cNvSpPr/>
            <p:nvPr/>
          </p:nvSpPr>
          <p:spPr>
            <a:xfrm>
              <a:off x="981455" y="1368552"/>
              <a:ext cx="228600" cy="266700"/>
            </a:xfrm>
            <a:custGeom>
              <a:avLst/>
              <a:gdLst/>
              <a:ahLst/>
              <a:cxnLst/>
              <a:rect l="l" t="t" r="r" b="b"/>
              <a:pathLst>
                <a:path w="228600" h="266700">
                  <a:moveTo>
                    <a:pt x="0" y="0"/>
                  </a:moveTo>
                  <a:lnTo>
                    <a:pt x="0" y="266700"/>
                  </a:lnTo>
                  <a:lnTo>
                    <a:pt x="22860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bject 14"/>
          <p:cNvSpPr txBox="1"/>
          <p:nvPr/>
        </p:nvSpPr>
        <p:spPr>
          <a:xfrm>
            <a:off x="1179195" y="1397635"/>
            <a:ext cx="2567940" cy="342900"/>
          </a:xfrm>
          <a:prstGeom prst="rect">
            <a:avLst/>
          </a:prstGeom>
        </p:spPr>
        <p:txBody>
          <a:bodyPr vert="horz" wrap="square" lIns="0" tIns="5667" rIns="0" bIns="0" rtlCol="0">
            <a:noAutofit/>
          </a:bodyPr>
          <a:lstStyle/>
          <a:p>
            <a:pPr marL="6985">
              <a:spcBef>
                <a:spcPts val="55"/>
              </a:spcBef>
            </a:pPr>
            <a:r>
              <a:rPr lang="en-US" sz="2175" b="1" dirty="0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</a:t>
            </a:r>
            <a:r>
              <a:rPr sz="2175" b="1" dirty="0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产品业绩概览</a:t>
            </a:r>
            <a:endParaRPr sz="2175" b="1" dirty="0">
              <a:solidFill>
                <a:srgbClr val="2424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852660" y="5575300"/>
            <a:ext cx="1791335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275" b="1" dirty="0"/>
              <a:t>本周子策略及收益</a:t>
            </a:r>
            <a:endParaRPr lang="zh-CN" altLang="en-US" sz="1275" b="1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436360" y="8839200"/>
          <a:ext cx="5507990" cy="2412365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517775"/>
                <a:gridCol w="1412240"/>
                <a:gridCol w="1577975"/>
              </a:tblGrid>
              <a:tr h="404495">
                <a:tc>
                  <a:txBody>
                    <a:bodyPr/>
                    <a:p>
                      <a:pPr marR="48895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None/>
                      </a:pPr>
                      <a:endParaRPr lang="zh-CN" altLang="en-US" sz="1445" b="1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R="339090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上线以来</a:t>
                      </a:r>
                      <a:endParaRPr lang="zh-CN" altLang="en-US" sz="1445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R="339090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</a:t>
                      </a:r>
                      <a:r>
                        <a:rPr lang="zh-CN" altLang="en-US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月迭代以来</a:t>
                      </a:r>
                      <a:endParaRPr lang="zh-CN" altLang="en-US" sz="1445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marR="48895" algn="ctr">
                        <a:lnSpc>
                          <a:spcPct val="80000"/>
                        </a:lnSpc>
                        <a:spcBef>
                          <a:spcPts val="805"/>
                        </a:spcBef>
                      </a:pPr>
                      <a:r>
                        <a:rPr lang="en-US" sz="1445" b="1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${exp5.item}</a:t>
                      </a:r>
                      <a:endParaRPr lang="en-US" sz="1445" b="1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39090" algn="ctr">
                        <a:lnSpc>
                          <a:spcPct val="5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</a:pPr>
                      <a:r>
                        <a:rPr lang="en-US" altLang="en-US" sz="127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${exp5.up}</a:t>
                      </a:r>
                      <a:endParaRPr lang="en-US" altLang="en-US" sz="1275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R="339090" algn="ctr">
                        <a:lnSpc>
                          <a:spcPct val="5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127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${exp5.down}</a:t>
                      </a:r>
                      <a:endParaRPr lang="en-US" sz="1275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03925" y="9537700"/>
            <a:ext cx="240665" cy="110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" algn="ctr">
              <a:spcBef>
                <a:spcPts val="55"/>
              </a:spcBef>
              <a:tabLst>
                <a:tab pos="394335" algn="l"/>
                <a:tab pos="760095" algn="l"/>
                <a:tab pos="1125220" algn="l"/>
              </a:tabLst>
            </a:pPr>
            <a:r>
              <a:rPr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超额</a:t>
            </a:r>
            <a:endParaRPr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" algn="ctr">
              <a:spcBef>
                <a:spcPts val="55"/>
              </a:spcBef>
              <a:tabLst>
                <a:tab pos="394335" algn="l"/>
                <a:tab pos="760095" algn="l"/>
                <a:tab pos="1125220" algn="l"/>
              </a:tabLst>
            </a:pPr>
            <a:r>
              <a:rPr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收益</a:t>
            </a:r>
            <a:r>
              <a:rPr lang="zh-CN" altLang="en-US"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率</a:t>
            </a:r>
            <a:endParaRPr lang="zh-CN" altLang="en-US"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1210" y="9531985"/>
            <a:ext cx="313055" cy="917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产品净值</a:t>
            </a:r>
            <a:endParaRPr lang="zh-CN" altLang="en-US"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7875" y="5534025"/>
            <a:ext cx="287020" cy="330200"/>
            <a:chOff x="950975" y="1315211"/>
            <a:chExt cx="259080" cy="320041"/>
          </a:xfrm>
        </p:grpSpPr>
        <p:sp>
          <p:nvSpPr>
            <p:cNvPr id="34" name="object 20"/>
            <p:cNvSpPr/>
            <p:nvPr/>
          </p:nvSpPr>
          <p:spPr>
            <a:xfrm>
              <a:off x="950975" y="1315211"/>
              <a:ext cx="243840" cy="283210"/>
            </a:xfrm>
            <a:custGeom>
              <a:avLst/>
              <a:gdLst/>
              <a:ahLst/>
              <a:cxnLst/>
              <a:rect l="l" t="t" r="r" b="b"/>
              <a:pathLst>
                <a:path w="243840" h="283209">
                  <a:moveTo>
                    <a:pt x="0" y="0"/>
                  </a:moveTo>
                  <a:lnTo>
                    <a:pt x="0" y="283083"/>
                  </a:lnTo>
                  <a:lnTo>
                    <a:pt x="243840" y="141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bject 21"/>
            <p:cNvSpPr/>
            <p:nvPr/>
          </p:nvSpPr>
          <p:spPr>
            <a:xfrm>
              <a:off x="981455" y="1368552"/>
              <a:ext cx="228600" cy="266700"/>
            </a:xfrm>
            <a:custGeom>
              <a:avLst/>
              <a:gdLst/>
              <a:ahLst/>
              <a:cxnLst/>
              <a:rect l="l" t="t" r="r" b="b"/>
              <a:pathLst>
                <a:path w="228600" h="266700">
                  <a:moveTo>
                    <a:pt x="0" y="0"/>
                  </a:moveTo>
                  <a:lnTo>
                    <a:pt x="0" y="266700"/>
                  </a:lnTo>
                  <a:lnTo>
                    <a:pt x="22860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861561" y="8376370"/>
            <a:ext cx="11310620" cy="165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743585" y="8513445"/>
            <a:ext cx="287020" cy="330200"/>
            <a:chOff x="950975" y="1315211"/>
            <a:chExt cx="259080" cy="320041"/>
          </a:xfrm>
        </p:grpSpPr>
        <p:sp>
          <p:nvSpPr>
            <p:cNvPr id="44" name="object 20"/>
            <p:cNvSpPr/>
            <p:nvPr/>
          </p:nvSpPr>
          <p:spPr>
            <a:xfrm>
              <a:off x="950975" y="1315211"/>
              <a:ext cx="243840" cy="283210"/>
            </a:xfrm>
            <a:custGeom>
              <a:avLst/>
              <a:gdLst/>
              <a:ahLst/>
              <a:cxnLst/>
              <a:rect l="l" t="t" r="r" b="b"/>
              <a:pathLst>
                <a:path w="243840" h="283209">
                  <a:moveTo>
                    <a:pt x="0" y="0"/>
                  </a:moveTo>
                  <a:lnTo>
                    <a:pt x="0" y="283083"/>
                  </a:lnTo>
                  <a:lnTo>
                    <a:pt x="243840" y="141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bject 21"/>
            <p:cNvSpPr/>
            <p:nvPr/>
          </p:nvSpPr>
          <p:spPr>
            <a:xfrm>
              <a:off x="981455" y="1368552"/>
              <a:ext cx="228600" cy="266700"/>
            </a:xfrm>
            <a:custGeom>
              <a:avLst/>
              <a:gdLst/>
              <a:ahLst/>
              <a:cxnLst/>
              <a:rect l="l" t="t" r="r" b="b"/>
              <a:pathLst>
                <a:path w="228600" h="266700">
                  <a:moveTo>
                    <a:pt x="0" y="0"/>
                  </a:moveTo>
                  <a:lnTo>
                    <a:pt x="0" y="266700"/>
                  </a:lnTo>
                  <a:lnTo>
                    <a:pt x="22860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object 14"/>
          <p:cNvSpPr txBox="1"/>
          <p:nvPr/>
        </p:nvSpPr>
        <p:spPr>
          <a:xfrm>
            <a:off x="1329690" y="8500745"/>
            <a:ext cx="3212465" cy="342900"/>
          </a:xfrm>
          <a:prstGeom prst="rect">
            <a:avLst/>
          </a:prstGeom>
        </p:spPr>
        <p:txBody>
          <a:bodyPr vert="horz" wrap="square" lIns="0" tIns="5667" rIns="0" bIns="0" rtlCol="0">
            <a:noAutofit/>
          </a:bodyPr>
          <a:lstStyle>
            <a:defPPr>
              <a:defRPr lang="en-US"/>
            </a:defPPr>
            <a:lvl1pPr marL="6985">
              <a:spcBef>
                <a:spcPts val="55"/>
              </a:spcBef>
              <a:defRPr sz="2400" b="1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sz="2175" dirty="0"/>
              <a:t>XXXXXX</a:t>
            </a:r>
            <a:r>
              <a:rPr sz="2175" dirty="0"/>
              <a:t>产品</a:t>
            </a:r>
            <a:endParaRPr sz="2175" dirty="0"/>
          </a:p>
        </p:txBody>
      </p:sp>
      <p:grpSp>
        <p:nvGrpSpPr>
          <p:cNvPr id="67" name="组合 66"/>
          <p:cNvGrpSpPr/>
          <p:nvPr/>
        </p:nvGrpSpPr>
        <p:grpSpPr>
          <a:xfrm>
            <a:off x="1655445" y="11114405"/>
            <a:ext cx="3676015" cy="279238"/>
            <a:chOff x="2369744" y="11123146"/>
            <a:chExt cx="3599379" cy="585952"/>
          </a:xfrm>
        </p:grpSpPr>
        <p:grpSp>
          <p:nvGrpSpPr>
            <p:cNvPr id="64" name="组合 63"/>
            <p:cNvGrpSpPr/>
            <p:nvPr/>
          </p:nvGrpSpPr>
          <p:grpSpPr>
            <a:xfrm>
              <a:off x="2369744" y="11130801"/>
              <a:ext cx="2356049" cy="578297"/>
              <a:chOff x="2508961" y="11195208"/>
              <a:chExt cx="2356049" cy="578297"/>
            </a:xfrm>
          </p:grpSpPr>
          <p:sp>
            <p:nvSpPr>
              <p:cNvPr id="27" name="object 27"/>
              <p:cNvSpPr/>
              <p:nvPr/>
            </p:nvSpPr>
            <p:spPr>
              <a:xfrm>
                <a:off x="4633936" y="11414137"/>
                <a:ext cx="231074" cy="66566"/>
              </a:xfrm>
              <a:custGeom>
                <a:avLst/>
                <a:gdLst/>
                <a:ahLst/>
                <a:cxnLst/>
                <a:rect l="l" t="t" r="r" b="b"/>
                <a:pathLst>
                  <a:path w="320039">
                    <a:moveTo>
                      <a:pt x="0" y="0"/>
                    </a:moveTo>
                    <a:lnTo>
                      <a:pt x="320039" y="0"/>
                    </a:lnTo>
                  </a:path>
                </a:pathLst>
              </a:custGeom>
              <a:ln w="254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txBody>
              <a:bodyPr wrap="square" lIns="0" tIns="0" rIns="0" bIns="0" rtlCol="0"/>
              <a:lstStyle/>
              <a:p>
                <a:endParaRPr lang="en-US" sz="59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508961" y="11195208"/>
                <a:ext cx="1076068" cy="578297"/>
                <a:chOff x="2062548" y="11303451"/>
                <a:chExt cx="1076068" cy="578297"/>
              </a:xfrm>
            </p:grpSpPr>
            <p:sp>
              <p:nvSpPr>
                <p:cNvPr id="16" name="object 25"/>
                <p:cNvSpPr/>
                <p:nvPr/>
              </p:nvSpPr>
              <p:spPr>
                <a:xfrm flipV="1">
                  <a:off x="2062548" y="11512771"/>
                  <a:ext cx="231074" cy="45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39">
                      <a:moveTo>
                        <a:pt x="0" y="0"/>
                      </a:moveTo>
                      <a:lnTo>
                        <a:pt x="320040" y="0"/>
                      </a:lnTo>
                    </a:path>
                  </a:pathLst>
                </a:custGeom>
                <a:solidFill>
                  <a:srgbClr val="619DCF"/>
                </a:solidFill>
                <a:ln w="25400">
                  <a:solidFill>
                    <a:srgbClr val="619DC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lang="en-US" sz="59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291523" y="11303451"/>
                  <a:ext cx="847093" cy="5782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中证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500</a:t>
                  </a:r>
                  <a:endParaRPr lang="en-US" altLang="zh-CN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3567363" y="11195208"/>
                <a:ext cx="1084240" cy="578297"/>
                <a:chOff x="2062548" y="11492104"/>
                <a:chExt cx="1084240" cy="578297"/>
              </a:xfrm>
            </p:grpSpPr>
            <p:sp>
              <p:nvSpPr>
                <p:cNvPr id="26" name="object 26"/>
                <p:cNvSpPr/>
                <p:nvPr/>
              </p:nvSpPr>
              <p:spPr>
                <a:xfrm flipV="1">
                  <a:off x="2062548" y="11678083"/>
                  <a:ext cx="231074" cy="45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39">
                      <a:moveTo>
                        <a:pt x="0" y="0"/>
                      </a:moveTo>
                      <a:lnTo>
                        <a:pt x="320039" y="0"/>
                      </a:lnTo>
                    </a:path>
                  </a:pathLst>
                </a:custGeom>
                <a:solidFill>
                  <a:srgbClr val="C00000"/>
                </a:solidFill>
                <a:ln w="2540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59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2299695" y="11492104"/>
                  <a:ext cx="847093" cy="5782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+mn-ea"/>
                    </a:rPr>
                    <a:t>产品净值</a:t>
                  </a:r>
                  <a:r>
                    <a:rPr lang="zh-CN" altLang="en-US" sz="1200" dirty="0">
                      <a:solidFill>
                        <a:srgbClr val="57575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 </a:t>
                  </a:r>
                  <a:endParaRPr lang="zh-CN" altLang="en-US" sz="1200" dirty="0">
                    <a:solidFill>
                      <a:srgbClr val="57575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文本框 64"/>
            <p:cNvSpPr txBox="1"/>
            <p:nvPr/>
          </p:nvSpPr>
          <p:spPr>
            <a:xfrm>
              <a:off x="4714500" y="11123146"/>
              <a:ext cx="1254623" cy="578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累计超额收益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70" name="object 14"/>
          <p:cNvSpPr txBox="1"/>
          <p:nvPr/>
        </p:nvSpPr>
        <p:spPr>
          <a:xfrm>
            <a:off x="1328420" y="11558270"/>
            <a:ext cx="3905885" cy="342900"/>
          </a:xfrm>
          <a:prstGeom prst="rect">
            <a:avLst/>
          </a:prstGeom>
        </p:spPr>
        <p:txBody>
          <a:bodyPr vert="horz" wrap="square" lIns="0" tIns="5667" rIns="0" bIns="0" rtlCol="0">
            <a:noAutofit/>
          </a:bodyPr>
          <a:lstStyle>
            <a:defPPr>
              <a:defRPr lang="en-US"/>
            </a:defPPr>
            <a:lvl1pPr marL="6985">
              <a:spcBef>
                <a:spcPts val="55"/>
              </a:spcBef>
              <a:defRPr sz="2400" b="1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75" dirty="0"/>
              <a:t>XXXXXXX</a:t>
            </a:r>
            <a:r>
              <a:rPr sz="2175" dirty="0"/>
              <a:t>产品</a:t>
            </a:r>
            <a:endParaRPr lang="zh-CN" altLang="en-US" sz="2175" dirty="0"/>
          </a:p>
        </p:txBody>
      </p:sp>
      <p:sp>
        <p:nvSpPr>
          <p:cNvPr id="71" name="文本框 85"/>
          <p:cNvSpPr txBox="1"/>
          <p:nvPr/>
        </p:nvSpPr>
        <p:spPr>
          <a:xfrm>
            <a:off x="6017260" y="12548870"/>
            <a:ext cx="220345" cy="1163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50800" algn="ctr">
              <a:lnSpc>
                <a:spcPct val="100000"/>
              </a:lnSpc>
              <a:spcBef>
                <a:spcPts val="100"/>
              </a:spcBef>
              <a:tabLst>
                <a:tab pos="701040" algn="l"/>
                <a:tab pos="1351280" algn="l"/>
                <a:tab pos="2000885" algn="l"/>
              </a:tabLst>
            </a:pPr>
            <a:r>
              <a:rPr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超额</a:t>
            </a:r>
            <a:endParaRPr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0800" algn="ctr">
              <a:lnSpc>
                <a:spcPct val="100000"/>
              </a:lnSpc>
              <a:spcBef>
                <a:spcPts val="100"/>
              </a:spcBef>
              <a:tabLst>
                <a:tab pos="701040" algn="l"/>
                <a:tab pos="1351280" algn="l"/>
                <a:tab pos="2000885" algn="l"/>
              </a:tabLst>
            </a:pPr>
            <a:r>
              <a:rPr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收益</a:t>
            </a:r>
            <a:r>
              <a:rPr lang="zh-CN"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率</a:t>
            </a:r>
            <a:endParaRPr lang="zh-CN" altLang="en-US"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2" name="文本框 86"/>
          <p:cNvSpPr txBox="1"/>
          <p:nvPr/>
        </p:nvSpPr>
        <p:spPr>
          <a:xfrm>
            <a:off x="798830" y="12564745"/>
            <a:ext cx="353695" cy="1012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产品净值</a:t>
            </a:r>
            <a:endParaRPr lang="zh-CN" altLang="en-US"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48030" y="11571605"/>
            <a:ext cx="287020" cy="330200"/>
            <a:chOff x="950975" y="1315211"/>
            <a:chExt cx="259080" cy="320041"/>
          </a:xfrm>
        </p:grpSpPr>
        <p:sp>
          <p:nvSpPr>
            <p:cNvPr id="75" name="object 20"/>
            <p:cNvSpPr/>
            <p:nvPr/>
          </p:nvSpPr>
          <p:spPr>
            <a:xfrm>
              <a:off x="950975" y="1315211"/>
              <a:ext cx="243840" cy="283210"/>
            </a:xfrm>
            <a:custGeom>
              <a:avLst/>
              <a:gdLst/>
              <a:ahLst/>
              <a:cxnLst/>
              <a:rect l="l" t="t" r="r" b="b"/>
              <a:pathLst>
                <a:path w="243840" h="283209">
                  <a:moveTo>
                    <a:pt x="0" y="0"/>
                  </a:moveTo>
                  <a:lnTo>
                    <a:pt x="0" y="283083"/>
                  </a:lnTo>
                  <a:lnTo>
                    <a:pt x="243840" y="141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object 21"/>
            <p:cNvSpPr/>
            <p:nvPr/>
          </p:nvSpPr>
          <p:spPr>
            <a:xfrm>
              <a:off x="981455" y="1368552"/>
              <a:ext cx="228600" cy="266700"/>
            </a:xfrm>
            <a:custGeom>
              <a:avLst/>
              <a:gdLst/>
              <a:ahLst/>
              <a:cxnLst/>
              <a:rect l="l" t="t" r="r" b="b"/>
              <a:pathLst>
                <a:path w="228600" h="266700">
                  <a:moveTo>
                    <a:pt x="0" y="0"/>
                  </a:moveTo>
                  <a:lnTo>
                    <a:pt x="0" y="266700"/>
                  </a:lnTo>
                  <a:lnTo>
                    <a:pt x="22860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rot="0">
            <a:off x="4803140" y="18364835"/>
            <a:ext cx="3465195" cy="2145030"/>
            <a:chOff x="399187" y="9008252"/>
            <a:chExt cx="2953042" cy="1123796"/>
          </a:xfrm>
        </p:grpSpPr>
        <p:sp>
          <p:nvSpPr>
            <p:cNvPr id="93" name="矩形 92"/>
            <p:cNvSpPr/>
            <p:nvPr/>
          </p:nvSpPr>
          <p:spPr>
            <a:xfrm>
              <a:off x="399187" y="9008252"/>
              <a:ext cx="2952978" cy="1123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5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399251" y="10107330"/>
              <a:ext cx="2952978" cy="24718"/>
            </a:xfrm>
            <a:prstGeom prst="rect">
              <a:avLst/>
            </a:prstGeom>
            <a:solidFill>
              <a:srgbClr val="BA9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5" dirty="0"/>
            </a:p>
          </p:txBody>
        </p:sp>
      </p:grpSp>
      <p:graphicFrame>
        <p:nvGraphicFramePr>
          <p:cNvPr id="108" name="object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74460" y="11899265"/>
          <a:ext cx="5497195" cy="242824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964055"/>
                <a:gridCol w="1806575"/>
                <a:gridCol w="1726565"/>
              </a:tblGrid>
              <a:tr h="412750">
                <a:tc>
                  <a:txBody>
                    <a:bodyPr/>
                    <a:p>
                      <a:pPr marR="48895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None/>
                      </a:pPr>
                      <a:endParaRPr lang="zh-CN" altLang="en-US" sz="1445" b="1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R="339090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上线以来</a:t>
                      </a:r>
                      <a:endParaRPr lang="zh-CN" altLang="en-US" sz="1445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R="339090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</a:t>
                      </a:r>
                      <a:r>
                        <a:rPr lang="zh-CN" altLang="en-US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月迭代以来</a:t>
                      </a:r>
                      <a:endParaRPr lang="zh-CN" altLang="en-US" sz="1445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R="48895" algn="ctr">
                        <a:lnSpc>
                          <a:spcPct val="80000"/>
                        </a:lnSpc>
                        <a:spcBef>
                          <a:spcPts val="805"/>
                        </a:spcBef>
                      </a:pPr>
                      <a:r>
                        <a:rPr lang="en-US" sz="1445" b="1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${exp10.item}</a:t>
                      </a:r>
                      <a:endParaRPr lang="en-US" sz="1445" b="1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7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27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${exp10.up}</a:t>
                      </a:r>
                      <a:endParaRPr lang="en-US" sz="1275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R="339090" algn="ctr">
                        <a:lnSpc>
                          <a:spcPct val="5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</a:pPr>
                      <a:r>
                        <a:rPr lang="en-US" altLang="en-US" sz="127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${exp10.down}</a:t>
                      </a:r>
                      <a:endParaRPr lang="en-US" altLang="en-US" sz="1275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84225" y="6493510"/>
            <a:ext cx="313055" cy="91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产品净值</a:t>
            </a:r>
            <a:endParaRPr lang="zh-CN" altLang="en-US"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6595" y="13110845"/>
            <a:ext cx="3644900" cy="301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75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 均为实盘业绩，实线部分为新策略运行阶段</a:t>
            </a:r>
            <a:endParaRPr lang="zh-CN" altLang="en-US" sz="1275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>
            <p:custDataLst>
              <p:tags r:id="rId5"/>
            </p:custDataLst>
          </p:nvPr>
        </p:nvSpPr>
        <p:spPr>
          <a:xfrm>
            <a:off x="8272145" y="8429625"/>
            <a:ext cx="3653790" cy="301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75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 均为实盘业绩，实线部分为新策略运行阶段</a:t>
            </a:r>
            <a:endParaRPr lang="zh-CN" altLang="en-US" sz="1275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3270" y="14620240"/>
            <a:ext cx="287020" cy="330200"/>
            <a:chOff x="950975" y="1315211"/>
            <a:chExt cx="259080" cy="320041"/>
          </a:xfrm>
        </p:grpSpPr>
        <p:sp>
          <p:nvSpPr>
            <p:cNvPr id="28" name="object 20"/>
            <p:cNvSpPr/>
            <p:nvPr>
              <p:custDataLst>
                <p:tags r:id="rId6"/>
              </p:custDataLst>
            </p:nvPr>
          </p:nvSpPr>
          <p:spPr>
            <a:xfrm>
              <a:off x="950975" y="1315211"/>
              <a:ext cx="243840" cy="283210"/>
            </a:xfrm>
            <a:custGeom>
              <a:avLst/>
              <a:gdLst/>
              <a:ahLst/>
              <a:cxnLst/>
              <a:rect l="l" t="t" r="r" b="b"/>
              <a:pathLst>
                <a:path w="243840" h="283209">
                  <a:moveTo>
                    <a:pt x="0" y="0"/>
                  </a:moveTo>
                  <a:lnTo>
                    <a:pt x="0" y="283083"/>
                  </a:lnTo>
                  <a:lnTo>
                    <a:pt x="243840" y="141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object 21"/>
            <p:cNvSpPr/>
            <p:nvPr>
              <p:custDataLst>
                <p:tags r:id="rId7"/>
              </p:custDataLst>
            </p:nvPr>
          </p:nvSpPr>
          <p:spPr>
            <a:xfrm>
              <a:off x="981455" y="1368552"/>
              <a:ext cx="228600" cy="266700"/>
            </a:xfrm>
            <a:custGeom>
              <a:avLst/>
              <a:gdLst/>
              <a:ahLst/>
              <a:cxnLst/>
              <a:rect l="l" t="t" r="r" b="b"/>
              <a:pathLst>
                <a:path w="228600" h="266700">
                  <a:moveTo>
                    <a:pt x="0" y="0"/>
                  </a:moveTo>
                  <a:lnTo>
                    <a:pt x="0" y="266700"/>
                  </a:lnTo>
                  <a:lnTo>
                    <a:pt x="22860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5F0C">
                <a:alpha val="50195"/>
              </a:srgbClr>
            </a:solidFill>
          </p:spPr>
          <p:txBody>
            <a:bodyPr wrap="square" lIns="0" tIns="0" rIns="0" bIns="0" rtlCol="0"/>
            <a:p>
              <a:endParaRPr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object 14"/>
          <p:cNvSpPr txBox="1"/>
          <p:nvPr>
            <p:custDataLst>
              <p:tags r:id="rId8"/>
            </p:custDataLst>
          </p:nvPr>
        </p:nvSpPr>
        <p:spPr>
          <a:xfrm>
            <a:off x="1322705" y="14602460"/>
            <a:ext cx="4088130" cy="342900"/>
          </a:xfrm>
          <a:prstGeom prst="rect">
            <a:avLst/>
          </a:prstGeom>
        </p:spPr>
        <p:txBody>
          <a:bodyPr vert="horz" wrap="square" lIns="0" tIns="5667" rIns="0" bIns="0" rtlCol="0">
            <a:noAutofit/>
          </a:bodyPr>
          <a:lstStyle>
            <a:defPPr>
              <a:defRPr lang="en-US"/>
            </a:defPPr>
            <a:lvl1pPr marL="6985">
              <a:spcBef>
                <a:spcPts val="55"/>
              </a:spcBef>
              <a:defRPr sz="2400" b="1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sz="2175" dirty="0"/>
              <a:t>XXXXXXX</a:t>
            </a:r>
            <a:r>
              <a:rPr sz="2175" dirty="0"/>
              <a:t>产品</a:t>
            </a:r>
            <a:endParaRPr sz="2175" dirty="0"/>
          </a:p>
        </p:txBody>
      </p:sp>
      <p:sp>
        <p:nvSpPr>
          <p:cNvPr id="48" name="文本框 85"/>
          <p:cNvSpPr txBox="1"/>
          <p:nvPr>
            <p:custDataLst>
              <p:tags r:id="rId9"/>
            </p:custDataLst>
          </p:nvPr>
        </p:nvSpPr>
        <p:spPr>
          <a:xfrm>
            <a:off x="758190" y="15631160"/>
            <a:ext cx="350520" cy="1163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50800" algn="ctr">
              <a:lnSpc>
                <a:spcPct val="100000"/>
              </a:lnSpc>
              <a:spcBef>
                <a:spcPts val="100"/>
              </a:spcBef>
              <a:tabLst>
                <a:tab pos="701040" algn="l"/>
                <a:tab pos="1351280" algn="l"/>
                <a:tab pos="2000885" algn="l"/>
              </a:tabLst>
            </a:pPr>
            <a:r>
              <a:rPr lang="zh-CN"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产品累计</a:t>
            </a:r>
            <a:endParaRPr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0800" algn="ctr">
              <a:lnSpc>
                <a:spcPct val="100000"/>
              </a:lnSpc>
              <a:spcBef>
                <a:spcPts val="100"/>
              </a:spcBef>
              <a:tabLst>
                <a:tab pos="701040" algn="l"/>
                <a:tab pos="1351280" algn="l"/>
                <a:tab pos="2000885" algn="l"/>
              </a:tabLst>
            </a:pPr>
            <a:r>
              <a:rPr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收益</a:t>
            </a:r>
            <a:r>
              <a:rPr lang="zh-CN"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率</a:t>
            </a:r>
            <a:endParaRPr lang="zh-CN" altLang="en-US"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10"/>
            </p:custDataLst>
          </p:nvPr>
        </p:nvCxnSpPr>
        <p:spPr>
          <a:xfrm>
            <a:off x="886318" y="11445643"/>
            <a:ext cx="11310620" cy="165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11"/>
            </p:custDataLst>
          </p:nvPr>
        </p:nvCxnSpPr>
        <p:spPr>
          <a:xfrm>
            <a:off x="854076" y="14502016"/>
            <a:ext cx="11310620" cy="165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>
            <p:custDataLst>
              <p:tags r:id="rId12"/>
            </p:custDataLst>
          </p:nvPr>
        </p:nvCxnSpPr>
        <p:spPr>
          <a:xfrm>
            <a:off x="860410" y="17612577"/>
            <a:ext cx="11310620" cy="165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>
            <p:custDataLst>
              <p:tags r:id="rId13"/>
            </p:custDataLst>
          </p:nvPr>
        </p:nvCxnSpPr>
        <p:spPr>
          <a:xfrm>
            <a:off x="832830" y="20698093"/>
            <a:ext cx="11310620" cy="165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5"/>
          <p:cNvGraphicFramePr>
            <a:graphicFrameLocks noGrp="1"/>
          </p:cNvGraphicFramePr>
          <p:nvPr>
            <p:custDataLst>
              <p:tags r:id="rId14"/>
            </p:custDataLst>
          </p:nvPr>
        </p:nvGraphicFramePr>
        <p:xfrm>
          <a:off x="6474460" y="14838045"/>
          <a:ext cx="5497195" cy="222885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964055"/>
                <a:gridCol w="1806575"/>
                <a:gridCol w="1726565"/>
              </a:tblGrid>
              <a:tr h="453390">
                <a:tc>
                  <a:txBody>
                    <a:bodyPr/>
                    <a:p>
                      <a:pPr marR="48895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None/>
                      </a:pPr>
                      <a:endParaRPr lang="zh-CN" altLang="en-US" sz="1445" b="1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R="339090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DMA1</a:t>
                      </a:r>
                      <a:r>
                        <a:rPr lang="zh-CN" altLang="en-US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号</a:t>
                      </a:r>
                      <a:endParaRPr lang="zh-CN" altLang="en-US" sz="1445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R="339090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 DMA2</a:t>
                      </a:r>
                      <a:r>
                        <a:rPr lang="zh-CN" altLang="en-US" sz="1445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号</a:t>
                      </a:r>
                      <a:endParaRPr lang="en-US" altLang="zh-CN" sz="1445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 marR="48895" algn="ctr">
                        <a:lnSpc>
                          <a:spcPct val="80000"/>
                        </a:lnSpc>
                        <a:spcBef>
                          <a:spcPts val="805"/>
                        </a:spcBef>
                      </a:pPr>
                      <a:r>
                        <a:rPr lang="en-US" altLang="zh-CN" sz="1445" b="1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${dma.item}</a:t>
                      </a:r>
                      <a:endParaRPr lang="en-US" altLang="zh-CN" sz="1445" b="1" dirty="0" err="1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R="339090" algn="ctr">
                        <a:lnSpc>
                          <a:spcPct val="80000"/>
                        </a:lnSpc>
                        <a:spcBef>
                          <a:spcPts val="805"/>
                        </a:spcBef>
                        <a:buClrTx/>
                        <a:buSzTx/>
                        <a:buFontTx/>
                      </a:pPr>
                      <a:r>
                        <a:rPr lang="en-US" altLang="zh-CN" sz="127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${dma.up}</a:t>
                      </a:r>
                      <a:endParaRPr lang="en-US" altLang="zh-CN" sz="1275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7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zh-CN" sz="1275" dirty="0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${dma.down}</a:t>
                      </a:r>
                      <a:endParaRPr lang="en-US" altLang="zh-CN" sz="1275" dirty="0">
                        <a:solidFill>
                          <a:schemeClr val="tx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45622" marB="0" anchor="ctr" anchorCtr="1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6" name="矩形: 圆角 180"/>
          <p:cNvSpPr/>
          <p:nvPr>
            <p:custDataLst>
              <p:tags r:id="rId15"/>
            </p:custDataLst>
          </p:nvPr>
        </p:nvSpPr>
        <p:spPr>
          <a:xfrm>
            <a:off x="4907915" y="18066385"/>
            <a:ext cx="1160145" cy="464185"/>
          </a:xfrm>
          <a:prstGeom prst="roundRect">
            <a:avLst/>
          </a:prstGeom>
          <a:solidFill>
            <a:srgbClr val="C9A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10000"/>
              </a:lnSpc>
            </a:pPr>
            <a:r>
              <a:rPr lang="zh-CN" altLang="en-US" sz="16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风格因子</a:t>
            </a:r>
            <a:endParaRPr lang="zh-CN" altLang="en-US" sz="16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8" name="直接连接符 87"/>
          <p:cNvCxnSpPr/>
          <p:nvPr>
            <p:custDataLst>
              <p:tags r:id="rId16"/>
            </p:custDataLst>
          </p:nvPr>
        </p:nvCxnSpPr>
        <p:spPr>
          <a:xfrm flipV="1">
            <a:off x="832830" y="22940195"/>
            <a:ext cx="11417300" cy="196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732915" y="14192723"/>
            <a:ext cx="3676015" cy="304165"/>
            <a:chOff x="2369744" y="11070840"/>
            <a:chExt cx="3599379" cy="638258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9744" y="11070840"/>
              <a:ext cx="2356049" cy="638258"/>
              <a:chOff x="2508961" y="11135247"/>
              <a:chExt cx="2356049" cy="638258"/>
            </a:xfrm>
          </p:grpSpPr>
          <p:sp>
            <p:nvSpPr>
              <p:cNvPr id="47" name="object 27"/>
              <p:cNvSpPr/>
              <p:nvPr>
                <p:custDataLst>
                  <p:tags r:id="rId17"/>
                </p:custDataLst>
              </p:nvPr>
            </p:nvSpPr>
            <p:spPr>
              <a:xfrm>
                <a:off x="4633936" y="11434124"/>
                <a:ext cx="231074" cy="66566"/>
              </a:xfrm>
              <a:custGeom>
                <a:avLst/>
                <a:gdLst/>
                <a:ahLst/>
                <a:cxnLst/>
                <a:rect l="l" t="t" r="r" b="b"/>
                <a:pathLst>
                  <a:path w="320039">
                    <a:moveTo>
                      <a:pt x="0" y="0"/>
                    </a:moveTo>
                    <a:lnTo>
                      <a:pt x="320039" y="0"/>
                    </a:lnTo>
                  </a:path>
                </a:pathLst>
              </a:custGeom>
              <a:ln w="254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txBody>
              <a:bodyPr wrap="square" lIns="0" tIns="0" rIns="0" bIns="0" rtlCol="0"/>
              <a:p>
                <a:endParaRPr lang="en-US" sz="49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2508961" y="11195208"/>
                <a:ext cx="1076068" cy="578297"/>
                <a:chOff x="2062548" y="11303451"/>
                <a:chExt cx="1076068" cy="578297"/>
              </a:xfrm>
            </p:grpSpPr>
            <p:sp>
              <p:nvSpPr>
                <p:cNvPr id="68" name="object 25"/>
                <p:cNvSpPr/>
                <p:nvPr>
                  <p:custDataLst>
                    <p:tags r:id="rId18"/>
                  </p:custDataLst>
                </p:nvPr>
              </p:nvSpPr>
              <p:spPr>
                <a:xfrm flipV="1">
                  <a:off x="2062548" y="11512771"/>
                  <a:ext cx="231074" cy="45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39">
                      <a:moveTo>
                        <a:pt x="0" y="0"/>
                      </a:moveTo>
                      <a:lnTo>
                        <a:pt x="320040" y="0"/>
                      </a:lnTo>
                    </a:path>
                  </a:pathLst>
                </a:custGeom>
                <a:solidFill>
                  <a:srgbClr val="619DCF"/>
                </a:solidFill>
                <a:ln w="25400">
                  <a:solidFill>
                    <a:srgbClr val="619DCF"/>
                  </a:solidFill>
                </a:ln>
              </p:spPr>
              <p:txBody>
                <a:bodyPr wrap="square" lIns="0" tIns="0" rIns="0" bIns="0" rtlCol="0"/>
                <a:p>
                  <a:endParaRPr lang="en-US" sz="49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" name="文本框 84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2291523" y="11303451"/>
                  <a:ext cx="847093" cy="5782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p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中证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1000</a:t>
                  </a:r>
                  <a:endParaRPr lang="en-US" altLang="zh-CN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567363" y="11135247"/>
                <a:ext cx="1084240" cy="578297"/>
                <a:chOff x="2062548" y="11432143"/>
                <a:chExt cx="1084240" cy="578297"/>
              </a:xfrm>
            </p:grpSpPr>
            <p:sp>
              <p:nvSpPr>
                <p:cNvPr id="94" name="object 26"/>
                <p:cNvSpPr/>
                <p:nvPr>
                  <p:custDataLst>
                    <p:tags r:id="rId20"/>
                  </p:custDataLst>
                </p:nvPr>
              </p:nvSpPr>
              <p:spPr>
                <a:xfrm flipV="1">
                  <a:off x="2062548" y="11718057"/>
                  <a:ext cx="231074" cy="45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39">
                      <a:moveTo>
                        <a:pt x="0" y="0"/>
                      </a:moveTo>
                      <a:lnTo>
                        <a:pt x="320039" y="0"/>
                      </a:lnTo>
                    </a:path>
                  </a:pathLst>
                </a:custGeom>
                <a:solidFill>
                  <a:srgbClr val="C00000"/>
                </a:solidFill>
                <a:ln w="2540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p>
                  <a:endParaRPr sz="49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文本框 99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2299695" y="11432143"/>
                  <a:ext cx="847093" cy="5782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p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+mn-ea"/>
                    </a:rPr>
                    <a:t>产品净值</a:t>
                  </a:r>
                  <a:r>
                    <a:rPr lang="zh-CN" altLang="en-US" sz="1200" dirty="0">
                      <a:solidFill>
                        <a:srgbClr val="57575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 </a:t>
                  </a:r>
                  <a:endParaRPr lang="zh-CN" altLang="en-US" sz="1200" dirty="0">
                    <a:solidFill>
                      <a:srgbClr val="57575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2" name="文本框 101"/>
            <p:cNvSpPr txBox="1"/>
            <p:nvPr>
              <p:custDataLst>
                <p:tags r:id="rId22"/>
              </p:custDataLst>
            </p:nvPr>
          </p:nvSpPr>
          <p:spPr>
            <a:xfrm>
              <a:off x="4714500" y="11123146"/>
              <a:ext cx="1254623" cy="578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累计超额收益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23"/>
            </p:custDataLst>
          </p:nvPr>
        </p:nvSpPr>
        <p:spPr>
          <a:xfrm>
            <a:off x="5968365" y="6303645"/>
            <a:ext cx="240665" cy="1107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" algn="ctr">
              <a:spcBef>
                <a:spcPts val="55"/>
              </a:spcBef>
              <a:tabLst>
                <a:tab pos="394335" algn="l"/>
                <a:tab pos="760095" algn="l"/>
                <a:tab pos="1125220" algn="l"/>
              </a:tabLst>
            </a:pPr>
            <a:r>
              <a:rPr lang="zh-CN"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周度</a:t>
            </a:r>
            <a:r>
              <a:rPr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收益</a:t>
            </a:r>
            <a:r>
              <a:rPr lang="zh-CN" altLang="en-US" sz="109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率</a:t>
            </a:r>
            <a:endParaRPr lang="zh-CN" altLang="en-US" sz="109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961005" y="7946390"/>
            <a:ext cx="2659380" cy="300990"/>
            <a:chOff x="5023" y="12187"/>
            <a:chExt cx="4188" cy="474"/>
          </a:xfrm>
        </p:grpSpPr>
        <p:sp>
          <p:nvSpPr>
            <p:cNvPr id="77" name="文本框 76"/>
            <p:cNvSpPr txBox="1"/>
            <p:nvPr/>
          </p:nvSpPr>
          <p:spPr>
            <a:xfrm>
              <a:off x="5023" y="12187"/>
              <a:ext cx="4188" cy="4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产品净值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周度收益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5373" y="12379"/>
              <a:ext cx="49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7153" y="12419"/>
              <a:ext cx="540" cy="0"/>
            </a:xfrm>
            <a:prstGeom prst="line">
              <a:avLst/>
            </a:prstGeom>
            <a:ln w="57150">
              <a:gradFill>
                <a:gsLst>
                  <a:gs pos="0">
                    <a:srgbClr val="3377D3"/>
                  </a:gs>
                  <a:gs pos="38000">
                    <a:srgbClr val="67A1D1"/>
                  </a:gs>
                  <a:gs pos="100000">
                    <a:srgbClr val="F5F7F9"/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>
            <p:custDataLst>
              <p:tags r:id="rId24"/>
            </p:custDataLst>
          </p:nvPr>
        </p:nvSpPr>
        <p:spPr>
          <a:xfrm>
            <a:off x="4829175" y="18545175"/>
            <a:ext cx="3465830" cy="19304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${styleFactor}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2719705" y="18089245"/>
            <a:ext cx="2188082" cy="275590"/>
            <a:chOff x="2508961" y="11195208"/>
            <a:chExt cx="2142642" cy="578297"/>
          </a:xfrm>
        </p:grpSpPr>
        <p:grpSp>
          <p:nvGrpSpPr>
            <p:cNvPr id="69" name="组合 68"/>
            <p:cNvGrpSpPr/>
            <p:nvPr/>
          </p:nvGrpSpPr>
          <p:grpSpPr>
            <a:xfrm>
              <a:off x="2508961" y="11195208"/>
              <a:ext cx="1076068" cy="578297"/>
              <a:chOff x="2062548" y="11303451"/>
              <a:chExt cx="1076068" cy="578297"/>
            </a:xfrm>
          </p:grpSpPr>
          <p:sp>
            <p:nvSpPr>
              <p:cNvPr id="73" name="object 25"/>
              <p:cNvSpPr/>
              <p:nvPr>
                <p:custDataLst>
                  <p:tags r:id="rId25"/>
                </p:custDataLst>
              </p:nvPr>
            </p:nvSpPr>
            <p:spPr>
              <a:xfrm flipV="1">
                <a:off x="2062548" y="11512771"/>
                <a:ext cx="23107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320039">
                    <a:moveTo>
                      <a:pt x="0" y="0"/>
                    </a:moveTo>
                    <a:lnTo>
                      <a:pt x="320040" y="0"/>
                    </a:lnTo>
                  </a:path>
                </a:pathLst>
              </a:custGeom>
              <a:solidFill>
                <a:srgbClr val="619DCF"/>
              </a:solidFill>
              <a:ln w="25400">
                <a:solidFill>
                  <a:srgbClr val="619DCF"/>
                </a:solidFill>
              </a:ln>
            </p:spPr>
            <p:txBody>
              <a:bodyPr wrap="square" lIns="0" tIns="0" rIns="0" bIns="0" rtlCol="0"/>
              <a:p>
                <a:endParaRPr lang="en-US" sz="49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文本框 81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291523" y="11303451"/>
                <a:ext cx="847093" cy="578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r>
                  <a:rPr lang="en-US" altLang="zh-CN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DMA1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号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567363" y="11195208"/>
              <a:ext cx="1084240" cy="578297"/>
              <a:chOff x="2062548" y="11492104"/>
              <a:chExt cx="1084240" cy="578297"/>
            </a:xfrm>
          </p:grpSpPr>
          <p:sp>
            <p:nvSpPr>
              <p:cNvPr id="90" name="object 26"/>
              <p:cNvSpPr/>
              <p:nvPr>
                <p:custDataLst>
                  <p:tags r:id="rId27"/>
                </p:custDataLst>
              </p:nvPr>
            </p:nvSpPr>
            <p:spPr>
              <a:xfrm flipV="1">
                <a:off x="2062548" y="11678083"/>
                <a:ext cx="23107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320039">
                    <a:moveTo>
                      <a:pt x="0" y="0"/>
                    </a:moveTo>
                    <a:lnTo>
                      <a:pt x="320039" y="0"/>
                    </a:lnTo>
                  </a:path>
                </a:pathLst>
              </a:custGeom>
              <a:solidFill>
                <a:srgbClr val="C00000"/>
              </a:solidFill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p>
                <a:endParaRPr sz="49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文本框 91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299695" y="11492104"/>
                <a:ext cx="847093" cy="578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r>
                  <a:rPr lang="en-US" altLang="zh-CN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DMA2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号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 rot="0">
            <a:off x="1146810" y="18364835"/>
            <a:ext cx="3465195" cy="2145030"/>
            <a:chOff x="399187" y="9008252"/>
            <a:chExt cx="2953042" cy="1123796"/>
          </a:xfrm>
        </p:grpSpPr>
        <p:sp>
          <p:nvSpPr>
            <p:cNvPr id="14" name="矩形 13"/>
            <p:cNvSpPr/>
            <p:nvPr/>
          </p:nvSpPr>
          <p:spPr>
            <a:xfrm>
              <a:off x="399187" y="9008252"/>
              <a:ext cx="2952978" cy="1123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5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9251" y="10107330"/>
              <a:ext cx="2952978" cy="24718"/>
            </a:xfrm>
            <a:prstGeom prst="rect">
              <a:avLst/>
            </a:prstGeom>
            <a:solidFill>
              <a:srgbClr val="BA9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5" dirty="0"/>
            </a:p>
          </p:txBody>
        </p:sp>
      </p:grpSp>
      <p:sp>
        <p:nvSpPr>
          <p:cNvPr id="54" name="文本框 53"/>
          <p:cNvSpPr txBox="1"/>
          <p:nvPr>
            <p:custDataLst>
              <p:tags r:id="rId29"/>
            </p:custDataLst>
          </p:nvPr>
        </p:nvSpPr>
        <p:spPr>
          <a:xfrm>
            <a:off x="1170940" y="18529935"/>
            <a:ext cx="3466800" cy="19304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${marketStyle}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 rot="0">
            <a:off x="8502650" y="18363565"/>
            <a:ext cx="3465195" cy="2145030"/>
            <a:chOff x="399187" y="9008252"/>
            <a:chExt cx="2953042" cy="1123796"/>
          </a:xfrm>
        </p:grpSpPr>
        <p:sp>
          <p:nvSpPr>
            <p:cNvPr id="53" name="矩形 52"/>
            <p:cNvSpPr/>
            <p:nvPr/>
          </p:nvSpPr>
          <p:spPr>
            <a:xfrm>
              <a:off x="399187" y="9008252"/>
              <a:ext cx="2952978" cy="1123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5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399251" y="10107330"/>
              <a:ext cx="2952978" cy="24718"/>
            </a:xfrm>
            <a:prstGeom prst="rect">
              <a:avLst/>
            </a:prstGeom>
            <a:solidFill>
              <a:srgbClr val="BA9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5" dirty="0"/>
            </a:p>
          </p:txBody>
        </p:sp>
      </p:grpSp>
      <p:sp>
        <p:nvSpPr>
          <p:cNvPr id="56" name="文本框 55"/>
          <p:cNvSpPr txBox="1"/>
          <p:nvPr>
            <p:custDataLst>
              <p:tags r:id="rId30"/>
            </p:custDataLst>
          </p:nvPr>
        </p:nvSpPr>
        <p:spPr>
          <a:xfrm>
            <a:off x="8495030" y="18529935"/>
            <a:ext cx="3465830" cy="19304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${futuresBasis}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6" name="矩形: 圆角 180"/>
          <p:cNvSpPr/>
          <p:nvPr>
            <p:custDataLst>
              <p:tags r:id="rId31"/>
            </p:custDataLst>
          </p:nvPr>
        </p:nvSpPr>
        <p:spPr>
          <a:xfrm>
            <a:off x="1247775" y="18065750"/>
            <a:ext cx="1160145" cy="464185"/>
          </a:xfrm>
          <a:prstGeom prst="roundRect">
            <a:avLst/>
          </a:prstGeom>
          <a:solidFill>
            <a:srgbClr val="C9A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10000"/>
              </a:lnSpc>
            </a:pPr>
            <a:r>
              <a:rPr lang="zh-CN" altLang="en-US" sz="16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市场风格</a:t>
            </a:r>
            <a:endParaRPr lang="zh-CN" altLang="en-US" sz="16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7" name="矩形: 圆角 180"/>
          <p:cNvSpPr/>
          <p:nvPr>
            <p:custDataLst>
              <p:tags r:id="rId32"/>
            </p:custDataLst>
          </p:nvPr>
        </p:nvSpPr>
        <p:spPr>
          <a:xfrm>
            <a:off x="8595995" y="18080990"/>
            <a:ext cx="1684020" cy="464185"/>
          </a:xfrm>
          <a:prstGeom prst="roundRect">
            <a:avLst/>
          </a:prstGeom>
          <a:solidFill>
            <a:srgbClr val="C9A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10000"/>
              </a:lnSpc>
            </a:pPr>
            <a:r>
              <a:rPr lang="zh-CN" altLang="en-US" sz="16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股指期货基差</a:t>
            </a:r>
            <a:endParaRPr lang="zh-CN" altLang="en-US" sz="16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7" name="object 5"/>
          <p:cNvGraphicFramePr>
            <a:graphicFrameLocks noGrp="1"/>
          </p:cNvGraphicFramePr>
          <p:nvPr>
            <p:custDataLst>
              <p:tags r:id="rId33"/>
            </p:custDataLst>
          </p:nvPr>
        </p:nvGraphicFramePr>
        <p:xfrm>
          <a:off x="833120" y="1845310"/>
          <a:ext cx="11149330" cy="376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/>
                <a:gridCol w="622800"/>
                <a:gridCol w="622800"/>
                <a:gridCol w="622800"/>
                <a:gridCol w="622800"/>
                <a:gridCol w="622800"/>
                <a:gridCol w="622800"/>
                <a:gridCol w="622800"/>
                <a:gridCol w="622800"/>
                <a:gridCol w="622800"/>
                <a:gridCol w="622800"/>
                <a:gridCol w="622800"/>
                <a:gridCol w="622800"/>
                <a:gridCol w="622800"/>
                <a:gridCol w="622800"/>
                <a:gridCol w="622800"/>
              </a:tblGrid>
              <a:tr h="931545">
                <a:tc>
                  <a:txBody>
                    <a:bodyPr/>
                    <a:p>
                      <a:pPr marL="3175"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产品名称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${t_1}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${t_2}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${t_3}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${t_4}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${t_5}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${t_6}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${t_7}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${t_8}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${t_9}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${t_10}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${t_11}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${t_12}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${t_13}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${t_14}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3175" algn="ctr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${t_15}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</a:tr>
              <a:tr h="633095">
                <a:tc>
                  <a:txBody>
                    <a:bodyPr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${proName1}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${v1_1}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${v1_2}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7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${v1_3}</a:t>
                      </a:r>
                      <a:endParaRPr lang="en-US" altLang="zh-CN" sz="1400" b="1" dirty="0">
                        <a:solidFill>
                          <a:srgbClr val="C00000"/>
                        </a:solidFill>
                        <a:highlight>
                          <a:srgbClr val="000000">
                            <a:alpha val="0"/>
                          </a:srgbClr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${v1_4}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${v1_5}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${v1_6}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${v1_7}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${v1_8}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${v1_9}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${v1_10}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${v1_11}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${v1_12}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${v1_13}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${v1_14}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${v1_15}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</a:tr>
              <a:tr h="659765">
                <a:tc>
                  <a:txBody>
                    <a:bodyPr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${proName2}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${v2_1}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${v2_2}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7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${v2_3}</a:t>
                      </a:r>
                      <a:endParaRPr lang="en-US" altLang="zh-CN" sz="1400" b="1" dirty="0">
                        <a:solidFill>
                          <a:srgbClr val="C00000"/>
                        </a:solidFill>
                        <a:highlight>
                          <a:srgbClr val="000000">
                            <a:alpha val="0"/>
                          </a:srgbClr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${v2_4}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${v2_5}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${v2_6}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${v2_7}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${v2_8}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${v2_9}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${v2_10}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${v2_11}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${v2_12}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${v2_13}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${v2_14}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${v2_15}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</a:tr>
              <a:tr h="645795">
                <a:tc>
                  <a:txBody>
                    <a:bodyPr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${proName3}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${v3_1}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${v3_2}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7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${v3_3}</a:t>
                      </a:r>
                      <a:endParaRPr lang="en-US" altLang="zh-CN" sz="1400" b="1" dirty="0">
                        <a:solidFill>
                          <a:srgbClr val="C00000"/>
                        </a:solidFill>
                        <a:highlight>
                          <a:srgbClr val="000000">
                            <a:alpha val="0"/>
                          </a:srgbClr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${v3_4}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${v3_5}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${v3_6}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${v3_7}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${v3_8}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${v3_9}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${v3_10}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${v3_11}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${v3_12}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${v3_13}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${v3_14}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${v3_15}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25000"/>
                      </a:srgbClr>
                    </a:solidFill>
                  </a:tcPr>
                </a:tc>
              </a:tr>
              <a:tr h="645160">
                <a:tc>
                  <a:txBody>
                    <a:bodyPr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${proName4}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${v4_1}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${v4_2}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7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${v4_3}</a:t>
                      </a:r>
                      <a:endParaRPr lang="en-US" altLang="zh-CN" sz="1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${v4_4}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${v4_5}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${v4_6}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${v4_7}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${v4_8}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${v4_9}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${v4_10}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${v4_11}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${v4_12}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${v4_13}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${v4_14}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${v4_15}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924A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PLACING_PICTURE_USER_VIEWPORT" val="{&quot;height&quot;:2709,&quot;width&quot;:17695}"/>
</p:tagLst>
</file>

<file path=ppt/tags/tag17.xml><?xml version="1.0" encoding="utf-8"?>
<p:tagLst xmlns:p="http://schemas.openxmlformats.org/presentationml/2006/main">
  <p:tag name="KSO_WM_UNIT_TABLE_BEAUTIFY" val="smartTable{7c694998-b362-4190-9484-b363a96c4534}"/>
  <p:tag name="TABLE_ENDDRAG_ORIGIN_RECT" val="424*202"/>
  <p:tag name="TABLE_ENDDRAG_RECT" val="485*745*424*202"/>
</p:tagLst>
</file>

<file path=ppt/tags/tag18.xml><?xml version="1.0" encoding="utf-8"?>
<p:tagLst xmlns:p="http://schemas.openxmlformats.org/presentationml/2006/main">
  <p:tag name="KSO_WM_UNIT_TABLE_BEAUTIFY" val="smartTable{105a926f-1695-45a5-b8cb-59cf8e64fe0f}"/>
  <p:tag name="TABLE_ENDDRAG_ORIGIN_RECT" val="423*203"/>
  <p:tag name="TABLE_ENDDRAG_RECT" val="485*1002*423*203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TABLE_BEAUTIFY" val="smartTable{44cc8d6a-9875-4f87-b87c-2b7e994fa3bd}"/>
  <p:tag name="TABLE_ENDDRAG_ORIGIN_RECT" val="423*203"/>
  <p:tag name="TABLE_ENDDRAG_RECT" val="485*1002*423*203"/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PLACING_PICTURE_USER_VIEWPORT" val="{&quot;height&quot;:2709,&quot;width&quot;:17695}"/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PLACING_PICTURE_USER_VIEWPORT" val="{&quot;height&quot;:2709,&quot;width&quot;:17695}"/>
  <p:tag name="KSO_WM_BEAUTIFY_FLAG" val=""/>
</p:tagLst>
</file>

<file path=ppt/tags/tag45.xml><?xml version="1.0" encoding="utf-8"?>
<p:tagLst xmlns:p="http://schemas.openxmlformats.org/presentationml/2006/main">
  <p:tag name="KSO_WM_UNIT_PLACING_PICTURE_USER_VIEWPORT" val="{&quot;height&quot;:2709,&quot;width&quot;:17695}"/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TABLE_BEAUTIFY" val="smartTable{c62ec12e-b3de-47e6-bd6e-82d97b9679aa}"/>
  <p:tag name="TABLE_ENDDRAG_ORIGIN_RECT" val="798*247"/>
  <p:tag name="TABLE_ENDDRAG_RECT" val="100*148*798*247"/>
</p:tagLst>
</file>

<file path=ppt/tags/tag4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COMMONDATA" val="eyJoZGlkIjoiZjE3M2FjYTBmN2JlNGIzZWZhMTYxNWZlZmNkZWVjMjAifQ=="/>
  <p:tag name="KSO_WPP_MARK_KEY" val="c71a9b14-f6db-4d4e-b875-eeb3ca0178f1"/>
  <p:tag name="commondata" val="eyJoZGlkIjoiMTQ0YTdiNGRiMWQ1NTNjN2M3ZjNiMTA3NzFiODBjN2E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1133</Words>
  <Application>WPS 演示</Application>
  <PresentationFormat>自定义</PresentationFormat>
  <Paragraphs>272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等线 Light</vt:lpstr>
      <vt:lpstr>Calibri Light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Linkaz</dc:creator>
  <cp:lastModifiedBy>Administrator</cp:lastModifiedBy>
  <cp:revision>576</cp:revision>
  <dcterms:created xsi:type="dcterms:W3CDTF">2019-06-19T02:08:00Z</dcterms:created>
  <dcterms:modified xsi:type="dcterms:W3CDTF">2024-08-19T14:57:09Z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D678E054F61844DEAFFBA2A1C727A88C_13</vt:lpwstr>
  </property>
</Properties>
</file>