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75" r:id="rId4"/>
    <p:sldId id="304" r:id="rId5"/>
    <p:sldId id="267" r:id="rId6"/>
    <p:sldId id="276" r:id="rId7"/>
    <p:sldId id="277" r:id="rId8"/>
    <p:sldId id="278" r:id="rId9"/>
    <p:sldId id="279" r:id="rId10"/>
    <p:sldId id="280" r:id="rId11"/>
    <p:sldId id="285" r:id="rId12"/>
    <p:sldId id="287" r:id="rId13"/>
    <p:sldId id="288" r:id="rId14"/>
    <p:sldId id="289" r:id="rId15"/>
    <p:sldId id="286" r:id="rId16"/>
    <p:sldId id="281" r:id="rId17"/>
    <p:sldId id="282" r:id="rId18"/>
    <p:sldId id="283" r:id="rId19"/>
    <p:sldId id="284"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264" r:id="rId35"/>
    <p:sldId id="27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97" userDrawn="1">
          <p15:clr>
            <a:srgbClr val="A4A3A4"/>
          </p15:clr>
        </p15:guide>
        <p15:guide id="3" pos="483" userDrawn="1">
          <p15:clr>
            <a:srgbClr val="A4A3A4"/>
          </p15:clr>
        </p15:guide>
        <p15:guide id="4" pos="892" userDrawn="1">
          <p15:clr>
            <a:srgbClr val="A4A3A4"/>
          </p15:clr>
        </p15:guide>
        <p15:guide id="5" orient="horz" pos="867" userDrawn="1">
          <p15:clr>
            <a:srgbClr val="A4A3A4"/>
          </p15:clr>
        </p15:guide>
        <p15:guide id="6" orient="horz" pos="3453" userDrawn="1">
          <p15:clr>
            <a:srgbClr val="A4A3A4"/>
          </p15:clr>
        </p15:guide>
        <p15:guide id="7" pos="5654" userDrawn="1">
          <p15:clr>
            <a:srgbClr val="A4A3A4"/>
          </p15:clr>
        </p15:guide>
        <p15:guide id="8"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1A1"/>
    <a:srgbClr val="DCC3A4"/>
    <a:srgbClr val="B87B5D"/>
    <a:srgbClr val="333F50"/>
    <a:srgbClr val="A66E5A"/>
    <a:srgbClr val="554D53"/>
    <a:srgbClr val="EEE1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guide orient="horz" pos="2160"/>
        <p:guide pos="7197"/>
        <p:guide pos="483"/>
        <p:guide pos="892"/>
        <p:guide orient="horz" pos="867"/>
        <p:guide orient="horz" pos="3453"/>
        <p:guide pos="5654"/>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38100">
              <a:solidFill>
                <a:schemeClr val="bg1"/>
              </a:solidFill>
            </a:ln>
          </c:spPr>
          <c:explosion val="9"/>
          <c:dPt>
            <c:idx val="0"/>
            <c:bubble3D val="0"/>
            <c:spPr>
              <a:solidFill>
                <a:schemeClr val="accent6">
                  <a:lumMod val="75000"/>
                </a:schemeClr>
              </a:solidFill>
              <a:ln w="38100">
                <a:solidFill>
                  <a:schemeClr val="bg2">
                    <a:lumMod val="25000"/>
                  </a:schemeClr>
                </a:solidFill>
              </a:ln>
              <a:effectLst/>
            </c:spPr>
            <c:extLst>
              <c:ext xmlns:c16="http://schemas.microsoft.com/office/drawing/2014/chart" uri="{C3380CC4-5D6E-409C-BE32-E72D297353CC}">
                <c16:uniqueId val="{00000001-0C91-41EF-9A34-F337B64C4DFB}"/>
              </c:ext>
            </c:extLst>
          </c:dPt>
          <c:dPt>
            <c:idx val="1"/>
            <c:bubble3D val="0"/>
            <c:spPr>
              <a:solidFill>
                <a:schemeClr val="bg1"/>
              </a:solidFill>
              <a:ln w="38100">
                <a:solidFill>
                  <a:schemeClr val="tx1">
                    <a:lumMod val="85000"/>
                    <a:lumOff val="15000"/>
                  </a:schemeClr>
                </a:solidFill>
              </a:ln>
              <a:effectLst/>
            </c:spPr>
            <c:extLst>
              <c:ext xmlns:c16="http://schemas.microsoft.com/office/drawing/2014/chart" uri="{C3380CC4-5D6E-409C-BE32-E72D297353CC}">
                <c16:uniqueId val="{00000003-0C91-41EF-9A34-F337B64C4DFB}"/>
              </c:ext>
            </c:extLst>
          </c:dPt>
          <c:dPt>
            <c:idx val="2"/>
            <c:bubble3D val="0"/>
            <c:spPr>
              <a:solidFill>
                <a:schemeClr val="accent3"/>
              </a:solidFill>
              <a:ln w="38100">
                <a:solidFill>
                  <a:schemeClr val="bg1"/>
                </a:solidFill>
              </a:ln>
              <a:effectLst/>
            </c:spPr>
            <c:extLst>
              <c:ext xmlns:c16="http://schemas.microsoft.com/office/drawing/2014/chart" uri="{C3380CC4-5D6E-409C-BE32-E72D297353CC}">
                <c16:uniqueId val="{00000005-0C91-41EF-9A34-F337B64C4DFB}"/>
              </c:ext>
            </c:extLst>
          </c:dPt>
          <c:dPt>
            <c:idx val="3"/>
            <c:bubble3D val="0"/>
            <c:spPr>
              <a:solidFill>
                <a:schemeClr val="accent4"/>
              </a:solidFill>
              <a:ln w="38100">
                <a:solidFill>
                  <a:schemeClr val="bg1"/>
                </a:solidFill>
              </a:ln>
              <a:effectLst/>
            </c:spPr>
            <c:extLst>
              <c:ext xmlns:c16="http://schemas.microsoft.com/office/drawing/2014/chart" uri="{C3380CC4-5D6E-409C-BE32-E72D297353CC}">
                <c16:uniqueId val="{00000007-0C91-41EF-9A34-F337B64C4DFB}"/>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100</c:v>
                </c:pt>
                <c:pt idx="1">
                  <c:v>10</c:v>
                </c:pt>
              </c:numCache>
            </c:numRef>
          </c:val>
          <c:extLst>
            <c:ext xmlns:c16="http://schemas.microsoft.com/office/drawing/2014/chart" uri="{C3380CC4-5D6E-409C-BE32-E72D297353CC}">
              <c16:uniqueId val="{00000008-0C91-41EF-9A34-F337B64C4DFB}"/>
            </c:ext>
          </c:extLst>
        </c:ser>
        <c:dLbls>
          <c:showLegendKey val="0"/>
          <c:showVal val="0"/>
          <c:showCatName val="0"/>
          <c:showSerName val="0"/>
          <c:showPercent val="0"/>
          <c:showBubbleSize val="0"/>
          <c:showLeaderLines val="1"/>
        </c:dLbls>
        <c:firstSliceAng val="48"/>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38100">
              <a:solidFill>
                <a:schemeClr val="bg1"/>
              </a:solidFill>
            </a:ln>
          </c:spPr>
          <c:explosion val="9"/>
          <c:dPt>
            <c:idx val="0"/>
            <c:bubble3D val="0"/>
            <c:spPr>
              <a:solidFill>
                <a:srgbClr val="FFBF0B"/>
              </a:solidFill>
              <a:ln w="38100">
                <a:solidFill>
                  <a:schemeClr val="bg2">
                    <a:lumMod val="25000"/>
                  </a:schemeClr>
                </a:solidFill>
              </a:ln>
              <a:effectLst/>
            </c:spPr>
            <c:extLst>
              <c:ext xmlns:c16="http://schemas.microsoft.com/office/drawing/2014/chart" uri="{C3380CC4-5D6E-409C-BE32-E72D297353CC}">
                <c16:uniqueId val="{00000001-21A1-4368-880C-B4EE67589F83}"/>
              </c:ext>
            </c:extLst>
          </c:dPt>
          <c:dPt>
            <c:idx val="1"/>
            <c:bubble3D val="0"/>
            <c:spPr>
              <a:solidFill>
                <a:schemeClr val="bg1"/>
              </a:solidFill>
              <a:ln w="38100">
                <a:solidFill>
                  <a:schemeClr val="bg2">
                    <a:lumMod val="25000"/>
                  </a:schemeClr>
                </a:solidFill>
              </a:ln>
              <a:effectLst/>
            </c:spPr>
            <c:extLst>
              <c:ext xmlns:c16="http://schemas.microsoft.com/office/drawing/2014/chart" uri="{C3380CC4-5D6E-409C-BE32-E72D297353CC}">
                <c16:uniqueId val="{00000002-21A1-4368-880C-B4EE67589F83}"/>
              </c:ext>
            </c:extLst>
          </c:dPt>
          <c:dPt>
            <c:idx val="2"/>
            <c:bubble3D val="0"/>
            <c:spPr>
              <a:solidFill>
                <a:schemeClr val="accent3"/>
              </a:solidFill>
              <a:ln w="38100">
                <a:solidFill>
                  <a:schemeClr val="bg1"/>
                </a:solidFill>
              </a:ln>
              <a:effectLst/>
            </c:spPr>
            <c:extLst>
              <c:ext xmlns:c16="http://schemas.microsoft.com/office/drawing/2014/chart" uri="{C3380CC4-5D6E-409C-BE32-E72D297353CC}">
                <c16:uniqueId val="{00000005-4DBC-468B-A0A7-E50CCE92BDF9}"/>
              </c:ext>
            </c:extLst>
          </c:dPt>
          <c:dPt>
            <c:idx val="3"/>
            <c:bubble3D val="0"/>
            <c:spPr>
              <a:solidFill>
                <a:schemeClr val="accent4"/>
              </a:solidFill>
              <a:ln w="38100">
                <a:solidFill>
                  <a:schemeClr val="bg1"/>
                </a:solidFill>
              </a:ln>
              <a:effectLst/>
            </c:spPr>
            <c:extLst>
              <c:ext xmlns:c16="http://schemas.microsoft.com/office/drawing/2014/chart" uri="{C3380CC4-5D6E-409C-BE32-E72D297353CC}">
                <c16:uniqueId val="{00000007-4DBC-468B-A0A7-E50CCE92BDF9}"/>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2</c:v>
                </c:pt>
              </c:numCache>
            </c:numRef>
          </c:val>
          <c:extLst>
            <c:ext xmlns:c16="http://schemas.microsoft.com/office/drawing/2014/chart" uri="{C3380CC4-5D6E-409C-BE32-E72D297353CC}">
              <c16:uniqueId val="{00000000-21A1-4368-880C-B4EE67589F83}"/>
            </c:ext>
          </c:extLst>
        </c:ser>
        <c:dLbls>
          <c:showLegendKey val="0"/>
          <c:showVal val="0"/>
          <c:showCatName val="0"/>
          <c:showSerName val="0"/>
          <c:showPercent val="0"/>
          <c:showBubbleSize val="0"/>
          <c:showLeaderLines val="1"/>
        </c:dLbls>
        <c:firstSliceAng val="71"/>
      </c:pieChart>
      <c:spPr>
        <a:noFill/>
        <a:ln>
          <a:solidFill>
            <a:schemeClr val="bg1">
              <a:alpha val="97000"/>
            </a:schemeClr>
          </a:solid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5FF32-7666-4009-ACC9-2B42A7C2B271}"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F6082-D475-4020-AE8B-B00E115EA6E1}" type="slidenum">
              <a:rPr lang="zh-CN" altLang="en-US" smtClean="0"/>
              <a:t>‹#›</a:t>
            </a:fld>
            <a:endParaRPr lang="zh-CN" altLang="en-US"/>
          </a:p>
        </p:txBody>
      </p:sp>
    </p:spTree>
    <p:extLst>
      <p:ext uri="{BB962C8B-B14F-4D97-AF65-F5344CB8AC3E}">
        <p14:creationId xmlns:p14="http://schemas.microsoft.com/office/powerpoint/2010/main" val="116058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pPr/>
              <a:t>24</a:t>
            </a:fld>
            <a:r>
              <a:rPr lang="zh-CN" altLang="en-US"/>
              <a:t> 页</a:t>
            </a:r>
            <a:endParaRPr lang="zh-CN" altLang="en-US" dirty="0"/>
          </a:p>
        </p:txBody>
      </p:sp>
    </p:spTree>
    <p:extLst>
      <p:ext uri="{BB962C8B-B14F-4D97-AF65-F5344CB8AC3E}">
        <p14:creationId xmlns:p14="http://schemas.microsoft.com/office/powerpoint/2010/main" val="232488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014989943"/>
      </p:ext>
    </p:extLst>
  </p:cSld>
  <p:clrMapOvr>
    <a:masterClrMapping/>
  </p:clrMapOvr>
  <p:extLst>
    <p:ext uri="{DCECCB84-F9BA-43D5-87BE-67443E8EF086}">
      <p15:sldGuideLst xmlns:p15="http://schemas.microsoft.com/office/powerpoint/2012/main">
        <p15:guide id="2" pos="3840" userDrawn="1">
          <p15:clr>
            <a:srgbClr val="FBAE40"/>
          </p15:clr>
        </p15:guide>
        <p15:guide id="3" pos="73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7">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2"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41885012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8">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37257394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底">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62350516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D75EC0-0824-4347-8727-A0C641A52E5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98793-ED9C-499C-B96F-E72410959B86}" type="slidenum">
              <a:rPr lang="zh-CN" altLang="en-US" smtClean="0"/>
              <a:t>‹#›</a:t>
            </a:fld>
            <a:endParaRPr lang="zh-CN" altLang="en-US"/>
          </a:p>
        </p:txBody>
      </p:sp>
    </p:spTree>
    <p:extLst>
      <p:ext uri="{BB962C8B-B14F-4D97-AF65-F5344CB8AC3E}">
        <p14:creationId xmlns:p14="http://schemas.microsoft.com/office/powerpoint/2010/main" val="424400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732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D75EC0-0824-4347-8727-A0C641A52E5E}"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298793-ED9C-499C-B96F-E72410959B86}" type="slidenum">
              <a:rPr lang="zh-CN" altLang="en-US" smtClean="0"/>
              <a:t>‹#›</a:t>
            </a:fld>
            <a:endParaRPr lang="zh-CN" altLang="en-US"/>
          </a:p>
        </p:txBody>
      </p:sp>
    </p:spTree>
    <p:extLst>
      <p:ext uri="{BB962C8B-B14F-4D97-AF65-F5344CB8AC3E}">
        <p14:creationId xmlns:p14="http://schemas.microsoft.com/office/powerpoint/2010/main" val="4149996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8456"/>
            <a:r>
              <a:rPr lang="en-US" sz="799">
                <a:solidFill>
                  <a:srgbClr val="FFFFFF"/>
                </a:solidFill>
                <a:cs typeface="Calibri"/>
              </a:rPr>
              <a:t>©</a:t>
            </a:r>
            <a:r>
              <a:rPr lang="en-US" sz="799" spc="-3">
                <a:solidFill>
                  <a:srgbClr val="FFFFFF"/>
                </a:solidFill>
                <a:cs typeface="Calibri"/>
              </a:rPr>
              <a:t> </a:t>
            </a:r>
            <a:r>
              <a:rPr lang="en-US" sz="799" spc="-7">
                <a:solidFill>
                  <a:srgbClr val="FFFFFF"/>
                </a:solidFill>
                <a:cs typeface="Calibri"/>
              </a:rPr>
              <a:t>2</a:t>
            </a:r>
            <a:r>
              <a:rPr lang="en-US" sz="799" spc="-3">
                <a:solidFill>
                  <a:srgbClr val="FFFFFF"/>
                </a:solidFill>
                <a:cs typeface="Calibri"/>
              </a:rPr>
              <a:t>0</a:t>
            </a:r>
            <a:r>
              <a:rPr lang="en-US" sz="799" spc="-7">
                <a:solidFill>
                  <a:srgbClr val="FFFFFF"/>
                </a:solidFill>
                <a:cs typeface="Calibri"/>
              </a:rPr>
              <a:t>15 </a:t>
            </a:r>
            <a:r>
              <a:rPr lang="en-US" sz="799" spc="7">
                <a:solidFill>
                  <a:srgbClr val="FFFFFF"/>
                </a:solidFill>
                <a:cs typeface="Calibri"/>
              </a:rPr>
              <a:t> </a:t>
            </a:r>
            <a:r>
              <a:rPr lang="en-US" sz="799">
                <a:solidFill>
                  <a:srgbClr val="FFFFFF"/>
                </a:solidFill>
                <a:cs typeface="Calibri"/>
              </a:rPr>
              <a:t>Ci</a:t>
            </a:r>
            <a:r>
              <a:rPr lang="en-US" sz="799" spc="-3">
                <a:solidFill>
                  <a:srgbClr val="FFFFFF"/>
                </a:solidFill>
                <a:cs typeface="Calibri"/>
              </a:rPr>
              <a:t>s</a:t>
            </a:r>
            <a:r>
              <a:rPr lang="en-US" sz="799" spc="-17">
                <a:solidFill>
                  <a:srgbClr val="FFFFFF"/>
                </a:solidFill>
                <a:cs typeface="Calibri"/>
              </a:rPr>
              <a:t>c</a:t>
            </a:r>
            <a:r>
              <a:rPr lang="en-US" sz="799">
                <a:solidFill>
                  <a:srgbClr val="FFFFFF"/>
                </a:solidFill>
                <a:cs typeface="Calibri"/>
              </a:rPr>
              <a:t>o</a:t>
            </a:r>
            <a:r>
              <a:rPr lang="en-US" sz="799" spc="17">
                <a:solidFill>
                  <a:srgbClr val="FFFFFF"/>
                </a:solidFill>
                <a:cs typeface="Calibri"/>
              </a:rPr>
              <a:t> </a:t>
            </a:r>
            <a:r>
              <a:rPr lang="en-US" sz="799">
                <a:solidFill>
                  <a:srgbClr val="FFFFFF"/>
                </a:solidFill>
                <a:cs typeface="Calibri"/>
              </a:rPr>
              <a:t>a</a:t>
            </a:r>
            <a:r>
              <a:rPr lang="en-US" sz="799" spc="3">
                <a:solidFill>
                  <a:srgbClr val="FFFFFF"/>
                </a:solidFill>
                <a:cs typeface="Calibri"/>
              </a:rPr>
              <a:t>n</a:t>
            </a:r>
            <a:r>
              <a:rPr lang="en-US" sz="799">
                <a:solidFill>
                  <a:srgbClr val="FFFFFF"/>
                </a:solidFill>
                <a:cs typeface="Calibri"/>
              </a:rPr>
              <a:t>d</a:t>
            </a:r>
            <a:r>
              <a:rPr lang="en-US" sz="799" spc="-13">
                <a:solidFill>
                  <a:srgbClr val="FFFFFF"/>
                </a:solidFill>
                <a:cs typeface="Calibri"/>
              </a:rPr>
              <a:t>/</a:t>
            </a:r>
            <a:r>
              <a:rPr lang="en-US" sz="799">
                <a:solidFill>
                  <a:srgbClr val="FFFFFF"/>
                </a:solidFill>
                <a:cs typeface="Calibri"/>
              </a:rPr>
              <a:t>o</a:t>
            </a:r>
            <a:r>
              <a:rPr lang="en-US" sz="799" spc="-3">
                <a:solidFill>
                  <a:srgbClr val="FFFFFF"/>
                </a:solidFill>
                <a:cs typeface="Calibri"/>
              </a:rPr>
              <a:t>r</a:t>
            </a:r>
            <a:r>
              <a:rPr lang="en-US" sz="799" spc="-20">
                <a:solidFill>
                  <a:srgbClr val="FFFFFF"/>
                </a:solidFill>
                <a:cs typeface="Calibri"/>
              </a:rPr>
              <a:t> </a:t>
            </a:r>
            <a:r>
              <a:rPr lang="en-US" sz="799">
                <a:solidFill>
                  <a:srgbClr val="FFFFFF"/>
                </a:solidFill>
                <a:cs typeface="Calibri"/>
              </a:rPr>
              <a:t>i</a:t>
            </a:r>
            <a:r>
              <a:rPr lang="en-US" sz="799" spc="3">
                <a:solidFill>
                  <a:srgbClr val="FFFFFF"/>
                </a:solidFill>
                <a:cs typeface="Calibri"/>
              </a:rPr>
              <a:t>t</a:t>
            </a:r>
            <a:r>
              <a:rPr lang="en-US" sz="799">
                <a:solidFill>
                  <a:srgbClr val="FFFFFF"/>
                </a:solidFill>
                <a:cs typeface="Calibri"/>
              </a:rPr>
              <a:t>s </a:t>
            </a:r>
            <a:r>
              <a:rPr lang="en-US" sz="799" spc="-10">
                <a:solidFill>
                  <a:srgbClr val="FFFFFF"/>
                </a:solidFill>
                <a:cs typeface="Calibri"/>
              </a:rPr>
              <a:t>a</a:t>
            </a:r>
            <a:r>
              <a:rPr lang="en-US" sz="799" spc="-7">
                <a:solidFill>
                  <a:srgbClr val="FFFFFF"/>
                </a:solidFill>
                <a:cs typeface="Calibri"/>
              </a:rPr>
              <a:t>f</a:t>
            </a:r>
            <a:r>
              <a:rPr lang="en-US" sz="799">
                <a:solidFill>
                  <a:srgbClr val="FFFFFF"/>
                </a:solidFill>
                <a:cs typeface="Calibri"/>
              </a:rPr>
              <a:t>fili</a:t>
            </a:r>
            <a:r>
              <a:rPr lang="en-US" sz="799" spc="-7">
                <a:solidFill>
                  <a:srgbClr val="FFFFFF"/>
                </a:solidFill>
                <a:cs typeface="Calibri"/>
              </a:rPr>
              <a:t>a</a:t>
            </a:r>
            <a:r>
              <a:rPr lang="en-US" sz="799" spc="-10">
                <a:solidFill>
                  <a:srgbClr val="FFFFFF"/>
                </a:solidFill>
                <a:cs typeface="Calibri"/>
              </a:rPr>
              <a:t>t</a:t>
            </a:r>
            <a:r>
              <a:rPr lang="en-US" sz="799">
                <a:solidFill>
                  <a:srgbClr val="FFFFFF"/>
                </a:solidFill>
                <a:cs typeface="Calibri"/>
              </a:rPr>
              <a:t>es.</a:t>
            </a:r>
            <a:r>
              <a:rPr lang="en-US" sz="799" spc="-17">
                <a:solidFill>
                  <a:srgbClr val="FFFFFF"/>
                </a:solidFill>
                <a:cs typeface="Calibri"/>
              </a:rPr>
              <a:t> </a:t>
            </a:r>
            <a:r>
              <a:rPr lang="en-US" sz="799">
                <a:solidFill>
                  <a:srgbClr val="FFFFFF"/>
                </a:solidFill>
                <a:cs typeface="Calibri"/>
              </a:rPr>
              <a:t>All</a:t>
            </a:r>
            <a:r>
              <a:rPr lang="en-US" sz="799" spc="3">
                <a:solidFill>
                  <a:srgbClr val="FFFFFF"/>
                </a:solidFill>
                <a:cs typeface="Calibri"/>
              </a:rPr>
              <a:t> </a:t>
            </a:r>
            <a:r>
              <a:rPr lang="en-US" sz="799">
                <a:solidFill>
                  <a:srgbClr val="FFFFFF"/>
                </a:solidFill>
                <a:cs typeface="Calibri"/>
              </a:rPr>
              <a:t>rig</a:t>
            </a:r>
            <a:r>
              <a:rPr lang="en-US" sz="799" spc="-3">
                <a:solidFill>
                  <a:srgbClr val="FFFFFF"/>
                </a:solidFill>
                <a:cs typeface="Calibri"/>
              </a:rPr>
              <a:t>hts</a:t>
            </a:r>
            <a:r>
              <a:rPr lang="en-US" sz="799" spc="-17">
                <a:solidFill>
                  <a:srgbClr val="FFFFFF"/>
                </a:solidFill>
                <a:cs typeface="Calibri"/>
              </a:rPr>
              <a:t> </a:t>
            </a:r>
            <a:r>
              <a:rPr lang="en-US" sz="799" spc="-13">
                <a:solidFill>
                  <a:srgbClr val="FFFFFF"/>
                </a:solidFill>
                <a:cs typeface="Calibri"/>
              </a:rPr>
              <a:t>r</a:t>
            </a:r>
            <a:r>
              <a:rPr lang="en-US" sz="799" spc="-7">
                <a:solidFill>
                  <a:srgbClr val="FFFFFF"/>
                </a:solidFill>
                <a:cs typeface="Calibri"/>
              </a:rPr>
              <a:t>ese</a:t>
            </a:r>
            <a:r>
              <a:rPr lang="en-US" sz="799" spc="3">
                <a:solidFill>
                  <a:srgbClr val="FFFFFF"/>
                </a:solidFill>
                <a:cs typeface="Calibri"/>
              </a:rPr>
              <a:t>r</a:t>
            </a:r>
            <a:r>
              <a:rPr lang="en-US" sz="799" spc="-17">
                <a:solidFill>
                  <a:srgbClr val="FFFFFF"/>
                </a:solidFill>
                <a:cs typeface="Calibri"/>
              </a:rPr>
              <a:t>v</a:t>
            </a:r>
            <a:r>
              <a:rPr lang="en-US" sz="799" spc="-7">
                <a:solidFill>
                  <a:srgbClr val="FFFFFF"/>
                </a:solidFill>
                <a:cs typeface="Calibri"/>
              </a:rPr>
              <a:t>e</a:t>
            </a:r>
            <a:r>
              <a:rPr lang="en-US" sz="799" spc="-3">
                <a:solidFill>
                  <a:srgbClr val="FFFFFF"/>
                </a:solidFill>
                <a:cs typeface="Calibri"/>
              </a:rPr>
              <a:t>d</a:t>
            </a:r>
            <a:r>
              <a:rPr lang="en-US" sz="799">
                <a:solidFill>
                  <a:srgbClr val="FFFFFF"/>
                </a:solidFill>
                <a:cs typeface="Calibri"/>
              </a:rPr>
              <a:t>.</a:t>
            </a:r>
            <a:endParaRPr lang="en-US" sz="799">
              <a:cs typeface="Calibri"/>
            </a:endParaRPr>
          </a:p>
        </p:txBody>
      </p:sp>
      <p:sp>
        <p:nvSpPr>
          <p:cNvPr id="4" name="Holder 4"/>
          <p:cNvSpPr>
            <a:spLocks noGrp="1"/>
          </p:cNvSpPr>
          <p:nvPr>
            <p:ph type="dt" sz="half" idx="6"/>
          </p:nvPr>
        </p:nvSpPr>
        <p:spPr/>
        <p:txBody>
          <a:bodyPr lIns="0" tIns="0" rIns="0" bIns="0"/>
          <a:lstStyle/>
          <a:p>
            <a:pPr marL="8456"/>
            <a:r>
              <a:rPr lang="en-US" sz="799" spc="-3">
                <a:solidFill>
                  <a:srgbClr val="FFFFFF"/>
                </a:solidFill>
                <a:cs typeface="Calibri"/>
              </a:rPr>
              <a:t>C</a:t>
            </a:r>
            <a:r>
              <a:rPr lang="en-US" sz="799">
                <a:solidFill>
                  <a:srgbClr val="FFFFFF"/>
                </a:solidFill>
                <a:cs typeface="Calibri"/>
              </a:rPr>
              <a:t>is</a:t>
            </a:r>
            <a:r>
              <a:rPr lang="en-US" sz="799" spc="-13">
                <a:solidFill>
                  <a:srgbClr val="FFFFFF"/>
                </a:solidFill>
                <a:cs typeface="Calibri"/>
              </a:rPr>
              <a:t>c</a:t>
            </a:r>
            <a:r>
              <a:rPr lang="en-US" sz="799">
                <a:solidFill>
                  <a:srgbClr val="FFFFFF"/>
                </a:solidFill>
                <a:cs typeface="Calibri"/>
              </a:rPr>
              <a:t>o</a:t>
            </a:r>
            <a:r>
              <a:rPr lang="en-US" sz="799" spc="17">
                <a:solidFill>
                  <a:srgbClr val="FFFFFF"/>
                </a:solidFill>
                <a:cs typeface="Calibri"/>
              </a:rPr>
              <a:t> </a:t>
            </a:r>
            <a:r>
              <a:rPr lang="en-US" sz="799" spc="-3">
                <a:solidFill>
                  <a:srgbClr val="FFFFFF"/>
                </a:solidFill>
                <a:cs typeface="Calibri"/>
              </a:rPr>
              <a:t>C</a:t>
            </a:r>
            <a:r>
              <a:rPr lang="en-US" sz="799">
                <a:solidFill>
                  <a:srgbClr val="FFFFFF"/>
                </a:solidFill>
                <a:cs typeface="Calibri"/>
              </a:rPr>
              <a:t>o</a:t>
            </a:r>
            <a:r>
              <a:rPr lang="en-US" sz="799" spc="-7">
                <a:solidFill>
                  <a:srgbClr val="FFFFFF"/>
                </a:solidFill>
                <a:cs typeface="Calibri"/>
              </a:rPr>
              <a:t>n</a:t>
            </a:r>
            <a:r>
              <a:rPr lang="en-US" sz="799">
                <a:solidFill>
                  <a:srgbClr val="FFFFFF"/>
                </a:solidFill>
                <a:cs typeface="Calibri"/>
              </a:rPr>
              <a:t>fide</a:t>
            </a:r>
            <a:r>
              <a:rPr lang="en-US" sz="799" spc="-7">
                <a:solidFill>
                  <a:srgbClr val="FFFFFF"/>
                </a:solidFill>
                <a:cs typeface="Calibri"/>
              </a:rPr>
              <a:t>nt</a:t>
            </a:r>
            <a:r>
              <a:rPr lang="en-US" sz="799">
                <a:solidFill>
                  <a:srgbClr val="FFFFFF"/>
                </a:solidFill>
                <a:cs typeface="Calibri"/>
              </a:rPr>
              <a:t>ial</a:t>
            </a:r>
            <a:endParaRPr lang="en-US" sz="799">
              <a:cs typeface="Calibri"/>
            </a:endParaRPr>
          </a:p>
        </p:txBody>
      </p:sp>
      <p:sp>
        <p:nvSpPr>
          <p:cNvPr id="5" name="Holder 5"/>
          <p:cNvSpPr>
            <a:spLocks noGrp="1"/>
          </p:cNvSpPr>
          <p:nvPr>
            <p:ph type="sldNum" sz="quarter" idx="7"/>
          </p:nvPr>
        </p:nvSpPr>
        <p:spPr/>
        <p:txBody>
          <a:bodyPr lIns="0" tIns="0" rIns="0" bIns="0"/>
          <a:lstStyle/>
          <a:p>
            <a:pPr marL="16911"/>
            <a:fld id="{81D60167-4931-47E6-BA6A-407CBD079E47}" type="slidenum">
              <a:rPr lang="en-US" altLang="zh-CN" sz="799" spc="-7" smtClean="0">
                <a:solidFill>
                  <a:srgbClr val="FFFFFF"/>
                </a:solidFill>
                <a:cs typeface="Calibri"/>
              </a:rPr>
              <a:pPr marL="16911"/>
              <a:t>‹#›</a:t>
            </a:fld>
            <a:endParaRPr lang="zh-CN" altLang="en-US" sz="799">
              <a:cs typeface="Calibri"/>
            </a:endParaRPr>
          </a:p>
        </p:txBody>
      </p:sp>
    </p:spTree>
    <p:extLst>
      <p:ext uri="{BB962C8B-B14F-4D97-AF65-F5344CB8AC3E}">
        <p14:creationId xmlns:p14="http://schemas.microsoft.com/office/powerpoint/2010/main" val="369916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D75EC0-0824-4347-8727-A0C641A52E5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98793-ED9C-499C-B96F-E72410959B86}" type="slidenum">
              <a:rPr lang="zh-CN" altLang="en-US" smtClean="0"/>
              <a:t>‹#›</a:t>
            </a:fld>
            <a:endParaRPr lang="zh-CN" altLang="en-US"/>
          </a:p>
        </p:txBody>
      </p:sp>
    </p:spTree>
    <p:extLst>
      <p:ext uri="{BB962C8B-B14F-4D97-AF65-F5344CB8AC3E}">
        <p14:creationId xmlns:p14="http://schemas.microsoft.com/office/powerpoint/2010/main" val="121997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068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92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4258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88797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图片占位符 15"/>
          <p:cNvSpPr>
            <a:spLocks noGrp="1"/>
          </p:cNvSpPr>
          <p:nvPr>
            <p:ph type="pic" sz="quarter" idx="11"/>
          </p:nvPr>
        </p:nvSpPr>
        <p:spPr>
          <a:xfrm>
            <a:off x="6270832" y="3517488"/>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11" name="图片占位符 10"/>
          <p:cNvSpPr>
            <a:spLocks noGrp="1"/>
          </p:cNvSpPr>
          <p:nvPr>
            <p:ph type="pic" sz="quarter" idx="10"/>
          </p:nvPr>
        </p:nvSpPr>
        <p:spPr>
          <a:xfrm>
            <a:off x="1055688" y="604686"/>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6"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7"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0927555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665" userDrawn="1">
          <p15:clr>
            <a:srgbClr val="FBAE40"/>
          </p15:clr>
        </p15:guide>
        <p15:guide id="3" pos="7242" userDrawn="1">
          <p15:clr>
            <a:srgbClr val="FBAE40"/>
          </p15:clr>
        </p15:guide>
        <p15:guide id="4"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2">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563330" y="109138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5" name="图片占位符 14"/>
          <p:cNvSpPr>
            <a:spLocks noGrp="1"/>
          </p:cNvSpPr>
          <p:nvPr>
            <p:ph type="pic" sz="quarter" idx="11"/>
          </p:nvPr>
        </p:nvSpPr>
        <p:spPr>
          <a:xfrm>
            <a:off x="1563330" y="272845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6" name="图片占位符 15"/>
          <p:cNvSpPr>
            <a:spLocks noGrp="1"/>
          </p:cNvSpPr>
          <p:nvPr>
            <p:ph type="pic" sz="quarter" idx="12"/>
          </p:nvPr>
        </p:nvSpPr>
        <p:spPr>
          <a:xfrm>
            <a:off x="1563330" y="436552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11219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38" userDrawn="1">
          <p15:clr>
            <a:srgbClr val="FBAE40"/>
          </p15:clr>
        </p15:guide>
        <p15:guide id="3" orient="horz" pos="3974" userDrawn="1">
          <p15:clr>
            <a:srgbClr val="FBAE40"/>
          </p15:clr>
        </p15:guide>
        <p15:guide id="4" orient="horz" pos="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3">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5"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96437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4">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9276741" y="1460095"/>
            <a:ext cx="1563330" cy="1562662"/>
          </a:xfrm>
          <a:custGeom>
            <a:avLst/>
            <a:gdLst>
              <a:gd name="connsiteX0" fmla="*/ 781665 w 1563330"/>
              <a:gd name="connsiteY0" fmla="*/ 0 h 1562662"/>
              <a:gd name="connsiteX1" fmla="*/ 1563330 w 1563330"/>
              <a:gd name="connsiteY1" fmla="*/ 781665 h 1562662"/>
              <a:gd name="connsiteX2" fmla="*/ 861586 w 1563330"/>
              <a:gd name="connsiteY2" fmla="*/ 1559294 h 1562662"/>
              <a:gd name="connsiteX3" fmla="*/ 794894 w 1563330"/>
              <a:gd name="connsiteY3" fmla="*/ 1562662 h 1562662"/>
              <a:gd name="connsiteX4" fmla="*/ 768436 w 1563330"/>
              <a:gd name="connsiteY4" fmla="*/ 1562662 h 1562662"/>
              <a:gd name="connsiteX5" fmla="*/ 701744 w 1563330"/>
              <a:gd name="connsiteY5" fmla="*/ 1559294 h 1562662"/>
              <a:gd name="connsiteX6" fmla="*/ 0 w 1563330"/>
              <a:gd name="connsiteY6" fmla="*/ 781665 h 1562662"/>
              <a:gd name="connsiteX7" fmla="*/ 781665 w 1563330"/>
              <a:gd name="connsiteY7" fmla="*/ 0 h 156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330" h="1562662">
                <a:moveTo>
                  <a:pt x="781665" y="0"/>
                </a:moveTo>
                <a:cubicBezTo>
                  <a:pt x="1213367" y="0"/>
                  <a:pt x="1563330" y="349963"/>
                  <a:pt x="1563330" y="781665"/>
                </a:cubicBezTo>
                <a:cubicBezTo>
                  <a:pt x="1563330" y="1186386"/>
                  <a:pt x="1255745" y="1519265"/>
                  <a:pt x="861586" y="1559294"/>
                </a:cubicBezTo>
                <a:lnTo>
                  <a:pt x="794894" y="1562662"/>
                </a:lnTo>
                <a:lnTo>
                  <a:pt x="768436" y="1562662"/>
                </a:lnTo>
                <a:lnTo>
                  <a:pt x="701744" y="1559294"/>
                </a:lnTo>
                <a:cubicBezTo>
                  <a:pt x="307585" y="1519265"/>
                  <a:pt x="0" y="1186386"/>
                  <a:pt x="0" y="781665"/>
                </a:cubicBezTo>
                <a:cubicBezTo>
                  <a:pt x="0" y="349963"/>
                  <a:pt x="349963" y="0"/>
                  <a:pt x="781665" y="0"/>
                </a:cubicBezTo>
                <a:close/>
              </a:path>
            </a:pathLst>
          </a:custGeom>
          <a:ln w="19050">
            <a:solidFill>
              <a:srgbClr val="DCC3A4"/>
            </a:solidFill>
          </a:ln>
        </p:spPr>
        <p:txBody>
          <a:bodyPr wrap="square">
            <a:noAutofit/>
          </a:bodyPr>
          <a:lstStyle/>
          <a:p>
            <a:endParaRPr lang="zh-CN" altLang="en-US" dirty="0"/>
          </a:p>
        </p:txBody>
      </p:sp>
      <p:sp>
        <p:nvSpPr>
          <p:cNvPr id="8" name="图片占位符 7"/>
          <p:cNvSpPr>
            <a:spLocks noGrp="1"/>
          </p:cNvSpPr>
          <p:nvPr>
            <p:ph type="pic" sz="quarter" idx="10"/>
          </p:nvPr>
        </p:nvSpPr>
        <p:spPr>
          <a:xfrm>
            <a:off x="1371601"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2" name="图片占位符 11"/>
          <p:cNvSpPr>
            <a:spLocks noGrp="1"/>
          </p:cNvSpPr>
          <p:nvPr>
            <p:ph type="pic" sz="quarter" idx="12"/>
          </p:nvPr>
        </p:nvSpPr>
        <p:spPr>
          <a:xfrm>
            <a:off x="4006648"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3" name="图片占位符 12"/>
          <p:cNvSpPr>
            <a:spLocks noGrp="1"/>
          </p:cNvSpPr>
          <p:nvPr>
            <p:ph type="pic" sz="quarter" idx="13"/>
          </p:nvPr>
        </p:nvSpPr>
        <p:spPr>
          <a:xfrm>
            <a:off x="6641695"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9"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0"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922122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61" userDrawn="1">
          <p15:clr>
            <a:srgbClr val="FBAE40"/>
          </p15:clr>
        </p15:guide>
        <p15:guide id="2" pos="7129" userDrawn="1">
          <p15:clr>
            <a:srgbClr val="FBAE40"/>
          </p15:clr>
        </p15:guide>
        <p15:guide id="3" pos="6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5">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3937834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6">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3311905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25231-9AC3-4729-8CC6-AEF8F9D97A09}" type="datetimeFigureOut">
              <a:rPr lang="zh-CN" altLang="en-US" smtClean="0"/>
              <a:t>2020/6/29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95027-8C00-4DC6-8952-62BBE436DBD0}" type="slidenum">
              <a:rPr lang="zh-CN" altLang="en-US" smtClean="0"/>
              <a:t>‹#›</a:t>
            </a:fld>
            <a:endParaRPr lang="zh-CN" altLang="en-US"/>
          </a:p>
        </p:txBody>
      </p:sp>
      <p:pic>
        <p:nvPicPr>
          <p:cNvPr id="7" name="图片 9">
            <a:extLst>
              <a:ext uri="{FF2B5EF4-FFF2-40B4-BE49-F238E27FC236}">
                <a16:creationId xmlns:a16="http://schemas.microsoft.com/office/drawing/2014/main" id="{632B9C57-227D-43B5-BF17-0A3E8DF10C89}"/>
              </a:ext>
            </a:extLst>
          </p:cNvPr>
          <p:cNvPicPr>
            <a:picLocks noChangeAspect="1" noChangeArrowheads="1"/>
          </p:cNvPicPr>
          <p:nvPr userDrawn="1"/>
        </p:nvPicPr>
        <p:blipFill>
          <a:blip r:embed="rId21"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10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3" r:id="rId5"/>
    <p:sldLayoutId id="2147483652"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20.png"/><Relationship Id="rId5" Type="http://schemas.microsoft.com/office/2007/relationships/hdphoto" Target="../media/hdphoto3.wdp"/><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31" name="组合 30"/>
          <p:cNvGrpSpPr/>
          <p:nvPr/>
        </p:nvGrpSpPr>
        <p:grpSpPr>
          <a:xfrm>
            <a:off x="0"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文本框 32"/>
          <p:cNvSpPr txBox="1"/>
          <p:nvPr/>
        </p:nvSpPr>
        <p:spPr>
          <a:xfrm>
            <a:off x="196652" y="1765148"/>
            <a:ext cx="6925117" cy="1107996"/>
          </a:xfrm>
          <a:prstGeom prst="rect">
            <a:avLst/>
          </a:prstGeom>
          <a:noFill/>
        </p:spPr>
        <p:txBody>
          <a:bodyPr wrap="square" rtlCol="0">
            <a:spAutoFit/>
          </a:bodyPr>
          <a:lstStyle/>
          <a:p>
            <a:r>
              <a:rPr lang="zh-CN" altLang="en-US" sz="6600" dirty="0">
                <a:solidFill>
                  <a:schemeClr val="bg1"/>
                </a:solidFill>
                <a:latin typeface="方正兰亭纤黑_GBK" panose="02000000000000000000" pitchFamily="2" charset="-122"/>
                <a:ea typeface="方正兰亭纤黑_GBK" panose="02000000000000000000" pitchFamily="2" charset="-122"/>
              </a:rPr>
              <a:t>敏捷项目角色介绍</a:t>
            </a:r>
          </a:p>
        </p:txBody>
      </p:sp>
      <p:sp>
        <p:nvSpPr>
          <p:cNvPr id="34" name="文本框 33"/>
          <p:cNvSpPr txBox="1"/>
          <p:nvPr/>
        </p:nvSpPr>
        <p:spPr>
          <a:xfrm>
            <a:off x="601098" y="6046955"/>
            <a:ext cx="3352200" cy="461665"/>
          </a:xfrm>
          <a:prstGeom prst="rect">
            <a:avLst/>
          </a:prstGeom>
          <a:noFill/>
        </p:spPr>
        <p:txBody>
          <a:bodyPr wrap="none" rtlCol="0">
            <a:spAutoFit/>
          </a:bodyPr>
          <a:lstStyle/>
          <a:p>
            <a:r>
              <a:rPr lang="zh-CN" altLang="en-US" sz="2400" dirty="0">
                <a:solidFill>
                  <a:schemeClr val="bg1"/>
                </a:solidFill>
              </a:rPr>
              <a:t>武汉鸿逵科技有限公司</a:t>
            </a:r>
          </a:p>
        </p:txBody>
      </p:sp>
      <p:pic>
        <p:nvPicPr>
          <p:cNvPr id="12" name="图片 9">
            <a:extLst>
              <a:ext uri="{FF2B5EF4-FFF2-40B4-BE49-F238E27FC236}">
                <a16:creationId xmlns:a16="http://schemas.microsoft.com/office/drawing/2014/main" id="{72755D4E-756E-47A3-9BE7-DDCFEB3A4B9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D0A33C72-8F1D-4F7C-A4AF-A572144B4013}"/>
              </a:ext>
            </a:extLst>
          </p:cNvPr>
          <p:cNvSpPr txBox="1"/>
          <p:nvPr/>
        </p:nvSpPr>
        <p:spPr>
          <a:xfrm rot="20860896">
            <a:off x="7105768" y="4605394"/>
            <a:ext cx="3750771" cy="1938992"/>
          </a:xfrm>
          <a:prstGeom prst="rect">
            <a:avLst/>
          </a:prstGeom>
          <a:noFill/>
        </p:spPr>
        <p:txBody>
          <a:bodyPr wrap="square" rtlCol="0">
            <a:spAutoFit/>
          </a:bodyPr>
          <a:lstStyle/>
          <a:p>
            <a:pPr algn="ctr"/>
            <a:r>
              <a:rPr lang="en-US" altLang="zh-CN" sz="4000" b="1" dirty="0">
                <a:solidFill>
                  <a:srgbClr val="FF0000"/>
                </a:solidFill>
                <a:latin typeface="Arial Black" panose="020B0A04020102020204" pitchFamily="34" charset="0"/>
              </a:rPr>
              <a:t>T</a:t>
            </a:r>
            <a:r>
              <a:rPr lang="en-US" altLang="zh-CN" sz="4000" b="1" dirty="0">
                <a:latin typeface="Arial Black" panose="020B0A04020102020204" pitchFamily="34" charset="0"/>
              </a:rPr>
              <a:t>op</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echnical</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raining</a:t>
            </a:r>
            <a:endParaRPr lang="zh-CN" altLang="en-US" sz="4000" b="1" dirty="0">
              <a:latin typeface="Arial Black" panose="020B0A04020102020204" pitchFamily="34" charset="0"/>
            </a:endParaRPr>
          </a:p>
        </p:txBody>
      </p:sp>
    </p:spTree>
    <p:extLst>
      <p:ext uri="{BB962C8B-B14F-4D97-AF65-F5344CB8AC3E}">
        <p14:creationId xmlns:p14="http://schemas.microsoft.com/office/powerpoint/2010/main" val="418779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8307" y="1807510"/>
            <a:ext cx="10512212" cy="4757156"/>
          </a:xfrm>
          <a:prstGeom prst="rect">
            <a:avLst/>
          </a:prstGeom>
          <a:solidFill>
            <a:schemeClr val="accent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26" name="矩形 25"/>
          <p:cNvSpPr/>
          <p:nvPr/>
        </p:nvSpPr>
        <p:spPr>
          <a:xfrm>
            <a:off x="678307" y="702472"/>
            <a:ext cx="10512212" cy="1108095"/>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49703" y="837117"/>
            <a:ext cx="5231367" cy="1569660"/>
          </a:xfrm>
          <a:prstGeom prst="rect">
            <a:avLst/>
          </a:prstGeom>
          <a:noFill/>
        </p:spPr>
        <p:txBody>
          <a:bodyPr wrap="square" rtlCol="0">
            <a:spAutoFit/>
          </a:bodyPr>
          <a:lstStyle/>
          <a:p>
            <a:r>
              <a:rPr lang="en-US" altLang="zh-CN"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Scrum Team</a:t>
            </a:r>
          </a:p>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 </a:t>
            </a:r>
          </a:p>
        </p:txBody>
      </p:sp>
      <p:sp>
        <p:nvSpPr>
          <p:cNvPr id="32" name="文本框 31"/>
          <p:cNvSpPr txBox="1"/>
          <p:nvPr/>
        </p:nvSpPr>
        <p:spPr>
          <a:xfrm>
            <a:off x="1136713" y="2599093"/>
            <a:ext cx="9375438" cy="2215991"/>
          </a:xfrm>
          <a:prstGeom prst="rect">
            <a:avLst/>
          </a:prstGeom>
          <a:noFill/>
        </p:spPr>
        <p:txBody>
          <a:bodyPr wrap="square" rtlCol="0">
            <a:spAutoFit/>
          </a:bodyPr>
          <a:lstStyle/>
          <a:p>
            <a:pPr algn="ctr"/>
            <a:r>
              <a:rPr lang="zh-CN" altLang="en-US" sz="13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开发团队</a:t>
            </a:r>
          </a:p>
        </p:txBody>
      </p:sp>
    </p:spTree>
    <p:extLst>
      <p:ext uri="{BB962C8B-B14F-4D97-AF65-F5344CB8AC3E}">
        <p14:creationId xmlns:p14="http://schemas.microsoft.com/office/powerpoint/2010/main" val="121386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0530" y="1842679"/>
            <a:ext cx="10512212" cy="4757156"/>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0530" y="737641"/>
            <a:ext cx="10512212" cy="1108095"/>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51926" y="872286"/>
            <a:ext cx="5231367" cy="830997"/>
          </a:xfrm>
          <a:prstGeom prst="rect">
            <a:avLst/>
          </a:prstGeom>
          <a:noFill/>
        </p:spPr>
        <p:txBody>
          <a:bodyPr wrap="square" rtlCol="0">
            <a:spAutoFit/>
          </a:bodyPr>
          <a:lstStyle/>
          <a:p>
            <a:r>
              <a:rPr lang="en-US" altLang="zh-CN"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Project Manager</a:t>
            </a:r>
            <a:endPar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sp>
        <p:nvSpPr>
          <p:cNvPr id="13" name="文本框 12"/>
          <p:cNvSpPr txBox="1"/>
          <p:nvPr/>
        </p:nvSpPr>
        <p:spPr>
          <a:xfrm>
            <a:off x="1338936" y="2634262"/>
            <a:ext cx="9375438" cy="2215991"/>
          </a:xfrm>
          <a:prstGeom prst="rect">
            <a:avLst/>
          </a:prstGeom>
          <a:noFill/>
        </p:spPr>
        <p:txBody>
          <a:bodyPr wrap="square" rtlCol="0">
            <a:spAutoFit/>
          </a:bodyPr>
          <a:lstStyle/>
          <a:p>
            <a:pPr algn="ctr"/>
            <a:r>
              <a:rPr lang="zh-CN" altLang="en-US" sz="13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项目经理</a:t>
            </a:r>
          </a:p>
        </p:txBody>
      </p:sp>
    </p:spTree>
    <p:extLst>
      <p:ext uri="{BB962C8B-B14F-4D97-AF65-F5344CB8AC3E}">
        <p14:creationId xmlns:p14="http://schemas.microsoft.com/office/powerpoint/2010/main" val="188967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6156960" y="1848792"/>
            <a:ext cx="0" cy="3344091"/>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51869" y="5573763"/>
            <a:ext cx="9510839" cy="954107"/>
          </a:xfrm>
          <a:prstGeom prst="rect">
            <a:avLst/>
          </a:prstGeom>
        </p:spPr>
        <p:txBody>
          <a:bodyPr wrap="square">
            <a:spAutoFit/>
          </a:bodyPr>
          <a:lstStyle/>
          <a:p>
            <a:pPr lvl="0" algn="ctr"/>
            <a:r>
              <a:rPr lang="zh-CN" altLang="en-US" sz="2800" b="1" dirty="0">
                <a:solidFill>
                  <a:schemeClr val="bg2">
                    <a:lumMod val="10000"/>
                  </a:schemeClr>
                </a:solidFill>
                <a:latin typeface="微软雅黑" panose="020B0503020204020204" pitchFamily="34" charset="-122"/>
                <a:ea typeface="微软雅黑" panose="020B0503020204020204" pitchFamily="34" charset="-122"/>
              </a:rPr>
              <a:t>你需要知道</a:t>
            </a:r>
          </a:p>
          <a:p>
            <a:pPr lvl="0" algn="ctr"/>
            <a:r>
              <a:rPr lang="zh-CN" altLang="en-US" sz="2800" b="1" dirty="0">
                <a:solidFill>
                  <a:schemeClr val="bg2">
                    <a:lumMod val="10000"/>
                  </a:schemeClr>
                </a:solidFill>
                <a:latin typeface="微软雅黑" panose="020B0503020204020204" pitchFamily="34" charset="-122"/>
                <a:ea typeface="微软雅黑" panose="020B0503020204020204" pitchFamily="34" charset="-122"/>
              </a:rPr>
              <a:t>在开发小组中最好和最差人员</a:t>
            </a:r>
            <a:endParaRPr lang="zh-HK" altLang="zh-HK" sz="2800" b="1" dirty="0">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514714" y="1514863"/>
            <a:ext cx="11162573" cy="3763591"/>
            <a:chOff x="514714" y="1885686"/>
            <a:chExt cx="11162573" cy="3763591"/>
          </a:xfrm>
        </p:grpSpPr>
        <p:graphicFrame>
          <p:nvGraphicFramePr>
            <p:cNvPr id="5" name="图表 4"/>
            <p:cNvGraphicFramePr/>
            <p:nvPr/>
          </p:nvGraphicFramePr>
          <p:xfrm>
            <a:off x="6989537" y="1885686"/>
            <a:ext cx="4687750" cy="3125167"/>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框 10"/>
            <p:cNvSpPr txBox="1"/>
            <p:nvPr/>
          </p:nvSpPr>
          <p:spPr>
            <a:xfrm>
              <a:off x="9542336" y="2295784"/>
              <a:ext cx="783772" cy="400110"/>
            </a:xfrm>
            <a:prstGeom prst="rect">
              <a:avLst/>
            </a:prstGeom>
            <a:noFill/>
          </p:spPr>
          <p:txBody>
            <a:bodyPr wrap="square" rtlCol="0">
              <a:spAutoFit/>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10%</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14714" y="1885686"/>
              <a:ext cx="4687750" cy="3763591"/>
              <a:chOff x="514714" y="1885686"/>
              <a:chExt cx="4687750" cy="3763591"/>
            </a:xfrm>
          </p:grpSpPr>
          <p:graphicFrame>
            <p:nvGraphicFramePr>
              <p:cNvPr id="4" name="图表 3"/>
              <p:cNvGraphicFramePr/>
              <p:nvPr/>
            </p:nvGraphicFramePr>
            <p:xfrm>
              <a:off x="514714" y="1885686"/>
              <a:ext cx="4687750" cy="3125167"/>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3040289" y="2481942"/>
                <a:ext cx="783772" cy="400110"/>
              </a:xfrm>
              <a:prstGeom prst="rect">
                <a:avLst/>
              </a:prstGeom>
              <a:noFill/>
            </p:spPr>
            <p:txBody>
              <a:bodyPr wrap="square" rtlCol="0">
                <a:spAutoFit/>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20%</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746313" y="5065584"/>
                <a:ext cx="2148350" cy="583693"/>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运行效率比</a:t>
                </a:r>
              </a:p>
            </p:txBody>
          </p:sp>
        </p:grpSp>
        <p:sp>
          <p:nvSpPr>
            <p:cNvPr id="28" name="矩形 27"/>
            <p:cNvSpPr/>
            <p:nvPr/>
          </p:nvSpPr>
          <p:spPr>
            <a:xfrm>
              <a:off x="8498282" y="5065584"/>
              <a:ext cx="1653894" cy="583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生产率比</a:t>
              </a:r>
            </a:p>
          </p:txBody>
        </p:sp>
      </p:grpSp>
      <p:grpSp>
        <p:nvGrpSpPr>
          <p:cNvPr id="18" name="组合 17"/>
          <p:cNvGrpSpPr/>
          <p:nvPr/>
        </p:nvGrpSpPr>
        <p:grpSpPr>
          <a:xfrm>
            <a:off x="11289" y="-4"/>
            <a:ext cx="10987888" cy="1489501"/>
            <a:chOff x="11289" y="-4"/>
            <a:chExt cx="12192000" cy="1489501"/>
          </a:xfrm>
        </p:grpSpPr>
        <p:sp>
          <p:nvSpPr>
            <p:cNvPr id="19" name="矩形 18"/>
            <p:cNvSpPr/>
            <p:nvPr/>
          </p:nvSpPr>
          <p:spPr>
            <a:xfrm>
              <a:off x="11289" y="-4"/>
              <a:ext cx="12192000" cy="1244600"/>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26804" y="-4"/>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26804" y="351383"/>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1st</a:t>
              </a:r>
            </a:p>
          </p:txBody>
        </p:sp>
        <p:sp>
          <p:nvSpPr>
            <p:cNvPr id="31" name="文本框 30"/>
            <p:cNvSpPr txBox="1"/>
            <p:nvPr/>
          </p:nvSpPr>
          <p:spPr>
            <a:xfrm>
              <a:off x="1836504" y="181776"/>
              <a:ext cx="4861560" cy="830997"/>
            </a:xfrm>
            <a:prstGeom prst="rect">
              <a:avLst/>
            </a:prstGeom>
            <a:noFill/>
          </p:spPr>
          <p:txBody>
            <a:bodyPr wrap="square" rtlCol="0">
              <a:spAutoFit/>
            </a:bodyPr>
            <a:lstStyle/>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项目经理</a:t>
              </a:r>
            </a:p>
          </p:txBody>
        </p:sp>
      </p:grpSp>
    </p:spTree>
    <p:extLst>
      <p:ext uri="{BB962C8B-B14F-4D97-AF65-F5344CB8AC3E}">
        <p14:creationId xmlns:p14="http://schemas.microsoft.com/office/powerpoint/2010/main" val="2518146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5400000">
            <a:off x="-748562" y="1215061"/>
            <a:ext cx="8763754" cy="633363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5400000">
            <a:off x="-233743" y="1659234"/>
            <a:ext cx="5808761" cy="5318698"/>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30586" y="1598728"/>
            <a:ext cx="5071730" cy="4587983"/>
          </a:xfrm>
          <a:prstGeom prs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297782" y="6087907"/>
            <a:ext cx="1705773" cy="712692"/>
          </a:xfrm>
          <a:prstGeom prst="triangle">
            <a:avLst>
              <a:gd name="adj" fmla="val 5012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1725278" y="6118972"/>
            <a:ext cx="1705773" cy="712692"/>
          </a:xfrm>
          <a:prstGeom prst="triangle">
            <a:avLst>
              <a:gd name="adj" fmla="val 50120"/>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2593322" y="859514"/>
            <a:ext cx="1705773" cy="712692"/>
          </a:xfrm>
          <a:prstGeom prst="triangle">
            <a:avLst>
              <a:gd name="adj" fmla="val 5012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3166381" y="859214"/>
            <a:ext cx="1705773" cy="712692"/>
          </a:xfrm>
          <a:prstGeom prst="triangle">
            <a:avLst>
              <a:gd name="adj" fmla="val 50120"/>
            </a:avLst>
          </a:prstGeom>
          <a:noFill/>
          <a:ln>
            <a:solidFill>
              <a:srgbClr val="FFBF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783996" y="3226260"/>
            <a:ext cx="1823804" cy="1155616"/>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人</a:t>
            </a:r>
          </a:p>
        </p:txBody>
      </p:sp>
      <p:grpSp>
        <p:nvGrpSpPr>
          <p:cNvPr id="14" name="组合 13"/>
          <p:cNvGrpSpPr/>
          <p:nvPr/>
        </p:nvGrpSpPr>
        <p:grpSpPr>
          <a:xfrm flipV="1">
            <a:off x="6161129" y="6387349"/>
            <a:ext cx="1311771" cy="410422"/>
            <a:chOff x="2517220" y="5623691"/>
            <a:chExt cx="3752517" cy="822989"/>
          </a:xfrm>
        </p:grpSpPr>
        <p:sp>
          <p:nvSpPr>
            <p:cNvPr id="15" name="等腰三角形 14"/>
            <p:cNvSpPr/>
            <p:nvPr/>
          </p:nvSpPr>
          <p:spPr>
            <a:xfrm flipV="1">
              <a:off x="2517220" y="5624037"/>
              <a:ext cx="2808870" cy="822643"/>
            </a:xfrm>
            <a:prstGeom prst="triangle">
              <a:avLst>
                <a:gd name="adj" fmla="val 5012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V="1">
              <a:off x="3460867" y="5623691"/>
              <a:ext cx="2808870" cy="822643"/>
            </a:xfrm>
            <a:prstGeom prst="triangle">
              <a:avLst>
                <a:gd name="adj" fmla="val 50120"/>
              </a:avLst>
            </a:prstGeom>
            <a:noFill/>
            <a:ln>
              <a:solidFill>
                <a:srgbClr val="FFBF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4736688" y="2520651"/>
            <a:ext cx="8139712"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对于一个软件项目，适合的项目团队规模在</a:t>
            </a:r>
            <a:endParaRPr lang="zh-CN" altLang="en-US"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453513" y="4597441"/>
            <a:ext cx="7677102"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这是一个专职的</a:t>
            </a:r>
            <a:r>
              <a:rPr lang="en-US" altLang="zh-CN" sz="2800" dirty="0">
                <a:latin typeface="微软雅黑" panose="020B0503020204020204" pitchFamily="34" charset="-122"/>
                <a:ea typeface="微软雅黑" panose="020B0503020204020204" pitchFamily="34" charset="-122"/>
              </a:rPr>
              <a:t>IT</a:t>
            </a:r>
            <a:r>
              <a:rPr lang="zh-CN" altLang="en-US" sz="2800" dirty="0">
                <a:latin typeface="微软雅黑" panose="020B0503020204020204" pitchFamily="34" charset="-122"/>
                <a:ea typeface="微软雅黑" panose="020B0503020204020204" pitchFamily="34" charset="-122"/>
              </a:rPr>
              <a:t>项目经理可以管理的最大值。</a:t>
            </a:r>
          </a:p>
        </p:txBody>
      </p:sp>
      <p:grpSp>
        <p:nvGrpSpPr>
          <p:cNvPr id="23" name="组合 22"/>
          <p:cNvGrpSpPr/>
          <p:nvPr/>
        </p:nvGrpSpPr>
        <p:grpSpPr>
          <a:xfrm>
            <a:off x="11289" y="-4"/>
            <a:ext cx="10987888" cy="1489501"/>
            <a:chOff x="11289" y="-4"/>
            <a:chExt cx="12192000" cy="1489501"/>
          </a:xfrm>
        </p:grpSpPr>
        <p:sp>
          <p:nvSpPr>
            <p:cNvPr id="26" name="矩形 25"/>
            <p:cNvSpPr/>
            <p:nvPr/>
          </p:nvSpPr>
          <p:spPr>
            <a:xfrm>
              <a:off x="11289" y="-4"/>
              <a:ext cx="12192000" cy="1244600"/>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26804" y="-4"/>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26804" y="351383"/>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1st</a:t>
              </a:r>
            </a:p>
          </p:txBody>
        </p:sp>
        <p:sp>
          <p:nvSpPr>
            <p:cNvPr id="29" name="文本框 28"/>
            <p:cNvSpPr txBox="1"/>
            <p:nvPr/>
          </p:nvSpPr>
          <p:spPr>
            <a:xfrm>
              <a:off x="1836504" y="181776"/>
              <a:ext cx="4861560" cy="830997"/>
            </a:xfrm>
            <a:prstGeom prst="rect">
              <a:avLst/>
            </a:prstGeom>
            <a:noFill/>
          </p:spPr>
          <p:txBody>
            <a:bodyPr wrap="square" rtlCol="0">
              <a:spAutoFit/>
            </a:bodyPr>
            <a:lstStyle/>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项目经理</a:t>
              </a:r>
            </a:p>
          </p:txBody>
        </p:sp>
      </p:grpSp>
    </p:spTree>
    <p:extLst>
      <p:ext uri="{BB962C8B-B14F-4D97-AF65-F5344CB8AC3E}">
        <p14:creationId xmlns:p14="http://schemas.microsoft.com/office/powerpoint/2010/main" val="728717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56865" y="2249178"/>
            <a:ext cx="11128785" cy="707886"/>
          </a:xfrm>
          <a:prstGeom prst="rect">
            <a:avLst/>
          </a:prstGeom>
        </p:spPr>
        <p:txBody>
          <a:bodyPr wrap="square">
            <a:spAutoFit/>
          </a:bodyPr>
          <a:lstStyle/>
          <a:p>
            <a:r>
              <a:rPr lang="zh-CN" altLang="en-US" sz="4000" dirty="0">
                <a:solidFill>
                  <a:schemeClr val="tx2">
                    <a:lumMod val="75000"/>
                  </a:schemeClr>
                </a:solidFill>
                <a:latin typeface="微软雅黑" panose="020B0503020204020204" pitchFamily="34" charset="-122"/>
                <a:ea typeface="微软雅黑" panose="020B0503020204020204" pitchFamily="34" charset="-122"/>
              </a:rPr>
              <a:t>敏捷开发的中小型团队可以保持最高的效率</a:t>
            </a:r>
          </a:p>
        </p:txBody>
      </p:sp>
      <p:pic>
        <p:nvPicPr>
          <p:cNvPr id="16" name="图片 15"/>
          <p:cNvPicPr>
            <a:picLocks noChangeAspect="1"/>
          </p:cNvPicPr>
          <p:nvPr/>
        </p:nvPicPr>
        <p:blipFill>
          <a:blip r:embed="rId2"/>
          <a:stretch>
            <a:fillRect/>
          </a:stretch>
        </p:blipFill>
        <p:spPr>
          <a:xfrm>
            <a:off x="7162688" y="3186564"/>
            <a:ext cx="3866667" cy="3047619"/>
          </a:xfrm>
          <a:prstGeom prst="rect">
            <a:avLst/>
          </a:prstGeom>
        </p:spPr>
      </p:pic>
      <p:sp>
        <p:nvSpPr>
          <p:cNvPr id="15" name="矩形 14"/>
          <p:cNvSpPr/>
          <p:nvPr/>
        </p:nvSpPr>
        <p:spPr>
          <a:xfrm>
            <a:off x="930571" y="3808422"/>
            <a:ext cx="6838950" cy="1477328"/>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对于一个软件产品，在激励的竞争下对进度要求是非常严厉的，往往推迟半年推出都有可能失去竞争和市场，更不用说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年。对于信息化软件产品我们更强调的是迭代和多版本开发概念，每个迭代周期在</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月左右，每个迭代周期都是真正可以向用户提供完整的可交付的功能。</a:t>
            </a:r>
            <a:endParaRPr lang="zh-CN" altLang="en-US"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1289" y="-4"/>
            <a:ext cx="10987888" cy="1489501"/>
            <a:chOff x="11289" y="-4"/>
            <a:chExt cx="12192000" cy="1489501"/>
          </a:xfrm>
        </p:grpSpPr>
        <p:sp>
          <p:nvSpPr>
            <p:cNvPr id="13" name="矩形 12"/>
            <p:cNvSpPr/>
            <p:nvPr/>
          </p:nvSpPr>
          <p:spPr>
            <a:xfrm>
              <a:off x="11289" y="-4"/>
              <a:ext cx="12192000" cy="1244600"/>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6804" y="-4"/>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26804" y="351383"/>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1st</a:t>
              </a:r>
            </a:p>
          </p:txBody>
        </p:sp>
        <p:sp>
          <p:nvSpPr>
            <p:cNvPr id="18" name="文本框 17"/>
            <p:cNvSpPr txBox="1"/>
            <p:nvPr/>
          </p:nvSpPr>
          <p:spPr>
            <a:xfrm>
              <a:off x="1836504" y="181776"/>
              <a:ext cx="4861560" cy="830997"/>
            </a:xfrm>
            <a:prstGeom prst="rect">
              <a:avLst/>
            </a:prstGeom>
            <a:noFill/>
          </p:spPr>
          <p:txBody>
            <a:bodyPr wrap="square" rtlCol="0">
              <a:spAutoFit/>
            </a:bodyPr>
            <a:lstStyle/>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项目经理</a:t>
              </a:r>
            </a:p>
          </p:txBody>
        </p:sp>
      </p:grpSp>
    </p:spTree>
    <p:extLst>
      <p:ext uri="{BB962C8B-B14F-4D97-AF65-F5344CB8AC3E}">
        <p14:creationId xmlns:p14="http://schemas.microsoft.com/office/powerpoint/2010/main" val="4033223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98766" y="2423874"/>
            <a:ext cx="4244121" cy="2688372"/>
            <a:chOff x="1776106" y="1961025"/>
            <a:chExt cx="4244121" cy="2688372"/>
          </a:xfrm>
        </p:grpSpPr>
        <p:cxnSp>
          <p:nvCxnSpPr>
            <p:cNvPr id="32" name="直接连接符 31"/>
            <p:cNvCxnSpPr/>
            <p:nvPr/>
          </p:nvCxnSpPr>
          <p:spPr>
            <a:xfrm flipH="1">
              <a:off x="3664167" y="2777067"/>
              <a:ext cx="827500" cy="39600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3637164" y="3173068"/>
              <a:ext cx="831975" cy="49288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469091" y="2777067"/>
              <a:ext cx="740218" cy="0"/>
            </a:xfrm>
            <a:prstGeom prst="line">
              <a:avLst/>
            </a:prstGeom>
            <a:ln w="25400">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469089" y="3665951"/>
              <a:ext cx="762798" cy="0"/>
            </a:xfrm>
            <a:prstGeom prst="line">
              <a:avLst/>
            </a:prstGeom>
            <a:ln w="25400">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496143" y="2221167"/>
              <a:ext cx="735744" cy="0"/>
            </a:xfrm>
            <a:prstGeom prst="line">
              <a:avLst/>
            </a:prstGeom>
            <a:ln w="25400">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573594" y="2221167"/>
              <a:ext cx="922548" cy="775829"/>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419767" y="4240877"/>
              <a:ext cx="762747" cy="0"/>
            </a:xfrm>
            <a:prstGeom prst="line">
              <a:avLst/>
            </a:prstGeom>
            <a:ln w="25400">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497218" y="3465048"/>
              <a:ext cx="922548" cy="775829"/>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62217" y="1962266"/>
              <a:ext cx="2239876" cy="461665"/>
            </a:xfrm>
            <a:prstGeom prst="rect">
              <a:avLst/>
            </a:prstGeom>
          </p:spPr>
          <p:txBody>
            <a:bodyPr wrap="square">
              <a:spAutoFit/>
            </a:bodyPr>
            <a:lstStyle/>
            <a:p>
              <a:pPr algn="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计划</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776106" y="4064933"/>
              <a:ext cx="1969243" cy="5844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主要职责</a:t>
              </a:r>
            </a:p>
          </p:txBody>
        </p:sp>
        <p:sp>
          <p:nvSpPr>
            <p:cNvPr id="7" name="Freeform 71"/>
            <p:cNvSpPr>
              <a:spLocks noEditPoints="1"/>
            </p:cNvSpPr>
            <p:nvPr/>
          </p:nvSpPr>
          <p:spPr bwMode="auto">
            <a:xfrm>
              <a:off x="2028729" y="1961025"/>
              <a:ext cx="1640159" cy="160513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矩形 47"/>
            <p:cNvSpPr/>
            <p:nvPr/>
          </p:nvSpPr>
          <p:spPr>
            <a:xfrm>
              <a:off x="3780351" y="2564660"/>
              <a:ext cx="2239876" cy="461665"/>
            </a:xfrm>
            <a:prstGeom prst="rect">
              <a:avLst/>
            </a:prstGeom>
          </p:spPr>
          <p:txBody>
            <a:bodyPr wrap="square">
              <a:spAutoFit/>
            </a:bodyPr>
            <a:lstStyle/>
            <a:p>
              <a:pPr algn="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组织</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780351" y="3441501"/>
              <a:ext cx="2239876" cy="461665"/>
            </a:xfrm>
            <a:prstGeom prst="rect">
              <a:avLst/>
            </a:prstGeom>
          </p:spPr>
          <p:txBody>
            <a:bodyPr wrap="square">
              <a:spAutoFit/>
            </a:bodyPr>
            <a:lstStyle/>
            <a:p>
              <a:pPr algn="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管理</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3753348" y="4043326"/>
              <a:ext cx="2239876" cy="461665"/>
            </a:xfrm>
            <a:prstGeom prst="rect">
              <a:avLst/>
            </a:prstGeom>
          </p:spPr>
          <p:txBody>
            <a:bodyPr wrap="square">
              <a:spAutoFit/>
            </a:bodyPr>
            <a:lstStyle/>
            <a:p>
              <a:pPr algn="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控制</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210107" y="2425458"/>
            <a:ext cx="5338426" cy="2685130"/>
            <a:chOff x="6210107" y="2504481"/>
            <a:chExt cx="5338426" cy="2685130"/>
          </a:xfrm>
        </p:grpSpPr>
        <p:grpSp>
          <p:nvGrpSpPr>
            <p:cNvPr id="65" name="组合 64"/>
            <p:cNvGrpSpPr/>
            <p:nvPr/>
          </p:nvGrpSpPr>
          <p:grpSpPr>
            <a:xfrm>
              <a:off x="6210107" y="2504481"/>
              <a:ext cx="2976889" cy="2685130"/>
              <a:chOff x="7151331" y="2359379"/>
              <a:chExt cx="2976889" cy="2685130"/>
            </a:xfrm>
          </p:grpSpPr>
          <p:sp>
            <p:nvSpPr>
              <p:cNvPr id="8" name="Freeform 72"/>
              <p:cNvSpPr>
                <a:spLocks noEditPoints="1"/>
              </p:cNvSpPr>
              <p:nvPr/>
            </p:nvSpPr>
            <p:spPr bwMode="auto">
              <a:xfrm>
                <a:off x="7349014" y="2359379"/>
                <a:ext cx="1628757" cy="1588328"/>
              </a:xfrm>
              <a:custGeom>
                <a:avLst/>
                <a:gdLst>
                  <a:gd name="T0" fmla="*/ 161 w 201"/>
                  <a:gd name="T1" fmla="*/ 194 h 196"/>
                  <a:gd name="T2" fmla="*/ 121 w 201"/>
                  <a:gd name="T3" fmla="*/ 154 h 196"/>
                  <a:gd name="T4" fmla="*/ 161 w 201"/>
                  <a:gd name="T5" fmla="*/ 114 h 196"/>
                  <a:gd name="T6" fmla="*/ 201 w 201"/>
                  <a:gd name="T7" fmla="*/ 154 h 196"/>
                  <a:gd name="T8" fmla="*/ 161 w 201"/>
                  <a:gd name="T9" fmla="*/ 194 h 196"/>
                  <a:gd name="T10" fmla="*/ 185 w 201"/>
                  <a:gd name="T11" fmla="*/ 148 h 196"/>
                  <a:gd name="T12" fmla="*/ 137 w 201"/>
                  <a:gd name="T13" fmla="*/ 148 h 196"/>
                  <a:gd name="T14" fmla="*/ 137 w 201"/>
                  <a:gd name="T15" fmla="*/ 164 h 196"/>
                  <a:gd name="T16" fmla="*/ 185 w 201"/>
                  <a:gd name="T17" fmla="*/ 164 h 196"/>
                  <a:gd name="T18" fmla="*/ 185 w 201"/>
                  <a:gd name="T19" fmla="*/ 148 h 196"/>
                  <a:gd name="T20" fmla="*/ 81 w 201"/>
                  <a:gd name="T21" fmla="*/ 128 h 196"/>
                  <a:gd name="T22" fmla="*/ 17 w 201"/>
                  <a:gd name="T23" fmla="*/ 64 h 196"/>
                  <a:gd name="T24" fmla="*/ 81 w 201"/>
                  <a:gd name="T25" fmla="*/ 0 h 196"/>
                  <a:gd name="T26" fmla="*/ 145 w 201"/>
                  <a:gd name="T27" fmla="*/ 64 h 196"/>
                  <a:gd name="T28" fmla="*/ 81 w 201"/>
                  <a:gd name="T29" fmla="*/ 128 h 196"/>
                  <a:gd name="T30" fmla="*/ 70 w 201"/>
                  <a:gd name="T31" fmla="*/ 17 h 196"/>
                  <a:gd name="T32" fmla="*/ 32 w 201"/>
                  <a:gd name="T33" fmla="*/ 64 h 196"/>
                  <a:gd name="T34" fmla="*/ 81 w 201"/>
                  <a:gd name="T35" fmla="*/ 113 h 196"/>
                  <a:gd name="T36" fmla="*/ 130 w 201"/>
                  <a:gd name="T37" fmla="*/ 64 h 196"/>
                  <a:gd name="T38" fmla="*/ 70 w 201"/>
                  <a:gd name="T39" fmla="*/ 17 h 196"/>
                  <a:gd name="T40" fmla="*/ 41 w 201"/>
                  <a:gd name="T41" fmla="*/ 132 h 196"/>
                  <a:gd name="T42" fmla="*/ 114 w 201"/>
                  <a:gd name="T43" fmla="*/ 132 h 196"/>
                  <a:gd name="T44" fmla="*/ 109 w 201"/>
                  <a:gd name="T45" fmla="*/ 154 h 196"/>
                  <a:gd name="T46" fmla="*/ 130 w 201"/>
                  <a:gd name="T47" fmla="*/ 196 h 196"/>
                  <a:gd name="T48" fmla="*/ 0 w 201"/>
                  <a:gd name="T49" fmla="*/ 196 h 196"/>
                  <a:gd name="T50" fmla="*/ 21 w 201"/>
                  <a:gd name="T51" fmla="*/ 148 h 196"/>
                  <a:gd name="T52" fmla="*/ 41 w 201"/>
                  <a:gd name="T53"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1" h="196">
                    <a:moveTo>
                      <a:pt x="161" y="194"/>
                    </a:moveTo>
                    <a:cubicBezTo>
                      <a:pt x="139" y="194"/>
                      <a:pt x="121" y="176"/>
                      <a:pt x="121" y="154"/>
                    </a:cubicBezTo>
                    <a:cubicBezTo>
                      <a:pt x="121" y="132"/>
                      <a:pt x="139" y="114"/>
                      <a:pt x="161" y="114"/>
                    </a:cubicBezTo>
                    <a:cubicBezTo>
                      <a:pt x="183" y="114"/>
                      <a:pt x="201" y="132"/>
                      <a:pt x="201" y="154"/>
                    </a:cubicBezTo>
                    <a:cubicBezTo>
                      <a:pt x="201" y="176"/>
                      <a:pt x="183" y="194"/>
                      <a:pt x="161" y="194"/>
                    </a:cubicBezTo>
                    <a:close/>
                    <a:moveTo>
                      <a:pt x="185" y="148"/>
                    </a:moveTo>
                    <a:cubicBezTo>
                      <a:pt x="137" y="148"/>
                      <a:pt x="137" y="148"/>
                      <a:pt x="137" y="148"/>
                    </a:cubicBezTo>
                    <a:cubicBezTo>
                      <a:pt x="137" y="164"/>
                      <a:pt x="137" y="164"/>
                      <a:pt x="137" y="164"/>
                    </a:cubicBezTo>
                    <a:cubicBezTo>
                      <a:pt x="185" y="164"/>
                      <a:pt x="185" y="164"/>
                      <a:pt x="185" y="164"/>
                    </a:cubicBezTo>
                    <a:lnTo>
                      <a:pt x="185" y="148"/>
                    </a:lnTo>
                    <a:close/>
                    <a:moveTo>
                      <a:pt x="81" y="128"/>
                    </a:moveTo>
                    <a:cubicBezTo>
                      <a:pt x="45" y="128"/>
                      <a:pt x="17" y="99"/>
                      <a:pt x="17" y="64"/>
                    </a:cubicBezTo>
                    <a:cubicBezTo>
                      <a:pt x="17" y="28"/>
                      <a:pt x="45" y="0"/>
                      <a:pt x="81" y="0"/>
                    </a:cubicBezTo>
                    <a:cubicBezTo>
                      <a:pt x="116" y="0"/>
                      <a:pt x="145" y="28"/>
                      <a:pt x="145" y="64"/>
                    </a:cubicBezTo>
                    <a:cubicBezTo>
                      <a:pt x="145" y="99"/>
                      <a:pt x="116" y="128"/>
                      <a:pt x="81" y="128"/>
                    </a:cubicBezTo>
                    <a:close/>
                    <a:moveTo>
                      <a:pt x="70" y="17"/>
                    </a:moveTo>
                    <a:cubicBezTo>
                      <a:pt x="51" y="24"/>
                      <a:pt x="75" y="49"/>
                      <a:pt x="32" y="64"/>
                    </a:cubicBezTo>
                    <a:cubicBezTo>
                      <a:pt x="32" y="91"/>
                      <a:pt x="54" y="113"/>
                      <a:pt x="81" y="113"/>
                    </a:cubicBezTo>
                    <a:cubicBezTo>
                      <a:pt x="108" y="113"/>
                      <a:pt x="130" y="91"/>
                      <a:pt x="130" y="64"/>
                    </a:cubicBezTo>
                    <a:cubicBezTo>
                      <a:pt x="105" y="43"/>
                      <a:pt x="63" y="53"/>
                      <a:pt x="70" y="17"/>
                    </a:cubicBezTo>
                    <a:close/>
                    <a:moveTo>
                      <a:pt x="41" y="132"/>
                    </a:moveTo>
                    <a:cubicBezTo>
                      <a:pt x="114" y="132"/>
                      <a:pt x="114" y="132"/>
                      <a:pt x="114" y="132"/>
                    </a:cubicBezTo>
                    <a:cubicBezTo>
                      <a:pt x="111" y="138"/>
                      <a:pt x="109" y="146"/>
                      <a:pt x="109" y="154"/>
                    </a:cubicBezTo>
                    <a:cubicBezTo>
                      <a:pt x="109" y="171"/>
                      <a:pt x="117" y="186"/>
                      <a:pt x="130" y="196"/>
                    </a:cubicBezTo>
                    <a:cubicBezTo>
                      <a:pt x="0" y="196"/>
                      <a:pt x="0" y="196"/>
                      <a:pt x="0" y="196"/>
                    </a:cubicBezTo>
                    <a:cubicBezTo>
                      <a:pt x="21" y="148"/>
                      <a:pt x="21" y="148"/>
                      <a:pt x="21" y="148"/>
                    </a:cubicBezTo>
                    <a:cubicBezTo>
                      <a:pt x="21" y="148"/>
                      <a:pt x="25" y="132"/>
                      <a:pt x="41" y="13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7151331" y="4466166"/>
                <a:ext cx="1948620" cy="5783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岗位要求</a:t>
                </a:r>
              </a:p>
            </p:txBody>
          </p:sp>
          <p:cxnSp>
            <p:nvCxnSpPr>
              <p:cNvPr id="54" name="直接连接符 53"/>
              <p:cNvCxnSpPr/>
              <p:nvPr/>
            </p:nvCxnSpPr>
            <p:spPr>
              <a:xfrm flipH="1" flipV="1">
                <a:off x="8952161" y="3635917"/>
                <a:ext cx="1173507" cy="12048"/>
              </a:xfrm>
              <a:prstGeom prst="line">
                <a:avLst/>
              </a:prstGeom>
              <a:ln w="25400">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9473976" y="2842738"/>
                <a:ext cx="654244" cy="0"/>
              </a:xfrm>
              <a:prstGeom prst="line">
                <a:avLst/>
              </a:prstGeom>
              <a:ln w="25400">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8844800" y="2842738"/>
                <a:ext cx="643987" cy="514011"/>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9473976" y="4405258"/>
                <a:ext cx="651692" cy="0"/>
              </a:xfrm>
              <a:prstGeom prst="line">
                <a:avLst/>
              </a:prstGeom>
              <a:ln w="25400">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8817796" y="3847467"/>
                <a:ext cx="670991" cy="564278"/>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8868375" y="2727674"/>
              <a:ext cx="2680158" cy="2056144"/>
              <a:chOff x="8868375" y="2727674"/>
              <a:chExt cx="2680158" cy="2056144"/>
            </a:xfrm>
          </p:grpSpPr>
          <p:sp>
            <p:nvSpPr>
              <p:cNvPr id="60" name="矩形 59"/>
              <p:cNvSpPr/>
              <p:nvPr/>
            </p:nvSpPr>
            <p:spPr>
              <a:xfrm>
                <a:off x="9043768" y="2727674"/>
                <a:ext cx="2239876" cy="461665"/>
              </a:xfrm>
              <a:prstGeom prst="rect">
                <a:avLst/>
              </a:prstGeom>
            </p:spPr>
            <p:txBody>
              <a:bodyPr wrap="square">
                <a:sp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良好管理能力</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8868375" y="3365520"/>
                <a:ext cx="2239876" cy="830997"/>
              </a:xfrm>
              <a:prstGeom prst="rect">
                <a:avLst/>
              </a:prstGeom>
            </p:spPr>
            <p:txBody>
              <a:bodyPr wrap="square">
                <a:sp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全面的知识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水平和结构</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矩形 96"/>
              <p:cNvSpPr/>
              <p:nvPr/>
            </p:nvSpPr>
            <p:spPr>
              <a:xfrm>
                <a:off x="9060949" y="4322153"/>
                <a:ext cx="2487584" cy="461665"/>
              </a:xfrm>
              <a:prstGeom prst="rect">
                <a:avLst/>
              </a:prstGeom>
            </p:spPr>
            <p:txBody>
              <a:bodyPr wrap="square">
                <a:sp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优秀的沟通能力</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nvGrpSpPr>
          <p:cNvPr id="36" name="组合 35"/>
          <p:cNvGrpSpPr/>
          <p:nvPr/>
        </p:nvGrpSpPr>
        <p:grpSpPr>
          <a:xfrm>
            <a:off x="11289" y="-4"/>
            <a:ext cx="10987888" cy="1489501"/>
            <a:chOff x="11289" y="-4"/>
            <a:chExt cx="12192000" cy="1489501"/>
          </a:xfrm>
        </p:grpSpPr>
        <p:sp>
          <p:nvSpPr>
            <p:cNvPr id="37" name="矩形 36"/>
            <p:cNvSpPr/>
            <p:nvPr/>
          </p:nvSpPr>
          <p:spPr>
            <a:xfrm>
              <a:off x="11289" y="-4"/>
              <a:ext cx="12192000" cy="1244600"/>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26804" y="-4"/>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26804" y="351383"/>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1st</a:t>
              </a:r>
            </a:p>
          </p:txBody>
        </p:sp>
        <p:sp>
          <p:nvSpPr>
            <p:cNvPr id="40" name="文本框 39"/>
            <p:cNvSpPr txBox="1"/>
            <p:nvPr/>
          </p:nvSpPr>
          <p:spPr>
            <a:xfrm>
              <a:off x="1836504" y="181776"/>
              <a:ext cx="4861560" cy="830997"/>
            </a:xfrm>
            <a:prstGeom prst="rect">
              <a:avLst/>
            </a:prstGeom>
            <a:noFill/>
          </p:spPr>
          <p:txBody>
            <a:bodyPr wrap="square" rtlCol="0">
              <a:spAutoFit/>
            </a:bodyPr>
            <a:lstStyle/>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项目经理</a:t>
              </a:r>
            </a:p>
          </p:txBody>
        </p:sp>
      </p:grpSp>
    </p:spTree>
    <p:extLst>
      <p:ext uri="{BB962C8B-B14F-4D97-AF65-F5344CB8AC3E}">
        <p14:creationId xmlns:p14="http://schemas.microsoft.com/office/powerpoint/2010/main" val="1803760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1857" y="1736083"/>
            <a:ext cx="10797654" cy="4886329"/>
          </a:xfrm>
          <a:prstGeom prst="rect">
            <a:avLst/>
          </a:prstGeom>
          <a:solidFill>
            <a:schemeClr val="accent1">
              <a:lumMod val="60000"/>
              <a:lumOff val="40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1857" y="727135"/>
            <a:ext cx="10797654" cy="1138183"/>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88614" y="816111"/>
            <a:ext cx="6195067" cy="830997"/>
          </a:xfrm>
          <a:prstGeom prst="rect">
            <a:avLst/>
          </a:prstGeom>
          <a:noFill/>
        </p:spPr>
        <p:txBody>
          <a:bodyPr wrap="square" rtlCol="0">
            <a:spAutoFit/>
          </a:bodyPr>
          <a:lstStyle/>
          <a:p>
            <a:r>
              <a:rPr lang="en-US" altLang="zh-CN" sz="4800" dirty="0">
                <a:solidFill>
                  <a:schemeClr val="accent1">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System Architect</a:t>
            </a:r>
          </a:p>
        </p:txBody>
      </p:sp>
      <p:sp>
        <p:nvSpPr>
          <p:cNvPr id="6" name="文本框 5"/>
          <p:cNvSpPr txBox="1"/>
          <p:nvPr/>
        </p:nvSpPr>
        <p:spPr>
          <a:xfrm>
            <a:off x="1382965" y="2670512"/>
            <a:ext cx="9375438" cy="2215991"/>
          </a:xfrm>
          <a:prstGeom prst="rect">
            <a:avLst/>
          </a:prstGeom>
          <a:noFill/>
        </p:spPr>
        <p:txBody>
          <a:bodyPr wrap="square" rtlCol="0">
            <a:spAutoFit/>
          </a:bodyPr>
          <a:lstStyle/>
          <a:p>
            <a:pPr algn="ctr"/>
            <a:r>
              <a:rPr lang="zh-CN" altLang="en-US" sz="13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系统架构师</a:t>
            </a:r>
          </a:p>
        </p:txBody>
      </p:sp>
    </p:spTree>
    <p:extLst>
      <p:ext uri="{BB962C8B-B14F-4D97-AF65-F5344CB8AC3E}">
        <p14:creationId xmlns:p14="http://schemas.microsoft.com/office/powerpoint/2010/main" val="2233399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159" y="2434399"/>
            <a:ext cx="10895952" cy="2482742"/>
          </a:xfrm>
          <a:prstGeom prst="rect">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dirty="0">
              <a:solidFill>
                <a:schemeClr val="bg1"/>
              </a:solidFill>
              <a:latin typeface="+mj-lt"/>
            </a:endParaRPr>
          </a:p>
        </p:txBody>
      </p:sp>
      <p:sp>
        <p:nvSpPr>
          <p:cNvPr id="11" name="文本框 10"/>
          <p:cNvSpPr txBox="1"/>
          <p:nvPr/>
        </p:nvSpPr>
        <p:spPr>
          <a:xfrm>
            <a:off x="1437188" y="2678586"/>
            <a:ext cx="9407935" cy="2062103"/>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系统架构师是负责设计系统整体架构，从需求到设计的每个细节都要考虑到，把握整个项目，使设计的项目尽量效率高，开发容易，维护方便，升级简单等等。</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grpSp>
        <p:nvGrpSpPr>
          <p:cNvPr id="4" name="组合 3"/>
          <p:cNvGrpSpPr/>
          <p:nvPr/>
        </p:nvGrpSpPr>
        <p:grpSpPr>
          <a:xfrm>
            <a:off x="0" y="0"/>
            <a:ext cx="10999177" cy="1489501"/>
            <a:chOff x="0" y="0"/>
            <a:chExt cx="12192000" cy="1489501"/>
          </a:xfrm>
        </p:grpSpPr>
        <p:sp>
          <p:nvSpPr>
            <p:cNvPr id="10" name="矩形 9"/>
            <p:cNvSpPr/>
            <p:nvPr/>
          </p:nvSpPr>
          <p:spPr>
            <a:xfrm>
              <a:off x="0" y="0"/>
              <a:ext cx="12192000" cy="1231899"/>
            </a:xfrm>
            <a:prstGeom prst="rect">
              <a:avLst/>
            </a:prstGeom>
            <a:solidFill>
              <a:schemeClr val="accent1">
                <a:lumMod val="60000"/>
                <a:lumOff val="40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系统架构师</a:t>
              </a:r>
            </a:p>
          </p:txBody>
        </p:sp>
        <p:sp>
          <p:nvSpPr>
            <p:cNvPr id="9" name="矩形 8"/>
            <p:cNvSpPr/>
            <p:nvPr/>
          </p:nvSpPr>
          <p:spPr>
            <a:xfrm>
              <a:off x="415515" y="0"/>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5513" y="351387"/>
              <a:ext cx="1592121"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2</a:t>
              </a:r>
              <a:r>
                <a:rPr lang="en-US" altLang="zh-CN" b="1" dirty="0">
                  <a:solidFill>
                    <a:srgbClr val="595959"/>
                  </a:solidFill>
                  <a:latin typeface="微软雅黑" panose="020B0503020204020204" pitchFamily="34" charset="-122"/>
                  <a:ea typeface="微软雅黑" panose="020B0503020204020204" pitchFamily="34" charset="-122"/>
                </a:rPr>
                <a:t>2nd</a:t>
              </a:r>
            </a:p>
          </p:txBody>
        </p:sp>
      </p:grpSp>
    </p:spTree>
    <p:extLst>
      <p:ext uri="{BB962C8B-B14F-4D97-AF65-F5344CB8AC3E}">
        <p14:creationId xmlns:p14="http://schemas.microsoft.com/office/powerpoint/2010/main" val="3711415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五边形 27"/>
          <p:cNvSpPr/>
          <p:nvPr/>
        </p:nvSpPr>
        <p:spPr>
          <a:xfrm>
            <a:off x="211064" y="1506251"/>
            <a:ext cx="11147751" cy="420047"/>
          </a:xfrm>
          <a:prstGeom prst="homePlate">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33">
                <a:latin typeface="+mj-lt"/>
              </a:rPr>
              <a:t>01</a:t>
            </a:r>
            <a:endParaRPr lang="zh-CN" altLang="en-US" sz="2133">
              <a:latin typeface="+mj-lt"/>
            </a:endParaRPr>
          </a:p>
        </p:txBody>
      </p:sp>
      <p:sp>
        <p:nvSpPr>
          <p:cNvPr id="29" name="五边形 28"/>
          <p:cNvSpPr/>
          <p:nvPr/>
        </p:nvSpPr>
        <p:spPr>
          <a:xfrm>
            <a:off x="2266157" y="1927802"/>
            <a:ext cx="9074890" cy="42004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33">
                <a:latin typeface="+mj-lt"/>
              </a:rPr>
              <a:t>02</a:t>
            </a:r>
            <a:endParaRPr lang="zh-CN" altLang="en-US" sz="2133">
              <a:latin typeface="+mj-lt"/>
            </a:endParaRPr>
          </a:p>
        </p:txBody>
      </p:sp>
      <p:sp>
        <p:nvSpPr>
          <p:cNvPr id="31" name="五边形 30"/>
          <p:cNvSpPr/>
          <p:nvPr/>
        </p:nvSpPr>
        <p:spPr>
          <a:xfrm>
            <a:off x="5009466" y="2347849"/>
            <a:ext cx="6331580" cy="42004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33" dirty="0">
                <a:latin typeface="+mj-lt"/>
              </a:rPr>
              <a:t>03</a:t>
            </a:r>
            <a:endParaRPr lang="zh-CN" altLang="en-US" sz="2133" dirty="0">
              <a:latin typeface="+mj-lt"/>
            </a:endParaRPr>
          </a:p>
        </p:txBody>
      </p:sp>
      <p:sp>
        <p:nvSpPr>
          <p:cNvPr id="33" name="五边形 32"/>
          <p:cNvSpPr/>
          <p:nvPr/>
        </p:nvSpPr>
        <p:spPr>
          <a:xfrm>
            <a:off x="7347104" y="2767894"/>
            <a:ext cx="3993942" cy="42004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33">
                <a:latin typeface="+mj-lt"/>
              </a:rPr>
              <a:t>04</a:t>
            </a:r>
            <a:endParaRPr lang="zh-CN" altLang="en-US" sz="2133">
              <a:latin typeface="+mj-lt"/>
            </a:endParaRPr>
          </a:p>
        </p:txBody>
      </p:sp>
      <p:sp>
        <p:nvSpPr>
          <p:cNvPr id="34" name="矩形 33"/>
          <p:cNvSpPr/>
          <p:nvPr/>
        </p:nvSpPr>
        <p:spPr>
          <a:xfrm>
            <a:off x="211064" y="1929052"/>
            <a:ext cx="2520277" cy="1539011"/>
          </a:xfrm>
          <a:prstGeom prst="rect">
            <a:avLst/>
          </a:prstGeom>
        </p:spPr>
        <p:txBody>
          <a:bodyPr wrap="square">
            <a:spAutoFit/>
          </a:bodyPr>
          <a:lstStyle/>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架构师是整个团队的</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技术领导，需要具备</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领导能力；</a:t>
            </a:r>
          </a:p>
          <a:p>
            <a:pPr>
              <a:lnSpc>
                <a:spcPct val="150000"/>
              </a:lnSpc>
            </a:pPr>
            <a:endParaRPr lang="zh-CN" altLang="en-US" sz="1467" dirty="0">
              <a:solidFill>
                <a:schemeClr val="tx1">
                  <a:lumMod val="65000"/>
                  <a:lumOff val="35000"/>
                </a:schemeClr>
              </a:solidFill>
              <a:latin typeface="+mn-ea"/>
            </a:endParaRPr>
          </a:p>
        </p:txBody>
      </p:sp>
      <p:sp>
        <p:nvSpPr>
          <p:cNvPr id="38" name="矩形 37"/>
          <p:cNvSpPr/>
          <p:nvPr/>
        </p:nvSpPr>
        <p:spPr>
          <a:xfrm>
            <a:off x="5027235" y="2737564"/>
            <a:ext cx="2340621" cy="3385670"/>
          </a:xfrm>
          <a:prstGeom prst="rect">
            <a:avLst/>
          </a:prstGeom>
        </p:spPr>
        <p:txBody>
          <a:bodyPr wrap="square">
            <a:spAutoFit/>
          </a:bodyPr>
          <a:lstStyle/>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架构师需要编写代码，这样使自己积累更多的代码经验，加深理解设计模式，可以帮助自己对于整个项目更加熟悉，同时能够回答开发人员在开发过程中出现的所有的问题；</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467" dirty="0">
              <a:solidFill>
                <a:schemeClr val="tx1">
                  <a:lumMod val="65000"/>
                  <a:lumOff val="35000"/>
                </a:schemeClr>
              </a:solidFill>
              <a:latin typeface="+mn-ea"/>
            </a:endParaRPr>
          </a:p>
        </p:txBody>
      </p:sp>
      <p:sp>
        <p:nvSpPr>
          <p:cNvPr id="40" name="矩形 39"/>
          <p:cNvSpPr/>
          <p:nvPr/>
        </p:nvSpPr>
        <p:spPr>
          <a:xfrm>
            <a:off x="2266157" y="2326513"/>
            <a:ext cx="2661420" cy="4493666"/>
          </a:xfrm>
          <a:prstGeom prst="rect">
            <a:avLst/>
          </a:prstGeom>
        </p:spPr>
        <p:txBody>
          <a:bodyPr wrap="square">
            <a:spAutoFit/>
          </a:bodyPr>
          <a:lstStyle/>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架构师需要较强的沟通能力，需要与项目的各个方面的人员进行沟通，与项目经理沟通，帮助项目经理制定合理的开发计划；与需求分析员沟通，了解系统的关键需求和非功能性需求；与开发人员沟通，使得架构设计能够被真正执行；另外还有与项目经理、物理架构负责人沟通等等；</a:t>
            </a:r>
          </a:p>
          <a:p>
            <a:pPr>
              <a:lnSpc>
                <a:spcPct val="150000"/>
              </a:lnSpc>
            </a:pPr>
            <a:endParaRPr lang="zh-CN" altLang="en-US" sz="1467" dirty="0">
              <a:solidFill>
                <a:schemeClr val="tx1">
                  <a:lumMod val="65000"/>
                  <a:lumOff val="35000"/>
                </a:schemeClr>
              </a:solidFill>
              <a:latin typeface="+mn-ea"/>
            </a:endParaRPr>
          </a:p>
        </p:txBody>
      </p:sp>
      <p:sp>
        <p:nvSpPr>
          <p:cNvPr id="44" name="矩形 43"/>
          <p:cNvSpPr/>
          <p:nvPr/>
        </p:nvSpPr>
        <p:spPr>
          <a:xfrm>
            <a:off x="7347104" y="3164279"/>
            <a:ext cx="2079117" cy="2308324"/>
          </a:xfrm>
          <a:prstGeom prst="rect">
            <a:avLst/>
          </a:prstGeom>
        </p:spPr>
        <p:txBody>
          <a:bodyPr wrap="square">
            <a:spAutoFit/>
          </a:bodyPr>
          <a:lstStyle/>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架构师需要有较强的</a:t>
            </a:r>
            <a:r>
              <a:rPr lang="en-US" altLang="zh-CN" sz="1600" dirty="0">
                <a:solidFill>
                  <a:schemeClr val="tx2">
                    <a:lumMod val="75000"/>
                  </a:schemeClr>
                </a:solidFill>
                <a:latin typeface="微软雅黑" panose="020B0503020204020204" pitchFamily="34" charset="-122"/>
                <a:ea typeface="微软雅黑" panose="020B0503020204020204" pitchFamily="34" charset="-122"/>
              </a:rPr>
              <a:t>IT</a:t>
            </a:r>
            <a:r>
              <a:rPr lang="zh-CN" altLang="en-US" sz="1600" dirty="0">
                <a:solidFill>
                  <a:schemeClr val="tx2">
                    <a:lumMod val="75000"/>
                  </a:schemeClr>
                </a:solidFill>
                <a:latin typeface="微软雅黑" panose="020B0503020204020204" pitchFamily="34" charset="-122"/>
                <a:ea typeface="微软雅黑" panose="020B0503020204020204" pitchFamily="34" charset="-122"/>
              </a:rPr>
              <a:t>知识和广博的知识面。</a:t>
            </a:r>
            <a:r>
              <a:rPr lang="en-US" altLang="zh-CN" sz="1600" dirty="0">
                <a:solidFill>
                  <a:schemeClr val="tx2">
                    <a:lumMod val="75000"/>
                  </a:schemeClr>
                </a:solidFill>
                <a:latin typeface="微软雅黑" panose="020B0503020204020204" pitchFamily="34" charset="-122"/>
                <a:ea typeface="微软雅黑" panose="020B0503020204020204" pitchFamily="34" charset="-122"/>
              </a:rPr>
              <a:t>IT</a:t>
            </a:r>
            <a:r>
              <a:rPr lang="zh-CN" altLang="en-US" sz="1600" dirty="0">
                <a:solidFill>
                  <a:schemeClr val="tx2">
                    <a:lumMod val="75000"/>
                  </a:schemeClr>
                </a:solidFill>
                <a:latin typeface="微软雅黑" panose="020B0503020204020204" pitchFamily="34" charset="-122"/>
                <a:ea typeface="微软雅黑" panose="020B0503020204020204" pitchFamily="34" charset="-122"/>
              </a:rPr>
              <a:t>的知识更新非常快，架构师要保持生命力，必须要不断地学习；</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3275687" y="3239040"/>
            <a:ext cx="0" cy="18701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975987" y="3729034"/>
            <a:ext cx="0" cy="13801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616280" y="4119466"/>
            <a:ext cx="0" cy="9897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五边形 24"/>
          <p:cNvSpPr/>
          <p:nvPr/>
        </p:nvSpPr>
        <p:spPr>
          <a:xfrm>
            <a:off x="9333055" y="3188500"/>
            <a:ext cx="2010336" cy="42004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33" dirty="0">
                <a:latin typeface="+mj-lt"/>
              </a:rPr>
              <a:t>05</a:t>
            </a:r>
            <a:endParaRPr lang="zh-CN" altLang="en-US" sz="2133" dirty="0">
              <a:latin typeface="+mj-lt"/>
            </a:endParaRPr>
          </a:p>
        </p:txBody>
      </p:sp>
      <p:sp>
        <p:nvSpPr>
          <p:cNvPr id="26" name="矩形 25"/>
          <p:cNvSpPr/>
          <p:nvPr/>
        </p:nvSpPr>
        <p:spPr>
          <a:xfrm>
            <a:off x="9333055" y="3585408"/>
            <a:ext cx="1899389" cy="1569660"/>
          </a:xfrm>
          <a:prstGeom prst="rect">
            <a:avLst/>
          </a:prstGeom>
        </p:spPr>
        <p:txBody>
          <a:bodyPr wrap="square">
            <a:spAutoFit/>
          </a:bodyPr>
          <a:lstStyle/>
          <a:p>
            <a:pPr>
              <a:lnSpc>
                <a:spcPct val="150000"/>
              </a:lnSpc>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架构师要懂业务知识。架构设计要满足系统的需求；</a:t>
            </a:r>
          </a:p>
          <a:p>
            <a:pPr>
              <a:lnSpc>
                <a:spcPct val="150000"/>
              </a:lnSpc>
            </a:pP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0" y="0"/>
            <a:ext cx="10999177" cy="1489501"/>
            <a:chOff x="0" y="0"/>
            <a:chExt cx="12192000" cy="1489501"/>
          </a:xfrm>
        </p:grpSpPr>
        <p:sp>
          <p:nvSpPr>
            <p:cNvPr id="39" name="矩形 38"/>
            <p:cNvSpPr/>
            <p:nvPr/>
          </p:nvSpPr>
          <p:spPr>
            <a:xfrm>
              <a:off x="0" y="0"/>
              <a:ext cx="12192000" cy="1231899"/>
            </a:xfrm>
            <a:prstGeom prst="rect">
              <a:avLst/>
            </a:prstGeom>
            <a:solidFill>
              <a:schemeClr val="accent1">
                <a:lumMod val="60000"/>
                <a:lumOff val="40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系统架构师</a:t>
              </a:r>
            </a:p>
          </p:txBody>
        </p:sp>
        <p:sp>
          <p:nvSpPr>
            <p:cNvPr id="42" name="矩形 41"/>
            <p:cNvSpPr/>
            <p:nvPr/>
          </p:nvSpPr>
          <p:spPr>
            <a:xfrm>
              <a:off x="415515" y="0"/>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15513" y="351387"/>
              <a:ext cx="1592121"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2</a:t>
              </a:r>
              <a:r>
                <a:rPr lang="en-US" altLang="zh-CN" b="1" dirty="0">
                  <a:solidFill>
                    <a:srgbClr val="595959"/>
                  </a:solidFill>
                  <a:latin typeface="微软雅黑" panose="020B0503020204020204" pitchFamily="34" charset="-122"/>
                  <a:ea typeface="微软雅黑" panose="020B0503020204020204" pitchFamily="34" charset="-122"/>
                </a:rPr>
                <a:t>2nd</a:t>
              </a:r>
            </a:p>
          </p:txBody>
        </p:sp>
      </p:grpSp>
    </p:spTree>
    <p:extLst>
      <p:ext uri="{BB962C8B-B14F-4D97-AF65-F5344CB8AC3E}">
        <p14:creationId xmlns:p14="http://schemas.microsoft.com/office/powerpoint/2010/main" val="1758543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等腰三角形 113"/>
          <p:cNvSpPr/>
          <p:nvPr/>
        </p:nvSpPr>
        <p:spPr>
          <a:xfrm rot="10800000">
            <a:off x="1475024" y="4093109"/>
            <a:ext cx="2854147" cy="236371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grpSp>
        <p:nvGrpSpPr>
          <p:cNvPr id="2" name="组合 1"/>
          <p:cNvGrpSpPr/>
          <p:nvPr/>
        </p:nvGrpSpPr>
        <p:grpSpPr>
          <a:xfrm>
            <a:off x="683563" y="1661991"/>
            <a:ext cx="2854147" cy="2363714"/>
            <a:chOff x="568008" y="1700807"/>
            <a:chExt cx="3941665" cy="3264363"/>
          </a:xfrm>
        </p:grpSpPr>
        <p:sp>
          <p:nvSpPr>
            <p:cNvPr id="28" name="等腰三角形 27"/>
            <p:cNvSpPr/>
            <p:nvPr/>
          </p:nvSpPr>
          <p:spPr>
            <a:xfrm>
              <a:off x="568008" y="1700807"/>
              <a:ext cx="3941665" cy="326436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sp>
          <p:nvSpPr>
            <p:cNvPr id="34" name="矩形 33"/>
            <p:cNvSpPr/>
            <p:nvPr/>
          </p:nvSpPr>
          <p:spPr>
            <a:xfrm>
              <a:off x="1328772" y="3532796"/>
              <a:ext cx="2309176" cy="1317918"/>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架构开发环境搭建起来，选择开发工具</a:t>
              </a:r>
              <a:endParaRPr lang="en-US" altLang="zh-CN" b="1" dirty="0">
                <a:solidFill>
                  <a:schemeClr val="bg1"/>
                </a:solidFill>
                <a:latin typeface="+mj-ea"/>
                <a:ea typeface="+mj-ea"/>
              </a:endParaRPr>
            </a:p>
          </p:txBody>
        </p:sp>
        <p:sp>
          <p:nvSpPr>
            <p:cNvPr id="38" name="矩形 37"/>
            <p:cNvSpPr/>
            <p:nvPr/>
          </p:nvSpPr>
          <p:spPr>
            <a:xfrm>
              <a:off x="1870262" y="2327346"/>
              <a:ext cx="1305972" cy="722583"/>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01</a:t>
              </a:r>
            </a:p>
          </p:txBody>
        </p:sp>
        <p:cxnSp>
          <p:nvCxnSpPr>
            <p:cNvPr id="39" name="直接连接符 38"/>
            <p:cNvCxnSpPr/>
            <p:nvPr/>
          </p:nvCxnSpPr>
          <p:spPr>
            <a:xfrm>
              <a:off x="2034783" y="3157939"/>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102755" y="1657806"/>
            <a:ext cx="4257926" cy="2367900"/>
            <a:chOff x="2102755" y="1657806"/>
            <a:chExt cx="4257926" cy="2367900"/>
          </a:xfrm>
        </p:grpSpPr>
        <p:sp>
          <p:nvSpPr>
            <p:cNvPr id="106" name="等腰三角形 105"/>
            <p:cNvSpPr/>
            <p:nvPr/>
          </p:nvSpPr>
          <p:spPr>
            <a:xfrm>
              <a:off x="3506534" y="1657806"/>
              <a:ext cx="2854147" cy="23637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grpSp>
          <p:nvGrpSpPr>
            <p:cNvPr id="3" name="组合 2"/>
            <p:cNvGrpSpPr/>
            <p:nvPr/>
          </p:nvGrpSpPr>
          <p:grpSpPr>
            <a:xfrm>
              <a:off x="2102755" y="1661992"/>
              <a:ext cx="3355059" cy="2363714"/>
              <a:chOff x="2936989" y="1700807"/>
              <a:chExt cx="4633440" cy="3264363"/>
            </a:xfrm>
          </p:grpSpPr>
          <p:sp>
            <p:nvSpPr>
              <p:cNvPr id="29" name="等腰三角形 28"/>
              <p:cNvSpPr/>
              <p:nvPr/>
            </p:nvSpPr>
            <p:spPr>
              <a:xfrm rot="10800000">
                <a:off x="2936989" y="1700807"/>
                <a:ext cx="3941665" cy="326436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sp>
            <p:nvSpPr>
              <p:cNvPr id="48" name="矩形 47"/>
              <p:cNvSpPr/>
              <p:nvPr/>
            </p:nvSpPr>
            <p:spPr>
              <a:xfrm>
                <a:off x="2975408" y="1920003"/>
                <a:ext cx="4595021" cy="1657692"/>
              </a:xfrm>
              <a:prstGeom prst="rect">
                <a:avLst/>
              </a:prstGeom>
            </p:spPr>
            <p:txBody>
              <a:bodyPr wrap="square">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开发一套便于开发人员开</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发的开发框架，包括前端，                 服务端，数据库访问，</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前端控件等</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5594451" y="3688887"/>
                <a:ext cx="1305972" cy="722583"/>
              </a:xfrm>
              <a:prstGeom prst="rect">
                <a:avLst/>
              </a:prstGeom>
            </p:spPr>
            <p:txBody>
              <a:bodyPr wrap="squar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grpSp>
      </p:grpSp>
      <p:grpSp>
        <p:nvGrpSpPr>
          <p:cNvPr id="4" name="组合 3"/>
          <p:cNvGrpSpPr/>
          <p:nvPr/>
        </p:nvGrpSpPr>
        <p:grpSpPr>
          <a:xfrm>
            <a:off x="6536541" y="1663336"/>
            <a:ext cx="2854147" cy="2363714"/>
            <a:chOff x="5025135" y="1702664"/>
            <a:chExt cx="3941665" cy="3264363"/>
          </a:xfrm>
        </p:grpSpPr>
        <p:sp>
          <p:nvSpPr>
            <p:cNvPr id="31" name="等腰三角形 30"/>
            <p:cNvSpPr/>
            <p:nvPr/>
          </p:nvSpPr>
          <p:spPr>
            <a:xfrm>
              <a:off x="5025135" y="1702664"/>
              <a:ext cx="3941665" cy="326436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sp>
          <p:nvSpPr>
            <p:cNvPr id="40" name="矩形 39"/>
            <p:cNvSpPr/>
            <p:nvPr/>
          </p:nvSpPr>
          <p:spPr>
            <a:xfrm>
              <a:off x="5900461" y="3247287"/>
              <a:ext cx="2160243" cy="1275148"/>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设计通信的模式，以及加密解密方式</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6327596" y="2342936"/>
              <a:ext cx="1305972" cy="722583"/>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04</a:t>
              </a:r>
            </a:p>
          </p:txBody>
        </p:sp>
        <p:cxnSp>
          <p:nvCxnSpPr>
            <p:cNvPr id="45" name="直接连接符 44"/>
            <p:cNvCxnSpPr/>
            <p:nvPr/>
          </p:nvCxnSpPr>
          <p:spPr>
            <a:xfrm>
              <a:off x="6507706" y="3048806"/>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等腰三角形 32"/>
          <p:cNvSpPr/>
          <p:nvPr/>
        </p:nvSpPr>
        <p:spPr>
          <a:xfrm rot="10800000">
            <a:off x="4925172" y="1661991"/>
            <a:ext cx="2854148" cy="236371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sp>
        <p:nvSpPr>
          <p:cNvPr id="53" name="矩形 52"/>
          <p:cNvSpPr/>
          <p:nvPr/>
        </p:nvSpPr>
        <p:spPr>
          <a:xfrm>
            <a:off x="5401907" y="1780693"/>
            <a:ext cx="1881491" cy="1200329"/>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开发了整个系统的基础组件，为了实现架构中的复用的原则</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5853634" y="3107031"/>
            <a:ext cx="945651" cy="523220"/>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03</a:t>
            </a:r>
          </a:p>
        </p:txBody>
      </p:sp>
      <p:cxnSp>
        <p:nvCxnSpPr>
          <p:cNvPr id="56" name="直接连接符 55"/>
          <p:cNvCxnSpPr/>
          <p:nvPr/>
        </p:nvCxnSpPr>
        <p:spPr>
          <a:xfrm>
            <a:off x="2541308" y="5645624"/>
            <a:ext cx="7299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5876313" y="4089535"/>
            <a:ext cx="2854147" cy="2363714"/>
            <a:chOff x="4791491" y="1685218"/>
            <a:chExt cx="3941665" cy="3264363"/>
          </a:xfrm>
        </p:grpSpPr>
        <p:sp>
          <p:nvSpPr>
            <p:cNvPr id="65" name="等腰三角形 64"/>
            <p:cNvSpPr/>
            <p:nvPr/>
          </p:nvSpPr>
          <p:spPr>
            <a:xfrm>
              <a:off x="4791491" y="1685218"/>
              <a:ext cx="3941665" cy="326436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65"/>
            <p:cNvSpPr/>
            <p:nvPr/>
          </p:nvSpPr>
          <p:spPr>
            <a:xfrm>
              <a:off x="5478050" y="3277351"/>
              <a:ext cx="2636972" cy="1657692"/>
            </a:xfrm>
            <a:prstGeom prst="rect">
              <a:avLst/>
            </a:prstGeom>
          </p:spPr>
          <p:txBody>
            <a:bodyPr wrap="square">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整个系统的</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异常处理、日志</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、错误验证等机制的设计和开发</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6109330" y="2296165"/>
              <a:ext cx="1305972" cy="722583"/>
            </a:xfrm>
            <a:prstGeom prst="rect">
              <a:avLst/>
            </a:prstGeom>
          </p:spPr>
          <p:txBody>
            <a:bodyPr wrap="squar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07</a:t>
              </a:r>
            </a:p>
          </p:txBody>
        </p:sp>
        <p:cxnSp>
          <p:nvCxnSpPr>
            <p:cNvPr id="69" name="直接连接符 68"/>
            <p:cNvCxnSpPr/>
            <p:nvPr/>
          </p:nvCxnSpPr>
          <p:spPr>
            <a:xfrm>
              <a:off x="6305030" y="2986445"/>
              <a:ext cx="100811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066465" y="4100823"/>
            <a:ext cx="4264718" cy="2363714"/>
            <a:chOff x="481295" y="4100823"/>
            <a:chExt cx="4264718" cy="2363714"/>
          </a:xfrm>
        </p:grpSpPr>
        <p:sp>
          <p:nvSpPr>
            <p:cNvPr id="70" name="等腰三角形 69"/>
            <p:cNvSpPr/>
            <p:nvPr/>
          </p:nvSpPr>
          <p:spPr>
            <a:xfrm>
              <a:off x="481295" y="4100823"/>
              <a:ext cx="2854147" cy="236371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3" name="组合 42"/>
            <p:cNvGrpSpPr/>
            <p:nvPr/>
          </p:nvGrpSpPr>
          <p:grpSpPr>
            <a:xfrm>
              <a:off x="1744001" y="4100823"/>
              <a:ext cx="3002012" cy="2363714"/>
              <a:chOff x="2311844" y="1700807"/>
              <a:chExt cx="4145871" cy="3264363"/>
            </a:xfrm>
          </p:grpSpPr>
          <p:sp>
            <p:nvSpPr>
              <p:cNvPr id="60" name="等腰三角形 59"/>
              <p:cNvSpPr/>
              <p:nvPr/>
            </p:nvSpPr>
            <p:spPr>
              <a:xfrm rot="10800000">
                <a:off x="2516050" y="1700807"/>
                <a:ext cx="3941665" cy="326436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矩形 60"/>
              <p:cNvSpPr/>
              <p:nvPr/>
            </p:nvSpPr>
            <p:spPr>
              <a:xfrm>
                <a:off x="2311844" y="2347320"/>
                <a:ext cx="2585744" cy="892603"/>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   负责开发的编码规范的制定</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2344265" y="3852577"/>
                <a:ext cx="1305972" cy="722583"/>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06</a:t>
                </a:r>
              </a:p>
            </p:txBody>
          </p:sp>
        </p:grpSp>
      </p:grpSp>
      <p:grpSp>
        <p:nvGrpSpPr>
          <p:cNvPr id="46" name="组合 45"/>
          <p:cNvGrpSpPr/>
          <p:nvPr/>
        </p:nvGrpSpPr>
        <p:grpSpPr>
          <a:xfrm>
            <a:off x="7318367" y="4112112"/>
            <a:ext cx="2854147" cy="2363714"/>
            <a:chOff x="6783011" y="1716397"/>
            <a:chExt cx="3941665" cy="3264363"/>
          </a:xfrm>
        </p:grpSpPr>
        <p:sp>
          <p:nvSpPr>
            <p:cNvPr id="47" name="等腰三角形 46"/>
            <p:cNvSpPr/>
            <p:nvPr/>
          </p:nvSpPr>
          <p:spPr>
            <a:xfrm rot="10800000">
              <a:off x="6783011" y="1716397"/>
              <a:ext cx="3941665" cy="326436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矩形 50"/>
            <p:cNvSpPr/>
            <p:nvPr/>
          </p:nvSpPr>
          <p:spPr>
            <a:xfrm>
              <a:off x="7102867" y="1859791"/>
              <a:ext cx="3300371" cy="1657692"/>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第三方系统和工具的集成，如报表系统</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，各个登陆接口</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的集成等</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8068068" y="3798151"/>
              <a:ext cx="1305972" cy="722583"/>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08</a:t>
              </a:r>
            </a:p>
          </p:txBody>
        </p:sp>
        <p:cxnSp>
          <p:nvCxnSpPr>
            <p:cNvPr id="59" name="直接连接符 58"/>
            <p:cNvCxnSpPr/>
            <p:nvPr/>
          </p:nvCxnSpPr>
          <p:spPr>
            <a:xfrm>
              <a:off x="8221890" y="3803171"/>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8929798" y="4100822"/>
            <a:ext cx="2854147" cy="2363715"/>
            <a:chOff x="2038876" y="1630916"/>
            <a:chExt cx="3941665" cy="3264365"/>
          </a:xfrm>
        </p:grpSpPr>
        <p:sp>
          <p:nvSpPr>
            <p:cNvPr id="101" name="等腰三角形 100"/>
            <p:cNvSpPr/>
            <p:nvPr/>
          </p:nvSpPr>
          <p:spPr>
            <a:xfrm>
              <a:off x="2038876" y="1630916"/>
              <a:ext cx="3941665" cy="326436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u="sng"/>
            </a:p>
          </p:txBody>
        </p:sp>
        <p:sp>
          <p:nvSpPr>
            <p:cNvPr id="102" name="矩形 101"/>
            <p:cNvSpPr/>
            <p:nvPr/>
          </p:nvSpPr>
          <p:spPr>
            <a:xfrm>
              <a:off x="2480158" y="3478775"/>
              <a:ext cx="3145553" cy="1275148"/>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外面接口</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调用的设计，</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接口调试工具的开发</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04" name="矩形 103"/>
            <p:cNvSpPr/>
            <p:nvPr/>
          </p:nvSpPr>
          <p:spPr>
            <a:xfrm>
              <a:off x="3341134" y="2138381"/>
              <a:ext cx="1305972" cy="722583"/>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09</a:t>
              </a:r>
            </a:p>
          </p:txBody>
        </p:sp>
        <p:cxnSp>
          <p:nvCxnSpPr>
            <p:cNvPr id="105" name="直接连接符 104"/>
            <p:cNvCxnSpPr/>
            <p:nvPr/>
          </p:nvCxnSpPr>
          <p:spPr>
            <a:xfrm>
              <a:off x="3505654" y="2844251"/>
              <a:ext cx="1008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2" name="直接连接符 111"/>
          <p:cNvCxnSpPr/>
          <p:nvPr/>
        </p:nvCxnSpPr>
        <p:spPr>
          <a:xfrm>
            <a:off x="5979795" y="3050120"/>
            <a:ext cx="7299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2153462" y="4257852"/>
            <a:ext cx="156422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负责整个系统的权限的管理</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2425118" y="5631298"/>
            <a:ext cx="945650" cy="523220"/>
          </a:xfrm>
          <a:prstGeom prst="rect">
            <a:avLst/>
          </a:prstGeom>
        </p:spPr>
        <p:txBody>
          <a:bodyPr wrap="squar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05</a:t>
            </a:r>
          </a:p>
        </p:txBody>
      </p:sp>
      <p:cxnSp>
        <p:nvCxnSpPr>
          <p:cNvPr id="117" name="直接连接符 116"/>
          <p:cNvCxnSpPr/>
          <p:nvPr/>
        </p:nvCxnSpPr>
        <p:spPr>
          <a:xfrm>
            <a:off x="4100201" y="3078341"/>
            <a:ext cx="72997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470834" y="5651727"/>
            <a:ext cx="7299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0" y="0"/>
            <a:ext cx="10999177" cy="1489501"/>
            <a:chOff x="0" y="0"/>
            <a:chExt cx="12192000" cy="1489501"/>
          </a:xfrm>
        </p:grpSpPr>
        <p:sp>
          <p:nvSpPr>
            <p:cNvPr id="73" name="矩形 72"/>
            <p:cNvSpPr/>
            <p:nvPr/>
          </p:nvSpPr>
          <p:spPr>
            <a:xfrm>
              <a:off x="0" y="0"/>
              <a:ext cx="12192000" cy="1231899"/>
            </a:xfrm>
            <a:prstGeom prst="rect">
              <a:avLst/>
            </a:prstGeom>
            <a:solidFill>
              <a:schemeClr val="accent1">
                <a:lumMod val="60000"/>
                <a:lumOff val="40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系统架构师</a:t>
              </a:r>
            </a:p>
          </p:txBody>
        </p:sp>
        <p:sp>
          <p:nvSpPr>
            <p:cNvPr id="75" name="矩形 74"/>
            <p:cNvSpPr/>
            <p:nvPr/>
          </p:nvSpPr>
          <p:spPr>
            <a:xfrm>
              <a:off x="415515" y="0"/>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15513" y="351387"/>
              <a:ext cx="1592121"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2</a:t>
              </a:r>
              <a:r>
                <a:rPr lang="en-US" altLang="zh-CN" b="1" dirty="0">
                  <a:solidFill>
                    <a:srgbClr val="595959"/>
                  </a:solidFill>
                  <a:latin typeface="微软雅黑" panose="020B0503020204020204" pitchFamily="34" charset="-122"/>
                  <a:ea typeface="微软雅黑" panose="020B0503020204020204" pitchFamily="34" charset="-122"/>
                </a:rPr>
                <a:t>2nd</a:t>
              </a:r>
            </a:p>
          </p:txBody>
        </p:sp>
      </p:grpSp>
    </p:spTree>
    <p:extLst>
      <p:ext uri="{BB962C8B-B14F-4D97-AF65-F5344CB8AC3E}">
        <p14:creationId xmlns:p14="http://schemas.microsoft.com/office/powerpoint/2010/main" val="2177033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7" name="椭圆 6"/>
          <p:cNvSpPr/>
          <p:nvPr/>
        </p:nvSpPr>
        <p:spPr>
          <a:xfrm>
            <a:off x="992059" y="1260763"/>
            <a:ext cx="4336474" cy="4336474"/>
          </a:xfrm>
          <a:prstGeom prst="ellipse">
            <a:avLst/>
          </a:prstGeom>
          <a:noFill/>
          <a:ln w="1016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1330391" y="1599095"/>
            <a:ext cx="3659810" cy="365981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6" name="矩形 5"/>
          <p:cNvSpPr/>
          <p:nvPr/>
        </p:nvSpPr>
        <p:spPr>
          <a:xfrm>
            <a:off x="6096000" y="0"/>
            <a:ext cx="6096000" cy="6858000"/>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8" name="文本框 7"/>
          <p:cNvSpPr txBox="1"/>
          <p:nvPr/>
        </p:nvSpPr>
        <p:spPr>
          <a:xfrm>
            <a:off x="1836857" y="2371338"/>
            <a:ext cx="2646878" cy="1569660"/>
          </a:xfrm>
          <a:prstGeom prst="rect">
            <a:avLst/>
          </a:prstGeom>
          <a:noFill/>
        </p:spPr>
        <p:txBody>
          <a:bodyPr wrap="none" rtlCol="0">
            <a:spAutoFit/>
          </a:bodyPr>
          <a:lstStyle/>
          <a:p>
            <a:pPr algn="ctr"/>
            <a:r>
              <a:rPr lang="zh-CN" altLang="en-US" sz="9600" dirty="0">
                <a:solidFill>
                  <a:schemeClr val="bg1"/>
                </a:solidFill>
                <a:latin typeface="方正兰亭纤黑_GBK" panose="02000000000000000000" pitchFamily="2" charset="-122"/>
                <a:ea typeface="方正兰亭纤黑_GBK" panose="02000000000000000000" pitchFamily="2" charset="-122"/>
              </a:rPr>
              <a:t>目录</a:t>
            </a:r>
          </a:p>
        </p:txBody>
      </p:sp>
      <p:sp>
        <p:nvSpPr>
          <p:cNvPr id="9" name="文本框 8"/>
          <p:cNvSpPr txBox="1"/>
          <p:nvPr/>
        </p:nvSpPr>
        <p:spPr>
          <a:xfrm>
            <a:off x="1897467" y="3719659"/>
            <a:ext cx="2630848" cy="646331"/>
          </a:xfrm>
          <a:prstGeom prst="rect">
            <a:avLst/>
          </a:prstGeom>
          <a:noFill/>
        </p:spPr>
        <p:txBody>
          <a:bodyPr wrap="none" rtlCol="0">
            <a:spAutoFit/>
          </a:bodyPr>
          <a:lstStyle/>
          <a:p>
            <a:pPr algn="ctr"/>
            <a:r>
              <a:rPr lang="en-US" altLang="zh-CN" sz="3600" dirty="0">
                <a:solidFill>
                  <a:schemeClr val="bg1"/>
                </a:solidFill>
                <a:latin typeface="方正兰亭纤黑_GBK" panose="02000000000000000000" pitchFamily="2" charset="-122"/>
                <a:ea typeface="方正兰亭纤黑_GBK" panose="02000000000000000000" pitchFamily="2" charset="-122"/>
              </a:rPr>
              <a:t>CONTENT</a:t>
            </a:r>
            <a:endParaRPr lang="zh-CN" altLang="en-US" sz="36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7" name="组合 36"/>
          <p:cNvGrpSpPr/>
          <p:nvPr/>
        </p:nvGrpSpPr>
        <p:grpSpPr>
          <a:xfrm>
            <a:off x="7012505" y="1007038"/>
            <a:ext cx="4250242" cy="770282"/>
            <a:chOff x="7012505" y="1639318"/>
            <a:chExt cx="4250242" cy="770282"/>
          </a:xfrm>
        </p:grpSpPr>
        <p:grpSp>
          <p:nvGrpSpPr>
            <p:cNvPr id="30" name="组合 29"/>
            <p:cNvGrpSpPr/>
            <p:nvPr/>
          </p:nvGrpSpPr>
          <p:grpSpPr>
            <a:xfrm>
              <a:off x="7012505" y="1639318"/>
              <a:ext cx="770282" cy="770282"/>
              <a:chOff x="7012505" y="1639318"/>
              <a:chExt cx="770282" cy="770282"/>
            </a:xfrm>
          </p:grpSpPr>
          <p:sp>
            <p:nvSpPr>
              <p:cNvPr id="10" name="椭圆 9"/>
              <p:cNvSpPr/>
              <p:nvPr/>
            </p:nvSpPr>
            <p:spPr>
              <a:xfrm>
                <a:off x="7012505" y="1639318"/>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1" name="文本框 10"/>
              <p:cNvSpPr txBox="1"/>
              <p:nvPr/>
            </p:nvSpPr>
            <p:spPr>
              <a:xfrm>
                <a:off x="7134269" y="1701294"/>
                <a:ext cx="466795"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1</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2" name="文本框 11"/>
            <p:cNvSpPr txBox="1"/>
            <p:nvPr/>
          </p:nvSpPr>
          <p:spPr>
            <a:xfrm>
              <a:off x="8000314" y="1670517"/>
              <a:ext cx="3262433"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敏捷中的角色</a:t>
              </a:r>
            </a:p>
          </p:txBody>
        </p:sp>
      </p:grpSp>
      <p:grpSp>
        <p:nvGrpSpPr>
          <p:cNvPr id="36" name="组合 35"/>
          <p:cNvGrpSpPr/>
          <p:nvPr/>
        </p:nvGrpSpPr>
        <p:grpSpPr>
          <a:xfrm>
            <a:off x="7012505" y="2287833"/>
            <a:ext cx="4129218" cy="770282"/>
            <a:chOff x="7012505" y="2600325"/>
            <a:chExt cx="4129218" cy="770282"/>
          </a:xfrm>
        </p:grpSpPr>
        <p:grpSp>
          <p:nvGrpSpPr>
            <p:cNvPr id="31" name="组合 30"/>
            <p:cNvGrpSpPr/>
            <p:nvPr/>
          </p:nvGrpSpPr>
          <p:grpSpPr>
            <a:xfrm>
              <a:off x="7012505" y="2600325"/>
              <a:ext cx="770282" cy="770282"/>
              <a:chOff x="7012505" y="2600325"/>
              <a:chExt cx="770282" cy="770282"/>
            </a:xfrm>
          </p:grpSpPr>
          <p:sp>
            <p:nvSpPr>
              <p:cNvPr id="18" name="椭圆 17"/>
              <p:cNvSpPr/>
              <p:nvPr/>
            </p:nvSpPr>
            <p:spPr>
              <a:xfrm>
                <a:off x="7012505" y="2600325"/>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9" name="文本框 18"/>
              <p:cNvSpPr txBox="1"/>
              <p:nvPr/>
            </p:nvSpPr>
            <p:spPr>
              <a:xfrm>
                <a:off x="7166653" y="2662301"/>
                <a:ext cx="461986"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2</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7" name="文本框 16"/>
            <p:cNvSpPr txBox="1"/>
            <p:nvPr/>
          </p:nvSpPr>
          <p:spPr>
            <a:xfrm>
              <a:off x="8121344" y="2631524"/>
              <a:ext cx="3020379" cy="707886"/>
            </a:xfrm>
            <a:prstGeom prst="rect">
              <a:avLst/>
            </a:prstGeom>
            <a:noFill/>
          </p:spPr>
          <p:txBody>
            <a:bodyPr wrap="none" rtlCol="0" anchor="ctr">
              <a:spAutoFit/>
            </a:bodyPr>
            <a:lstStyle/>
            <a:p>
              <a:pPr algn="ctr"/>
              <a:r>
                <a:rPr lang="en-US" altLang="zh-CN" sz="4000" dirty="0">
                  <a:solidFill>
                    <a:schemeClr val="bg1"/>
                  </a:solidFill>
                  <a:latin typeface="方正兰亭纤黑_GBK" panose="02000000000000000000" pitchFamily="2" charset="-122"/>
                  <a:ea typeface="方正兰亭纤黑_GBK" panose="02000000000000000000" pitchFamily="2" charset="-122"/>
                </a:rPr>
                <a:t>Product Owner</a:t>
              </a:r>
              <a:endParaRPr lang="zh-CN" altLang="en-US" sz="4000" dirty="0">
                <a:solidFill>
                  <a:schemeClr val="bg1"/>
                </a:solidFill>
                <a:latin typeface="方正兰亭纤黑_GBK" panose="02000000000000000000" pitchFamily="2" charset="-122"/>
                <a:ea typeface="方正兰亭纤黑_GBK" panose="02000000000000000000" pitchFamily="2" charset="-122"/>
              </a:endParaRPr>
            </a:p>
          </p:txBody>
        </p:sp>
      </p:grpSp>
      <p:grpSp>
        <p:nvGrpSpPr>
          <p:cNvPr id="35" name="组合 34"/>
          <p:cNvGrpSpPr/>
          <p:nvPr/>
        </p:nvGrpSpPr>
        <p:grpSpPr>
          <a:xfrm>
            <a:off x="7012505" y="3531917"/>
            <a:ext cx="4037848" cy="770282"/>
            <a:chOff x="7012505" y="3670941"/>
            <a:chExt cx="4037848" cy="770282"/>
          </a:xfrm>
        </p:grpSpPr>
        <p:grpSp>
          <p:nvGrpSpPr>
            <p:cNvPr id="32" name="组合 31"/>
            <p:cNvGrpSpPr/>
            <p:nvPr/>
          </p:nvGrpSpPr>
          <p:grpSpPr>
            <a:xfrm>
              <a:off x="7012505" y="3670941"/>
              <a:ext cx="770282" cy="770282"/>
              <a:chOff x="7012505" y="3670941"/>
              <a:chExt cx="770282" cy="770282"/>
            </a:xfrm>
          </p:grpSpPr>
          <p:sp>
            <p:nvSpPr>
              <p:cNvPr id="23" name="椭圆 22"/>
              <p:cNvSpPr/>
              <p:nvPr/>
            </p:nvSpPr>
            <p:spPr>
              <a:xfrm>
                <a:off x="7012505" y="367094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24" name="文本框 23"/>
              <p:cNvSpPr txBox="1"/>
              <p:nvPr/>
            </p:nvSpPr>
            <p:spPr>
              <a:xfrm>
                <a:off x="7165852" y="3732917"/>
                <a:ext cx="463588"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3</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22" name="文本框 21"/>
            <p:cNvSpPr txBox="1"/>
            <p:nvPr/>
          </p:nvSpPr>
          <p:spPr>
            <a:xfrm>
              <a:off x="8212717" y="3702140"/>
              <a:ext cx="2837636" cy="707886"/>
            </a:xfrm>
            <a:prstGeom prst="rect">
              <a:avLst/>
            </a:prstGeom>
            <a:noFill/>
          </p:spPr>
          <p:txBody>
            <a:bodyPr wrap="none" rtlCol="0" anchor="ctr">
              <a:spAutoFit/>
            </a:bodyPr>
            <a:lstStyle/>
            <a:p>
              <a:pPr algn="ctr"/>
              <a:r>
                <a:rPr lang="en-US" altLang="zh-CN" sz="4000" dirty="0">
                  <a:solidFill>
                    <a:schemeClr val="bg1"/>
                  </a:solidFill>
                  <a:latin typeface="方正兰亭纤黑_GBK" panose="02000000000000000000" pitchFamily="2" charset="-122"/>
                  <a:ea typeface="方正兰亭纤黑_GBK" panose="02000000000000000000" pitchFamily="2" charset="-122"/>
                </a:rPr>
                <a:t>Scrum Master</a:t>
              </a:r>
              <a:endParaRPr lang="zh-CN" altLang="en-US" sz="4000" dirty="0">
                <a:solidFill>
                  <a:schemeClr val="bg1"/>
                </a:solidFill>
                <a:latin typeface="方正兰亭纤黑_GBK" panose="02000000000000000000" pitchFamily="2" charset="-122"/>
                <a:ea typeface="方正兰亭纤黑_GBK" panose="02000000000000000000" pitchFamily="2" charset="-122"/>
              </a:endParaRPr>
            </a:p>
          </p:txBody>
        </p:sp>
      </p:grpSp>
      <p:grpSp>
        <p:nvGrpSpPr>
          <p:cNvPr id="34" name="组合 33"/>
          <p:cNvGrpSpPr/>
          <p:nvPr/>
        </p:nvGrpSpPr>
        <p:grpSpPr>
          <a:xfrm>
            <a:off x="7012505" y="4749627"/>
            <a:ext cx="3723394" cy="770282"/>
            <a:chOff x="7012505" y="5048991"/>
            <a:chExt cx="3723394" cy="770282"/>
          </a:xfrm>
        </p:grpSpPr>
        <p:grpSp>
          <p:nvGrpSpPr>
            <p:cNvPr id="33" name="组合 32"/>
            <p:cNvGrpSpPr/>
            <p:nvPr/>
          </p:nvGrpSpPr>
          <p:grpSpPr>
            <a:xfrm>
              <a:off x="7012505" y="5048991"/>
              <a:ext cx="770282" cy="770282"/>
              <a:chOff x="7012505" y="5048991"/>
              <a:chExt cx="770282" cy="770282"/>
            </a:xfrm>
          </p:grpSpPr>
          <p:sp>
            <p:nvSpPr>
              <p:cNvPr id="28" name="椭圆 27"/>
              <p:cNvSpPr/>
              <p:nvPr/>
            </p:nvSpPr>
            <p:spPr>
              <a:xfrm>
                <a:off x="7012505" y="504899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29" name="文本框 28"/>
              <p:cNvSpPr txBox="1"/>
              <p:nvPr/>
            </p:nvSpPr>
            <p:spPr>
              <a:xfrm>
                <a:off x="7163447" y="5110967"/>
                <a:ext cx="468398"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4</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27" name="文本框 26"/>
            <p:cNvSpPr txBox="1"/>
            <p:nvPr/>
          </p:nvSpPr>
          <p:spPr>
            <a:xfrm>
              <a:off x="8258233" y="5080190"/>
              <a:ext cx="2477666" cy="707886"/>
            </a:xfrm>
            <a:prstGeom prst="rect">
              <a:avLst/>
            </a:prstGeom>
            <a:noFill/>
          </p:spPr>
          <p:txBody>
            <a:bodyPr wrap="none" rtlCol="0" anchor="ctr">
              <a:spAutoFit/>
            </a:bodyPr>
            <a:lstStyle/>
            <a:p>
              <a:pPr algn="ctr"/>
              <a:r>
                <a:rPr lang="en-US" altLang="zh-CN" sz="4000" dirty="0">
                  <a:solidFill>
                    <a:schemeClr val="bg1"/>
                  </a:solidFill>
                  <a:latin typeface="方正兰亭纤黑_GBK" panose="02000000000000000000" pitchFamily="2" charset="-122"/>
                  <a:ea typeface="方正兰亭纤黑_GBK" panose="02000000000000000000" pitchFamily="2" charset="-122"/>
                </a:rPr>
                <a:t>Scrum Team</a:t>
              </a:r>
              <a:endParaRPr lang="zh-CN" altLang="en-US" sz="4000" dirty="0">
                <a:solidFill>
                  <a:schemeClr val="bg1"/>
                </a:solidFill>
                <a:latin typeface="方正兰亭纤黑_GBK" panose="02000000000000000000" pitchFamily="2" charset="-122"/>
                <a:ea typeface="方正兰亭纤黑_GBK" panose="02000000000000000000" pitchFamily="2" charset="-122"/>
              </a:endParaRPr>
            </a:p>
          </p:txBody>
        </p:sp>
      </p:grpSp>
      <p:pic>
        <p:nvPicPr>
          <p:cNvPr id="39" name="图片 9">
            <a:extLst>
              <a:ext uri="{FF2B5EF4-FFF2-40B4-BE49-F238E27FC236}">
                <a16:creationId xmlns:a16="http://schemas.microsoft.com/office/drawing/2014/main" id="{B8CFB4A2-26DE-4168-88C8-37EB4E6366C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p:cNvGrpSpPr/>
          <p:nvPr/>
        </p:nvGrpSpPr>
        <p:grpSpPr>
          <a:xfrm>
            <a:off x="7012505" y="5878546"/>
            <a:ext cx="3738271" cy="770282"/>
            <a:chOff x="7012505" y="5048991"/>
            <a:chExt cx="3738271" cy="770282"/>
          </a:xfrm>
        </p:grpSpPr>
        <p:grpSp>
          <p:nvGrpSpPr>
            <p:cNvPr id="40" name="组合 39"/>
            <p:cNvGrpSpPr/>
            <p:nvPr/>
          </p:nvGrpSpPr>
          <p:grpSpPr>
            <a:xfrm>
              <a:off x="7012505" y="5048991"/>
              <a:ext cx="770282" cy="770282"/>
              <a:chOff x="7012505" y="5048991"/>
              <a:chExt cx="770282" cy="770282"/>
            </a:xfrm>
          </p:grpSpPr>
          <p:sp>
            <p:nvSpPr>
              <p:cNvPr id="42" name="椭圆 41"/>
              <p:cNvSpPr/>
              <p:nvPr/>
            </p:nvSpPr>
            <p:spPr>
              <a:xfrm>
                <a:off x="7012505" y="504899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43" name="文本框 42"/>
              <p:cNvSpPr txBox="1"/>
              <p:nvPr/>
            </p:nvSpPr>
            <p:spPr>
              <a:xfrm>
                <a:off x="7192301" y="5110967"/>
                <a:ext cx="410690"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5</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41" name="文本框 40"/>
            <p:cNvSpPr txBox="1"/>
            <p:nvPr/>
          </p:nvSpPr>
          <p:spPr>
            <a:xfrm>
              <a:off x="8243358" y="5080190"/>
              <a:ext cx="2507418" cy="707886"/>
            </a:xfrm>
            <a:prstGeom prst="rect">
              <a:avLst/>
            </a:prstGeom>
            <a:noFill/>
          </p:spPr>
          <p:txBody>
            <a:bodyPr wrap="none" rtlCol="0" anchor="ctr">
              <a:spAutoFit/>
            </a:bodyPr>
            <a:lstStyle/>
            <a:p>
              <a:pPr algn="ctr"/>
              <a:r>
                <a:rPr lang="en-US" altLang="zh-CN" sz="4000" dirty="0">
                  <a:solidFill>
                    <a:schemeClr val="bg1"/>
                  </a:solidFill>
                  <a:latin typeface="方正兰亭纤黑_GBK" panose="02000000000000000000" pitchFamily="2" charset="-122"/>
                  <a:ea typeface="方正兰亭纤黑_GBK" panose="02000000000000000000" pitchFamily="2" charset="-122"/>
                </a:rPr>
                <a:t>UCD</a:t>
              </a:r>
              <a:r>
                <a:rPr lang="zh-CN" altLang="en-US" sz="4000" dirty="0">
                  <a:solidFill>
                    <a:schemeClr val="bg1"/>
                  </a:solidFill>
                  <a:latin typeface="方正兰亭纤黑_GBK" panose="02000000000000000000" pitchFamily="2" charset="-122"/>
                  <a:ea typeface="方正兰亭纤黑_GBK" panose="02000000000000000000" pitchFamily="2" charset="-122"/>
                </a:rPr>
                <a:t>工程师</a:t>
              </a:r>
            </a:p>
          </p:txBody>
        </p:sp>
      </p:grpSp>
    </p:spTree>
    <p:extLst>
      <p:ext uri="{BB962C8B-B14F-4D97-AF65-F5344CB8AC3E}">
        <p14:creationId xmlns:p14="http://schemas.microsoft.com/office/powerpoint/2010/main" val="172274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436" y="1658123"/>
            <a:ext cx="10870144" cy="4919134"/>
          </a:xfrm>
          <a:prstGeom prst="rect">
            <a:avLst/>
          </a:prstGeom>
          <a:solidFill>
            <a:schemeClr val="accent4"/>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5725" y="711200"/>
            <a:ext cx="10870144" cy="1145824"/>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2918" y="928728"/>
            <a:ext cx="7191785" cy="830997"/>
          </a:xfrm>
          <a:prstGeom prst="rect">
            <a:avLst/>
          </a:prstGeom>
          <a:noFill/>
        </p:spPr>
        <p:txBody>
          <a:bodyPr wrap="square" rtlCol="0">
            <a:spAutoFit/>
          </a:bodyPr>
          <a:lstStyle/>
          <a:p>
            <a:r>
              <a:rPr lang="en-US" altLang="zh-CN" sz="4800" dirty="0">
                <a:solidFill>
                  <a:schemeClr val="accent4">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Business Analyst</a:t>
            </a:r>
            <a:endParaRPr lang="zh-CN" altLang="en-US" sz="4800" dirty="0">
              <a:solidFill>
                <a:schemeClr val="accent4">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sp>
        <p:nvSpPr>
          <p:cNvPr id="6" name="文本框 5"/>
          <p:cNvSpPr txBox="1"/>
          <p:nvPr/>
        </p:nvSpPr>
        <p:spPr>
          <a:xfrm>
            <a:off x="1429248" y="2656840"/>
            <a:ext cx="9375438" cy="2215991"/>
          </a:xfrm>
          <a:prstGeom prst="rect">
            <a:avLst/>
          </a:prstGeom>
          <a:noFill/>
        </p:spPr>
        <p:txBody>
          <a:bodyPr wrap="square" rtlCol="0">
            <a:spAutoFit/>
          </a:bodyPr>
          <a:lstStyle/>
          <a:p>
            <a:pPr algn="ctr"/>
            <a:r>
              <a:rPr lang="zh-CN" altLang="en-US" sz="13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需求分析师</a:t>
            </a:r>
          </a:p>
        </p:txBody>
      </p:sp>
    </p:spTree>
    <p:extLst>
      <p:ext uri="{BB962C8B-B14F-4D97-AF65-F5344CB8AC3E}">
        <p14:creationId xmlns:p14="http://schemas.microsoft.com/office/powerpoint/2010/main" val="2102294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5"/>
            <a:ext cx="10972800" cy="1217375"/>
          </a:xfrm>
          <a:prstGeom prst="rect">
            <a:avLst/>
          </a:prstGeom>
          <a:solidFill>
            <a:schemeClr val="accent4"/>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需求分析师</a:t>
            </a:r>
          </a:p>
        </p:txBody>
      </p:sp>
      <p:sp>
        <p:nvSpPr>
          <p:cNvPr id="9" name="矩形 8"/>
          <p:cNvSpPr/>
          <p:nvPr/>
        </p:nvSpPr>
        <p:spPr>
          <a:xfrm>
            <a:off x="415515" y="0"/>
            <a:ext cx="1282700" cy="1489501"/>
          </a:xfrm>
          <a:prstGeom prst="rect">
            <a:avLst/>
          </a:prstGeom>
          <a:solidFill>
            <a:schemeClr val="accent6"/>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3</a:t>
            </a:r>
            <a:r>
              <a:rPr lang="en-US" altLang="zh-CN" b="1" dirty="0">
                <a:solidFill>
                  <a:srgbClr val="595959"/>
                </a:solidFill>
                <a:latin typeface="微软雅黑" panose="020B0503020204020204" pitchFamily="34" charset="-122"/>
                <a:ea typeface="微软雅黑" panose="020B0503020204020204" pitchFamily="34" charset="-122"/>
              </a:rPr>
              <a:t>3rd</a:t>
            </a:r>
          </a:p>
        </p:txBody>
      </p:sp>
      <p:sp>
        <p:nvSpPr>
          <p:cNvPr id="11" name="文本框 10"/>
          <p:cNvSpPr txBox="1"/>
          <p:nvPr/>
        </p:nvSpPr>
        <p:spPr>
          <a:xfrm>
            <a:off x="731632" y="2131163"/>
            <a:ext cx="10728735" cy="3046988"/>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需求分析师（</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BA</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）是一个类似于技术翻译的工作，分析师们将公司业务部门所给予的客户需求进行业务规则，业务范围，业务流程等方面用技术分析之后，把这些需求输出为开发工程师看得懂的语言，比如常见的</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Use Case</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。然后在遵守基本的项目流程要求的基础上，将需求通过工程师得以实现，满足需求方的需求。</a:t>
            </a:r>
          </a:p>
        </p:txBody>
      </p:sp>
      <p:sp>
        <p:nvSpPr>
          <p:cNvPr id="10" name="矩形 9"/>
          <p:cNvSpPr/>
          <p:nvPr/>
        </p:nvSpPr>
        <p:spPr>
          <a:xfrm>
            <a:off x="686476" y="1906797"/>
            <a:ext cx="10895952" cy="3456449"/>
          </a:xfrm>
          <a:prstGeom prst="rect">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dirty="0">
              <a:solidFill>
                <a:schemeClr val="bg1"/>
              </a:solidFill>
              <a:latin typeface="+mj-lt"/>
            </a:endParaRPr>
          </a:p>
        </p:txBody>
      </p:sp>
    </p:spTree>
    <p:extLst>
      <p:ext uri="{BB962C8B-B14F-4D97-AF65-F5344CB8AC3E}">
        <p14:creationId xmlns:p14="http://schemas.microsoft.com/office/powerpoint/2010/main" val="1461850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1842445"/>
            <a:ext cx="12192000" cy="447055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object 5"/>
          <p:cNvSpPr/>
          <p:nvPr/>
        </p:nvSpPr>
        <p:spPr>
          <a:xfrm>
            <a:off x="596137" y="1566937"/>
            <a:ext cx="4247055" cy="4470553"/>
          </a:xfrm>
          <a:prstGeom prst="rect">
            <a:avLst/>
          </a:prstGeom>
          <a:blipFill>
            <a:blip r:embed="rId2" cstate="print"/>
            <a:stretch>
              <a:fillRect/>
            </a:stretch>
          </a:blipFill>
        </p:spPr>
        <p:txBody>
          <a:bodyPr wrap="square" lIns="0" tIns="0" rIns="0" bIns="0" rtlCol="0">
            <a:noAutofit/>
          </a:bodyPr>
          <a:lstStyle/>
          <a:p>
            <a:endParaRPr sz="1198"/>
          </a:p>
        </p:txBody>
      </p:sp>
      <p:sp>
        <p:nvSpPr>
          <p:cNvPr id="6" name="object 6"/>
          <p:cNvSpPr txBox="1"/>
          <p:nvPr/>
        </p:nvSpPr>
        <p:spPr>
          <a:xfrm>
            <a:off x="11640832" y="6513052"/>
            <a:ext cx="120501" cy="135300"/>
          </a:xfrm>
          <a:prstGeom prst="rect">
            <a:avLst/>
          </a:prstGeom>
        </p:spPr>
        <p:txBody>
          <a:bodyPr vert="horz" wrap="square" lIns="0" tIns="0" rIns="0" bIns="0" rtlCol="0">
            <a:noAutofit/>
          </a:bodyPr>
          <a:lstStyle/>
          <a:p>
            <a:pPr marL="8456"/>
            <a:r>
              <a:rPr sz="799" spc="-7" dirty="0">
                <a:solidFill>
                  <a:srgbClr val="FFFFFF"/>
                </a:solidFill>
                <a:latin typeface="Calibri"/>
                <a:cs typeface="Calibri"/>
              </a:rPr>
              <a:t>10</a:t>
            </a:r>
            <a:endParaRPr sz="799">
              <a:latin typeface="Calibri"/>
              <a:cs typeface="Calibri"/>
            </a:endParaRPr>
          </a:p>
        </p:txBody>
      </p:sp>
      <p:sp>
        <p:nvSpPr>
          <p:cNvPr id="8" name="object 8"/>
          <p:cNvSpPr txBox="1">
            <a:spLocks noGrp="1"/>
          </p:cNvSpPr>
          <p:nvPr>
            <p:ph type="dt" sz="half" idx="6"/>
          </p:nvPr>
        </p:nvSpPr>
        <p:spPr>
          <a:prstGeom prst="rect">
            <a:avLst/>
          </a:prstGeom>
        </p:spPr>
        <p:txBody>
          <a:bodyPr vert="horz" wrap="square" lIns="0" tIns="0" rIns="0" bIns="0" rtlCol="0" anchor="ctr">
            <a:noAutofit/>
          </a:bodyPr>
          <a:lstStyle/>
          <a:p>
            <a:pPr marL="8456"/>
            <a:r>
              <a:rPr sz="799" spc="-3" dirty="0">
                <a:solidFill>
                  <a:srgbClr val="FFFFFF"/>
                </a:solidFill>
                <a:latin typeface="Calibri"/>
                <a:cs typeface="Calibri"/>
              </a:rPr>
              <a:t>C</a:t>
            </a:r>
            <a:r>
              <a:rPr sz="799" dirty="0">
                <a:solidFill>
                  <a:srgbClr val="FFFFFF"/>
                </a:solidFill>
                <a:latin typeface="Calibri"/>
                <a:cs typeface="Calibri"/>
              </a:rPr>
              <a:t>is</a:t>
            </a:r>
            <a:r>
              <a:rPr sz="799" spc="-13" dirty="0">
                <a:solidFill>
                  <a:srgbClr val="FFFFFF"/>
                </a:solidFill>
                <a:latin typeface="Calibri"/>
                <a:cs typeface="Calibri"/>
              </a:rPr>
              <a:t>c</a:t>
            </a:r>
            <a:r>
              <a:rPr sz="799" dirty="0">
                <a:solidFill>
                  <a:srgbClr val="FFFFFF"/>
                </a:solidFill>
                <a:latin typeface="Calibri"/>
                <a:cs typeface="Calibri"/>
              </a:rPr>
              <a:t>o</a:t>
            </a:r>
            <a:r>
              <a:rPr sz="799" spc="17" dirty="0">
                <a:solidFill>
                  <a:srgbClr val="FFFFFF"/>
                </a:solidFill>
                <a:latin typeface="Calibri"/>
                <a:cs typeface="Calibri"/>
              </a:rPr>
              <a:t> </a:t>
            </a:r>
            <a:r>
              <a:rPr sz="799" spc="-3" dirty="0">
                <a:solidFill>
                  <a:srgbClr val="FFFFFF"/>
                </a:solidFill>
                <a:latin typeface="Calibri"/>
                <a:cs typeface="Calibri"/>
              </a:rPr>
              <a:t>C</a:t>
            </a:r>
            <a:r>
              <a:rPr sz="799" dirty="0">
                <a:solidFill>
                  <a:srgbClr val="FFFFFF"/>
                </a:solidFill>
                <a:latin typeface="Calibri"/>
                <a:cs typeface="Calibri"/>
              </a:rPr>
              <a:t>o</a:t>
            </a:r>
            <a:r>
              <a:rPr sz="799" spc="-7" dirty="0">
                <a:solidFill>
                  <a:srgbClr val="FFFFFF"/>
                </a:solidFill>
                <a:latin typeface="Calibri"/>
                <a:cs typeface="Calibri"/>
              </a:rPr>
              <a:t>n</a:t>
            </a:r>
            <a:r>
              <a:rPr sz="799" dirty="0">
                <a:solidFill>
                  <a:srgbClr val="FFFFFF"/>
                </a:solidFill>
                <a:latin typeface="Calibri"/>
                <a:cs typeface="Calibri"/>
              </a:rPr>
              <a:t>fide</a:t>
            </a:r>
            <a:r>
              <a:rPr sz="799" spc="-7" dirty="0">
                <a:solidFill>
                  <a:srgbClr val="FFFFFF"/>
                </a:solidFill>
                <a:latin typeface="Calibri"/>
                <a:cs typeface="Calibri"/>
              </a:rPr>
              <a:t>nt</a:t>
            </a:r>
            <a:r>
              <a:rPr sz="799" dirty="0">
                <a:solidFill>
                  <a:srgbClr val="FFFFFF"/>
                </a:solidFill>
                <a:latin typeface="Calibri"/>
                <a:cs typeface="Calibri"/>
              </a:rPr>
              <a:t>ial</a:t>
            </a:r>
            <a:endParaRPr sz="799">
              <a:latin typeface="Calibri"/>
              <a:cs typeface="Calibri"/>
            </a:endParaRPr>
          </a:p>
        </p:txBody>
      </p:sp>
      <p:sp>
        <p:nvSpPr>
          <p:cNvPr id="17" name="文本框 16"/>
          <p:cNvSpPr txBox="1"/>
          <p:nvPr/>
        </p:nvSpPr>
        <p:spPr>
          <a:xfrm>
            <a:off x="5439329" y="2250347"/>
            <a:ext cx="5985099" cy="4062651"/>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在软件工程的历史中，很长时间里人们一直认为需求分析是整个软件工程中最简单的一个步骤。但在近十年内，越来越多的人认识到，需求分析是整个过程中最关键的一个部分。假如在需求分析时分析者们未能正确地认识到顾客的需要的话，那么最后的软件实际上不可能达到顾客的需要，或者软件项目无法在规定的时间里完工。所以需求分析师一般要拥有多年的丰富编程工作经历才能够担当软件需求分析师一职。</a:t>
            </a:r>
          </a:p>
          <a:p>
            <a:endParaRPr lang="zh-CN" altLang="en-US" dirty="0"/>
          </a:p>
        </p:txBody>
      </p:sp>
      <p:sp>
        <p:nvSpPr>
          <p:cNvPr id="20" name="矩形 19"/>
          <p:cNvSpPr/>
          <p:nvPr/>
        </p:nvSpPr>
        <p:spPr>
          <a:xfrm>
            <a:off x="0" y="1825"/>
            <a:ext cx="10972800" cy="1217375"/>
          </a:xfrm>
          <a:prstGeom prst="rect">
            <a:avLst/>
          </a:prstGeom>
          <a:solidFill>
            <a:schemeClr val="accent4"/>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需求分析师</a:t>
            </a:r>
          </a:p>
        </p:txBody>
      </p:sp>
      <p:sp>
        <p:nvSpPr>
          <p:cNvPr id="22" name="矩形 21"/>
          <p:cNvSpPr/>
          <p:nvPr/>
        </p:nvSpPr>
        <p:spPr>
          <a:xfrm>
            <a:off x="415515" y="0"/>
            <a:ext cx="1282700" cy="1489501"/>
          </a:xfrm>
          <a:prstGeom prst="rect">
            <a:avLst/>
          </a:prstGeom>
          <a:solidFill>
            <a:schemeClr val="accent6"/>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3</a:t>
            </a:r>
            <a:r>
              <a:rPr lang="en-US" altLang="zh-CN" b="1" dirty="0">
                <a:solidFill>
                  <a:srgbClr val="595959"/>
                </a:solidFill>
                <a:latin typeface="微软雅黑" panose="020B0503020204020204" pitchFamily="34" charset="-122"/>
                <a:ea typeface="微软雅黑" panose="020B0503020204020204" pitchFamily="34" charset="-122"/>
              </a:rPr>
              <a:t>3rd</a:t>
            </a:r>
          </a:p>
        </p:txBody>
      </p:sp>
    </p:spTree>
    <p:extLst>
      <p:ext uri="{BB962C8B-B14F-4D97-AF65-F5344CB8AC3E}">
        <p14:creationId xmlns:p14="http://schemas.microsoft.com/office/powerpoint/2010/main" val="2708608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44978" y="2837733"/>
            <a:ext cx="9161054"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597257" y="3969153"/>
            <a:ext cx="1087386" cy="10781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2727271"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2727271" y="3969153"/>
            <a:ext cx="1087386" cy="3760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3857285"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3857285" y="3969152"/>
            <a:ext cx="1087386" cy="103523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4987299"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4987299" y="3969152"/>
            <a:ext cx="1087386" cy="27677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6117313"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6117313" y="3969153"/>
            <a:ext cx="1087386" cy="10781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7247327"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7247327" y="3969153"/>
            <a:ext cx="1087386" cy="376016"/>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8377341"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8377341" y="3969153"/>
            <a:ext cx="1087386" cy="758788"/>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9507357" y="2837733"/>
            <a:ext cx="1087386" cy="10747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矩形 38"/>
          <p:cNvSpPr/>
          <p:nvPr/>
        </p:nvSpPr>
        <p:spPr>
          <a:xfrm>
            <a:off x="9507357" y="3969153"/>
            <a:ext cx="1087386" cy="212984"/>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548075" y="2898036"/>
            <a:ext cx="9046668" cy="954107"/>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没有技术背景很难真正成为一个优秀的软件需求分析师，</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a:solidFill>
                  <a:schemeClr val="bg1"/>
                </a:solidFill>
                <a:latin typeface="微软雅黑" panose="020B0503020204020204" pitchFamily="34" charset="-122"/>
                <a:ea typeface="微软雅黑" panose="020B0503020204020204" pitchFamily="34" charset="-122"/>
              </a:rPr>
              <a:t>最多也就是一个业务需求分析师</a:t>
            </a:r>
          </a:p>
        </p:txBody>
      </p:sp>
      <p:sp>
        <p:nvSpPr>
          <p:cNvPr id="28" name="矩形 27"/>
          <p:cNvSpPr/>
          <p:nvPr/>
        </p:nvSpPr>
        <p:spPr>
          <a:xfrm>
            <a:off x="0" y="1825"/>
            <a:ext cx="10972800" cy="1217375"/>
          </a:xfrm>
          <a:prstGeom prst="rect">
            <a:avLst/>
          </a:prstGeom>
          <a:solidFill>
            <a:schemeClr val="accent4"/>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需求分析师</a:t>
            </a:r>
          </a:p>
        </p:txBody>
      </p:sp>
      <p:sp>
        <p:nvSpPr>
          <p:cNvPr id="34" name="矩形 33"/>
          <p:cNvSpPr/>
          <p:nvPr/>
        </p:nvSpPr>
        <p:spPr>
          <a:xfrm>
            <a:off x="415515" y="0"/>
            <a:ext cx="1282700" cy="1489501"/>
          </a:xfrm>
          <a:prstGeom prst="rect">
            <a:avLst/>
          </a:prstGeom>
          <a:solidFill>
            <a:schemeClr val="accent6"/>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3</a:t>
            </a:r>
            <a:r>
              <a:rPr lang="en-US" altLang="zh-CN" b="1" dirty="0">
                <a:solidFill>
                  <a:srgbClr val="595959"/>
                </a:solidFill>
                <a:latin typeface="微软雅黑" panose="020B0503020204020204" pitchFamily="34" charset="-122"/>
                <a:ea typeface="微软雅黑" panose="020B0503020204020204" pitchFamily="34" charset="-122"/>
              </a:rPr>
              <a:t>3rd</a:t>
            </a:r>
          </a:p>
        </p:txBody>
      </p:sp>
    </p:spTree>
    <p:extLst>
      <p:ext uri="{BB962C8B-B14F-4D97-AF65-F5344CB8AC3E}">
        <p14:creationId xmlns:p14="http://schemas.microsoft.com/office/powerpoint/2010/main" val="331284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剪去对角的矩形 15"/>
          <p:cNvSpPr/>
          <p:nvPr/>
        </p:nvSpPr>
        <p:spPr>
          <a:xfrm>
            <a:off x="1407759" y="1819412"/>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7" name="剪去对角的矩形 16"/>
          <p:cNvSpPr/>
          <p:nvPr/>
        </p:nvSpPr>
        <p:spPr>
          <a:xfrm>
            <a:off x="2801936" y="1754187"/>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根据概要需求（客户及内部需求）编写详细需求规格说明书</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8" name="剪去对角的矩形 17"/>
          <p:cNvSpPr/>
          <p:nvPr/>
        </p:nvSpPr>
        <p:spPr>
          <a:xfrm>
            <a:off x="1407759" y="2614429"/>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2</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9" name="剪去对角的矩形 18"/>
          <p:cNvSpPr/>
          <p:nvPr/>
        </p:nvSpPr>
        <p:spPr>
          <a:xfrm>
            <a:off x="2801936" y="2549204"/>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系统规划，能与产品人员进行前期调研和产品设计工作，编写调研报告和项目解决方案</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0" name="剪去对角的矩形 19"/>
          <p:cNvSpPr/>
          <p:nvPr/>
        </p:nvSpPr>
        <p:spPr>
          <a:xfrm>
            <a:off x="1407759" y="3409446"/>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3</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1" name="剪去对角的矩形 20"/>
          <p:cNvSpPr/>
          <p:nvPr/>
        </p:nvSpPr>
        <p:spPr>
          <a:xfrm>
            <a:off x="2801936" y="3344221"/>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参与系统功验收工作及用户手册、新增产品功能培训资料的编写</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2" name="剪去对角的矩形 21"/>
          <p:cNvSpPr/>
          <p:nvPr/>
        </p:nvSpPr>
        <p:spPr>
          <a:xfrm>
            <a:off x="1407759" y="4204463"/>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4</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3" name="剪去对角的矩形 22"/>
          <p:cNvSpPr/>
          <p:nvPr/>
        </p:nvSpPr>
        <p:spPr>
          <a:xfrm>
            <a:off x="2801936" y="4139238"/>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负责客户需求调研及需求反馈的分析</a:t>
            </a:r>
            <a:endParaRPr lang="en-US" altLang="zh-CN" sz="2400" b="1" dirty="0">
              <a:solidFill>
                <a:schemeClr val="tx1"/>
              </a:solidFill>
              <a:cs typeface="+mn-ea"/>
              <a:sym typeface="+mn-lt"/>
            </a:endParaRPr>
          </a:p>
        </p:txBody>
      </p:sp>
      <p:sp>
        <p:nvSpPr>
          <p:cNvPr id="24" name="剪去对角的矩形 23"/>
          <p:cNvSpPr/>
          <p:nvPr/>
        </p:nvSpPr>
        <p:spPr>
          <a:xfrm>
            <a:off x="1407759" y="4999480"/>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5</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5" name="剪去对角的矩形 24"/>
          <p:cNvSpPr/>
          <p:nvPr/>
        </p:nvSpPr>
        <p:spPr>
          <a:xfrm>
            <a:off x="2801936" y="4934255"/>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配合测试人员编写测试计划、测试用例、测试报告的编写、问题缺陷的发现及跟踪、产品用户手册编写等</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6" name="剪去对角的矩形 25"/>
          <p:cNvSpPr/>
          <p:nvPr/>
        </p:nvSpPr>
        <p:spPr>
          <a:xfrm>
            <a:off x="1407759" y="5794499"/>
            <a:ext cx="1032428" cy="476333"/>
          </a:xfrm>
          <a:prstGeom prst="snip2DiagRect">
            <a:avLst/>
          </a:prstGeom>
          <a:solidFill>
            <a:schemeClr val="accent4">
              <a:lumMod val="60000"/>
              <a:lumOff val="4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6</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7" name="剪去对角的矩形 26"/>
          <p:cNvSpPr/>
          <p:nvPr/>
        </p:nvSpPr>
        <p:spPr>
          <a:xfrm>
            <a:off x="2801936" y="5729274"/>
            <a:ext cx="8175872" cy="598004"/>
          </a:xfrm>
          <a:prstGeom prst="snip2DiagRect">
            <a:avLst/>
          </a:prstGeom>
          <a:solidFill>
            <a:schemeClr val="bg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协助系统架构师、系统分析师对需求进行理解</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0" y="1825"/>
            <a:ext cx="10972800" cy="1217375"/>
          </a:xfrm>
          <a:prstGeom prst="rect">
            <a:avLst/>
          </a:prstGeom>
          <a:solidFill>
            <a:schemeClr val="accent4"/>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需求分析师</a:t>
            </a:r>
          </a:p>
        </p:txBody>
      </p:sp>
      <p:sp>
        <p:nvSpPr>
          <p:cNvPr id="40" name="矩形 39"/>
          <p:cNvSpPr/>
          <p:nvPr/>
        </p:nvSpPr>
        <p:spPr>
          <a:xfrm>
            <a:off x="415515" y="0"/>
            <a:ext cx="1282700" cy="1489501"/>
          </a:xfrm>
          <a:prstGeom prst="rect">
            <a:avLst/>
          </a:prstGeom>
          <a:solidFill>
            <a:schemeClr val="accent6"/>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3</a:t>
            </a:r>
            <a:r>
              <a:rPr lang="en-US" altLang="zh-CN" b="1" dirty="0">
                <a:solidFill>
                  <a:srgbClr val="595959"/>
                </a:solidFill>
                <a:latin typeface="微软雅黑" panose="020B0503020204020204" pitchFamily="34" charset="-122"/>
                <a:ea typeface="微软雅黑" panose="020B0503020204020204" pitchFamily="34" charset="-122"/>
              </a:rPr>
              <a:t>3rd</a:t>
            </a:r>
          </a:p>
        </p:txBody>
      </p:sp>
    </p:spTree>
    <p:extLst>
      <p:ext uri="{BB962C8B-B14F-4D97-AF65-F5344CB8AC3E}">
        <p14:creationId xmlns:p14="http://schemas.microsoft.com/office/powerpoint/2010/main" val="116863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8303" y="1637698"/>
            <a:ext cx="10865388" cy="4916981"/>
          </a:xfrm>
          <a:prstGeom prst="rect">
            <a:avLst/>
          </a:prstGeom>
          <a:solidFill>
            <a:srgbClr val="EA348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8303" y="677835"/>
            <a:ext cx="10865388" cy="1145323"/>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30758" y="762693"/>
            <a:ext cx="4861560" cy="830997"/>
          </a:xfrm>
          <a:prstGeom prst="rect">
            <a:avLst/>
          </a:prstGeom>
          <a:noFill/>
        </p:spPr>
        <p:txBody>
          <a:bodyPr wrap="square" rtlCol="0">
            <a:spAutoFit/>
          </a:bodyPr>
          <a:lstStyle/>
          <a:p>
            <a:r>
              <a:rPr lang="en-US" altLang="zh-CN"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rPr>
              <a:t>QC</a:t>
            </a:r>
            <a:endParaRPr lang="zh-CN" altLang="en-US"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endParaRPr>
          </a:p>
        </p:txBody>
      </p:sp>
      <p:sp>
        <p:nvSpPr>
          <p:cNvPr id="13" name="文本框 12"/>
          <p:cNvSpPr txBox="1"/>
          <p:nvPr/>
        </p:nvSpPr>
        <p:spPr>
          <a:xfrm>
            <a:off x="-660517" y="2758440"/>
            <a:ext cx="13484412" cy="2215991"/>
          </a:xfrm>
          <a:prstGeom prst="rect">
            <a:avLst/>
          </a:prstGeom>
          <a:noFill/>
        </p:spPr>
        <p:txBody>
          <a:bodyPr wrap="square" rtlCol="0">
            <a:spAutoFit/>
          </a:bodyPr>
          <a:lstStyle/>
          <a:p>
            <a:pPr algn="ctr"/>
            <a:r>
              <a:rPr lang="zh-CN" altLang="en-US" sz="13800" dirty="0">
                <a:solidFill>
                  <a:schemeClr val="accent4">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测试工程师</a:t>
            </a:r>
          </a:p>
        </p:txBody>
      </p:sp>
    </p:spTree>
    <p:extLst>
      <p:ext uri="{BB962C8B-B14F-4D97-AF65-F5344CB8AC3E}">
        <p14:creationId xmlns:p14="http://schemas.microsoft.com/office/powerpoint/2010/main" val="177257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0"/>
            <a:ext cx="10937631" cy="1489501"/>
            <a:chOff x="0" y="0"/>
            <a:chExt cx="12192000" cy="1489501"/>
          </a:xfrm>
        </p:grpSpPr>
        <p:sp>
          <p:nvSpPr>
            <p:cNvPr id="36" name="矩形 35"/>
            <p:cNvSpPr/>
            <p:nvPr/>
          </p:nvSpPr>
          <p:spPr>
            <a:xfrm>
              <a:off x="0" y="1825"/>
              <a:ext cx="12192000" cy="1217375"/>
            </a:xfrm>
            <a:prstGeom prst="rect">
              <a:avLst/>
            </a:prstGeom>
            <a:solidFill>
              <a:srgbClr val="EA348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测试工程师</a:t>
              </a:r>
            </a:p>
          </p:txBody>
        </p:sp>
        <p:sp>
          <p:nvSpPr>
            <p:cNvPr id="39" name="矩形 38"/>
            <p:cNvSpPr/>
            <p:nvPr/>
          </p:nvSpPr>
          <p:spPr>
            <a:xfrm>
              <a:off x="415515" y="0"/>
              <a:ext cx="1282700" cy="1489501"/>
            </a:xfrm>
            <a:prstGeom prst="rect">
              <a:avLst/>
            </a:prstGeom>
            <a:solidFill>
              <a:srgbClr val="00B0F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4</a:t>
              </a:r>
              <a:r>
                <a:rPr lang="en-US" altLang="zh-CN" b="1" dirty="0">
                  <a:solidFill>
                    <a:srgbClr val="595959"/>
                  </a:solidFill>
                  <a:latin typeface="微软雅黑" panose="020B0503020204020204" pitchFamily="34" charset="-122"/>
                  <a:ea typeface="微软雅黑" panose="020B0503020204020204" pitchFamily="34" charset="-122"/>
                </a:rPr>
                <a:t>4th</a:t>
              </a:r>
            </a:p>
          </p:txBody>
        </p:sp>
      </p:grpSp>
      <p:grpSp>
        <p:nvGrpSpPr>
          <p:cNvPr id="3" name="组合 2"/>
          <p:cNvGrpSpPr/>
          <p:nvPr/>
        </p:nvGrpSpPr>
        <p:grpSpPr>
          <a:xfrm>
            <a:off x="250386" y="2921402"/>
            <a:ext cx="11698702" cy="3270066"/>
            <a:chOff x="250386" y="2266645"/>
            <a:chExt cx="11698702" cy="3270066"/>
          </a:xfrm>
        </p:grpSpPr>
        <p:sp>
          <p:nvSpPr>
            <p:cNvPr id="32" name="TextBox 31"/>
            <p:cNvSpPr txBox="1"/>
            <p:nvPr/>
          </p:nvSpPr>
          <p:spPr>
            <a:xfrm>
              <a:off x="250386" y="3686541"/>
              <a:ext cx="2612232" cy="812530"/>
            </a:xfrm>
            <a:prstGeom prst="rect">
              <a:avLst/>
            </a:prstGeom>
            <a:noFill/>
          </p:spPr>
          <p:txBody>
            <a:bodyPr wrap="square" rtlCol="0">
              <a:spAutoFit/>
            </a:bodyPr>
            <a:lstStyle/>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设计和编写</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测试用例</a:t>
              </a:r>
            </a:p>
          </p:txBody>
        </p:sp>
        <p:grpSp>
          <p:nvGrpSpPr>
            <p:cNvPr id="2" name="组合 1"/>
            <p:cNvGrpSpPr/>
            <p:nvPr/>
          </p:nvGrpSpPr>
          <p:grpSpPr>
            <a:xfrm>
              <a:off x="648181" y="2266645"/>
              <a:ext cx="11300907" cy="3270066"/>
              <a:chOff x="648181" y="2266645"/>
              <a:chExt cx="11300907" cy="3270066"/>
            </a:xfrm>
          </p:grpSpPr>
          <p:sp>
            <p:nvSpPr>
              <p:cNvPr id="20" name="流程图: 手动输入 19"/>
              <p:cNvSpPr/>
              <p:nvPr/>
            </p:nvSpPr>
            <p:spPr>
              <a:xfrm>
                <a:off x="648181" y="2266645"/>
                <a:ext cx="1816643" cy="1387255"/>
              </a:xfrm>
              <a:prstGeom prst="flowChartManualInput">
                <a:avLst/>
              </a:prstGeom>
              <a:solidFill>
                <a:srgbClr val="EA3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流程图: 手动输入 20"/>
              <p:cNvSpPr/>
              <p:nvPr/>
            </p:nvSpPr>
            <p:spPr>
              <a:xfrm flipH="1">
                <a:off x="2458897" y="2280357"/>
                <a:ext cx="1805362" cy="1378640"/>
              </a:xfrm>
              <a:prstGeom prst="flowChartManualIn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流程图: 手动输入 21"/>
              <p:cNvSpPr/>
              <p:nvPr/>
            </p:nvSpPr>
            <p:spPr>
              <a:xfrm>
                <a:off x="4270050" y="2266645"/>
                <a:ext cx="1816643" cy="1387255"/>
              </a:xfrm>
              <a:prstGeom prst="flowChartManualInput">
                <a:avLst/>
              </a:prstGeom>
              <a:solidFill>
                <a:srgbClr val="EA3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流程图: 手动输入 22"/>
              <p:cNvSpPr/>
              <p:nvPr/>
            </p:nvSpPr>
            <p:spPr>
              <a:xfrm flipH="1">
                <a:off x="6086693" y="2280357"/>
                <a:ext cx="1805362" cy="1378640"/>
              </a:xfrm>
              <a:prstGeom prst="flowChartManualIn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4" name="Picture 2" descr="C:\Documents and Settings\Administrator\桌面\图标\ico\swap-vert-circl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05860" y="2576246"/>
                <a:ext cx="928844" cy="9288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3" descr="C:\Documents and Settings\Administrator\桌面\图标\ico\verified-u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5194" y="2638564"/>
                <a:ext cx="787430" cy="787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6" name="Picture 4" descr="C:\Documents and Settings\Administrator\桌面\图标\ico\vpn-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2728" y="2561987"/>
                <a:ext cx="818900" cy="818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7" name="Picture 5" descr="C:\Documents and Settings\Administrator\桌面\图标\ico\cloud-que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447" y="2583912"/>
                <a:ext cx="821227" cy="8212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流程图: 手动输入 27"/>
              <p:cNvSpPr/>
              <p:nvPr/>
            </p:nvSpPr>
            <p:spPr>
              <a:xfrm>
                <a:off x="7892484" y="2273404"/>
                <a:ext cx="1816643" cy="1387255"/>
              </a:xfrm>
              <a:prstGeom prst="flowChartManualInput">
                <a:avLst/>
              </a:prstGeom>
              <a:solidFill>
                <a:srgbClr val="EA3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流程图: 手动输入 28"/>
              <p:cNvSpPr/>
              <p:nvPr/>
            </p:nvSpPr>
            <p:spPr>
              <a:xfrm flipH="1">
                <a:off x="9703200" y="2287116"/>
                <a:ext cx="1805362" cy="1378640"/>
              </a:xfrm>
              <a:prstGeom prst="flowChartManualIn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1" name="Picture 2" descr="C:\Documents and Settings\Administrator\桌面\图标\ico\swap-vert-circl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1452" y="2537849"/>
                <a:ext cx="928844" cy="9288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3" descr="C:\Documents and Settings\Administrator\桌面\图标\ico\verified-u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3364" y="2611456"/>
                <a:ext cx="787430" cy="787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4" name="TextBox 31"/>
              <p:cNvSpPr txBox="1"/>
              <p:nvPr/>
            </p:nvSpPr>
            <p:spPr>
              <a:xfrm>
                <a:off x="2062793" y="3667612"/>
                <a:ext cx="2612232" cy="812530"/>
              </a:xfrm>
              <a:prstGeom prst="rect">
                <a:avLst/>
              </a:prstGeom>
              <a:noFill/>
            </p:spPr>
            <p:txBody>
              <a:bodyPr wrap="square" rtlCol="0">
                <a:spAutoFit/>
              </a:bodyPr>
              <a:lstStyle/>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执行</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测试用例</a:t>
                </a:r>
              </a:p>
            </p:txBody>
          </p:sp>
          <p:sp>
            <p:nvSpPr>
              <p:cNvPr id="45" name="TextBox 31"/>
              <p:cNvSpPr txBox="1"/>
              <p:nvPr/>
            </p:nvSpPr>
            <p:spPr>
              <a:xfrm>
                <a:off x="3973707" y="3653900"/>
                <a:ext cx="2612232" cy="1172629"/>
              </a:xfrm>
              <a:prstGeom prst="rect">
                <a:avLst/>
              </a:prstGeom>
              <a:noFill/>
            </p:spPr>
            <p:txBody>
              <a:bodyPr wrap="square" rtlCol="0">
                <a:spAutoFit/>
              </a:bodyPr>
              <a:lstStyle/>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搭建测试工具</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如缺陷管理平台，</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自动化测试工具等</a:t>
                </a:r>
              </a:p>
            </p:txBody>
          </p:sp>
          <p:sp>
            <p:nvSpPr>
              <p:cNvPr id="48" name="TextBox 31"/>
              <p:cNvSpPr txBox="1"/>
              <p:nvPr/>
            </p:nvSpPr>
            <p:spPr>
              <a:xfrm>
                <a:off x="5786114" y="3643885"/>
                <a:ext cx="2612232" cy="1892826"/>
              </a:xfrm>
              <a:prstGeom prst="rect">
                <a:avLst/>
              </a:prstGeom>
              <a:noFill/>
            </p:spPr>
            <p:txBody>
              <a:bodyPr wrap="square" rtlCol="0">
                <a:spAutoFit/>
              </a:bodyPr>
              <a:lstStyle/>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功能测试，</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性能测试，</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安全性测试，</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集成测试，</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部署测试等</a:t>
                </a:r>
              </a:p>
            </p:txBody>
          </p:sp>
          <p:sp>
            <p:nvSpPr>
              <p:cNvPr id="49" name="TextBox 31"/>
              <p:cNvSpPr txBox="1"/>
              <p:nvPr/>
            </p:nvSpPr>
            <p:spPr>
              <a:xfrm>
                <a:off x="7597415" y="3653900"/>
                <a:ext cx="2612232" cy="1172629"/>
              </a:xfrm>
              <a:prstGeom prst="rect">
                <a:avLst/>
              </a:prstGeom>
              <a:noFill/>
            </p:spPr>
            <p:txBody>
              <a:bodyPr wrap="square" rtlCol="0">
                <a:spAutoFit/>
              </a:bodyPr>
              <a:lstStyle/>
              <a:p>
                <a:pPr algn="ctr">
                  <a:lnSpc>
                    <a:spcPct val="13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缺陷的</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发现及跟踪、</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产品用户手册编写等</a:t>
                </a:r>
              </a:p>
            </p:txBody>
          </p:sp>
          <p:sp>
            <p:nvSpPr>
              <p:cNvPr id="50" name="TextBox 31"/>
              <p:cNvSpPr txBox="1"/>
              <p:nvPr/>
            </p:nvSpPr>
            <p:spPr>
              <a:xfrm>
                <a:off x="9336856" y="3685148"/>
                <a:ext cx="2612232" cy="777457"/>
              </a:xfrm>
              <a:prstGeom prst="rect">
                <a:avLst/>
              </a:prstGeom>
              <a:noFill/>
            </p:spPr>
            <p:txBody>
              <a:bodyPr wrap="square" rtlCol="0">
                <a:spAutoFit/>
              </a:bodyPr>
              <a:lstStyle/>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产品用户体验</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的改进</a:t>
                </a:r>
              </a:p>
            </p:txBody>
          </p:sp>
        </p:grpSp>
      </p:grpSp>
      <p:sp>
        <p:nvSpPr>
          <p:cNvPr id="51" name="TextBox 31"/>
          <p:cNvSpPr txBox="1"/>
          <p:nvPr/>
        </p:nvSpPr>
        <p:spPr>
          <a:xfrm>
            <a:off x="2975194" y="1871825"/>
            <a:ext cx="5958188" cy="572464"/>
          </a:xfrm>
          <a:prstGeom prst="rect">
            <a:avLst/>
          </a:prstGeom>
          <a:noFill/>
        </p:spPr>
        <p:txBody>
          <a:bodyPr wrap="square" rtlCol="0">
            <a:spAutoFit/>
          </a:bodyPr>
          <a:lstStyle/>
          <a:p>
            <a:pPr algn="ctr">
              <a:lnSpc>
                <a:spcPct val="13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在项目里面测试工程师具体做了什么事情？</a:t>
            </a:r>
          </a:p>
        </p:txBody>
      </p:sp>
    </p:spTree>
    <p:extLst>
      <p:ext uri="{BB962C8B-B14F-4D97-AF65-F5344CB8AC3E}">
        <p14:creationId xmlns:p14="http://schemas.microsoft.com/office/powerpoint/2010/main" val="494037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9432371" y="3044957"/>
            <a:ext cx="187220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051380" y="1839063"/>
            <a:ext cx="8364218" cy="4368485"/>
            <a:chOff x="606399" y="1364771"/>
            <a:chExt cx="8364218" cy="4368485"/>
          </a:xfrm>
        </p:grpSpPr>
        <p:sp>
          <p:nvSpPr>
            <p:cNvPr id="41" name="矩形 40"/>
            <p:cNvSpPr/>
            <p:nvPr/>
          </p:nvSpPr>
          <p:spPr>
            <a:xfrm>
              <a:off x="6271034" y="1364771"/>
              <a:ext cx="2688299" cy="4368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直角三角形 41"/>
            <p:cNvSpPr/>
            <p:nvPr/>
          </p:nvSpPr>
          <p:spPr>
            <a:xfrm flipH="1">
              <a:off x="6282318" y="1364771"/>
              <a:ext cx="2688299" cy="4368485"/>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6" name="组合 5"/>
            <p:cNvGrpSpPr/>
            <p:nvPr/>
          </p:nvGrpSpPr>
          <p:grpSpPr>
            <a:xfrm>
              <a:off x="606399" y="1364771"/>
              <a:ext cx="8197972" cy="4368485"/>
              <a:chOff x="606399" y="1364771"/>
              <a:chExt cx="8197972" cy="4368485"/>
            </a:xfrm>
          </p:grpSpPr>
          <p:sp>
            <p:nvSpPr>
              <p:cNvPr id="36" name="矩形 35"/>
              <p:cNvSpPr/>
              <p:nvPr/>
            </p:nvSpPr>
            <p:spPr>
              <a:xfrm>
                <a:off x="3438719" y="1364771"/>
                <a:ext cx="2688299" cy="4368485"/>
              </a:xfrm>
              <a:prstGeom prst="rect">
                <a:avLst/>
              </a:prstGeom>
              <a:solidFill>
                <a:srgbClr val="EA3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直角三角形 36"/>
              <p:cNvSpPr/>
              <p:nvPr/>
            </p:nvSpPr>
            <p:spPr>
              <a:xfrm flipH="1">
                <a:off x="3450003" y="1364771"/>
                <a:ext cx="2688299" cy="4368485"/>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 name="组合 4"/>
              <p:cNvGrpSpPr/>
              <p:nvPr/>
            </p:nvGrpSpPr>
            <p:grpSpPr>
              <a:xfrm>
                <a:off x="606399" y="1364771"/>
                <a:ext cx="8197972" cy="4368485"/>
                <a:chOff x="606399" y="1364771"/>
                <a:chExt cx="8197972" cy="4368485"/>
              </a:xfrm>
            </p:grpSpPr>
            <p:sp>
              <p:nvSpPr>
                <p:cNvPr id="21" name="矩形 20"/>
                <p:cNvSpPr/>
                <p:nvPr/>
              </p:nvSpPr>
              <p:spPr>
                <a:xfrm>
                  <a:off x="606399" y="1364771"/>
                  <a:ext cx="2688299" cy="4368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直角三角形 21"/>
                <p:cNvSpPr/>
                <p:nvPr/>
              </p:nvSpPr>
              <p:spPr>
                <a:xfrm flipH="1">
                  <a:off x="647321" y="1364771"/>
                  <a:ext cx="2688299" cy="4368485"/>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783944" y="1572232"/>
                  <a:ext cx="8020427" cy="2769066"/>
                  <a:chOff x="693632" y="1572232"/>
                  <a:chExt cx="8020427" cy="2769066"/>
                </a:xfrm>
              </p:grpSpPr>
              <p:sp>
                <p:nvSpPr>
                  <p:cNvPr id="32" name="矩形 31"/>
                  <p:cNvSpPr/>
                  <p:nvPr/>
                </p:nvSpPr>
                <p:spPr>
                  <a:xfrm>
                    <a:off x="693632" y="3140969"/>
                    <a:ext cx="2643486" cy="1200329"/>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单元测试一定要做，不是测试工程师做，程序员做。</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935427" y="3044957"/>
                    <a:ext cx="187220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图标\ico\verified-us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289348" y="1572232"/>
                    <a:ext cx="1164365" cy="11643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8" name="矩形 37"/>
                  <p:cNvSpPr/>
                  <p:nvPr/>
                </p:nvSpPr>
                <p:spPr>
                  <a:xfrm>
                    <a:off x="3525947" y="3140969"/>
                    <a:ext cx="2355797" cy="1200329"/>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测试工程师需要数量掌握最少一门开发语言。</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3767741" y="3044957"/>
                    <a:ext cx="187220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358262" y="3140969"/>
                    <a:ext cx="2355797" cy="1200329"/>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测试工程师需要编码，比如写自动化测试脚本。</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6600056" y="3044957"/>
                    <a:ext cx="187220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1" name="Picture 5" descr="C:\Documents and Settings\Administrator\桌面\图标\ico\trending-up.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121663" y="1572232"/>
                    <a:ext cx="1164365" cy="11643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3" name="Picture 4" descr="C:\Documents and Settings\Administrator\桌面\图标\ico\camera-alt.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953978" y="1572232"/>
                    <a:ext cx="1164365" cy="11643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grpSp>
        <p:nvGrpSpPr>
          <p:cNvPr id="33" name="组合 32"/>
          <p:cNvGrpSpPr/>
          <p:nvPr/>
        </p:nvGrpSpPr>
        <p:grpSpPr>
          <a:xfrm>
            <a:off x="0" y="0"/>
            <a:ext cx="10937631" cy="1489501"/>
            <a:chOff x="0" y="0"/>
            <a:chExt cx="12192000" cy="1489501"/>
          </a:xfrm>
        </p:grpSpPr>
        <p:sp>
          <p:nvSpPr>
            <p:cNvPr id="39" name="矩形 38"/>
            <p:cNvSpPr/>
            <p:nvPr/>
          </p:nvSpPr>
          <p:spPr>
            <a:xfrm>
              <a:off x="0" y="1825"/>
              <a:ext cx="12192000" cy="1217375"/>
            </a:xfrm>
            <a:prstGeom prst="rect">
              <a:avLst/>
            </a:prstGeom>
            <a:solidFill>
              <a:srgbClr val="EA348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测试工程师</a:t>
              </a:r>
            </a:p>
          </p:txBody>
        </p:sp>
        <p:sp>
          <p:nvSpPr>
            <p:cNvPr id="46" name="矩形 45"/>
            <p:cNvSpPr/>
            <p:nvPr/>
          </p:nvSpPr>
          <p:spPr>
            <a:xfrm>
              <a:off x="415515" y="0"/>
              <a:ext cx="1282700" cy="1489501"/>
            </a:xfrm>
            <a:prstGeom prst="rect">
              <a:avLst/>
            </a:prstGeom>
            <a:solidFill>
              <a:srgbClr val="00B0F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4</a:t>
              </a:r>
              <a:r>
                <a:rPr lang="en-US" altLang="zh-CN" b="1" dirty="0">
                  <a:solidFill>
                    <a:srgbClr val="595959"/>
                  </a:solidFill>
                  <a:latin typeface="微软雅黑" panose="020B0503020204020204" pitchFamily="34" charset="-122"/>
                  <a:ea typeface="微软雅黑" panose="020B0503020204020204" pitchFamily="34" charset="-122"/>
                </a:rPr>
                <a:t>4th</a:t>
              </a:r>
            </a:p>
          </p:txBody>
        </p:sp>
      </p:grpSp>
    </p:spTree>
    <p:extLst>
      <p:ext uri="{BB962C8B-B14F-4D97-AF65-F5344CB8AC3E}">
        <p14:creationId xmlns:p14="http://schemas.microsoft.com/office/powerpoint/2010/main" val="13680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4748" y="1780989"/>
            <a:ext cx="10673477" cy="4830135"/>
          </a:xfrm>
          <a:prstGeom prst="rect">
            <a:avLst/>
          </a:prstGeom>
          <a:solidFill>
            <a:srgbClr val="00B0F0"/>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106" y="702659"/>
            <a:ext cx="10673477" cy="1125094"/>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09784" y="781974"/>
            <a:ext cx="4861560" cy="830997"/>
          </a:xfrm>
          <a:prstGeom prst="rect">
            <a:avLst/>
          </a:prstGeom>
          <a:noFill/>
        </p:spPr>
        <p:txBody>
          <a:bodyPr wrap="square" rtlCol="0">
            <a:spAutoFit/>
          </a:bodyPr>
          <a:lstStyle/>
          <a:p>
            <a:r>
              <a:rPr lang="en-US" altLang="zh-CN"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rPr>
              <a:t>UI</a:t>
            </a:r>
            <a:r>
              <a:rPr lang="zh-CN" altLang="en-US"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rPr>
              <a:t>、</a:t>
            </a:r>
            <a:r>
              <a:rPr lang="en-US" altLang="zh-CN"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rPr>
              <a:t>UE</a:t>
            </a:r>
            <a:endParaRPr lang="zh-CN" altLang="en-US"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endParaRPr>
          </a:p>
        </p:txBody>
      </p:sp>
      <p:sp>
        <p:nvSpPr>
          <p:cNvPr id="13" name="文本框 12"/>
          <p:cNvSpPr txBox="1"/>
          <p:nvPr/>
        </p:nvSpPr>
        <p:spPr>
          <a:xfrm>
            <a:off x="-513760" y="2758440"/>
            <a:ext cx="13484412" cy="2215991"/>
          </a:xfrm>
          <a:prstGeom prst="rect">
            <a:avLst/>
          </a:prstGeom>
          <a:noFill/>
        </p:spPr>
        <p:txBody>
          <a:bodyPr wrap="square" rtlCol="0">
            <a:spAutoFit/>
          </a:bodyPr>
          <a:lstStyle/>
          <a:p>
            <a:pPr algn="ctr"/>
            <a:r>
              <a:rPr lang="zh-CN" altLang="en-US" sz="13800" dirty="0">
                <a:solidFill>
                  <a:schemeClr val="accent4">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前端工程师</a:t>
            </a:r>
          </a:p>
        </p:txBody>
      </p:sp>
    </p:spTree>
    <p:extLst>
      <p:ext uri="{BB962C8B-B14F-4D97-AF65-F5344CB8AC3E}">
        <p14:creationId xmlns:p14="http://schemas.microsoft.com/office/powerpoint/2010/main" val="2535846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上箭头 9"/>
          <p:cNvSpPr/>
          <p:nvPr/>
        </p:nvSpPr>
        <p:spPr>
          <a:xfrm rot="3904474">
            <a:off x="4528699" y="1705261"/>
            <a:ext cx="925485" cy="1924692"/>
          </a:xfrm>
          <a:prstGeom prst="up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3600" dirty="0">
              <a:solidFill>
                <a:schemeClr val="bg1"/>
              </a:solidFill>
              <a:latin typeface="+mj-lt"/>
            </a:endParaRPr>
          </a:p>
        </p:txBody>
      </p:sp>
      <p:sp>
        <p:nvSpPr>
          <p:cNvPr id="15" name="上箭头 14"/>
          <p:cNvSpPr/>
          <p:nvPr/>
        </p:nvSpPr>
        <p:spPr>
          <a:xfrm rot="3904474" flipH="1" flipV="1">
            <a:off x="6732395" y="3616967"/>
            <a:ext cx="925485" cy="1924690"/>
          </a:xfrm>
          <a:prstGeom prst="upArrow">
            <a:avLst/>
          </a:prstGeom>
          <a:solidFill>
            <a:schemeClr val="bg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3600" dirty="0">
              <a:solidFill>
                <a:schemeClr val="bg1"/>
              </a:solidFill>
              <a:latin typeface="+mj-lt"/>
            </a:endParaRPr>
          </a:p>
        </p:txBody>
      </p:sp>
      <p:sp>
        <p:nvSpPr>
          <p:cNvPr id="2" name="标题 1"/>
          <p:cNvSpPr>
            <a:spLocks noGrp="1"/>
          </p:cNvSpPr>
          <p:nvPr>
            <p:ph type="title" idx="4294967295"/>
          </p:nvPr>
        </p:nvSpPr>
        <p:spPr>
          <a:xfrm>
            <a:off x="838200" y="365125"/>
            <a:ext cx="10515600" cy="1325563"/>
          </a:xfrm>
        </p:spPr>
        <p:txBody>
          <a:bodyPr/>
          <a:lstStyle/>
          <a:p>
            <a:r>
              <a:rPr lang="en-US" altLang="zh-CN" dirty="0">
                <a:latin typeface="+mj-lt"/>
              </a:rPr>
              <a:t>TITLE HERE</a:t>
            </a:r>
            <a:endParaRPr lang="zh-CN" altLang="en-US" dirty="0">
              <a:latin typeface="+mj-lt"/>
            </a:endParaRPr>
          </a:p>
        </p:txBody>
      </p:sp>
      <p:sp>
        <p:nvSpPr>
          <p:cNvPr id="4" name="同心圆 3"/>
          <p:cNvSpPr/>
          <p:nvPr/>
        </p:nvSpPr>
        <p:spPr>
          <a:xfrm>
            <a:off x="2639214" y="2689302"/>
            <a:ext cx="1868325" cy="1868317"/>
          </a:xfrm>
          <a:prstGeom prst="donut">
            <a:avLst>
              <a:gd name="adj" fmla="val 15633"/>
            </a:avLst>
          </a:prstGeom>
          <a:solidFill>
            <a:schemeClr val="bg2">
              <a:lumMod val="7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2400" dirty="0">
              <a:solidFill>
                <a:schemeClr val="tx1"/>
              </a:solidFill>
              <a:latin typeface="+mj-lt"/>
            </a:endParaRPr>
          </a:p>
        </p:txBody>
      </p:sp>
      <p:sp>
        <p:nvSpPr>
          <p:cNvPr id="5" name="同心圆 4"/>
          <p:cNvSpPr/>
          <p:nvPr/>
        </p:nvSpPr>
        <p:spPr>
          <a:xfrm>
            <a:off x="7684466" y="2689302"/>
            <a:ext cx="1868325" cy="1868317"/>
          </a:xfrm>
          <a:prstGeom prst="donut">
            <a:avLst>
              <a:gd name="adj" fmla="val 15113"/>
            </a:avLst>
          </a:prstGeom>
          <a:solidFill>
            <a:schemeClr val="bg2">
              <a:lumMod val="7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2400" dirty="0">
              <a:solidFill>
                <a:schemeClr val="tx1"/>
              </a:solidFill>
              <a:latin typeface="+mj-lt"/>
            </a:endParaRPr>
          </a:p>
        </p:txBody>
      </p:sp>
      <p:sp>
        <p:nvSpPr>
          <p:cNvPr id="6" name="圆角矩形 5"/>
          <p:cNvSpPr/>
          <p:nvPr/>
        </p:nvSpPr>
        <p:spPr>
          <a:xfrm>
            <a:off x="3319098" y="3279571"/>
            <a:ext cx="5616624" cy="687776"/>
          </a:xfrm>
          <a:prstGeom prst="roundRect">
            <a:avLst>
              <a:gd name="adj" fmla="val 50000"/>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r>
              <a:rPr lang="en-US" altLang="zh-CN" sz="3600" b="1" dirty="0">
                <a:solidFill>
                  <a:schemeClr val="bg1"/>
                </a:solidFill>
                <a:latin typeface="微软雅黑" panose="020B0503020204020204" pitchFamily="34" charset="-122"/>
                <a:ea typeface="微软雅黑" panose="020B0503020204020204" pitchFamily="34" charset="-122"/>
              </a:rPr>
              <a:t>UCD</a:t>
            </a:r>
            <a:r>
              <a:rPr lang="zh-CN" altLang="en-US" sz="3600" b="1" dirty="0">
                <a:solidFill>
                  <a:schemeClr val="bg1"/>
                </a:solidFill>
                <a:latin typeface="微软雅黑" panose="020B0503020204020204" pitchFamily="34" charset="-122"/>
                <a:ea typeface="微软雅黑" panose="020B0503020204020204" pitchFamily="34" charset="-122"/>
              </a:rPr>
              <a:t>工程师</a:t>
            </a:r>
          </a:p>
        </p:txBody>
      </p:sp>
      <p:sp>
        <p:nvSpPr>
          <p:cNvPr id="18" name="矩形 17"/>
          <p:cNvSpPr/>
          <p:nvPr/>
        </p:nvSpPr>
        <p:spPr>
          <a:xfrm>
            <a:off x="6024562" y="1613714"/>
            <a:ext cx="5640387" cy="1103892"/>
          </a:xfrm>
          <a:prstGeom prst="rect">
            <a:avLst/>
          </a:prstGeom>
        </p:spPr>
        <p:txBody>
          <a:bodyPr wrap="square">
            <a:spAutoFit/>
          </a:bodyPr>
          <a:lstStyle/>
          <a:p>
            <a:pPr>
              <a:lnSpc>
                <a:spcPct val="120000"/>
              </a:lnSpc>
              <a:spcBef>
                <a:spcPts val="200"/>
              </a:spcBef>
              <a:spcAft>
                <a:spcPts val="200"/>
              </a:spcAft>
            </a:pPr>
            <a:r>
              <a:rPr lang="en-US" altLang="zh-CN" sz="3200" b="1" dirty="0">
                <a:latin typeface="微软雅黑" panose="020B0503020204020204" pitchFamily="34" charset="-122"/>
                <a:ea typeface="微软雅黑" panose="020B0503020204020204" pitchFamily="34" charset="-122"/>
              </a:rPr>
              <a:t>UI-User Interface</a:t>
            </a:r>
          </a:p>
          <a:p>
            <a:pPr>
              <a:lnSpc>
                <a:spcPct val="120000"/>
              </a:lnSpc>
              <a:spcBef>
                <a:spcPts val="200"/>
              </a:spcBef>
              <a:spcAft>
                <a:spcPts val="200"/>
              </a:spcAft>
            </a:pPr>
            <a:r>
              <a:rPr lang="zh-CN" altLang="en-US" sz="2000" dirty="0">
                <a:latin typeface="微软雅黑" panose="020B0503020204020204" pitchFamily="34" charset="-122"/>
                <a:ea typeface="微软雅黑" panose="020B0503020204020204" pitchFamily="34" charset="-122"/>
              </a:rPr>
              <a:t>用户界面设计师</a:t>
            </a:r>
            <a:endParaRPr lang="en-US" altLang="zh-CN" sz="2000" dirty="0">
              <a:latin typeface="微软雅黑" panose="020B0503020204020204" pitchFamily="34" charset="-122"/>
              <a:ea typeface="微软雅黑" panose="020B0503020204020204" pitchFamily="34" charset="-122"/>
            </a:endParaRPr>
          </a:p>
        </p:txBody>
      </p:sp>
      <p:sp>
        <p:nvSpPr>
          <p:cNvPr id="19" name="矩形 18"/>
          <p:cNvSpPr/>
          <p:nvPr/>
        </p:nvSpPr>
        <p:spPr>
          <a:xfrm>
            <a:off x="527050" y="4472028"/>
            <a:ext cx="5640388" cy="1103892"/>
          </a:xfrm>
          <a:prstGeom prst="rect">
            <a:avLst/>
          </a:prstGeom>
        </p:spPr>
        <p:txBody>
          <a:bodyPr wrap="square">
            <a:spAutoFit/>
          </a:bodyPr>
          <a:lstStyle/>
          <a:p>
            <a:pPr algn="r">
              <a:lnSpc>
                <a:spcPct val="120000"/>
              </a:lnSpc>
              <a:spcBef>
                <a:spcPts val="200"/>
              </a:spcBef>
              <a:spcAft>
                <a:spcPts val="200"/>
              </a:spcAft>
            </a:pPr>
            <a:r>
              <a:rPr lang="en-US" altLang="zh-CN" sz="3200" b="1" dirty="0">
                <a:latin typeface="微软雅黑" panose="020B0503020204020204" pitchFamily="34" charset="-122"/>
                <a:ea typeface="微软雅黑" panose="020B0503020204020204" pitchFamily="34" charset="-122"/>
              </a:rPr>
              <a:t>UE-User Experience </a:t>
            </a:r>
          </a:p>
          <a:p>
            <a:pPr algn="r">
              <a:lnSpc>
                <a:spcPct val="120000"/>
              </a:lnSpc>
              <a:spcBef>
                <a:spcPts val="200"/>
              </a:spcBef>
              <a:spcAft>
                <a:spcPts val="200"/>
              </a:spcAft>
            </a:pPr>
            <a:r>
              <a:rPr lang="zh-CN" altLang="en-US" sz="2000" dirty="0">
                <a:latin typeface="微软雅黑" panose="020B0503020204020204" pitchFamily="34" charset="-122"/>
                <a:ea typeface="微软雅黑" panose="020B0503020204020204" pitchFamily="34" charset="-122"/>
              </a:rPr>
              <a:t>用户体验设计师</a:t>
            </a:r>
            <a:endParaRPr lang="en-US" altLang="zh-CN" sz="20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0" y="0"/>
            <a:ext cx="11025554" cy="1489501"/>
            <a:chOff x="0" y="0"/>
            <a:chExt cx="12192000" cy="1489501"/>
          </a:xfrm>
        </p:grpSpPr>
        <p:sp>
          <p:nvSpPr>
            <p:cNvPr id="13" name="矩形 12"/>
            <p:cNvSpPr/>
            <p:nvPr/>
          </p:nvSpPr>
          <p:spPr>
            <a:xfrm>
              <a:off x="0" y="1825"/>
              <a:ext cx="12192000" cy="1217375"/>
            </a:xfrm>
            <a:prstGeom prst="rect">
              <a:avLst/>
            </a:prstGeom>
            <a:solidFill>
              <a:srgbClr val="00B0F0"/>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前端工程师</a:t>
              </a:r>
            </a:p>
          </p:txBody>
        </p:sp>
        <p:sp>
          <p:nvSpPr>
            <p:cNvPr id="16" name="矩形 15"/>
            <p:cNvSpPr/>
            <p:nvPr/>
          </p:nvSpPr>
          <p:spPr>
            <a:xfrm>
              <a:off x="415515" y="0"/>
              <a:ext cx="1282700" cy="1489501"/>
            </a:xfrm>
            <a:prstGeom prst="rect">
              <a:avLst/>
            </a:prstGeom>
            <a:solidFill>
              <a:srgbClr val="EA3482"/>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5</a:t>
              </a:r>
              <a:r>
                <a:rPr lang="en-US" altLang="zh-CN" b="1" dirty="0">
                  <a:solidFill>
                    <a:srgbClr val="595959"/>
                  </a:solidFill>
                  <a:latin typeface="微软雅黑" panose="020B0503020204020204" pitchFamily="34" charset="-122"/>
                  <a:ea typeface="微软雅黑" panose="020B0503020204020204" pitchFamily="34" charset="-122"/>
                </a:rPr>
                <a:t>5th</a:t>
              </a:r>
            </a:p>
          </p:txBody>
        </p:sp>
      </p:grpSp>
    </p:spTree>
    <p:extLst>
      <p:ext uri="{BB962C8B-B14F-4D97-AF65-F5344CB8AC3E}">
        <p14:creationId xmlns:p14="http://schemas.microsoft.com/office/powerpoint/2010/main" val="3625124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直接连接符 10"/>
          <p:cNvSpPr>
            <a:spLocks noChangeShapeType="1"/>
          </p:cNvSpPr>
          <p:nvPr/>
        </p:nvSpPr>
        <p:spPr bwMode="auto">
          <a:xfrm>
            <a:off x="2667001" y="3747918"/>
            <a:ext cx="1155700" cy="728133"/>
          </a:xfrm>
          <a:prstGeom prst="line">
            <a:avLst/>
          </a:prstGeom>
          <a:noFill/>
          <a:ln w="28575">
            <a:solidFill>
              <a:srgbClr val="BFBFBF"/>
            </a:solidFill>
            <a:miter lim="800000"/>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30" name="直接连接符 62"/>
          <p:cNvSpPr>
            <a:spLocks noChangeShapeType="1"/>
          </p:cNvSpPr>
          <p:nvPr/>
        </p:nvSpPr>
        <p:spPr bwMode="auto">
          <a:xfrm flipV="1">
            <a:off x="4910667" y="3405019"/>
            <a:ext cx="313267" cy="698500"/>
          </a:xfrm>
          <a:prstGeom prst="line">
            <a:avLst/>
          </a:prstGeom>
          <a:noFill/>
          <a:ln w="28575">
            <a:solidFill>
              <a:srgbClr val="BFBFBF"/>
            </a:solidFill>
            <a:miter lim="800000"/>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32" name="Group 5"/>
          <p:cNvGrpSpPr>
            <a:grpSpLocks/>
          </p:cNvGrpSpPr>
          <p:nvPr/>
        </p:nvGrpSpPr>
        <p:grpSpPr bwMode="auto">
          <a:xfrm>
            <a:off x="0" y="0"/>
            <a:ext cx="12192000" cy="6858001"/>
            <a:chOff x="0" y="0"/>
            <a:chExt cx="9144000" cy="5143501"/>
          </a:xfrm>
        </p:grpSpPr>
        <p:sp>
          <p:nvSpPr>
            <p:cNvPr id="33" name="直角三角形 1"/>
            <p:cNvSpPr>
              <a:spLocks noChangeArrowheads="1"/>
            </p:cNvSpPr>
            <p:nvPr/>
          </p:nvSpPr>
          <p:spPr bwMode="auto">
            <a:xfrm flipH="1">
              <a:off x="110067" y="3122219"/>
              <a:ext cx="9033933" cy="2021282"/>
            </a:xfrm>
            <a:prstGeom prst="rtTriangle">
              <a:avLst/>
            </a:prstGeom>
            <a:solidFill>
              <a:srgbClr val="007C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34" name="直角三角形 72"/>
            <p:cNvSpPr>
              <a:spLocks noChangeArrowheads="1"/>
            </p:cNvSpPr>
            <p:nvPr/>
          </p:nvSpPr>
          <p:spPr bwMode="auto">
            <a:xfrm flipH="1">
              <a:off x="2817574" y="3561894"/>
              <a:ext cx="6326425" cy="1581606"/>
            </a:xfrm>
            <a:prstGeom prst="rtTriangle">
              <a:avLst/>
            </a:prstGeom>
            <a:solidFill>
              <a:srgbClr val="0063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35" name="直角三角形 38"/>
            <p:cNvSpPr>
              <a:spLocks noChangeArrowheads="1"/>
            </p:cNvSpPr>
            <p:nvPr/>
          </p:nvSpPr>
          <p:spPr bwMode="auto">
            <a:xfrm flipV="1">
              <a:off x="0" y="0"/>
              <a:ext cx="3800475" cy="950119"/>
            </a:xfrm>
            <a:prstGeom prst="rtTriangle">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grpSp>
        <p:nvGrpSpPr>
          <p:cNvPr id="36" name="Group 9"/>
          <p:cNvGrpSpPr>
            <a:grpSpLocks/>
          </p:cNvGrpSpPr>
          <p:nvPr/>
        </p:nvGrpSpPr>
        <p:grpSpPr bwMode="auto">
          <a:xfrm rot="159008">
            <a:off x="6981291" y="2702379"/>
            <a:ext cx="4614344" cy="3029476"/>
            <a:chOff x="54302" y="0"/>
            <a:chExt cx="3588744" cy="2867217"/>
          </a:xfrm>
        </p:grpSpPr>
        <p:sp>
          <p:nvSpPr>
            <p:cNvPr id="37" name="任意多边形 76"/>
            <p:cNvSpPr>
              <a:spLocks noChangeArrowheads="1"/>
            </p:cNvSpPr>
            <p:nvPr/>
          </p:nvSpPr>
          <p:spPr bwMode="auto">
            <a:xfrm rot="-900000">
              <a:off x="356920" y="0"/>
              <a:ext cx="3286126" cy="2867217"/>
            </a:xfrm>
            <a:custGeom>
              <a:avLst/>
              <a:gdLst>
                <a:gd name="T0" fmla="*/ 3286125 w 3286126"/>
                <a:gd name="T1" fmla="*/ 0 h 2867217"/>
                <a:gd name="T2" fmla="*/ 3286126 w 3286126"/>
                <a:gd name="T3" fmla="*/ 2867217 h 2867217"/>
                <a:gd name="T4" fmla="*/ 0 w 3286126"/>
                <a:gd name="T5" fmla="*/ 1986702 h 2867217"/>
                <a:gd name="T6" fmla="*/ 0 w 3286126"/>
                <a:gd name="T7" fmla="*/ 0 h 2867217"/>
                <a:gd name="T8" fmla="*/ 0 60000 65536"/>
                <a:gd name="T9" fmla="*/ 0 60000 65536"/>
                <a:gd name="T10" fmla="*/ 0 60000 65536"/>
                <a:gd name="T11" fmla="*/ 0 60000 65536"/>
                <a:gd name="T12" fmla="*/ 0 w 3286126"/>
                <a:gd name="T13" fmla="*/ 0 h 2867217"/>
                <a:gd name="T14" fmla="*/ 3286126 w 3286126"/>
                <a:gd name="T15" fmla="*/ 2867217 h 2867217"/>
              </a:gdLst>
              <a:ahLst/>
              <a:cxnLst>
                <a:cxn ang="T8">
                  <a:pos x="T0" y="T1"/>
                </a:cxn>
                <a:cxn ang="T9">
                  <a:pos x="T2" y="T3"/>
                </a:cxn>
                <a:cxn ang="T10">
                  <a:pos x="T4" y="T5"/>
                </a:cxn>
                <a:cxn ang="T11">
                  <a:pos x="T6" y="T7"/>
                </a:cxn>
              </a:cxnLst>
              <a:rect l="T12" t="T13" r="T14" b="T15"/>
              <a:pathLst>
                <a:path w="3286126" h="2867217">
                  <a:moveTo>
                    <a:pt x="3286125" y="0"/>
                  </a:moveTo>
                  <a:lnTo>
                    <a:pt x="3286126" y="2867217"/>
                  </a:lnTo>
                  <a:lnTo>
                    <a:pt x="0" y="1986702"/>
                  </a:lnTo>
                  <a:lnTo>
                    <a:pt x="0" y="0"/>
                  </a:lnTo>
                  <a:lnTo>
                    <a:pt x="3286125"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2400"/>
            </a:p>
          </p:txBody>
        </p:sp>
        <p:sp>
          <p:nvSpPr>
            <p:cNvPr id="38" name="矩形 31"/>
            <p:cNvSpPr>
              <a:spLocks noChangeArrowheads="1"/>
            </p:cNvSpPr>
            <p:nvPr/>
          </p:nvSpPr>
          <p:spPr bwMode="auto">
            <a:xfrm rot="20700000">
              <a:off x="54302" y="25621"/>
              <a:ext cx="3286125" cy="109137"/>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sp>
        <p:nvSpPr>
          <p:cNvPr id="39" name="矩形 36"/>
          <p:cNvSpPr>
            <a:spLocks noChangeArrowheads="1"/>
          </p:cNvSpPr>
          <p:nvPr/>
        </p:nvSpPr>
        <p:spPr bwMode="auto">
          <a:xfrm rot="20799467">
            <a:off x="7215168" y="2991463"/>
            <a:ext cx="44935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rPr>
              <a:t>快速产品研发适合用敏捷开发，</a:t>
            </a:r>
            <a:endParaRPr lang="en-US" altLang="zh-CN"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endParaRPr>
          </a:p>
          <a:p>
            <a:pPr algn="ctr"/>
            <a:r>
              <a:rPr lang="en-US" altLang="zh-CN"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rPr>
              <a:t>CMMI</a:t>
            </a:r>
            <a:r>
              <a:rPr lang="zh-CN" altLang="en-US"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rPr>
              <a:t>已经不适合现在互联网</a:t>
            </a:r>
            <a:endParaRPr lang="en-US" altLang="zh-CN"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endParaRPr>
          </a:p>
          <a:p>
            <a:pPr algn="ctr"/>
            <a:r>
              <a:rPr lang="zh-CN" altLang="en-US"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rPr>
              <a:t>产品的快速开发模式</a:t>
            </a:r>
            <a:endParaRPr lang="en-US" altLang="zh-CN" sz="2400" b="1" dirty="0">
              <a:solidFill>
                <a:schemeClr val="accent4"/>
              </a:solidFill>
              <a:latin typeface="DotumChe" panose="020B0609000101010101" pitchFamily="49" charset="-127"/>
              <a:ea typeface="微软雅黑" panose="020B0503020204020204" pitchFamily="34" charset="-122"/>
              <a:sym typeface="DotumChe" panose="020B0609000101010101" pitchFamily="49" charset="-127"/>
            </a:endParaRPr>
          </a:p>
        </p:txBody>
      </p:sp>
      <p:grpSp>
        <p:nvGrpSpPr>
          <p:cNvPr id="40" name="Group 15"/>
          <p:cNvGrpSpPr>
            <a:grpSpLocks/>
          </p:cNvGrpSpPr>
          <p:nvPr/>
        </p:nvGrpSpPr>
        <p:grpSpPr bwMode="auto">
          <a:xfrm>
            <a:off x="1005509" y="2384958"/>
            <a:ext cx="1778000" cy="1778000"/>
            <a:chOff x="0" y="0"/>
            <a:chExt cx="1333500" cy="1333500"/>
          </a:xfrm>
        </p:grpSpPr>
        <p:grpSp>
          <p:nvGrpSpPr>
            <p:cNvPr id="41" name="Group 16"/>
            <p:cNvGrpSpPr>
              <a:grpSpLocks/>
            </p:cNvGrpSpPr>
            <p:nvPr/>
          </p:nvGrpSpPr>
          <p:grpSpPr bwMode="auto">
            <a:xfrm>
              <a:off x="0" y="0"/>
              <a:ext cx="1333500" cy="1333500"/>
              <a:chOff x="0" y="0"/>
              <a:chExt cx="1333500" cy="1333500"/>
            </a:xfrm>
          </p:grpSpPr>
          <p:sp>
            <p:nvSpPr>
              <p:cNvPr id="43" name="椭圆 6"/>
              <p:cNvSpPr>
                <a:spLocks noChangeArrowheads="1"/>
              </p:cNvSpPr>
              <p:nvPr/>
            </p:nvSpPr>
            <p:spPr bwMode="auto">
              <a:xfrm>
                <a:off x="0" y="0"/>
                <a:ext cx="1333500" cy="1333500"/>
              </a:xfrm>
              <a:prstGeom prst="ellipse">
                <a:avLst/>
              </a:prstGeom>
              <a:solidFill>
                <a:schemeClr val="bg1"/>
              </a:solidFill>
              <a:ln w="57150">
                <a:solidFill>
                  <a:srgbClr val="FFC104"/>
                </a:solidFill>
                <a:miter lim="800000"/>
                <a:headEnd/>
                <a:tailEnd/>
              </a:ln>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44" name="椭圆 40"/>
              <p:cNvSpPr>
                <a:spLocks noChangeArrowheads="1"/>
              </p:cNvSpPr>
              <p:nvPr/>
            </p:nvSpPr>
            <p:spPr bwMode="auto">
              <a:xfrm>
                <a:off x="92868" y="92868"/>
                <a:ext cx="1147763" cy="1147763"/>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sp>
          <p:nvSpPr>
            <p:cNvPr id="42" name="矩形 42"/>
            <p:cNvSpPr>
              <a:spLocks noChangeArrowheads="1"/>
            </p:cNvSpPr>
            <p:nvPr/>
          </p:nvSpPr>
          <p:spPr bwMode="auto">
            <a:xfrm>
              <a:off x="113145" y="353881"/>
              <a:ext cx="1158009" cy="7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DotumChe" panose="020B0609000101010101" pitchFamily="49" charset="-127"/>
                </a:rPr>
                <a:t>产品负责人 </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DotumChe" panose="020B0609000101010101" pitchFamily="49" charset="-127"/>
              </a:endParaRPr>
            </a:p>
            <a:p>
              <a:pPr algn="ct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DotumChe" panose="020B0609000101010101" pitchFamily="49" charset="-127"/>
                </a:rPr>
                <a:t>Product </a:t>
              </a:r>
            </a:p>
            <a:p>
              <a:pPr algn="ct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DotumChe" panose="020B0609000101010101" pitchFamily="49" charset="-127"/>
                </a:rPr>
                <a:t>Owner</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DotumChe" panose="020B0609000101010101" pitchFamily="49" charset="-127"/>
              </a:endParaRPr>
            </a:p>
          </p:txBody>
        </p:sp>
      </p:grpSp>
      <p:grpSp>
        <p:nvGrpSpPr>
          <p:cNvPr id="45" name="Group 20"/>
          <p:cNvGrpSpPr>
            <a:grpSpLocks/>
          </p:cNvGrpSpPr>
          <p:nvPr/>
        </p:nvGrpSpPr>
        <p:grpSpPr bwMode="auto">
          <a:xfrm>
            <a:off x="3757085" y="4052719"/>
            <a:ext cx="1610783" cy="1612900"/>
            <a:chOff x="0" y="0"/>
            <a:chExt cx="1333500" cy="1333500"/>
          </a:xfrm>
        </p:grpSpPr>
        <p:grpSp>
          <p:nvGrpSpPr>
            <p:cNvPr id="46" name="Group 21"/>
            <p:cNvGrpSpPr>
              <a:grpSpLocks/>
            </p:cNvGrpSpPr>
            <p:nvPr/>
          </p:nvGrpSpPr>
          <p:grpSpPr bwMode="auto">
            <a:xfrm>
              <a:off x="0" y="0"/>
              <a:ext cx="1333500" cy="1333500"/>
              <a:chOff x="0" y="0"/>
              <a:chExt cx="1333500" cy="1333500"/>
            </a:xfrm>
          </p:grpSpPr>
          <p:sp>
            <p:nvSpPr>
              <p:cNvPr id="48" name="椭圆 47"/>
              <p:cNvSpPr>
                <a:spLocks noChangeArrowheads="1"/>
              </p:cNvSpPr>
              <p:nvPr/>
            </p:nvSpPr>
            <p:spPr bwMode="auto">
              <a:xfrm>
                <a:off x="0" y="0"/>
                <a:ext cx="1333500" cy="1333500"/>
              </a:xfrm>
              <a:prstGeom prst="ellipse">
                <a:avLst/>
              </a:prstGeom>
              <a:solidFill>
                <a:schemeClr val="bg1"/>
              </a:solidFill>
              <a:ln w="57150">
                <a:solidFill>
                  <a:schemeClr val="tx1">
                    <a:lumMod val="65000"/>
                    <a:lumOff val="35000"/>
                  </a:schemeClr>
                </a:solidFill>
                <a:miter lim="800000"/>
                <a:headEnd/>
                <a:tailEnd/>
              </a:ln>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49" name="椭圆 48"/>
              <p:cNvSpPr>
                <a:spLocks noChangeArrowheads="1"/>
              </p:cNvSpPr>
              <p:nvPr/>
            </p:nvSpPr>
            <p:spPr bwMode="auto">
              <a:xfrm>
                <a:off x="92868" y="92868"/>
                <a:ext cx="1147763" cy="1147763"/>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sp>
          <p:nvSpPr>
            <p:cNvPr id="47" name="矩形 46"/>
            <p:cNvSpPr>
              <a:spLocks noChangeArrowheads="1"/>
            </p:cNvSpPr>
            <p:nvPr/>
          </p:nvSpPr>
          <p:spPr bwMode="auto">
            <a:xfrm>
              <a:off x="162500" y="278545"/>
              <a:ext cx="1064567" cy="83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敏捷专家 </a:t>
              </a:r>
              <a:endPar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endParaRPr>
            </a:p>
            <a:p>
              <a:pPr algn="ctr"/>
              <a:r>
                <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Scrum </a:t>
              </a:r>
            </a:p>
            <a:p>
              <a:pPr algn="ctr"/>
              <a:r>
                <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Master</a:t>
              </a:r>
              <a:endParaRPr lang="zh-CN" altLang="en-US"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endParaRPr>
            </a:p>
          </p:txBody>
        </p:sp>
      </p:grpSp>
      <p:grpSp>
        <p:nvGrpSpPr>
          <p:cNvPr id="50" name="Group 25"/>
          <p:cNvGrpSpPr>
            <a:grpSpLocks/>
          </p:cNvGrpSpPr>
          <p:nvPr/>
        </p:nvGrpSpPr>
        <p:grpSpPr bwMode="auto">
          <a:xfrm>
            <a:off x="4675472" y="1817512"/>
            <a:ext cx="1858445" cy="1858444"/>
            <a:chOff x="0" y="0"/>
            <a:chExt cx="1333500" cy="1333500"/>
          </a:xfrm>
        </p:grpSpPr>
        <p:grpSp>
          <p:nvGrpSpPr>
            <p:cNvPr id="51" name="Group 26"/>
            <p:cNvGrpSpPr>
              <a:grpSpLocks/>
            </p:cNvGrpSpPr>
            <p:nvPr/>
          </p:nvGrpSpPr>
          <p:grpSpPr bwMode="auto">
            <a:xfrm>
              <a:off x="0" y="0"/>
              <a:ext cx="1333500" cy="1333500"/>
              <a:chOff x="0" y="0"/>
              <a:chExt cx="1333500" cy="1333500"/>
            </a:xfrm>
          </p:grpSpPr>
          <p:sp>
            <p:nvSpPr>
              <p:cNvPr id="53" name="椭圆 52"/>
              <p:cNvSpPr>
                <a:spLocks noChangeArrowheads="1"/>
              </p:cNvSpPr>
              <p:nvPr/>
            </p:nvSpPr>
            <p:spPr bwMode="auto">
              <a:xfrm>
                <a:off x="0" y="0"/>
                <a:ext cx="1333500" cy="1333500"/>
              </a:xfrm>
              <a:prstGeom prst="ellipse">
                <a:avLst/>
              </a:prstGeom>
              <a:solidFill>
                <a:schemeClr val="bg1"/>
              </a:solidFill>
              <a:ln w="57150">
                <a:solidFill>
                  <a:schemeClr val="bg2">
                    <a:lumMod val="75000"/>
                  </a:schemeClr>
                </a:solidFill>
                <a:miter lim="800000"/>
                <a:headEnd/>
                <a:tailEnd/>
              </a:ln>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54" name="椭圆 53"/>
              <p:cNvSpPr>
                <a:spLocks noChangeArrowheads="1"/>
              </p:cNvSpPr>
              <p:nvPr/>
            </p:nvSpPr>
            <p:spPr bwMode="auto">
              <a:xfrm>
                <a:off x="92868" y="92868"/>
                <a:ext cx="1147763" cy="1147763"/>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sp>
          <p:nvSpPr>
            <p:cNvPr id="52" name="矩形 51"/>
            <p:cNvSpPr>
              <a:spLocks noChangeArrowheads="1"/>
            </p:cNvSpPr>
            <p:nvPr/>
          </p:nvSpPr>
          <p:spPr bwMode="auto">
            <a:xfrm>
              <a:off x="219665" y="365831"/>
              <a:ext cx="923850" cy="7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敏捷团队 </a:t>
              </a:r>
              <a:endPar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endParaRPr>
            </a:p>
            <a:p>
              <a:pPr algn="ctr"/>
              <a:r>
                <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Scrum </a:t>
              </a:r>
            </a:p>
            <a:p>
              <a:pPr algn="ctr"/>
              <a:r>
                <a:rPr lang="en-US" altLang="zh-CN"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rPr>
                <a:t>Team</a:t>
              </a:r>
              <a:endParaRPr lang="zh-CN" altLang="en-US" sz="2000" b="1" dirty="0">
                <a:solidFill>
                  <a:schemeClr val="accent4"/>
                </a:solidFill>
                <a:latin typeface="微软雅黑" panose="020B0503020204020204" pitchFamily="34" charset="-122"/>
                <a:ea typeface="微软雅黑" panose="020B0503020204020204" pitchFamily="34" charset="-122"/>
                <a:sym typeface="DotumChe" panose="020B0609000101010101" pitchFamily="49" charset="-127"/>
              </a:endParaRPr>
            </a:p>
          </p:txBody>
        </p:sp>
      </p:grpSp>
      <p:grpSp>
        <p:nvGrpSpPr>
          <p:cNvPr id="60" name="组合 59"/>
          <p:cNvGrpSpPr/>
          <p:nvPr/>
        </p:nvGrpSpPr>
        <p:grpSpPr>
          <a:xfrm>
            <a:off x="10391" y="445819"/>
            <a:ext cx="12192000" cy="926935"/>
            <a:chOff x="0" y="92529"/>
            <a:chExt cx="12192000" cy="926935"/>
          </a:xfrm>
        </p:grpSpPr>
        <p:sp>
          <p:nvSpPr>
            <p:cNvPr id="61" name="矩形 60"/>
            <p:cNvSpPr/>
            <p:nvPr/>
          </p:nvSpPr>
          <p:spPr>
            <a:xfrm>
              <a:off x="0" y="346363"/>
              <a:ext cx="12192000" cy="6731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73241" y="92529"/>
              <a:ext cx="4244232" cy="834540"/>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49888" y="237260"/>
              <a:ext cx="4011014" cy="584775"/>
            </a:xfrm>
            <a:prstGeom prst="rect">
              <a:avLst/>
            </a:prstGeom>
            <a:noFill/>
          </p:spPr>
          <p:txBody>
            <a:bodyPr wrap="square" rtlCol="0">
              <a:spAutoFit/>
            </a:bodyPr>
            <a:lstStyle/>
            <a:p>
              <a:pPr algn="ctr"/>
              <a:r>
                <a:rPr lang="zh-CN" altLang="en-US" sz="3200" b="1" dirty="0">
                  <a:solidFill>
                    <a:srgbClr val="595959"/>
                  </a:solidFill>
                  <a:latin typeface="微软雅黑" panose="020B0503020204020204" pitchFamily="34" charset="-122"/>
                  <a:ea typeface="微软雅黑" panose="020B0503020204020204" pitchFamily="34" charset="-122"/>
                </a:rPr>
                <a:t>快速的敏捷开发</a:t>
              </a:r>
              <a:endParaRPr lang="en-US" altLang="zh-CN" sz="3200" b="1" dirty="0">
                <a:solidFill>
                  <a:srgbClr val="59595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448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前端工程师</a:t>
            </a:r>
          </a:p>
        </p:txBody>
      </p:sp>
      <p:pic>
        <p:nvPicPr>
          <p:cNvPr id="2051" name="Picture 3" descr="登陆界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008" y="1219200"/>
            <a:ext cx="4508299" cy="5638800"/>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1120365" y="1716612"/>
            <a:ext cx="822661" cy="830997"/>
          </a:xfrm>
          <a:prstGeom prst="rect">
            <a:avLst/>
          </a:prstGeom>
        </p:spPr>
        <p:txBody>
          <a:bodyPr wrap="none">
            <a:spAutoFit/>
          </a:bodyPr>
          <a:lstStyle/>
          <a:p>
            <a:r>
              <a:rPr lang="en-US" altLang="zh-CN" sz="4800" dirty="0">
                <a:solidFill>
                  <a:srgbClr val="44546A">
                    <a:lumMod val="75000"/>
                  </a:srgbClr>
                </a:solidFill>
                <a:latin typeface="文泉驿微米黑" panose="020B0606030804020204" pitchFamily="34" charset="-122"/>
                <a:ea typeface="文泉驿微米黑" panose="020B0606030804020204" pitchFamily="34" charset="-122"/>
                <a:cs typeface="文泉驿微米黑" panose="020B0606030804020204" pitchFamily="34" charset="-122"/>
              </a:rPr>
              <a:t>UI</a:t>
            </a:r>
            <a:endParaRPr lang="zh-CN" altLang="en-US" dirty="0"/>
          </a:p>
        </p:txBody>
      </p:sp>
      <p:sp>
        <p:nvSpPr>
          <p:cNvPr id="20" name="矩形 19"/>
          <p:cNvSpPr/>
          <p:nvPr/>
        </p:nvSpPr>
        <p:spPr>
          <a:xfrm>
            <a:off x="9486900" y="1716611"/>
            <a:ext cx="939681" cy="830997"/>
          </a:xfrm>
          <a:prstGeom prst="rect">
            <a:avLst/>
          </a:prstGeom>
        </p:spPr>
        <p:txBody>
          <a:bodyPr wrap="none">
            <a:spAutoFit/>
          </a:bodyPr>
          <a:lstStyle/>
          <a:p>
            <a:r>
              <a:rPr lang="en-US" altLang="zh-CN" sz="4800" dirty="0">
                <a:solidFill>
                  <a:srgbClr val="44546A">
                    <a:lumMod val="75000"/>
                  </a:srgbClr>
                </a:solidFill>
                <a:latin typeface="文泉驿微米黑" panose="020B0606030804020204" pitchFamily="34" charset="-122"/>
                <a:ea typeface="文泉驿微米黑" panose="020B0606030804020204" pitchFamily="34" charset="-122"/>
                <a:cs typeface="文泉驿微米黑" panose="020B0606030804020204" pitchFamily="34" charset="-122"/>
              </a:rPr>
              <a:t>UE</a:t>
            </a:r>
            <a:endParaRPr lang="zh-CN" altLang="en-US" dirty="0"/>
          </a:p>
        </p:txBody>
      </p:sp>
      <p:sp>
        <p:nvSpPr>
          <p:cNvPr id="22" name="矩形 21"/>
          <p:cNvSpPr/>
          <p:nvPr/>
        </p:nvSpPr>
        <p:spPr>
          <a:xfrm>
            <a:off x="871023" y="2774720"/>
            <a:ext cx="2899185"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色彩配置；</a:t>
            </a: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扁平化素材；</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控件样式</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控件间距</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页面布局</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9243807" y="2547608"/>
            <a:ext cx="2899185"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页面控件设计；</a:t>
            </a: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操作事件；</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控件自我解释性；</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文字内容；</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q"/>
            </a:pPr>
            <a:r>
              <a:rPr lang="zh-CN" altLang="en-US" dirty="0">
                <a:solidFill>
                  <a:schemeClr val="tx2">
                    <a:lumMod val="75000"/>
                  </a:schemeClr>
                </a:solidFill>
                <a:latin typeface="微软雅黑" panose="020B0503020204020204" pitchFamily="34" charset="-122"/>
                <a:ea typeface="微软雅黑" panose="020B0503020204020204" pitchFamily="34" charset="-122"/>
              </a:rPr>
              <a:t>提示内容；</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871023" y="5398767"/>
            <a:ext cx="1415772" cy="830997"/>
          </a:xfrm>
          <a:prstGeom prst="rect">
            <a:avLst/>
          </a:prstGeom>
        </p:spPr>
        <p:txBody>
          <a:bodyPr wrap="none">
            <a:spAutoFit/>
          </a:bodyPr>
          <a:lstStyle/>
          <a:p>
            <a:r>
              <a:rPr lang="zh-CN" altLang="en-US" sz="4800" dirty="0">
                <a:solidFill>
                  <a:srgbClr val="44546A">
                    <a:lumMod val="75000"/>
                  </a:srgbClr>
                </a:solidFill>
                <a:latin typeface="微软雅黑" panose="020B0503020204020204" pitchFamily="34" charset="-122"/>
                <a:ea typeface="微软雅黑" panose="020B0503020204020204" pitchFamily="34" charset="-122"/>
                <a:cs typeface="文泉驿微米黑" panose="020B0606030804020204" pitchFamily="34" charset="-122"/>
              </a:rPr>
              <a:t>看脸</a:t>
            </a:r>
            <a:endParaRPr lang="zh-CN" altLang="en-US" dirty="0">
              <a:latin typeface="微软雅黑" panose="020B0503020204020204" pitchFamily="34" charset="-122"/>
              <a:ea typeface="微软雅黑" panose="020B0503020204020204" pitchFamily="34" charset="-122"/>
            </a:endParaRPr>
          </a:p>
        </p:txBody>
      </p:sp>
      <p:sp>
        <p:nvSpPr>
          <p:cNvPr id="25" name="矩形 24"/>
          <p:cNvSpPr/>
          <p:nvPr/>
        </p:nvSpPr>
        <p:spPr>
          <a:xfrm>
            <a:off x="9355520" y="5398766"/>
            <a:ext cx="1415772" cy="830997"/>
          </a:xfrm>
          <a:prstGeom prst="rect">
            <a:avLst/>
          </a:prstGeom>
        </p:spPr>
        <p:txBody>
          <a:bodyPr wrap="none">
            <a:spAutoFit/>
          </a:bodyPr>
          <a:lstStyle/>
          <a:p>
            <a:r>
              <a:rPr lang="zh-CN" altLang="en-US" sz="4800" dirty="0">
                <a:solidFill>
                  <a:srgbClr val="44546A">
                    <a:lumMod val="75000"/>
                  </a:srgbClr>
                </a:solidFill>
                <a:latin typeface="微软雅黑" panose="020B0503020204020204" pitchFamily="34" charset="-122"/>
                <a:ea typeface="微软雅黑" panose="020B0503020204020204" pitchFamily="34" charset="-122"/>
                <a:cs typeface="文泉驿微米黑" panose="020B0606030804020204" pitchFamily="34" charset="-122"/>
              </a:rPr>
              <a:t>走心</a:t>
            </a:r>
          </a:p>
        </p:txBody>
      </p:sp>
      <p:grpSp>
        <p:nvGrpSpPr>
          <p:cNvPr id="26" name="组合 25"/>
          <p:cNvGrpSpPr/>
          <p:nvPr/>
        </p:nvGrpSpPr>
        <p:grpSpPr>
          <a:xfrm>
            <a:off x="0" y="0"/>
            <a:ext cx="11025554" cy="1489501"/>
            <a:chOff x="0" y="0"/>
            <a:chExt cx="12192000" cy="1489501"/>
          </a:xfrm>
        </p:grpSpPr>
        <p:sp>
          <p:nvSpPr>
            <p:cNvPr id="27" name="矩形 26"/>
            <p:cNvSpPr/>
            <p:nvPr/>
          </p:nvSpPr>
          <p:spPr>
            <a:xfrm>
              <a:off x="0" y="1825"/>
              <a:ext cx="12192000" cy="1217375"/>
            </a:xfrm>
            <a:prstGeom prst="rect">
              <a:avLst/>
            </a:prstGeom>
            <a:solidFill>
              <a:srgbClr val="00B0F0"/>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前端工程师</a:t>
              </a:r>
            </a:p>
          </p:txBody>
        </p:sp>
        <p:sp>
          <p:nvSpPr>
            <p:cNvPr id="29" name="矩形 28"/>
            <p:cNvSpPr/>
            <p:nvPr/>
          </p:nvSpPr>
          <p:spPr>
            <a:xfrm>
              <a:off x="415515" y="0"/>
              <a:ext cx="1282700" cy="1489501"/>
            </a:xfrm>
            <a:prstGeom prst="rect">
              <a:avLst/>
            </a:prstGeom>
            <a:solidFill>
              <a:srgbClr val="EA3482"/>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5</a:t>
              </a:r>
              <a:r>
                <a:rPr lang="en-US" altLang="zh-CN" b="1" dirty="0">
                  <a:solidFill>
                    <a:srgbClr val="595959"/>
                  </a:solidFill>
                  <a:latin typeface="微软雅黑" panose="020B0503020204020204" pitchFamily="34" charset="-122"/>
                  <a:ea typeface="微软雅黑" panose="020B0503020204020204" pitchFamily="34" charset="-122"/>
                </a:rPr>
                <a:t>5th</a:t>
              </a:r>
            </a:p>
          </p:txBody>
        </p:sp>
      </p:grpSp>
    </p:spTree>
    <p:extLst>
      <p:ext uri="{BB962C8B-B14F-4D97-AF65-F5344CB8AC3E}">
        <p14:creationId xmlns:p14="http://schemas.microsoft.com/office/powerpoint/2010/main" val="3673790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1858" y="1673459"/>
            <a:ext cx="10786364" cy="4881220"/>
          </a:xfrm>
          <a:prstGeom prst="rect">
            <a:avLst/>
          </a:prstGeom>
          <a:solidFill>
            <a:schemeClr val="accent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502471" y="2758440"/>
            <a:ext cx="13484412" cy="2215991"/>
          </a:xfrm>
          <a:prstGeom prst="rect">
            <a:avLst/>
          </a:prstGeom>
          <a:noFill/>
        </p:spPr>
        <p:txBody>
          <a:bodyPr wrap="square" rtlCol="0">
            <a:spAutoFit/>
          </a:bodyPr>
          <a:lstStyle/>
          <a:p>
            <a:pPr algn="ctr"/>
            <a:r>
              <a:rPr lang="zh-CN" altLang="en-US" sz="13800" dirty="0">
                <a:solidFill>
                  <a:schemeClr val="accent4">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开发工程师</a:t>
            </a:r>
          </a:p>
        </p:txBody>
      </p:sp>
      <p:sp>
        <p:nvSpPr>
          <p:cNvPr id="6" name="矩形 5"/>
          <p:cNvSpPr/>
          <p:nvPr/>
        </p:nvSpPr>
        <p:spPr>
          <a:xfrm>
            <a:off x="671857" y="727135"/>
            <a:ext cx="10797654" cy="1138183"/>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7871" y="869325"/>
            <a:ext cx="4861560" cy="830997"/>
          </a:xfrm>
          <a:prstGeom prst="rect">
            <a:avLst/>
          </a:prstGeom>
          <a:noFill/>
        </p:spPr>
        <p:txBody>
          <a:bodyPr wrap="square" rtlCol="0">
            <a:spAutoFit/>
          </a:bodyPr>
          <a:lstStyle/>
          <a:p>
            <a:r>
              <a:rPr lang="en-US" altLang="zh-CN"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rPr>
              <a:t>Developer</a:t>
            </a:r>
            <a:endParaRPr lang="zh-CN" altLang="en-US" sz="4800" dirty="0">
              <a:solidFill>
                <a:schemeClr val="tx2">
                  <a:lumMod val="20000"/>
                  <a:lumOff val="80000"/>
                </a:schemeClr>
              </a:solidFill>
              <a:latin typeface="文泉驿微米黑" panose="020B0606030804020204" pitchFamily="34" charset="-122"/>
              <a:ea typeface="文泉驿微米黑" panose="020B0606030804020204" pitchFamily="34" charset="-122"/>
              <a:cs typeface="文泉驿微米黑" panose="020B0606030804020204" pitchFamily="34" charset="-122"/>
            </a:endParaRPr>
          </a:p>
        </p:txBody>
      </p:sp>
    </p:spTree>
    <p:extLst>
      <p:ext uri="{BB962C8B-B14F-4D97-AF65-F5344CB8AC3E}">
        <p14:creationId xmlns:p14="http://schemas.microsoft.com/office/powerpoint/2010/main" val="17658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10972800" cy="1206500"/>
          </a:xfrm>
          <a:prstGeom prst="rect">
            <a:avLst/>
          </a:prstGeom>
          <a:solidFill>
            <a:schemeClr val="accent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开发工程师</a:t>
            </a:r>
          </a:p>
        </p:txBody>
      </p:sp>
      <p:sp>
        <p:nvSpPr>
          <p:cNvPr id="9" name="矩形 8"/>
          <p:cNvSpPr/>
          <p:nvPr/>
        </p:nvSpPr>
        <p:spPr>
          <a:xfrm>
            <a:off x="415515" y="0"/>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6</a:t>
            </a:r>
            <a:r>
              <a:rPr lang="en-US" altLang="zh-CN" b="1" dirty="0">
                <a:solidFill>
                  <a:srgbClr val="595959"/>
                </a:solidFill>
                <a:latin typeface="微软雅黑" panose="020B0503020204020204" pitchFamily="34" charset="-122"/>
                <a:ea typeface="微软雅黑" panose="020B0503020204020204" pitchFamily="34" charset="-122"/>
              </a:rPr>
              <a:t>6th</a:t>
            </a:r>
          </a:p>
        </p:txBody>
      </p:sp>
      <p:sp>
        <p:nvSpPr>
          <p:cNvPr id="13" name="椭圆 12"/>
          <p:cNvSpPr/>
          <p:nvPr/>
        </p:nvSpPr>
        <p:spPr>
          <a:xfrm>
            <a:off x="3404896" y="1936539"/>
            <a:ext cx="2110153" cy="2110153"/>
          </a:xfrm>
          <a:prstGeom prst="ellipse">
            <a:avLst/>
          </a:prstGeom>
          <a:solidFill>
            <a:srgbClr val="0070C0">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JAVA</a:t>
            </a:r>
            <a:endParaRPr lang="zh-CN" altLang="en-US" sz="2400" dirty="0">
              <a:latin typeface="微软雅黑" panose="020B0503020204020204" pitchFamily="34" charset="-122"/>
              <a:ea typeface="微软雅黑" panose="020B0503020204020204" pitchFamily="34" charset="-122"/>
            </a:endParaRPr>
          </a:p>
        </p:txBody>
      </p:sp>
      <p:sp>
        <p:nvSpPr>
          <p:cNvPr id="14" name="椭圆 13"/>
          <p:cNvSpPr/>
          <p:nvPr/>
        </p:nvSpPr>
        <p:spPr>
          <a:xfrm>
            <a:off x="7454731" y="5582470"/>
            <a:ext cx="1043354" cy="1043354"/>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Ruby</a:t>
            </a:r>
            <a:endParaRPr lang="zh-CN" altLang="en-US" sz="1600" dirty="0">
              <a:latin typeface="微软雅黑" panose="020B0503020204020204" pitchFamily="34" charset="-122"/>
              <a:ea typeface="微软雅黑" panose="020B0503020204020204" pitchFamily="34" charset="-122"/>
            </a:endParaRPr>
          </a:p>
        </p:txBody>
      </p:sp>
      <p:sp>
        <p:nvSpPr>
          <p:cNvPr id="15" name="椭圆 14"/>
          <p:cNvSpPr/>
          <p:nvPr/>
        </p:nvSpPr>
        <p:spPr>
          <a:xfrm>
            <a:off x="6247724" y="1433045"/>
            <a:ext cx="1795838" cy="1795838"/>
          </a:xfrm>
          <a:prstGeom prst="ellipse">
            <a:avLst/>
          </a:prstGeom>
          <a:solidFill>
            <a:srgbClr val="D617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iOS</a:t>
            </a:r>
            <a:endParaRPr lang="zh-CN" altLang="en-US" sz="2000" dirty="0">
              <a:latin typeface="微软雅黑" panose="020B0503020204020204" pitchFamily="34" charset="-122"/>
              <a:ea typeface="微软雅黑" panose="020B0503020204020204" pitchFamily="34" charset="-122"/>
            </a:endParaRPr>
          </a:p>
        </p:txBody>
      </p:sp>
      <p:sp>
        <p:nvSpPr>
          <p:cNvPr id="16" name="椭圆 15"/>
          <p:cNvSpPr/>
          <p:nvPr/>
        </p:nvSpPr>
        <p:spPr>
          <a:xfrm>
            <a:off x="8776237" y="1732529"/>
            <a:ext cx="1699852" cy="16998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Android</a:t>
            </a:r>
            <a:endParaRPr lang="zh-CN" altLang="en-US" sz="2000" dirty="0">
              <a:latin typeface="微软雅黑" panose="020B0503020204020204" pitchFamily="34" charset="-122"/>
              <a:ea typeface="微软雅黑" panose="020B0503020204020204" pitchFamily="34" charset="-122"/>
            </a:endParaRPr>
          </a:p>
        </p:txBody>
      </p:sp>
      <p:sp>
        <p:nvSpPr>
          <p:cNvPr id="17" name="椭圆 16"/>
          <p:cNvSpPr/>
          <p:nvPr/>
        </p:nvSpPr>
        <p:spPr>
          <a:xfrm>
            <a:off x="7349219" y="3848780"/>
            <a:ext cx="1148866" cy="1148866"/>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HTML5</a:t>
            </a:r>
            <a:endParaRPr lang="zh-CN" altLang="en-US" sz="2000" dirty="0">
              <a:latin typeface="微软雅黑" panose="020B0503020204020204" pitchFamily="34" charset="-122"/>
              <a:ea typeface="微软雅黑" panose="020B0503020204020204" pitchFamily="34" charset="-122"/>
            </a:endParaRPr>
          </a:p>
        </p:txBody>
      </p:sp>
      <p:sp>
        <p:nvSpPr>
          <p:cNvPr id="18" name="椭圆 17"/>
          <p:cNvSpPr/>
          <p:nvPr/>
        </p:nvSpPr>
        <p:spPr>
          <a:xfrm>
            <a:off x="1646439" y="1592410"/>
            <a:ext cx="1477109" cy="14771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C/C++</a:t>
            </a:r>
            <a:endParaRPr lang="zh-CN" altLang="en-US" sz="2000" dirty="0">
              <a:latin typeface="微软雅黑" panose="020B0503020204020204" pitchFamily="34" charset="-122"/>
              <a:ea typeface="微软雅黑" panose="020B0503020204020204" pitchFamily="34" charset="-122"/>
            </a:endParaRPr>
          </a:p>
        </p:txBody>
      </p:sp>
      <p:sp>
        <p:nvSpPr>
          <p:cNvPr id="19" name="椭圆 18"/>
          <p:cNvSpPr/>
          <p:nvPr/>
        </p:nvSpPr>
        <p:spPr>
          <a:xfrm>
            <a:off x="2547963" y="4105361"/>
            <a:ext cx="1477109" cy="147710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PHP</a:t>
            </a:r>
            <a:endParaRPr lang="zh-CN" altLang="en-US" sz="2000" dirty="0">
              <a:latin typeface="微软雅黑" panose="020B0503020204020204" pitchFamily="34" charset="-122"/>
              <a:ea typeface="微软雅黑" panose="020B0503020204020204" pitchFamily="34" charset="-122"/>
            </a:endParaRPr>
          </a:p>
        </p:txBody>
      </p:sp>
      <p:sp>
        <p:nvSpPr>
          <p:cNvPr id="20" name="椭圆 19"/>
          <p:cNvSpPr/>
          <p:nvPr/>
        </p:nvSpPr>
        <p:spPr>
          <a:xfrm>
            <a:off x="1100878" y="5207489"/>
            <a:ext cx="1219200" cy="12192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Swift</a:t>
            </a:r>
            <a:endParaRPr lang="zh-CN" altLang="en-US" sz="2000" dirty="0">
              <a:latin typeface="微软雅黑" panose="020B0503020204020204" pitchFamily="34" charset="-122"/>
              <a:ea typeface="微软雅黑" panose="020B0503020204020204" pitchFamily="34" charset="-122"/>
            </a:endParaRPr>
          </a:p>
        </p:txBody>
      </p:sp>
      <p:sp>
        <p:nvSpPr>
          <p:cNvPr id="21" name="椭圆 20"/>
          <p:cNvSpPr/>
          <p:nvPr/>
        </p:nvSpPr>
        <p:spPr>
          <a:xfrm>
            <a:off x="8993548" y="4423213"/>
            <a:ext cx="1834760" cy="183476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.NET</a:t>
            </a:r>
            <a:endParaRPr lang="zh-CN" altLang="en-US" sz="2000" dirty="0">
              <a:latin typeface="微软雅黑" panose="020B0503020204020204" pitchFamily="34" charset="-122"/>
              <a:ea typeface="微软雅黑" panose="020B0503020204020204" pitchFamily="34" charset="-122"/>
            </a:endParaRPr>
          </a:p>
        </p:txBody>
      </p:sp>
      <p:sp>
        <p:nvSpPr>
          <p:cNvPr id="22" name="椭圆 21"/>
          <p:cNvSpPr/>
          <p:nvPr/>
        </p:nvSpPr>
        <p:spPr>
          <a:xfrm>
            <a:off x="4684135" y="5078535"/>
            <a:ext cx="1600668" cy="1477109"/>
          </a:xfrm>
          <a:prstGeom prst="ellipse">
            <a:avLst/>
          </a:prstGeom>
          <a:solidFill>
            <a:srgbClr val="E92B6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Python</a:t>
            </a:r>
            <a:endParaRPr lang="zh-CN" altLang="en-US" sz="2000" dirty="0">
              <a:latin typeface="微软雅黑" panose="020B0503020204020204" pitchFamily="34" charset="-122"/>
              <a:ea typeface="微软雅黑" panose="020B0503020204020204" pitchFamily="34" charset="-122"/>
            </a:endParaRPr>
          </a:p>
        </p:txBody>
      </p:sp>
      <p:sp>
        <p:nvSpPr>
          <p:cNvPr id="23" name="椭圆 22"/>
          <p:cNvSpPr/>
          <p:nvPr/>
        </p:nvSpPr>
        <p:spPr>
          <a:xfrm>
            <a:off x="5657670" y="3626105"/>
            <a:ext cx="664724" cy="664724"/>
          </a:xfrm>
          <a:prstGeom prst="ellipse">
            <a:avLst/>
          </a:prstGeom>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dirty="0"/>
              <a:t>VB</a:t>
            </a:r>
            <a:endParaRPr lang="zh-CN" altLang="en-US" sz="2000" dirty="0">
              <a:latin typeface="微软雅黑" panose="020B0503020204020204" pitchFamily="34" charset="-122"/>
              <a:ea typeface="微软雅黑" panose="020B0503020204020204" pitchFamily="34" charset="-122"/>
            </a:endParaRPr>
          </a:p>
        </p:txBody>
      </p:sp>
      <p:sp>
        <p:nvSpPr>
          <p:cNvPr id="24" name="椭圆 23"/>
          <p:cNvSpPr/>
          <p:nvPr/>
        </p:nvSpPr>
        <p:spPr>
          <a:xfrm>
            <a:off x="853323" y="3435019"/>
            <a:ext cx="1223347" cy="1223347"/>
          </a:xfrm>
          <a:prstGeom prst="ellipse">
            <a:avLst/>
          </a:prstGeom>
          <a:solidFill>
            <a:srgbClr val="EA348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Unity3D</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437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73950" y="1790681"/>
            <a:ext cx="3109440" cy="523220"/>
          </a:xfrm>
          <a:prstGeom prst="rect">
            <a:avLst/>
          </a:prstGeom>
          <a:noFill/>
        </p:spPr>
        <p:txBody>
          <a:bodyPr wrap="square" rtlCol="0">
            <a:spAutoFit/>
          </a:body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一个开发工程师</a:t>
            </a:r>
          </a:p>
        </p:txBody>
      </p:sp>
      <p:sp>
        <p:nvSpPr>
          <p:cNvPr id="26" name="文本框 25"/>
          <p:cNvSpPr txBox="1"/>
          <p:nvPr/>
        </p:nvSpPr>
        <p:spPr>
          <a:xfrm>
            <a:off x="902865" y="2311948"/>
            <a:ext cx="2897329" cy="954107"/>
          </a:xfrm>
          <a:prstGeom prst="rect">
            <a:avLst/>
          </a:prstGeom>
          <a:noFill/>
        </p:spPr>
        <p:txBody>
          <a:bodyPr wrap="square" rtlCol="0">
            <a:spAutoFit/>
          </a:body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在项目里面具体</a:t>
            </a:r>
            <a:endParaRPr lang="en-US" altLang="zh-CN" sz="28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endParaRPr>
          </a:p>
          <a:p>
            <a:r>
              <a:rPr lang="zh-CN" altLang="en-US" sz="28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做了什么事情？</a:t>
            </a:r>
          </a:p>
        </p:txBody>
      </p:sp>
      <p:sp>
        <p:nvSpPr>
          <p:cNvPr id="29" name="文本框 28"/>
          <p:cNvSpPr txBox="1"/>
          <p:nvPr/>
        </p:nvSpPr>
        <p:spPr>
          <a:xfrm>
            <a:off x="7660291" y="5552415"/>
            <a:ext cx="3713736" cy="646331"/>
          </a:xfrm>
          <a:prstGeom prst="rect">
            <a:avLst/>
          </a:prstGeom>
          <a:noFill/>
        </p:spPr>
        <p:txBody>
          <a:bodyPr wrap="square" rtlCol="0">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真相就是这样</a:t>
            </a:r>
          </a:p>
        </p:txBody>
      </p:sp>
      <p:grpSp>
        <p:nvGrpSpPr>
          <p:cNvPr id="5" name="组合 4"/>
          <p:cNvGrpSpPr/>
          <p:nvPr/>
        </p:nvGrpSpPr>
        <p:grpSpPr>
          <a:xfrm>
            <a:off x="3695718" y="2447579"/>
            <a:ext cx="4251660" cy="3242268"/>
            <a:chOff x="3650562" y="2436290"/>
            <a:chExt cx="4251660" cy="3242268"/>
          </a:xfrm>
        </p:grpSpPr>
        <p:sp>
          <p:nvSpPr>
            <p:cNvPr id="20" name="文本框 10"/>
            <p:cNvSpPr>
              <a:spLocks noChangeArrowheads="1"/>
            </p:cNvSpPr>
            <p:nvPr/>
          </p:nvSpPr>
          <p:spPr bwMode="auto">
            <a:xfrm>
              <a:off x="4143376" y="4523605"/>
              <a:ext cx="1331141" cy="523220"/>
            </a:xfrm>
            <a:prstGeom prst="rect">
              <a:avLst/>
            </a:prstGeom>
            <a:solidFill>
              <a:srgbClr val="00B3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bg1"/>
                  </a:solidFill>
                  <a:latin typeface="微软雅黑" panose="020B0503020204020204" pitchFamily="34" charset="-122"/>
                  <a:ea typeface="微软雅黑" panose="020B0503020204020204" pitchFamily="34" charset="-122"/>
                  <a:sym typeface="DotumChe" panose="020B0609000101010101" pitchFamily="49" charset="-127"/>
                </a:rPr>
                <a:t>测试</a:t>
              </a:r>
              <a:endParaRPr lang="en-US" altLang="zh-CN" sz="2800" dirty="0">
                <a:solidFill>
                  <a:schemeClr val="bg1"/>
                </a:solidFill>
                <a:latin typeface="微软雅黑" panose="020B0503020204020204" pitchFamily="34" charset="-122"/>
                <a:ea typeface="微软雅黑" panose="020B0503020204020204" pitchFamily="34" charset="-122"/>
                <a:sym typeface="DotumChe" panose="020B0609000101010101" pitchFamily="49" charset="-127"/>
              </a:endParaRPr>
            </a:p>
          </p:txBody>
        </p:sp>
        <p:sp>
          <p:nvSpPr>
            <p:cNvPr id="21" name="文本框 14"/>
            <p:cNvSpPr>
              <a:spLocks noChangeArrowheads="1"/>
            </p:cNvSpPr>
            <p:nvPr/>
          </p:nvSpPr>
          <p:spPr bwMode="auto">
            <a:xfrm>
              <a:off x="4533901" y="3781334"/>
              <a:ext cx="1248739" cy="64633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36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开发</a:t>
              </a:r>
              <a:endParaRPr lang="en-US" altLang="zh-CN" sz="36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sp>
          <p:nvSpPr>
            <p:cNvPr id="22" name="文本框 15"/>
            <p:cNvSpPr>
              <a:spLocks noChangeArrowheads="1"/>
            </p:cNvSpPr>
            <p:nvPr/>
          </p:nvSpPr>
          <p:spPr bwMode="auto">
            <a:xfrm>
              <a:off x="3650562" y="3303044"/>
              <a:ext cx="1390641" cy="40011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系统设计</a:t>
              </a:r>
              <a:endParaRPr lang="en-US" altLang="zh-CN" sz="20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sp>
          <p:nvSpPr>
            <p:cNvPr id="23" name="文本框 16"/>
            <p:cNvSpPr>
              <a:spLocks noChangeArrowheads="1"/>
            </p:cNvSpPr>
            <p:nvPr/>
          </p:nvSpPr>
          <p:spPr bwMode="auto">
            <a:xfrm>
              <a:off x="5290525" y="3122978"/>
              <a:ext cx="1674446" cy="523220"/>
            </a:xfrm>
            <a:prstGeom prst="rect">
              <a:avLst/>
            </a:prstGeom>
            <a:solidFill>
              <a:srgbClr val="8ABC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产品设计</a:t>
              </a:r>
              <a:endParaRPr lang="en-US" altLang="zh-CN" sz="28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sp>
          <p:nvSpPr>
            <p:cNvPr id="24" name="文本框 17"/>
            <p:cNvSpPr>
              <a:spLocks noChangeArrowheads="1"/>
            </p:cNvSpPr>
            <p:nvPr/>
          </p:nvSpPr>
          <p:spPr bwMode="auto">
            <a:xfrm>
              <a:off x="5756086" y="4322426"/>
              <a:ext cx="872126" cy="52322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en-US" altLang="zh-CN" sz="2800" dirty="0">
                  <a:solidFill>
                    <a:schemeClr val="bg1"/>
                  </a:solidFill>
                  <a:latin typeface="微软雅黑" panose="020B0503020204020204" pitchFamily="34" charset="-122"/>
                  <a:ea typeface="微软雅黑" panose="020B0503020204020204" pitchFamily="34" charset="-122"/>
                  <a:sym typeface="DotumChe" panose="020B0609000101010101" pitchFamily="49" charset="-127"/>
                </a:rPr>
                <a:t>UI</a:t>
              </a:r>
            </a:p>
          </p:txBody>
        </p:sp>
        <p:sp>
          <p:nvSpPr>
            <p:cNvPr id="27" name="文本框 18"/>
            <p:cNvSpPr>
              <a:spLocks noChangeArrowheads="1"/>
            </p:cNvSpPr>
            <p:nvPr/>
          </p:nvSpPr>
          <p:spPr bwMode="auto">
            <a:xfrm>
              <a:off x="4605140" y="5155338"/>
              <a:ext cx="872126" cy="52322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en-US" altLang="zh-CN" sz="2800" dirty="0">
                  <a:solidFill>
                    <a:schemeClr val="bg1"/>
                  </a:solidFill>
                  <a:latin typeface="微软雅黑" panose="020B0503020204020204" pitchFamily="34" charset="-122"/>
                  <a:ea typeface="微软雅黑" panose="020B0503020204020204" pitchFamily="34" charset="-122"/>
                  <a:sym typeface="DotumChe" panose="020B0609000101010101" pitchFamily="49" charset="-127"/>
                </a:rPr>
                <a:t>UE</a:t>
              </a:r>
            </a:p>
          </p:txBody>
        </p:sp>
        <p:sp>
          <p:nvSpPr>
            <p:cNvPr id="30" name="文本框 19"/>
            <p:cNvSpPr>
              <a:spLocks noChangeArrowheads="1"/>
            </p:cNvSpPr>
            <p:nvPr/>
          </p:nvSpPr>
          <p:spPr bwMode="auto">
            <a:xfrm>
              <a:off x="4533901" y="2436290"/>
              <a:ext cx="893984" cy="46166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24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需求</a:t>
              </a:r>
              <a:endParaRPr lang="en-US" altLang="zh-CN" sz="24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sp>
          <p:nvSpPr>
            <p:cNvPr id="31" name="文本框 15"/>
            <p:cNvSpPr>
              <a:spLocks noChangeArrowheads="1"/>
            </p:cNvSpPr>
            <p:nvPr/>
          </p:nvSpPr>
          <p:spPr bwMode="auto">
            <a:xfrm>
              <a:off x="6528908" y="4893728"/>
              <a:ext cx="872126" cy="52322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en-US" altLang="zh-CN" sz="2800" dirty="0">
                  <a:solidFill>
                    <a:schemeClr val="bg1"/>
                  </a:solidFill>
                  <a:latin typeface="微软雅黑" panose="020B0503020204020204" pitchFamily="34" charset="-122"/>
                  <a:ea typeface="微软雅黑" panose="020B0503020204020204" pitchFamily="34" charset="-122"/>
                  <a:sym typeface="DotumChe" panose="020B0609000101010101" pitchFamily="49" charset="-127"/>
                </a:rPr>
                <a:t>UC</a:t>
              </a:r>
            </a:p>
          </p:txBody>
        </p:sp>
        <p:sp>
          <p:nvSpPr>
            <p:cNvPr id="33" name="文本框 18"/>
            <p:cNvSpPr>
              <a:spLocks noChangeArrowheads="1"/>
            </p:cNvSpPr>
            <p:nvPr/>
          </p:nvSpPr>
          <p:spPr bwMode="auto">
            <a:xfrm>
              <a:off x="6528908" y="2605142"/>
              <a:ext cx="1373314" cy="55399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30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数据库</a:t>
              </a:r>
              <a:endParaRPr lang="en-US" altLang="zh-CN" sz="30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sp>
          <p:nvSpPr>
            <p:cNvPr id="34" name="文本框 10"/>
            <p:cNvSpPr>
              <a:spLocks noChangeArrowheads="1"/>
            </p:cNvSpPr>
            <p:nvPr/>
          </p:nvSpPr>
          <p:spPr bwMode="auto">
            <a:xfrm>
              <a:off x="6269650" y="3749435"/>
              <a:ext cx="1390641" cy="400110"/>
            </a:xfrm>
            <a:prstGeom prst="rect">
              <a:avLst/>
            </a:prstGeom>
            <a:solidFill>
              <a:srgbClr val="00B3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DotumChe" panose="020B0609000101010101" pitchFamily="49" charset="-127"/>
                  <a:ea typeface="微软雅黑" panose="020B0503020204020204" pitchFamily="34" charset="-122"/>
                  <a:sym typeface="DotumChe" panose="020B0609000101010101" pitchFamily="49" charset="-127"/>
                </a:rPr>
                <a:t>项目实施</a:t>
              </a:r>
              <a:endParaRPr lang="en-US" altLang="zh-CN" sz="2000" dirty="0">
                <a:solidFill>
                  <a:schemeClr val="bg1"/>
                </a:solidFill>
                <a:latin typeface="DotumChe" panose="020B0609000101010101" pitchFamily="49" charset="-127"/>
                <a:ea typeface="微软雅黑" panose="020B0503020204020204" pitchFamily="34" charset="-122"/>
                <a:sym typeface="DotumChe" panose="020B0609000101010101" pitchFamily="49" charset="-127"/>
              </a:endParaRPr>
            </a:p>
          </p:txBody>
        </p:sp>
      </p:grpSp>
      <p:sp>
        <p:nvSpPr>
          <p:cNvPr id="32" name="矩形 31"/>
          <p:cNvSpPr/>
          <p:nvPr/>
        </p:nvSpPr>
        <p:spPr>
          <a:xfrm>
            <a:off x="0" y="1"/>
            <a:ext cx="10972800" cy="1206500"/>
          </a:xfrm>
          <a:prstGeom prst="rect">
            <a:avLst/>
          </a:prstGeom>
          <a:solidFill>
            <a:schemeClr val="accent2"/>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开发工程师</a:t>
            </a:r>
          </a:p>
        </p:txBody>
      </p:sp>
      <p:sp>
        <p:nvSpPr>
          <p:cNvPr id="36" name="矩形 35"/>
          <p:cNvSpPr/>
          <p:nvPr/>
        </p:nvSpPr>
        <p:spPr>
          <a:xfrm>
            <a:off x="415515" y="0"/>
            <a:ext cx="1282700" cy="1489501"/>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6</a:t>
            </a:r>
            <a:r>
              <a:rPr lang="en-US" altLang="zh-CN" b="1" dirty="0">
                <a:solidFill>
                  <a:srgbClr val="595959"/>
                </a:solidFill>
                <a:latin typeface="微软雅黑" panose="020B0503020204020204" pitchFamily="34" charset="-122"/>
                <a:ea typeface="微软雅黑" panose="020B0503020204020204" pitchFamily="34" charset="-122"/>
              </a:rPr>
              <a:t>6th</a:t>
            </a:r>
          </a:p>
        </p:txBody>
      </p:sp>
    </p:spTree>
    <p:extLst>
      <p:ext uri="{BB962C8B-B14F-4D97-AF65-F5344CB8AC3E}">
        <p14:creationId xmlns:p14="http://schemas.microsoft.com/office/powerpoint/2010/main" val="3683800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12" name="矩形 11"/>
          <p:cNvSpPr/>
          <p:nvPr/>
        </p:nvSpPr>
        <p:spPr>
          <a:xfrm>
            <a:off x="-2" y="0"/>
            <a:ext cx="12192001"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209937" y="2222292"/>
            <a:ext cx="2833291" cy="2413416"/>
          </a:xfrm>
          <a:prstGeom prst="triangle">
            <a:avLst/>
          </a:prstGeom>
          <a:solidFill>
            <a:schemeClr val="tx2">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flipH="1">
            <a:off x="9568647" y="2222293"/>
            <a:ext cx="2833291" cy="2413416"/>
          </a:xfrm>
          <a:prstGeom prst="triangle">
            <a:avLst/>
          </a:prstGeom>
          <a:solidFill>
            <a:schemeClr val="tx2">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799876" y="2459504"/>
            <a:ext cx="8648521" cy="1938992"/>
          </a:xfrm>
          <a:prstGeom prst="rect">
            <a:avLst/>
          </a:prstGeom>
          <a:noFill/>
        </p:spPr>
        <p:txBody>
          <a:bodyPr wrap="none" rtlCol="0" anchor="ctr">
            <a:spAutoFit/>
          </a:bodyPr>
          <a:lstStyle/>
          <a:p>
            <a:pPr algn="ctr"/>
            <a:r>
              <a:rPr lang="zh-CN" altLang="en-US" sz="6000" dirty="0">
                <a:solidFill>
                  <a:schemeClr val="bg1"/>
                </a:solidFill>
                <a:latin typeface="方正兰亭纤黑_GBK" panose="02000000000000000000" pitchFamily="2" charset="-122"/>
                <a:ea typeface="方正兰亭纤黑_GBK" panose="02000000000000000000" pitchFamily="2" charset="-122"/>
              </a:rPr>
              <a:t>预祝大家成为鸿逵优秀的</a:t>
            </a:r>
            <a:endParaRPr lang="en-US" altLang="zh-CN" sz="6000" dirty="0">
              <a:solidFill>
                <a:schemeClr val="bg1"/>
              </a:solidFill>
              <a:latin typeface="方正兰亭纤黑_GBK" panose="02000000000000000000" pitchFamily="2" charset="-122"/>
              <a:ea typeface="方正兰亭纤黑_GBK" panose="02000000000000000000" pitchFamily="2" charset="-122"/>
            </a:endParaRPr>
          </a:p>
          <a:p>
            <a:pPr algn="ctr"/>
            <a:r>
              <a:rPr lang="zh-CN" altLang="en-US" sz="6000" dirty="0">
                <a:solidFill>
                  <a:schemeClr val="bg1"/>
                </a:solidFill>
                <a:latin typeface="方正兰亭纤黑_GBK" panose="02000000000000000000" pitchFamily="2" charset="-122"/>
                <a:ea typeface="方正兰亭纤黑_GBK" panose="02000000000000000000" pitchFamily="2" charset="-122"/>
              </a:rPr>
              <a:t>软件开发工程师！</a:t>
            </a:r>
          </a:p>
        </p:txBody>
      </p:sp>
      <p:pic>
        <p:nvPicPr>
          <p:cNvPr id="8" name="图片 9">
            <a:extLst>
              <a:ext uri="{FF2B5EF4-FFF2-40B4-BE49-F238E27FC236}">
                <a16:creationId xmlns:a16="http://schemas.microsoft.com/office/drawing/2014/main" id="{EA0507BF-1196-4282-A92F-32BF252786D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46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31" name="组合 30"/>
          <p:cNvGrpSpPr/>
          <p:nvPr/>
        </p:nvGrpSpPr>
        <p:grpSpPr>
          <a:xfrm flipH="1">
            <a:off x="3481138"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文本框 32"/>
          <p:cNvSpPr txBox="1"/>
          <p:nvPr/>
        </p:nvSpPr>
        <p:spPr>
          <a:xfrm>
            <a:off x="6273963" y="2750114"/>
            <a:ext cx="4280339" cy="1200329"/>
          </a:xfrm>
          <a:prstGeom prst="rect">
            <a:avLst/>
          </a:prstGeom>
          <a:noFill/>
        </p:spPr>
        <p:txBody>
          <a:bodyPr wrap="none" rtlCol="0">
            <a:spAutoFit/>
          </a:bodyPr>
          <a:lstStyle/>
          <a:p>
            <a:r>
              <a:rPr lang="en-US" altLang="zh-CN" sz="7200" dirty="0">
                <a:solidFill>
                  <a:schemeClr val="bg1"/>
                </a:solidFill>
                <a:latin typeface="方正兰亭纤黑_GBK" panose="02000000000000000000" pitchFamily="2" charset="-122"/>
                <a:ea typeface="方正兰亭纤黑_GBK" panose="02000000000000000000" pitchFamily="2" charset="-122"/>
              </a:rPr>
              <a:t>THANKS</a:t>
            </a:r>
            <a:endParaRPr lang="zh-CN" altLang="en-US" sz="7200" dirty="0">
              <a:solidFill>
                <a:schemeClr val="bg1"/>
              </a:solidFill>
              <a:latin typeface="方正兰亭纤黑_GBK" panose="02000000000000000000" pitchFamily="2" charset="-122"/>
              <a:ea typeface="方正兰亭纤黑_GBK" panose="02000000000000000000" pitchFamily="2" charset="-122"/>
            </a:endParaRPr>
          </a:p>
        </p:txBody>
      </p:sp>
      <p:pic>
        <p:nvPicPr>
          <p:cNvPr id="11" name="图片 9">
            <a:extLst>
              <a:ext uri="{FF2B5EF4-FFF2-40B4-BE49-F238E27FC236}">
                <a16:creationId xmlns:a16="http://schemas.microsoft.com/office/drawing/2014/main" id="{4809FAB8-922E-4569-83B4-934AB1CD30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0E1D04B1-AB22-49E0-867F-7AF0F18B7F7F}"/>
              </a:ext>
            </a:extLst>
          </p:cNvPr>
          <p:cNvSpPr txBox="1"/>
          <p:nvPr/>
        </p:nvSpPr>
        <p:spPr>
          <a:xfrm rot="20860896">
            <a:off x="-430547" y="4773318"/>
            <a:ext cx="3750771" cy="1938992"/>
          </a:xfrm>
          <a:prstGeom prst="rect">
            <a:avLst/>
          </a:prstGeom>
          <a:noFill/>
        </p:spPr>
        <p:txBody>
          <a:bodyPr wrap="square" rtlCol="0">
            <a:spAutoFit/>
          </a:bodyPr>
          <a:lstStyle/>
          <a:p>
            <a:pPr algn="ctr"/>
            <a:r>
              <a:rPr lang="en-US" altLang="zh-CN" sz="4000" b="1" dirty="0">
                <a:solidFill>
                  <a:srgbClr val="FF0000"/>
                </a:solidFill>
                <a:latin typeface="Arial Black" panose="020B0A04020102020204" pitchFamily="34" charset="0"/>
              </a:rPr>
              <a:t>T</a:t>
            </a:r>
            <a:r>
              <a:rPr lang="en-US" altLang="zh-CN" sz="4000" b="1" dirty="0">
                <a:latin typeface="Arial Black" panose="020B0A04020102020204" pitchFamily="34" charset="0"/>
              </a:rPr>
              <a:t>op</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echnical</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raining</a:t>
            </a:r>
            <a:endParaRPr lang="zh-CN" altLang="en-US" sz="4000" b="1" dirty="0">
              <a:latin typeface="Arial Black" panose="020B0A04020102020204" pitchFamily="34" charset="0"/>
            </a:endParaRPr>
          </a:p>
        </p:txBody>
      </p:sp>
    </p:spTree>
    <p:extLst>
      <p:ext uri="{BB962C8B-B14F-4D97-AF65-F5344CB8AC3E}">
        <p14:creationId xmlns:p14="http://schemas.microsoft.com/office/powerpoint/2010/main" val="351381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5"/>
          <p:cNvGrpSpPr>
            <a:grpSpLocks/>
          </p:cNvGrpSpPr>
          <p:nvPr/>
        </p:nvGrpSpPr>
        <p:grpSpPr bwMode="auto">
          <a:xfrm>
            <a:off x="0" y="0"/>
            <a:ext cx="12192000" cy="6858001"/>
            <a:chOff x="0" y="0"/>
            <a:chExt cx="9144000" cy="5143501"/>
          </a:xfrm>
        </p:grpSpPr>
        <p:sp>
          <p:nvSpPr>
            <p:cNvPr id="33" name="直角三角形 1"/>
            <p:cNvSpPr>
              <a:spLocks noChangeArrowheads="1"/>
            </p:cNvSpPr>
            <p:nvPr/>
          </p:nvSpPr>
          <p:spPr bwMode="auto">
            <a:xfrm flipH="1">
              <a:off x="110067" y="3122219"/>
              <a:ext cx="9033933" cy="2021282"/>
            </a:xfrm>
            <a:prstGeom prst="rtTriangle">
              <a:avLst/>
            </a:prstGeom>
            <a:solidFill>
              <a:srgbClr val="007C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34" name="直角三角形 72"/>
            <p:cNvSpPr>
              <a:spLocks noChangeArrowheads="1"/>
            </p:cNvSpPr>
            <p:nvPr/>
          </p:nvSpPr>
          <p:spPr bwMode="auto">
            <a:xfrm flipH="1">
              <a:off x="2817574" y="3561894"/>
              <a:ext cx="6326425" cy="1581606"/>
            </a:xfrm>
            <a:prstGeom prst="rtTriangle">
              <a:avLst/>
            </a:prstGeom>
            <a:solidFill>
              <a:srgbClr val="0063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sp>
          <p:nvSpPr>
            <p:cNvPr id="35" name="直角三角形 38"/>
            <p:cNvSpPr>
              <a:spLocks noChangeArrowheads="1"/>
            </p:cNvSpPr>
            <p:nvPr/>
          </p:nvSpPr>
          <p:spPr bwMode="auto">
            <a:xfrm flipV="1">
              <a:off x="0" y="0"/>
              <a:ext cx="3800475" cy="950119"/>
            </a:xfrm>
            <a:prstGeom prst="rtTriangle">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733">
                <a:solidFill>
                  <a:srgbClr val="FFFFFF"/>
                </a:solidFill>
              </a:endParaRPr>
            </a:p>
          </p:txBody>
        </p:sp>
      </p:grpSp>
      <p:grpSp>
        <p:nvGrpSpPr>
          <p:cNvPr id="60" name="组合 59"/>
          <p:cNvGrpSpPr/>
          <p:nvPr/>
        </p:nvGrpSpPr>
        <p:grpSpPr>
          <a:xfrm>
            <a:off x="10391" y="445819"/>
            <a:ext cx="12192000" cy="926935"/>
            <a:chOff x="0" y="92529"/>
            <a:chExt cx="12192000" cy="926935"/>
          </a:xfrm>
        </p:grpSpPr>
        <p:sp>
          <p:nvSpPr>
            <p:cNvPr id="61" name="矩形 60"/>
            <p:cNvSpPr/>
            <p:nvPr/>
          </p:nvSpPr>
          <p:spPr>
            <a:xfrm>
              <a:off x="0" y="346363"/>
              <a:ext cx="12192000" cy="6731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73241" y="92529"/>
              <a:ext cx="4244232" cy="834540"/>
            </a:xfrm>
            <a:prstGeom prst="rect">
              <a:avLst/>
            </a:prstGeom>
            <a:solidFill>
              <a:schemeClr val="accent4"/>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49888" y="237260"/>
              <a:ext cx="4011014" cy="584775"/>
            </a:xfrm>
            <a:prstGeom prst="rect">
              <a:avLst/>
            </a:prstGeom>
            <a:noFill/>
          </p:spPr>
          <p:txBody>
            <a:bodyPr wrap="square" rtlCol="0">
              <a:spAutoFit/>
            </a:bodyPr>
            <a:lstStyle/>
            <a:p>
              <a:pPr algn="ctr"/>
              <a:r>
                <a:rPr lang="zh-CN" altLang="en-US" sz="3200" b="1" dirty="0">
                  <a:solidFill>
                    <a:srgbClr val="595959"/>
                  </a:solidFill>
                  <a:latin typeface="微软雅黑" panose="020B0503020204020204" pitchFamily="34" charset="-122"/>
                  <a:ea typeface="微软雅黑" panose="020B0503020204020204" pitchFamily="34" charset="-122"/>
                </a:rPr>
                <a:t>快速的敏捷开发</a:t>
              </a:r>
              <a:endParaRPr lang="en-US" altLang="zh-CN" sz="3200" b="1" dirty="0">
                <a:solidFill>
                  <a:srgbClr val="595959"/>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023789B7-70A7-4075-8565-DFCACE467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 y="1874978"/>
            <a:ext cx="10410825" cy="4229100"/>
          </a:xfrm>
          <a:prstGeom prst="rect">
            <a:avLst/>
          </a:prstGeom>
        </p:spPr>
      </p:pic>
    </p:spTree>
    <p:extLst>
      <p:ext uri="{BB962C8B-B14F-4D97-AF65-F5344CB8AC3E}">
        <p14:creationId xmlns:p14="http://schemas.microsoft.com/office/powerpoint/2010/main" val="3413340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8307" y="1807510"/>
            <a:ext cx="10512212" cy="4757156"/>
          </a:xfrm>
          <a:prstGeom prst="rect">
            <a:avLst/>
          </a:prstGeom>
          <a:solidFill>
            <a:schemeClr val="accent6">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26" name="矩形 25"/>
          <p:cNvSpPr/>
          <p:nvPr/>
        </p:nvSpPr>
        <p:spPr>
          <a:xfrm>
            <a:off x="678307" y="702472"/>
            <a:ext cx="10512212" cy="1108095"/>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49703" y="837117"/>
            <a:ext cx="5231367" cy="830997"/>
          </a:xfrm>
          <a:prstGeom prst="rect">
            <a:avLst/>
          </a:prstGeom>
          <a:noFill/>
        </p:spPr>
        <p:txBody>
          <a:bodyPr wrap="square" rtlCol="0">
            <a:spAutoFit/>
          </a:bodyPr>
          <a:lstStyle/>
          <a:p>
            <a:r>
              <a:rPr lang="en-US" altLang="zh-CN"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Product Owner</a:t>
            </a:r>
          </a:p>
        </p:txBody>
      </p:sp>
      <p:sp>
        <p:nvSpPr>
          <p:cNvPr id="32" name="文本框 31"/>
          <p:cNvSpPr txBox="1"/>
          <p:nvPr/>
        </p:nvSpPr>
        <p:spPr>
          <a:xfrm>
            <a:off x="1136713" y="2599093"/>
            <a:ext cx="9375438" cy="2215991"/>
          </a:xfrm>
          <a:prstGeom prst="rect">
            <a:avLst/>
          </a:prstGeom>
          <a:noFill/>
        </p:spPr>
        <p:txBody>
          <a:bodyPr wrap="square" rtlCol="0">
            <a:spAutoFit/>
          </a:bodyPr>
          <a:lstStyle/>
          <a:p>
            <a:pPr algn="ctr"/>
            <a:r>
              <a:rPr lang="zh-CN" altLang="en-US" sz="13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产品负责人</a:t>
            </a:r>
          </a:p>
        </p:txBody>
      </p:sp>
    </p:spTree>
    <p:extLst>
      <p:ext uri="{BB962C8B-B14F-4D97-AF65-F5344CB8AC3E}">
        <p14:creationId xmlns:p14="http://schemas.microsoft.com/office/powerpoint/2010/main" val="2964643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1025554" cy="1489501"/>
            <a:chOff x="0" y="0"/>
            <a:chExt cx="12192000" cy="1489501"/>
          </a:xfrm>
        </p:grpSpPr>
        <p:sp>
          <p:nvSpPr>
            <p:cNvPr id="18" name="矩形 17"/>
            <p:cNvSpPr/>
            <p:nvPr/>
          </p:nvSpPr>
          <p:spPr>
            <a:xfrm>
              <a:off x="0" y="20017"/>
              <a:ext cx="12192000" cy="1217375"/>
            </a:xfrm>
            <a:prstGeom prst="rect">
              <a:avLst/>
            </a:prstGeom>
            <a:solidFill>
              <a:schemeClr val="accent6"/>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9" name="文本框 18"/>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产品负责人</a:t>
              </a:r>
              <a:r>
                <a:rPr lang="en-US" altLang="zh-CN"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(PO)</a:t>
              </a:r>
              <a:endPar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sp>
          <p:nvSpPr>
            <p:cNvPr id="20" name="矩形 19"/>
            <p:cNvSpPr/>
            <p:nvPr/>
          </p:nvSpPr>
          <p:spPr>
            <a:xfrm>
              <a:off x="417794" y="0"/>
              <a:ext cx="1282700" cy="1489501"/>
            </a:xfrm>
            <a:prstGeom prst="rect">
              <a:avLst/>
            </a:prstGeom>
            <a:solidFill>
              <a:srgbClr val="92D05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ONE</a:t>
              </a: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723" y="1956654"/>
            <a:ext cx="5105400" cy="3190875"/>
          </a:xfrm>
          <a:prstGeom prst="rect">
            <a:avLst/>
          </a:prstGeom>
        </p:spPr>
      </p:pic>
    </p:spTree>
    <p:extLst>
      <p:ext uri="{BB962C8B-B14F-4D97-AF65-F5344CB8AC3E}">
        <p14:creationId xmlns:p14="http://schemas.microsoft.com/office/powerpoint/2010/main" val="3536081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2"/>
          <p:cNvSpPr/>
          <p:nvPr/>
        </p:nvSpPr>
        <p:spPr>
          <a:xfrm>
            <a:off x="7517" y="2716985"/>
            <a:ext cx="12176966" cy="1864767"/>
          </a:xfrm>
          <a:prstGeom prst="rect">
            <a:avLst/>
          </a:prstGeom>
          <a:blipFill>
            <a:blip r:embed="rId2" cstate="print"/>
            <a:stretch>
              <a:fillRect/>
            </a:stretch>
          </a:blipFill>
        </p:spPr>
        <p:txBody>
          <a:bodyPr wrap="square" lIns="0" tIns="0" rIns="0" bIns="0" rtlCol="0">
            <a:noAutofit/>
          </a:bodyPr>
          <a:lstStyle/>
          <a:p>
            <a:endParaRPr sz="1198"/>
          </a:p>
        </p:txBody>
      </p:sp>
      <p:sp>
        <p:nvSpPr>
          <p:cNvPr id="15" name="object 4"/>
          <p:cNvSpPr/>
          <p:nvPr/>
        </p:nvSpPr>
        <p:spPr>
          <a:xfrm>
            <a:off x="2723319" y="4655321"/>
            <a:ext cx="6389524" cy="0"/>
          </a:xfrm>
          <a:custGeom>
            <a:avLst/>
            <a:gdLst/>
            <a:ahLst/>
            <a:cxnLst/>
            <a:rect l="l" t="t" r="r" b="b"/>
            <a:pathLst>
              <a:path w="9596119">
                <a:moveTo>
                  <a:pt x="0" y="0"/>
                </a:moveTo>
                <a:lnTo>
                  <a:pt x="9596119" y="0"/>
                </a:lnTo>
              </a:path>
            </a:pathLst>
          </a:custGeom>
          <a:ln w="76200">
            <a:solidFill>
              <a:srgbClr val="232C3A"/>
            </a:solidFill>
            <a:prstDash val="lgDash"/>
          </a:ln>
        </p:spPr>
        <p:txBody>
          <a:bodyPr wrap="square" lIns="0" tIns="0" rIns="0" bIns="0" rtlCol="0">
            <a:noAutofit/>
          </a:bodyPr>
          <a:lstStyle/>
          <a:p>
            <a:endParaRPr sz="1198"/>
          </a:p>
        </p:txBody>
      </p:sp>
      <p:sp>
        <p:nvSpPr>
          <p:cNvPr id="16" name="object 8"/>
          <p:cNvSpPr/>
          <p:nvPr/>
        </p:nvSpPr>
        <p:spPr>
          <a:xfrm>
            <a:off x="4655566" y="3222414"/>
            <a:ext cx="2791739" cy="2791823"/>
          </a:xfrm>
          <a:custGeom>
            <a:avLst/>
            <a:gdLst/>
            <a:ahLst/>
            <a:cxnLst/>
            <a:rect l="l" t="t" r="r" b="b"/>
            <a:pathLst>
              <a:path w="4192778" h="4192904">
                <a:moveTo>
                  <a:pt x="0" y="2096515"/>
                </a:moveTo>
                <a:lnTo>
                  <a:pt x="6949" y="1924571"/>
                </a:lnTo>
                <a:lnTo>
                  <a:pt x="27436" y="1756453"/>
                </a:lnTo>
                <a:lnTo>
                  <a:pt x="60923" y="1592703"/>
                </a:lnTo>
                <a:lnTo>
                  <a:pt x="106869" y="1433860"/>
                </a:lnTo>
                <a:lnTo>
                  <a:pt x="164736" y="1280463"/>
                </a:lnTo>
                <a:lnTo>
                  <a:pt x="233984" y="1133052"/>
                </a:lnTo>
                <a:lnTo>
                  <a:pt x="314074" y="992167"/>
                </a:lnTo>
                <a:lnTo>
                  <a:pt x="404465" y="858347"/>
                </a:lnTo>
                <a:lnTo>
                  <a:pt x="504619" y="732131"/>
                </a:lnTo>
                <a:lnTo>
                  <a:pt x="613997" y="614060"/>
                </a:lnTo>
                <a:lnTo>
                  <a:pt x="732058" y="504673"/>
                </a:lnTo>
                <a:lnTo>
                  <a:pt x="858264" y="404510"/>
                </a:lnTo>
                <a:lnTo>
                  <a:pt x="992076" y="314109"/>
                </a:lnTo>
                <a:lnTo>
                  <a:pt x="1132953" y="234012"/>
                </a:lnTo>
                <a:lnTo>
                  <a:pt x="1280356" y="164756"/>
                </a:lnTo>
                <a:lnTo>
                  <a:pt x="1433746" y="106883"/>
                </a:lnTo>
                <a:lnTo>
                  <a:pt x="1592584" y="60931"/>
                </a:lnTo>
                <a:lnTo>
                  <a:pt x="1756330" y="27440"/>
                </a:lnTo>
                <a:lnTo>
                  <a:pt x="1924445" y="6949"/>
                </a:lnTo>
                <a:lnTo>
                  <a:pt x="2096389" y="0"/>
                </a:lnTo>
                <a:lnTo>
                  <a:pt x="2268332" y="6949"/>
                </a:lnTo>
                <a:lnTo>
                  <a:pt x="2436447" y="27440"/>
                </a:lnTo>
                <a:lnTo>
                  <a:pt x="2600193" y="60931"/>
                </a:lnTo>
                <a:lnTo>
                  <a:pt x="2759031" y="106883"/>
                </a:lnTo>
                <a:lnTo>
                  <a:pt x="2912421" y="164756"/>
                </a:lnTo>
                <a:lnTo>
                  <a:pt x="3059824" y="234012"/>
                </a:lnTo>
                <a:lnTo>
                  <a:pt x="3200701" y="314109"/>
                </a:lnTo>
                <a:lnTo>
                  <a:pt x="3334513" y="404510"/>
                </a:lnTo>
                <a:lnTo>
                  <a:pt x="3460719" y="504673"/>
                </a:lnTo>
                <a:lnTo>
                  <a:pt x="3578780" y="614060"/>
                </a:lnTo>
                <a:lnTo>
                  <a:pt x="3688158" y="732131"/>
                </a:lnTo>
                <a:lnTo>
                  <a:pt x="3788312" y="858347"/>
                </a:lnTo>
                <a:lnTo>
                  <a:pt x="3878703" y="992167"/>
                </a:lnTo>
                <a:lnTo>
                  <a:pt x="3958793" y="1133052"/>
                </a:lnTo>
                <a:lnTo>
                  <a:pt x="4028041" y="1280463"/>
                </a:lnTo>
                <a:lnTo>
                  <a:pt x="4085908" y="1433860"/>
                </a:lnTo>
                <a:lnTo>
                  <a:pt x="4131854" y="1592703"/>
                </a:lnTo>
                <a:lnTo>
                  <a:pt x="4165341" y="1756453"/>
                </a:lnTo>
                <a:lnTo>
                  <a:pt x="4185828" y="1924571"/>
                </a:lnTo>
                <a:lnTo>
                  <a:pt x="4192778" y="2096515"/>
                </a:lnTo>
                <a:lnTo>
                  <a:pt x="4185828" y="2268442"/>
                </a:lnTo>
                <a:lnTo>
                  <a:pt x="4165341" y="2436543"/>
                </a:lnTo>
                <a:lnTo>
                  <a:pt x="4131854" y="2600279"/>
                </a:lnTo>
                <a:lnTo>
                  <a:pt x="4085908" y="2759109"/>
                </a:lnTo>
                <a:lnTo>
                  <a:pt x="4028041" y="2912494"/>
                </a:lnTo>
                <a:lnTo>
                  <a:pt x="3958793" y="3059895"/>
                </a:lnTo>
                <a:lnTo>
                  <a:pt x="3878703" y="3200772"/>
                </a:lnTo>
                <a:lnTo>
                  <a:pt x="3788312" y="3334585"/>
                </a:lnTo>
                <a:lnTo>
                  <a:pt x="3688158" y="3460794"/>
                </a:lnTo>
                <a:lnTo>
                  <a:pt x="3578780" y="3578859"/>
                </a:lnTo>
                <a:lnTo>
                  <a:pt x="3460719" y="3688242"/>
                </a:lnTo>
                <a:lnTo>
                  <a:pt x="3334513" y="3788402"/>
                </a:lnTo>
                <a:lnTo>
                  <a:pt x="3200701" y="3878800"/>
                </a:lnTo>
                <a:lnTo>
                  <a:pt x="3059824" y="3958896"/>
                </a:lnTo>
                <a:lnTo>
                  <a:pt x="2912421" y="4028150"/>
                </a:lnTo>
                <a:lnTo>
                  <a:pt x="2759031" y="4086022"/>
                </a:lnTo>
                <a:lnTo>
                  <a:pt x="2600193" y="4131974"/>
                </a:lnTo>
                <a:lnTo>
                  <a:pt x="2436447" y="4165464"/>
                </a:lnTo>
                <a:lnTo>
                  <a:pt x="2268332" y="4185955"/>
                </a:lnTo>
                <a:lnTo>
                  <a:pt x="2096389" y="4192904"/>
                </a:lnTo>
                <a:lnTo>
                  <a:pt x="1924445" y="4185955"/>
                </a:lnTo>
                <a:lnTo>
                  <a:pt x="1756330" y="4165464"/>
                </a:lnTo>
                <a:lnTo>
                  <a:pt x="1592584" y="4131974"/>
                </a:lnTo>
                <a:lnTo>
                  <a:pt x="1433746" y="4086022"/>
                </a:lnTo>
                <a:lnTo>
                  <a:pt x="1280356" y="4028150"/>
                </a:lnTo>
                <a:lnTo>
                  <a:pt x="1132953" y="3958896"/>
                </a:lnTo>
                <a:lnTo>
                  <a:pt x="992076" y="3878800"/>
                </a:lnTo>
                <a:lnTo>
                  <a:pt x="858264" y="3788402"/>
                </a:lnTo>
                <a:lnTo>
                  <a:pt x="732058" y="3688242"/>
                </a:lnTo>
                <a:lnTo>
                  <a:pt x="613997" y="3578859"/>
                </a:lnTo>
                <a:lnTo>
                  <a:pt x="504619" y="3460794"/>
                </a:lnTo>
                <a:lnTo>
                  <a:pt x="404465" y="3334585"/>
                </a:lnTo>
                <a:lnTo>
                  <a:pt x="314074" y="3200772"/>
                </a:lnTo>
                <a:lnTo>
                  <a:pt x="233984" y="3059895"/>
                </a:lnTo>
                <a:lnTo>
                  <a:pt x="164736" y="2912494"/>
                </a:lnTo>
                <a:lnTo>
                  <a:pt x="106869" y="2759109"/>
                </a:lnTo>
                <a:lnTo>
                  <a:pt x="60923" y="2600279"/>
                </a:lnTo>
                <a:lnTo>
                  <a:pt x="27436" y="2436543"/>
                </a:lnTo>
                <a:lnTo>
                  <a:pt x="6949" y="2268442"/>
                </a:lnTo>
                <a:lnTo>
                  <a:pt x="0" y="2096515"/>
                </a:lnTo>
                <a:close/>
              </a:path>
            </a:pathLst>
          </a:custGeom>
          <a:ln w="41275">
            <a:solidFill>
              <a:srgbClr val="FFFFFF"/>
            </a:solidFill>
          </a:ln>
        </p:spPr>
        <p:txBody>
          <a:bodyPr wrap="square" lIns="0" tIns="0" rIns="0" bIns="0" rtlCol="0">
            <a:noAutofit/>
          </a:bodyPr>
          <a:lstStyle/>
          <a:p>
            <a:endParaRPr sz="1198"/>
          </a:p>
        </p:txBody>
      </p:sp>
      <p:sp>
        <p:nvSpPr>
          <p:cNvPr id="22" name="object 12"/>
          <p:cNvSpPr txBox="1">
            <a:spLocks/>
          </p:cNvSpPr>
          <p:nvPr/>
        </p:nvSpPr>
        <p:spPr>
          <a:xfrm>
            <a:off x="8610600" y="6356350"/>
            <a:ext cx="2743200" cy="365125"/>
          </a:xfrm>
          <a:prstGeom prst="rect">
            <a:avLst/>
          </a:prstGeom>
        </p:spPr>
        <p:txBody>
          <a:bodyPr vert="horz"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11"/>
            <a:fld id="{81D60167-4931-47E6-BA6A-407CBD079E47}" type="slidenum">
              <a:rPr lang="en-US" altLang="zh-CN" sz="799" spc="-7" smtClean="0">
                <a:solidFill>
                  <a:srgbClr val="FFFFFF"/>
                </a:solidFill>
                <a:latin typeface="Calibri"/>
                <a:cs typeface="Calibri"/>
              </a:rPr>
              <a:pPr marL="16911"/>
              <a:t>7</a:t>
            </a:fld>
            <a:endParaRPr lang="zh-CN" altLang="en-US" sz="799">
              <a:latin typeface="Calibri"/>
              <a:cs typeface="Calibri"/>
            </a:endParaRPr>
          </a:p>
        </p:txBody>
      </p:sp>
      <p:sp>
        <p:nvSpPr>
          <p:cNvPr id="23" name="object 13"/>
          <p:cNvSpPr txBox="1">
            <a:spLocks/>
          </p:cNvSpPr>
          <p:nvPr/>
        </p:nvSpPr>
        <p:spPr>
          <a:xfrm>
            <a:off x="4038600" y="6356350"/>
            <a:ext cx="4114800" cy="365125"/>
          </a:xfrm>
          <a:prstGeom prst="rect">
            <a:avLst/>
          </a:prstGeom>
        </p:spPr>
        <p:txBody>
          <a:bodyPr vert="horz"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456"/>
            <a:r>
              <a:rPr lang="en-US" sz="799">
                <a:solidFill>
                  <a:srgbClr val="FFFFFF"/>
                </a:solidFill>
                <a:latin typeface="Calibri"/>
                <a:cs typeface="Calibri"/>
              </a:rPr>
              <a:t>©</a:t>
            </a:r>
            <a:r>
              <a:rPr lang="en-US" sz="799" spc="-3">
                <a:solidFill>
                  <a:srgbClr val="FFFFFF"/>
                </a:solidFill>
                <a:latin typeface="Calibri"/>
                <a:cs typeface="Calibri"/>
              </a:rPr>
              <a:t> </a:t>
            </a:r>
            <a:r>
              <a:rPr lang="en-US" sz="799" spc="-7">
                <a:solidFill>
                  <a:srgbClr val="FFFFFF"/>
                </a:solidFill>
                <a:latin typeface="Calibri"/>
                <a:cs typeface="Calibri"/>
              </a:rPr>
              <a:t>2</a:t>
            </a:r>
            <a:r>
              <a:rPr lang="en-US" sz="799" spc="-3">
                <a:solidFill>
                  <a:srgbClr val="FFFFFF"/>
                </a:solidFill>
                <a:latin typeface="Calibri"/>
                <a:cs typeface="Calibri"/>
              </a:rPr>
              <a:t>0</a:t>
            </a:r>
            <a:r>
              <a:rPr lang="en-US" sz="799" spc="-7">
                <a:solidFill>
                  <a:srgbClr val="FFFFFF"/>
                </a:solidFill>
                <a:latin typeface="Calibri"/>
                <a:cs typeface="Calibri"/>
              </a:rPr>
              <a:t>15 </a:t>
            </a:r>
            <a:r>
              <a:rPr lang="en-US" sz="799" spc="7">
                <a:solidFill>
                  <a:srgbClr val="FFFFFF"/>
                </a:solidFill>
                <a:latin typeface="Calibri"/>
                <a:cs typeface="Calibri"/>
              </a:rPr>
              <a:t> </a:t>
            </a:r>
            <a:r>
              <a:rPr lang="en-US" sz="799">
                <a:solidFill>
                  <a:srgbClr val="FFFFFF"/>
                </a:solidFill>
                <a:latin typeface="Calibri"/>
                <a:cs typeface="Calibri"/>
              </a:rPr>
              <a:t>Ci</a:t>
            </a:r>
            <a:r>
              <a:rPr lang="en-US" sz="799" spc="-3">
                <a:solidFill>
                  <a:srgbClr val="FFFFFF"/>
                </a:solidFill>
                <a:latin typeface="Calibri"/>
                <a:cs typeface="Calibri"/>
              </a:rPr>
              <a:t>s</a:t>
            </a:r>
            <a:r>
              <a:rPr lang="en-US" sz="799" spc="-17">
                <a:solidFill>
                  <a:srgbClr val="FFFFFF"/>
                </a:solidFill>
                <a:latin typeface="Calibri"/>
                <a:cs typeface="Calibri"/>
              </a:rPr>
              <a:t>c</a:t>
            </a:r>
            <a:r>
              <a:rPr lang="en-US" sz="799">
                <a:solidFill>
                  <a:srgbClr val="FFFFFF"/>
                </a:solidFill>
                <a:latin typeface="Calibri"/>
                <a:cs typeface="Calibri"/>
              </a:rPr>
              <a:t>o</a:t>
            </a:r>
            <a:r>
              <a:rPr lang="en-US" sz="799" spc="17">
                <a:solidFill>
                  <a:srgbClr val="FFFFFF"/>
                </a:solidFill>
                <a:latin typeface="Calibri"/>
                <a:cs typeface="Calibri"/>
              </a:rPr>
              <a:t> </a:t>
            </a:r>
            <a:r>
              <a:rPr lang="en-US" sz="799">
                <a:solidFill>
                  <a:srgbClr val="FFFFFF"/>
                </a:solidFill>
                <a:latin typeface="Calibri"/>
                <a:cs typeface="Calibri"/>
              </a:rPr>
              <a:t>a</a:t>
            </a:r>
            <a:r>
              <a:rPr lang="en-US" sz="799" spc="3">
                <a:solidFill>
                  <a:srgbClr val="FFFFFF"/>
                </a:solidFill>
                <a:latin typeface="Calibri"/>
                <a:cs typeface="Calibri"/>
              </a:rPr>
              <a:t>n</a:t>
            </a:r>
            <a:r>
              <a:rPr lang="en-US" sz="799">
                <a:solidFill>
                  <a:srgbClr val="FFFFFF"/>
                </a:solidFill>
                <a:latin typeface="Calibri"/>
                <a:cs typeface="Calibri"/>
              </a:rPr>
              <a:t>d</a:t>
            </a:r>
            <a:r>
              <a:rPr lang="en-US" sz="799" spc="-13">
                <a:solidFill>
                  <a:srgbClr val="FFFFFF"/>
                </a:solidFill>
                <a:latin typeface="Calibri"/>
                <a:cs typeface="Calibri"/>
              </a:rPr>
              <a:t>/</a:t>
            </a:r>
            <a:r>
              <a:rPr lang="en-US" sz="799">
                <a:solidFill>
                  <a:srgbClr val="FFFFFF"/>
                </a:solidFill>
                <a:latin typeface="Calibri"/>
                <a:cs typeface="Calibri"/>
              </a:rPr>
              <a:t>o</a:t>
            </a:r>
            <a:r>
              <a:rPr lang="en-US" sz="799" spc="-3">
                <a:solidFill>
                  <a:srgbClr val="FFFFFF"/>
                </a:solidFill>
                <a:latin typeface="Calibri"/>
                <a:cs typeface="Calibri"/>
              </a:rPr>
              <a:t>r</a:t>
            </a:r>
            <a:r>
              <a:rPr lang="en-US" sz="799" spc="-20">
                <a:solidFill>
                  <a:srgbClr val="FFFFFF"/>
                </a:solidFill>
                <a:latin typeface="Calibri"/>
                <a:cs typeface="Calibri"/>
              </a:rPr>
              <a:t> </a:t>
            </a:r>
            <a:r>
              <a:rPr lang="en-US" sz="799">
                <a:solidFill>
                  <a:srgbClr val="FFFFFF"/>
                </a:solidFill>
                <a:latin typeface="Calibri"/>
                <a:cs typeface="Calibri"/>
              </a:rPr>
              <a:t>i</a:t>
            </a:r>
            <a:r>
              <a:rPr lang="en-US" sz="799" spc="3">
                <a:solidFill>
                  <a:srgbClr val="FFFFFF"/>
                </a:solidFill>
                <a:latin typeface="Calibri"/>
                <a:cs typeface="Calibri"/>
              </a:rPr>
              <a:t>t</a:t>
            </a:r>
            <a:r>
              <a:rPr lang="en-US" sz="799">
                <a:solidFill>
                  <a:srgbClr val="FFFFFF"/>
                </a:solidFill>
                <a:latin typeface="Calibri"/>
                <a:cs typeface="Calibri"/>
              </a:rPr>
              <a:t>s </a:t>
            </a:r>
            <a:r>
              <a:rPr lang="en-US" sz="799" spc="-10">
                <a:solidFill>
                  <a:srgbClr val="FFFFFF"/>
                </a:solidFill>
                <a:latin typeface="Calibri"/>
                <a:cs typeface="Calibri"/>
              </a:rPr>
              <a:t>a</a:t>
            </a:r>
            <a:r>
              <a:rPr lang="en-US" sz="799" spc="-7">
                <a:solidFill>
                  <a:srgbClr val="FFFFFF"/>
                </a:solidFill>
                <a:latin typeface="Calibri"/>
                <a:cs typeface="Calibri"/>
              </a:rPr>
              <a:t>f</a:t>
            </a:r>
            <a:r>
              <a:rPr lang="en-US" sz="799">
                <a:solidFill>
                  <a:srgbClr val="FFFFFF"/>
                </a:solidFill>
                <a:latin typeface="Calibri"/>
                <a:cs typeface="Calibri"/>
              </a:rPr>
              <a:t>fili</a:t>
            </a:r>
            <a:r>
              <a:rPr lang="en-US" sz="799" spc="-7">
                <a:solidFill>
                  <a:srgbClr val="FFFFFF"/>
                </a:solidFill>
                <a:latin typeface="Calibri"/>
                <a:cs typeface="Calibri"/>
              </a:rPr>
              <a:t>a</a:t>
            </a:r>
            <a:r>
              <a:rPr lang="en-US" sz="799" spc="-10">
                <a:solidFill>
                  <a:srgbClr val="FFFFFF"/>
                </a:solidFill>
                <a:latin typeface="Calibri"/>
                <a:cs typeface="Calibri"/>
              </a:rPr>
              <a:t>t</a:t>
            </a:r>
            <a:r>
              <a:rPr lang="en-US" sz="799">
                <a:solidFill>
                  <a:srgbClr val="FFFFFF"/>
                </a:solidFill>
                <a:latin typeface="Calibri"/>
                <a:cs typeface="Calibri"/>
              </a:rPr>
              <a:t>es.</a:t>
            </a:r>
            <a:r>
              <a:rPr lang="en-US" sz="799" spc="-17">
                <a:solidFill>
                  <a:srgbClr val="FFFFFF"/>
                </a:solidFill>
                <a:latin typeface="Calibri"/>
                <a:cs typeface="Calibri"/>
              </a:rPr>
              <a:t> </a:t>
            </a:r>
            <a:r>
              <a:rPr lang="en-US" sz="799">
                <a:solidFill>
                  <a:srgbClr val="FFFFFF"/>
                </a:solidFill>
                <a:latin typeface="Calibri"/>
                <a:cs typeface="Calibri"/>
              </a:rPr>
              <a:t>All</a:t>
            </a:r>
            <a:r>
              <a:rPr lang="en-US" sz="799" spc="3">
                <a:solidFill>
                  <a:srgbClr val="FFFFFF"/>
                </a:solidFill>
                <a:latin typeface="Calibri"/>
                <a:cs typeface="Calibri"/>
              </a:rPr>
              <a:t> </a:t>
            </a:r>
            <a:r>
              <a:rPr lang="en-US" sz="799">
                <a:solidFill>
                  <a:srgbClr val="FFFFFF"/>
                </a:solidFill>
                <a:latin typeface="Calibri"/>
                <a:cs typeface="Calibri"/>
              </a:rPr>
              <a:t>rig</a:t>
            </a:r>
            <a:r>
              <a:rPr lang="en-US" sz="799" spc="-3">
                <a:solidFill>
                  <a:srgbClr val="FFFFFF"/>
                </a:solidFill>
                <a:latin typeface="Calibri"/>
                <a:cs typeface="Calibri"/>
              </a:rPr>
              <a:t>hts</a:t>
            </a:r>
            <a:r>
              <a:rPr lang="en-US" sz="799" spc="-17">
                <a:solidFill>
                  <a:srgbClr val="FFFFFF"/>
                </a:solidFill>
                <a:latin typeface="Calibri"/>
                <a:cs typeface="Calibri"/>
              </a:rPr>
              <a:t> </a:t>
            </a:r>
            <a:r>
              <a:rPr lang="en-US" sz="799" spc="-13">
                <a:solidFill>
                  <a:srgbClr val="FFFFFF"/>
                </a:solidFill>
                <a:latin typeface="Calibri"/>
                <a:cs typeface="Calibri"/>
              </a:rPr>
              <a:t>r</a:t>
            </a:r>
            <a:r>
              <a:rPr lang="en-US" sz="799" spc="-7">
                <a:solidFill>
                  <a:srgbClr val="FFFFFF"/>
                </a:solidFill>
                <a:latin typeface="Calibri"/>
                <a:cs typeface="Calibri"/>
              </a:rPr>
              <a:t>ese</a:t>
            </a:r>
            <a:r>
              <a:rPr lang="en-US" sz="799" spc="3">
                <a:solidFill>
                  <a:srgbClr val="FFFFFF"/>
                </a:solidFill>
                <a:latin typeface="Calibri"/>
                <a:cs typeface="Calibri"/>
              </a:rPr>
              <a:t>r</a:t>
            </a:r>
            <a:r>
              <a:rPr lang="en-US" sz="799" spc="-17">
                <a:solidFill>
                  <a:srgbClr val="FFFFFF"/>
                </a:solidFill>
                <a:latin typeface="Calibri"/>
                <a:cs typeface="Calibri"/>
              </a:rPr>
              <a:t>v</a:t>
            </a:r>
            <a:r>
              <a:rPr lang="en-US" sz="799" spc="-7">
                <a:solidFill>
                  <a:srgbClr val="FFFFFF"/>
                </a:solidFill>
                <a:latin typeface="Calibri"/>
                <a:cs typeface="Calibri"/>
              </a:rPr>
              <a:t>e</a:t>
            </a:r>
            <a:r>
              <a:rPr lang="en-US" sz="799" spc="-3">
                <a:solidFill>
                  <a:srgbClr val="FFFFFF"/>
                </a:solidFill>
                <a:latin typeface="Calibri"/>
                <a:cs typeface="Calibri"/>
              </a:rPr>
              <a:t>d</a:t>
            </a:r>
            <a:r>
              <a:rPr lang="en-US" sz="799">
                <a:solidFill>
                  <a:srgbClr val="FFFFFF"/>
                </a:solidFill>
                <a:latin typeface="Calibri"/>
                <a:cs typeface="Calibri"/>
              </a:rPr>
              <a:t>.</a:t>
            </a:r>
            <a:endParaRPr lang="en-US" sz="799">
              <a:latin typeface="Calibri"/>
              <a:cs typeface="Calibri"/>
            </a:endParaRPr>
          </a:p>
        </p:txBody>
      </p:sp>
      <p:sp>
        <p:nvSpPr>
          <p:cNvPr id="24" name="object 14"/>
          <p:cNvSpPr txBox="1">
            <a:spLocks/>
          </p:cNvSpPr>
          <p:nvPr/>
        </p:nvSpPr>
        <p:spPr>
          <a:xfrm>
            <a:off x="838200" y="6356350"/>
            <a:ext cx="2743200" cy="365125"/>
          </a:xfrm>
          <a:prstGeom prst="rect">
            <a:avLst/>
          </a:prstGeom>
        </p:spPr>
        <p:txBody>
          <a:bodyPr vert="horz" wrap="square" lIns="0" tIns="0" rIns="0" b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456"/>
            <a:r>
              <a:rPr lang="en-US" sz="799" spc="-3">
                <a:solidFill>
                  <a:srgbClr val="FFFFFF"/>
                </a:solidFill>
                <a:latin typeface="Calibri"/>
                <a:cs typeface="Calibri"/>
              </a:rPr>
              <a:t>C</a:t>
            </a:r>
            <a:r>
              <a:rPr lang="en-US" sz="799">
                <a:solidFill>
                  <a:srgbClr val="FFFFFF"/>
                </a:solidFill>
                <a:latin typeface="Calibri"/>
                <a:cs typeface="Calibri"/>
              </a:rPr>
              <a:t>is</a:t>
            </a:r>
            <a:r>
              <a:rPr lang="en-US" sz="799" spc="-13">
                <a:solidFill>
                  <a:srgbClr val="FFFFFF"/>
                </a:solidFill>
                <a:latin typeface="Calibri"/>
                <a:cs typeface="Calibri"/>
              </a:rPr>
              <a:t>c</a:t>
            </a:r>
            <a:r>
              <a:rPr lang="en-US" sz="799">
                <a:solidFill>
                  <a:srgbClr val="FFFFFF"/>
                </a:solidFill>
                <a:latin typeface="Calibri"/>
                <a:cs typeface="Calibri"/>
              </a:rPr>
              <a:t>o</a:t>
            </a:r>
            <a:r>
              <a:rPr lang="en-US" sz="799" spc="17">
                <a:solidFill>
                  <a:srgbClr val="FFFFFF"/>
                </a:solidFill>
                <a:latin typeface="Calibri"/>
                <a:cs typeface="Calibri"/>
              </a:rPr>
              <a:t> </a:t>
            </a:r>
            <a:r>
              <a:rPr lang="en-US" sz="799" spc="-3">
                <a:solidFill>
                  <a:srgbClr val="FFFFFF"/>
                </a:solidFill>
                <a:latin typeface="Calibri"/>
                <a:cs typeface="Calibri"/>
              </a:rPr>
              <a:t>C</a:t>
            </a:r>
            <a:r>
              <a:rPr lang="en-US" sz="799">
                <a:solidFill>
                  <a:srgbClr val="FFFFFF"/>
                </a:solidFill>
                <a:latin typeface="Calibri"/>
                <a:cs typeface="Calibri"/>
              </a:rPr>
              <a:t>o</a:t>
            </a:r>
            <a:r>
              <a:rPr lang="en-US" sz="799" spc="-7">
                <a:solidFill>
                  <a:srgbClr val="FFFFFF"/>
                </a:solidFill>
                <a:latin typeface="Calibri"/>
                <a:cs typeface="Calibri"/>
              </a:rPr>
              <a:t>n</a:t>
            </a:r>
            <a:r>
              <a:rPr lang="en-US" sz="799">
                <a:solidFill>
                  <a:srgbClr val="FFFFFF"/>
                </a:solidFill>
                <a:latin typeface="Calibri"/>
                <a:cs typeface="Calibri"/>
              </a:rPr>
              <a:t>fide</a:t>
            </a:r>
            <a:r>
              <a:rPr lang="en-US" sz="799" spc="-7">
                <a:solidFill>
                  <a:srgbClr val="FFFFFF"/>
                </a:solidFill>
                <a:latin typeface="Calibri"/>
                <a:cs typeface="Calibri"/>
              </a:rPr>
              <a:t>nt</a:t>
            </a:r>
            <a:r>
              <a:rPr lang="en-US" sz="799">
                <a:solidFill>
                  <a:srgbClr val="FFFFFF"/>
                </a:solidFill>
                <a:latin typeface="Calibri"/>
                <a:cs typeface="Calibri"/>
              </a:rPr>
              <a:t>ial</a:t>
            </a:r>
            <a:endParaRPr lang="en-US" sz="799">
              <a:latin typeface="Calibri"/>
              <a:cs typeface="Calibri"/>
            </a:endParaRPr>
          </a:p>
        </p:txBody>
      </p:sp>
      <p:sp>
        <p:nvSpPr>
          <p:cNvPr id="31" name="椭圆 30"/>
          <p:cNvSpPr/>
          <p:nvPr/>
        </p:nvSpPr>
        <p:spPr>
          <a:xfrm>
            <a:off x="4697094" y="3219505"/>
            <a:ext cx="2705321" cy="270532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32" name="椭圆 31"/>
          <p:cNvSpPr/>
          <p:nvPr/>
        </p:nvSpPr>
        <p:spPr>
          <a:xfrm>
            <a:off x="1458121" y="3702913"/>
            <a:ext cx="1935987" cy="193598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33" name="椭圆 32"/>
          <p:cNvSpPr/>
          <p:nvPr/>
        </p:nvSpPr>
        <p:spPr>
          <a:xfrm>
            <a:off x="8767904" y="3687327"/>
            <a:ext cx="1935987" cy="193598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074" y="3641982"/>
            <a:ext cx="1902117" cy="1902117"/>
          </a:xfrm>
          <a:prstGeom prst="rect">
            <a:avLst/>
          </a:prstGeom>
        </p:spPr>
      </p:pic>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2764" y="3649368"/>
            <a:ext cx="1981372" cy="1981372"/>
          </a:xfrm>
          <a:prstGeom prst="rect">
            <a:avLst/>
          </a:prstGeom>
        </p:spPr>
      </p:pic>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934" y="3641942"/>
            <a:ext cx="1981372" cy="1981372"/>
          </a:xfrm>
          <a:prstGeom prst="rect">
            <a:avLst/>
          </a:prstGeom>
        </p:spPr>
      </p:pic>
      <p:sp>
        <p:nvSpPr>
          <p:cNvPr id="37" name="文本框 36"/>
          <p:cNvSpPr txBox="1"/>
          <p:nvPr/>
        </p:nvSpPr>
        <p:spPr>
          <a:xfrm>
            <a:off x="4001148" y="1745813"/>
            <a:ext cx="4598163" cy="1200329"/>
          </a:xfrm>
          <a:prstGeom prst="rect">
            <a:avLst/>
          </a:prstGeom>
          <a:noFill/>
        </p:spPr>
        <p:txBody>
          <a:bodyPr wrap="square" rtlCol="0">
            <a:spAutoFit/>
          </a:bodyPr>
          <a:lstStyle/>
          <a:p>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不同的公司产品经理职能不同</a:t>
            </a:r>
          </a:p>
          <a:p>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比如腾讯</a:t>
            </a:r>
            <a:r>
              <a:rPr lang="en-US" altLang="zh-CN"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产品经理就是老大</a:t>
            </a:r>
          </a:p>
          <a:p>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技术型公司</a:t>
            </a:r>
            <a:r>
              <a:rPr lang="en-US" altLang="zh-CN"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文泉驿微米黑" panose="020B0606030804020204" pitchFamily="34" charset="-122"/>
              </a:rPr>
              <a:t>产品经理就是打杂</a:t>
            </a:r>
          </a:p>
        </p:txBody>
      </p:sp>
      <p:grpSp>
        <p:nvGrpSpPr>
          <p:cNvPr id="38" name="组合 37"/>
          <p:cNvGrpSpPr/>
          <p:nvPr/>
        </p:nvGrpSpPr>
        <p:grpSpPr>
          <a:xfrm>
            <a:off x="0" y="0"/>
            <a:ext cx="11025554" cy="1489501"/>
            <a:chOff x="0" y="0"/>
            <a:chExt cx="12192000" cy="1489501"/>
          </a:xfrm>
        </p:grpSpPr>
        <p:sp>
          <p:nvSpPr>
            <p:cNvPr id="39" name="矩形 38"/>
            <p:cNvSpPr/>
            <p:nvPr/>
          </p:nvSpPr>
          <p:spPr>
            <a:xfrm>
              <a:off x="0" y="20017"/>
              <a:ext cx="12192000" cy="1217375"/>
            </a:xfrm>
            <a:prstGeom prst="rect">
              <a:avLst/>
            </a:prstGeom>
            <a:solidFill>
              <a:schemeClr val="accent6"/>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40" name="文本框 39"/>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产品负责人</a:t>
              </a:r>
              <a:r>
                <a:rPr lang="en-US" altLang="zh-CN"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(PO)</a:t>
              </a:r>
              <a:endPar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sp>
          <p:nvSpPr>
            <p:cNvPr id="41" name="矩形 40"/>
            <p:cNvSpPr/>
            <p:nvPr/>
          </p:nvSpPr>
          <p:spPr>
            <a:xfrm>
              <a:off x="417794" y="0"/>
              <a:ext cx="1282700" cy="1489501"/>
            </a:xfrm>
            <a:prstGeom prst="rect">
              <a:avLst/>
            </a:prstGeom>
            <a:solidFill>
              <a:srgbClr val="92D05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1</a:t>
              </a:r>
              <a:r>
                <a:rPr lang="en-US" altLang="zh-CN" b="1" dirty="0">
                  <a:solidFill>
                    <a:srgbClr val="595959"/>
                  </a:solidFill>
                  <a:latin typeface="微软雅黑" panose="020B0503020204020204" pitchFamily="34" charset="-122"/>
                  <a:ea typeface="微软雅黑" panose="020B0503020204020204" pitchFamily="34" charset="-122"/>
                </a:rPr>
                <a:t>ONE</a:t>
              </a:r>
            </a:p>
          </p:txBody>
        </p:sp>
      </p:grpSp>
    </p:spTree>
    <p:extLst>
      <p:ext uri="{BB962C8B-B14F-4D97-AF65-F5344CB8AC3E}">
        <p14:creationId xmlns:p14="http://schemas.microsoft.com/office/powerpoint/2010/main" val="16050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8307" y="1807510"/>
            <a:ext cx="10512212" cy="4757156"/>
          </a:xfrm>
          <a:prstGeom prst="rect">
            <a:avLst/>
          </a:prstGeom>
          <a:solidFill>
            <a:srgbClr val="0070C0"/>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26" name="矩形 25"/>
          <p:cNvSpPr/>
          <p:nvPr/>
        </p:nvSpPr>
        <p:spPr>
          <a:xfrm>
            <a:off x="678307" y="702472"/>
            <a:ext cx="10512212" cy="1108095"/>
          </a:xfrm>
          <a:prstGeom prst="rect">
            <a:avLst/>
          </a:prstGeom>
          <a:solidFill>
            <a:schemeClr val="tx2">
              <a:lumMod val="75000"/>
            </a:schemeClr>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49703" y="837117"/>
            <a:ext cx="5231367" cy="1569660"/>
          </a:xfrm>
          <a:prstGeom prst="rect">
            <a:avLst/>
          </a:prstGeom>
          <a:noFill/>
        </p:spPr>
        <p:txBody>
          <a:bodyPr wrap="square" rtlCol="0">
            <a:spAutoFit/>
          </a:bodyPr>
          <a:lstStyle/>
          <a:p>
            <a:r>
              <a:rPr lang="en-US" altLang="zh-CN"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Scrum Master</a:t>
            </a:r>
          </a:p>
          <a:p>
            <a:r>
              <a:rPr lang="zh-CN" altLang="en-US" sz="4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 </a:t>
            </a:r>
          </a:p>
        </p:txBody>
      </p:sp>
      <p:sp>
        <p:nvSpPr>
          <p:cNvPr id="32" name="文本框 31"/>
          <p:cNvSpPr txBox="1"/>
          <p:nvPr/>
        </p:nvSpPr>
        <p:spPr>
          <a:xfrm>
            <a:off x="1136713" y="2599093"/>
            <a:ext cx="9375438" cy="2215991"/>
          </a:xfrm>
          <a:prstGeom prst="rect">
            <a:avLst/>
          </a:prstGeom>
          <a:noFill/>
        </p:spPr>
        <p:txBody>
          <a:bodyPr wrap="square" rtlCol="0">
            <a:spAutoFit/>
          </a:bodyPr>
          <a:lstStyle/>
          <a:p>
            <a:pPr algn="ctr"/>
            <a:r>
              <a:rPr lang="zh-CN" altLang="en-US" sz="13800" dirty="0">
                <a:solidFill>
                  <a:schemeClr val="accent6">
                    <a:lumMod val="20000"/>
                    <a:lumOff val="80000"/>
                  </a:schemeClr>
                </a:solidFill>
                <a:latin typeface="微软雅黑" panose="020B0503020204020204" pitchFamily="34" charset="-122"/>
                <a:ea typeface="微软雅黑" panose="020B0503020204020204" pitchFamily="34" charset="-122"/>
                <a:cs typeface="文泉驿微米黑" panose="020B0606030804020204" pitchFamily="34" charset="-122"/>
              </a:rPr>
              <a:t>敏捷专家</a:t>
            </a:r>
          </a:p>
        </p:txBody>
      </p:sp>
    </p:spTree>
    <p:extLst>
      <p:ext uri="{BB962C8B-B14F-4D97-AF65-F5344CB8AC3E}">
        <p14:creationId xmlns:p14="http://schemas.microsoft.com/office/powerpoint/2010/main" val="1600932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1025554" cy="1489501"/>
            <a:chOff x="0" y="0"/>
            <a:chExt cx="12192000" cy="1489501"/>
          </a:xfrm>
        </p:grpSpPr>
        <p:sp>
          <p:nvSpPr>
            <p:cNvPr id="18" name="矩形 17"/>
            <p:cNvSpPr/>
            <p:nvPr/>
          </p:nvSpPr>
          <p:spPr>
            <a:xfrm>
              <a:off x="0" y="20017"/>
              <a:ext cx="12192000" cy="1217375"/>
            </a:xfrm>
            <a:prstGeom prst="rect">
              <a:avLst/>
            </a:prstGeom>
            <a:solidFill>
              <a:srgbClr val="0070C0"/>
            </a:solidFill>
            <a:ln>
              <a:noFill/>
            </a:ln>
            <a:effectLst>
              <a:outerShdw blurRad="685800" sx="102000" sy="102000" algn="ct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9" name="文本框 18"/>
            <p:cNvSpPr txBox="1"/>
            <p:nvPr/>
          </p:nvSpPr>
          <p:spPr>
            <a:xfrm>
              <a:off x="1825215" y="181780"/>
              <a:ext cx="4861560" cy="830997"/>
            </a:xfrm>
            <a:prstGeom prst="rect">
              <a:avLst/>
            </a:prstGeom>
            <a:noFill/>
          </p:spPr>
          <p:txBody>
            <a:bodyPr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敏捷专家</a:t>
              </a:r>
              <a:r>
                <a:rPr lang="en-US" altLang="zh-CN"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rPr>
                <a:t>(SM)</a:t>
              </a:r>
              <a:endParaRPr lang="zh-CN" altLang="en-US" sz="4800" dirty="0">
                <a:solidFill>
                  <a:schemeClr val="bg1"/>
                </a:solidFill>
                <a:latin typeface="微软雅黑" panose="020B0503020204020204" pitchFamily="34" charset="-122"/>
                <a:ea typeface="微软雅黑" panose="020B0503020204020204" pitchFamily="34" charset="-122"/>
                <a:cs typeface="文泉驿微米黑" panose="020B0606030804020204" pitchFamily="34" charset="-122"/>
              </a:endParaRPr>
            </a:p>
          </p:txBody>
        </p:sp>
        <p:sp>
          <p:nvSpPr>
            <p:cNvPr id="20" name="矩形 19"/>
            <p:cNvSpPr/>
            <p:nvPr/>
          </p:nvSpPr>
          <p:spPr>
            <a:xfrm>
              <a:off x="417794" y="0"/>
              <a:ext cx="1282700" cy="1489501"/>
            </a:xfrm>
            <a:prstGeom prst="rect">
              <a:avLst/>
            </a:prstGeom>
            <a:solidFill>
              <a:srgbClr val="92D05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rgbClr val="595959"/>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15515" y="351387"/>
              <a:ext cx="1409700" cy="1015663"/>
            </a:xfrm>
            <a:prstGeom prst="rect">
              <a:avLst/>
            </a:prstGeom>
            <a:noFill/>
          </p:spPr>
          <p:txBody>
            <a:bodyPr wrap="square" rtlCol="0">
              <a:spAutoFit/>
            </a:bodyPr>
            <a:lstStyle/>
            <a:p>
              <a:r>
                <a:rPr lang="en-US" altLang="zh-CN" sz="6000" b="1" dirty="0">
                  <a:solidFill>
                    <a:srgbClr val="595959"/>
                  </a:solidFill>
                  <a:latin typeface="微软雅黑" panose="020B0503020204020204" pitchFamily="34" charset="-122"/>
                  <a:ea typeface="微软雅黑" panose="020B0503020204020204" pitchFamily="34" charset="-122"/>
                </a:rPr>
                <a:t>2</a:t>
              </a:r>
              <a:r>
                <a:rPr lang="en-US" altLang="zh-CN" b="1" dirty="0">
                  <a:solidFill>
                    <a:srgbClr val="595959"/>
                  </a:solidFill>
                  <a:latin typeface="微软雅黑" panose="020B0503020204020204" pitchFamily="34" charset="-122"/>
                  <a:ea typeface="微软雅黑" panose="020B0503020204020204" pitchFamily="34" charset="-122"/>
                </a:rPr>
                <a:t>TOW</a:t>
              </a: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796" y="2155947"/>
            <a:ext cx="5524500" cy="2809875"/>
          </a:xfrm>
          <a:prstGeom prst="rect">
            <a:avLst/>
          </a:prstGeom>
        </p:spPr>
      </p:pic>
    </p:spTree>
    <p:extLst>
      <p:ext uri="{BB962C8B-B14F-4D97-AF65-F5344CB8AC3E}">
        <p14:creationId xmlns:p14="http://schemas.microsoft.com/office/powerpoint/2010/main" val="3148729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1799</TotalTime>
  <Words>1254</Words>
  <Application>Microsoft Office PowerPoint</Application>
  <PresentationFormat>宽屏</PresentationFormat>
  <Paragraphs>246</Paragraphs>
  <Slides>35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DotumChe</vt:lpstr>
      <vt:lpstr>等线</vt:lpstr>
      <vt:lpstr>等线 Light</vt:lpstr>
      <vt:lpstr>方正兰亭纤黑_GBK</vt:lpstr>
      <vt:lpstr>微软雅黑</vt:lpstr>
      <vt:lpstr>文泉驿微米黑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TITLE HERE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凯</cp:lastModifiedBy>
  <cp:revision>130</cp:revision>
  <dcterms:created xsi:type="dcterms:W3CDTF">2016-06-07T22:01:53Z</dcterms:created>
  <dcterms:modified xsi:type="dcterms:W3CDTF">2020-06-29T01:15:47Z</dcterms:modified>
</cp:coreProperties>
</file>