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0" r:id="rId3"/>
    <p:sldId id="279" r:id="rId4"/>
    <p:sldId id="280" r:id="rId5"/>
    <p:sldId id="281" r:id="rId6"/>
    <p:sldId id="282" r:id="rId7"/>
    <p:sldId id="283" r:id="rId8"/>
    <p:sldId id="285" r:id="rId9"/>
    <p:sldId id="287" r:id="rId10"/>
    <p:sldId id="274" r:id="rId11"/>
    <p:sldId id="292" r:id="rId12"/>
    <p:sldId id="293" r:id="rId13"/>
    <p:sldId id="294" r:id="rId14"/>
    <p:sldId id="295" r:id="rId15"/>
    <p:sldId id="296" r:id="rId16"/>
    <p:sldId id="257" r:id="rId17"/>
    <p:sldId id="289" r:id="rId18"/>
    <p:sldId id="297" r:id="rId19"/>
    <p:sldId id="298" r:id="rId20"/>
    <p:sldId id="299" r:id="rId21"/>
    <p:sldId id="300" r:id="rId22"/>
    <p:sldId id="309" r:id="rId23"/>
    <p:sldId id="301" r:id="rId24"/>
    <p:sldId id="302" r:id="rId25"/>
    <p:sldId id="303" r:id="rId26"/>
    <p:sldId id="307" r:id="rId27"/>
    <p:sldId id="308" r:id="rId28"/>
    <p:sldId id="310" r:id="rId29"/>
    <p:sldId id="311" r:id="rId30"/>
    <p:sldId id="306" r:id="rId31"/>
    <p:sldId id="312" r:id="rId32"/>
    <p:sldId id="275" r:id="rId33"/>
    <p:sldId id="313" r:id="rId34"/>
    <p:sldId id="276" r:id="rId35"/>
    <p:sldId id="314" r:id="rId36"/>
    <p:sldId id="315" r:id="rId37"/>
    <p:sldId id="277" r:id="rId38"/>
    <p:sldId id="278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273" r:id="rId49"/>
    <p:sldId id="325" r:id="rId50"/>
    <p:sldId id="288" r:id="rId51"/>
    <p:sldId id="326" r:id="rId52"/>
    <p:sldId id="290" r:id="rId53"/>
    <p:sldId id="291" r:id="rId54"/>
    <p:sldId id="327" r:id="rId55"/>
    <p:sldId id="272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04" r:id="rId65"/>
    <p:sldId id="30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27" autoAdjust="0"/>
  </p:normalViewPr>
  <p:slideViewPr>
    <p:cSldViewPr snapToGrid="0">
      <p:cViewPr varScale="1">
        <p:scale>
          <a:sx n="76" d="100"/>
          <a:sy n="76" d="100"/>
        </p:scale>
        <p:origin x="946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09339-DC6C-4477-B45C-C9B649D7C51D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B0C99-8313-4327-B16B-175D6E10A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9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573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2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511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67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984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976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3753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02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45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41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21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8064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079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3108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8831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672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클립에서는 </a:t>
            </a:r>
            <a:r>
              <a:rPr lang="en-US" altLang="ko-KR" baseline="0" dirty="0"/>
              <a:t>SINGLE TYPE </a:t>
            </a:r>
            <a:r>
              <a:rPr lang="ko-KR" altLang="en-US" baseline="0" dirty="0"/>
              <a:t>중 벡터를 생성하는 방법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생성된 벡터에서 원하는 </a:t>
            </a:r>
            <a:r>
              <a:rPr lang="en-US" altLang="ko-KR" baseline="0" dirty="0"/>
              <a:t>ELEMENT</a:t>
            </a:r>
            <a:r>
              <a:rPr lang="ko-KR" altLang="en-US" baseline="0" dirty="0"/>
              <a:t>를 호출하는 방법에 대해서 알아보도록 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2508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6077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340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8914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9797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267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실습을 통해서 변경하도록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307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596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9150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6882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478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8694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3212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6565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2014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434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476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실습을 통해서 변경하도록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7496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46493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17311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036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4192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849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58722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7480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56059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5805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26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한글 텍스트를 첨부한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22194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5239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2352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9612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9561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7129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4358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938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실습을 통해서 변경하도록 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70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270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에서 변수에 값을 입력할 때에 일반적으로 등호</a:t>
            </a:r>
            <a:r>
              <a:rPr lang="en-US" altLang="ko-KR" dirty="0"/>
              <a:t>(=)</a:t>
            </a:r>
            <a:r>
              <a:rPr lang="ko-KR" altLang="en-US" dirty="0"/>
              <a:t>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암묵적으로는 사용하지 않습니다</a:t>
            </a:r>
            <a:r>
              <a:rPr lang="en-US" altLang="ko-KR" dirty="0"/>
              <a:t>. </a:t>
            </a:r>
            <a:r>
              <a:rPr lang="ko-KR" altLang="en-US" dirty="0"/>
              <a:t>보통은 화살표를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여러가지 이유가 있겠지만</a:t>
            </a:r>
            <a:r>
              <a:rPr lang="en-US" altLang="ko-KR" dirty="0"/>
              <a:t>, </a:t>
            </a:r>
            <a:r>
              <a:rPr lang="ko-KR" altLang="en-US" dirty="0"/>
              <a:t>우선 등호의 경우에는</a:t>
            </a:r>
          </a:p>
          <a:p>
            <a:r>
              <a:rPr lang="en-US" altLang="ko-KR" dirty="0"/>
              <a:t>==</a:t>
            </a:r>
            <a:r>
              <a:rPr lang="ko-KR" altLang="en-US" dirty="0"/>
              <a:t>이나 </a:t>
            </a:r>
            <a:r>
              <a:rPr lang="en-US" altLang="ko-KR" dirty="0"/>
              <a:t>!= </a:t>
            </a:r>
            <a:r>
              <a:rPr lang="ko-KR" altLang="en-US" dirty="0"/>
              <a:t>같은 다른 형태로도 사용이 되기 때문에 권장하진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실제로는 화살표 기호</a:t>
            </a:r>
            <a:r>
              <a:rPr lang="en-US" altLang="ko-KR" dirty="0"/>
              <a:t>(&lt;-)</a:t>
            </a:r>
            <a:r>
              <a:rPr lang="ko-KR" altLang="en-US" dirty="0"/>
              <a:t>를 더 많이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스튜디오에서도 </a:t>
            </a:r>
            <a:r>
              <a:rPr lang="en-US" altLang="ko-KR" dirty="0"/>
              <a:t>ALT </a:t>
            </a:r>
            <a:r>
              <a:rPr lang="ko-KR" altLang="en-US" dirty="0"/>
              <a:t>키 와</a:t>
            </a:r>
            <a:r>
              <a:rPr lang="en-US" altLang="ko-KR" dirty="0"/>
              <a:t>- 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  <a:r>
              <a:rPr lang="ko-KR" altLang="en-US" dirty="0"/>
              <a:t>를 입력하면 자동완성으로 입력이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또 하나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함수에서 인자에 값을 넣을 때 동작하지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sum(x&lt;-1)</a:t>
            </a:r>
          </a:p>
          <a:p>
            <a:r>
              <a:rPr lang="en-US" altLang="ko-KR" dirty="0"/>
              <a:t>X</a:t>
            </a:r>
          </a:p>
          <a:p>
            <a:r>
              <a:rPr lang="en-US" altLang="ko-KR" dirty="0"/>
              <a:t>sum(y=1)</a:t>
            </a:r>
          </a:p>
          <a:p>
            <a:r>
              <a:rPr lang="en-US" altLang="ko-KR" dirty="0"/>
              <a:t>У</a:t>
            </a:r>
          </a:p>
          <a:p>
            <a:r>
              <a:rPr lang="ko-KR" altLang="en-US" dirty="0"/>
              <a:t>둘 다 함수는 실행이 되지만</a:t>
            </a:r>
            <a:r>
              <a:rPr lang="en-US" altLang="ko-KR" dirty="0"/>
              <a:t>, x </a:t>
            </a:r>
            <a:r>
              <a:rPr lang="ko-KR" altLang="en-US" dirty="0"/>
              <a:t>변수는 생성이 되었지만</a:t>
            </a:r>
            <a:r>
              <a:rPr lang="en-US" altLang="ko-KR" dirty="0"/>
              <a:t>, y</a:t>
            </a:r>
            <a:r>
              <a:rPr lang="ko-KR" altLang="en-US" dirty="0"/>
              <a:t>는 없습니다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*sum()</a:t>
            </a:r>
            <a:r>
              <a:rPr lang="ko-KR" altLang="en-US" dirty="0"/>
              <a:t>함수에서 인자로 환경 변수로 생성이 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Why?: </a:t>
            </a:r>
            <a:r>
              <a:rPr lang="ko-KR" altLang="en-US" dirty="0"/>
              <a:t>그런데 이렇게 변수를 할당하고 호출하는 과정이 도대체 왜 필요한가</a:t>
            </a:r>
            <a:r>
              <a:rPr lang="en-US" altLang="ko-KR" dirty="0"/>
              <a:t>? =&gt; </a:t>
            </a:r>
            <a:r>
              <a:rPr lang="ko-KR" altLang="en-US" dirty="0"/>
              <a:t>보통 데이터 분석을 할 때 </a:t>
            </a:r>
            <a:r>
              <a:rPr lang="en-US" altLang="ko-KR" dirty="0"/>
              <a:t>CSV</a:t>
            </a:r>
            <a:r>
              <a:rPr lang="ko-KR" altLang="en-US" dirty="0"/>
              <a:t>나 엑셀 파일을 기반으로 하는데 이렇게 함수를 통해 변수에다 저장하고</a:t>
            </a:r>
            <a:endParaRPr lang="en-US" altLang="ko-KR" dirty="0"/>
          </a:p>
          <a:p>
            <a:r>
              <a:rPr lang="ko-KR" altLang="en-US" dirty="0"/>
              <a:t>특정 데이터 필요 시</a:t>
            </a:r>
            <a:r>
              <a:rPr lang="en-US" altLang="ko-KR" dirty="0"/>
              <a:t>, </a:t>
            </a:r>
            <a:r>
              <a:rPr lang="ko-KR" altLang="en-US" dirty="0"/>
              <a:t>호출하는 일련의 과정을 거치게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235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521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1980A-A17C-D7D0-3054-ED6DE669C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A5371F-169B-80DD-5B70-72B49D4E4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5B0C-806F-698E-5C07-BFF9A417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A9C56-0758-C532-2F79-58FE2F5B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3D81A-28BF-7C4B-435F-734317F9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3C992-26C8-6701-1570-DD313E1C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4264B6-643C-D165-9EB1-C3AC986F0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FEC55-EECE-0ADD-C30E-BD259B1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25614-E3D7-42FF-8E19-BCC04C9D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293AF-20BF-BC2A-2161-01E72A4E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4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FE178A-A627-462D-24BD-604BB042D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3F4C1-7397-EC7F-5161-1419D69DA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4A935-0A4B-A184-A508-42FA6615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D7234-BA92-916B-14B6-7E9186B3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F94E3-DE48-BC98-FAE7-CED88254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6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E2FE8-5223-C28A-4288-6A56C90A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5F3A3-FE34-A483-CC9C-366052B00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5D773-BC0F-9DCE-E21D-557EC98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E079B-EE2D-5F00-18EE-A4D7F221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0CC1C-D8CA-FBA4-E2A1-6F485B6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64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0E861-8D37-F053-1028-1690E383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390B2-243D-4431-7C54-F56FD788B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8F6B4-7A2F-0A10-09B0-BD1598CB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7172D-0579-74D6-DE21-4F4C842C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72C52-3616-27D2-000F-5BD010A5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3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3C192-8967-58BC-7D3E-3C99A53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C32A9-D9C3-EB1E-DADB-740317DDB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6753AB-E145-4B9F-A67C-BCE2054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8C1DE-CC16-6D1D-A069-66944A3C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DB6FE-122B-04D8-516B-8D0F68B3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4A2CC-13AA-3F4C-0278-8A7B8114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3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2C11-D4DC-BC82-C8B5-57719A2D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FE97F-11EA-375A-2837-563BE119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B2AEA-3008-D1A3-CA94-BCD3D348D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8E186D-89B4-12CD-A9D0-0F03F493C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8F51D2-5C04-D2A1-F7F7-0A322D70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9D2D60-A0A3-614D-BAFF-3DEB6C00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ED83C-8E67-4053-D583-CE245ACA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4B308-74E6-8C8C-CF12-708ABD1D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1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7909E-9CDE-7903-15C9-4D55D06F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993BC-1B53-A959-2FA1-97F950F4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37869-10FE-1562-0278-E69D616A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66E46C-AB10-67F7-461B-4EFF53C0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FF800-C498-4F75-B43C-BFE12E35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48D9C-EBCC-0C81-60F0-4B0EE611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FE9F4-9725-6139-68F3-68932009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9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9A877-F0CF-4743-23BF-EE40F274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0936D-CCDA-B678-A4A9-551523E5E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1D7539-D59D-5B64-D0D5-3446E756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74193-37F1-997D-96B0-BC149323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307AD-A32B-97BC-59CC-E867BFF9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6C584-2CD5-EA28-E212-680CA01B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669A4-A14E-F0EA-4F35-77D5C1C6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2A4D6-BE09-BEEA-B9CC-23A139121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23695-CE1A-DE10-DBB2-E7A02CF3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FF43AB-7266-9AD0-5CCE-3E28B7EE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34D81-9338-22E0-77E5-FF6DEEE8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A9353-757B-5273-FD46-026EE4B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8B8C8E-AA8F-BD30-0343-14C01A7E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9CDA22-776A-3813-B020-28C691BC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26772-9DC3-7D35-AC4D-FACE5555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841F-315E-4A89-BDD7-4323F86436B0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8C382-F355-38AF-69D3-9CBAF6FA1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AF688-4B2B-4896-BE6C-19D5C80B5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22504-A56D-4FEB-B5B7-BDB95AD96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85C9-683A-D951-C725-1C65A2210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4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들어가기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2</a:t>
            </a:r>
            <a:r>
              <a:rPr lang="ko-KR" altLang="en-US"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R Studio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다루기</a:t>
            </a:r>
          </a:p>
        </p:txBody>
      </p:sp>
    </p:spTree>
    <p:extLst>
      <p:ext uri="{BB962C8B-B14F-4D97-AF65-F5344CB8AC3E}">
        <p14:creationId xmlns:p14="http://schemas.microsoft.com/office/powerpoint/2010/main" val="355450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269808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Studio </a:t>
            </a:r>
            <a:r>
              <a:rPr lang="ko-KR" altLang="en-US" sz="2250" dirty="0"/>
              <a:t>실행 화면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6" y="2774013"/>
            <a:ext cx="6921643" cy="3723988"/>
          </a:xfrm>
          <a:prstGeom prst="rect">
            <a:avLst/>
          </a:prstGeom>
        </p:spPr>
      </p:pic>
      <p:sp>
        <p:nvSpPr>
          <p:cNvPr id="20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2423592" y="3891972"/>
            <a:ext cx="2192885" cy="3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>
                <a:solidFill>
                  <a:srgbClr val="ED244A"/>
                </a:solidFill>
              </a:rPr>
              <a:t>1. </a:t>
            </a:r>
            <a:r>
              <a:rPr lang="ko-KR" altLang="en-US" sz="1750" dirty="0">
                <a:solidFill>
                  <a:srgbClr val="ED244A"/>
                </a:solidFill>
              </a:rPr>
              <a:t>스크립트 창</a:t>
            </a:r>
            <a:endParaRPr sz="1750" dirty="0">
              <a:solidFill>
                <a:srgbClr val="ED244A"/>
              </a:solidFill>
            </a:endParaRPr>
          </a:p>
        </p:txBody>
      </p: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2423592" y="5685084"/>
            <a:ext cx="2192885" cy="3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>
                <a:solidFill>
                  <a:srgbClr val="ED244A"/>
                </a:solidFill>
              </a:rPr>
              <a:t>2. </a:t>
            </a:r>
            <a:r>
              <a:rPr lang="ko-KR" altLang="en-US" sz="1750" dirty="0">
                <a:solidFill>
                  <a:srgbClr val="ED244A"/>
                </a:solidFill>
              </a:rPr>
              <a:t>콘솔 창</a:t>
            </a:r>
            <a:endParaRPr sz="1750" dirty="0">
              <a:solidFill>
                <a:srgbClr val="ED244A"/>
              </a:solidFill>
            </a:endParaRPr>
          </a:p>
        </p:txBody>
      </p:sp>
      <p:sp>
        <p:nvSpPr>
          <p:cNvPr id="23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696597" y="3571372"/>
            <a:ext cx="2362181" cy="3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>
                <a:solidFill>
                  <a:srgbClr val="ED244A"/>
                </a:solidFill>
              </a:rPr>
              <a:t>3. </a:t>
            </a:r>
            <a:r>
              <a:rPr lang="ko-KR" altLang="en-US" sz="1750" dirty="0">
                <a:solidFill>
                  <a:srgbClr val="ED244A"/>
                </a:solidFill>
              </a:rPr>
              <a:t>변수 및 데이터 확인</a:t>
            </a:r>
            <a:endParaRPr sz="1750" dirty="0">
              <a:solidFill>
                <a:srgbClr val="ED244A"/>
              </a:solidFill>
            </a:endParaRPr>
          </a:p>
        </p:txBody>
      </p:sp>
      <p:sp>
        <p:nvSpPr>
          <p:cNvPr id="24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696597" y="5524783"/>
            <a:ext cx="2192885" cy="3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>
                <a:solidFill>
                  <a:srgbClr val="ED244A"/>
                </a:solidFill>
              </a:rPr>
              <a:t>4. HELP, PLOT </a:t>
            </a:r>
            <a:r>
              <a:rPr lang="ko-KR" altLang="en-US" sz="1750" dirty="0" err="1">
                <a:solidFill>
                  <a:srgbClr val="ED244A"/>
                </a:solidFill>
              </a:rPr>
              <a:t>결과창</a:t>
            </a:r>
            <a:endParaRPr sz="1750" dirty="0">
              <a:solidFill>
                <a:srgbClr val="ED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298951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Studio </a:t>
            </a:r>
            <a:r>
              <a:rPr lang="ko-KR" altLang="en-US" sz="2250" dirty="0"/>
              <a:t>구조 변경하기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메뉴 </a:t>
            </a:r>
            <a:r>
              <a:rPr lang="en-US" altLang="ko-KR" sz="1750" dirty="0">
                <a:sym typeface="Wingdings" panose="05000000000000000000" pitchFamily="2" charset="2"/>
              </a:rPr>
              <a:t> Tools  Global Options</a:t>
            </a:r>
            <a:endParaRPr sz="1750" dirty="0"/>
          </a:p>
        </p:txBody>
      </p:sp>
      <p:grpSp>
        <p:nvGrpSpPr>
          <p:cNvPr id="4" name="그룹 3"/>
          <p:cNvGrpSpPr/>
          <p:nvPr/>
        </p:nvGrpSpPr>
        <p:grpSpPr>
          <a:xfrm>
            <a:off x="1402899" y="3598023"/>
            <a:ext cx="3901032" cy="2157714"/>
            <a:chOff x="3262214" y="7359830"/>
            <a:chExt cx="7802064" cy="43154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2214" y="7359830"/>
              <a:ext cx="7802064" cy="4315427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7163246" y="10916004"/>
              <a:ext cx="2579688" cy="263143"/>
            </a:xfrm>
            <a:prstGeom prst="rect">
              <a:avLst/>
            </a:prstGeom>
            <a:noFill/>
            <a:ln w="57150">
              <a:solidFill>
                <a:srgbClr val="ED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65" y="3360078"/>
            <a:ext cx="2791215" cy="2938873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5531379" y="4488525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74367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13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Scripts </a:t>
            </a:r>
            <a:r>
              <a:rPr lang="ko-KR" altLang="en-US" sz="2250" dirty="0"/>
              <a:t>열기 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메뉴 </a:t>
            </a:r>
            <a:r>
              <a:rPr lang="en-US" altLang="ko-KR" sz="1750" dirty="0">
                <a:sym typeface="Wingdings" panose="05000000000000000000" pitchFamily="2" charset="2"/>
              </a:rPr>
              <a:t> File  Open File</a:t>
            </a:r>
            <a:endParaRPr sz="17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024" y="3797072"/>
            <a:ext cx="2686425" cy="14051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81913" y="4257092"/>
            <a:ext cx="1289844" cy="131572"/>
          </a:xfrm>
          <a:prstGeom prst="rect">
            <a:avLst/>
          </a:prstGeom>
          <a:noFill/>
          <a:ln w="57150">
            <a:solidFill>
              <a:srgbClr val="ED2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6" name="오른쪽 화살표 25"/>
          <p:cNvSpPr/>
          <p:nvPr/>
        </p:nvSpPr>
        <p:spPr>
          <a:xfrm>
            <a:off x="4566925" y="4373672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5704A8-70D6-8816-24CC-B51EB88D5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077" y="3302863"/>
            <a:ext cx="4001341" cy="24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251804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14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Scripts </a:t>
            </a:r>
            <a:r>
              <a:rPr lang="ko-KR" altLang="en-US" sz="2250" dirty="0" err="1"/>
              <a:t>인코딩</a:t>
            </a:r>
            <a:r>
              <a:rPr lang="ko-KR" altLang="en-US" sz="2250" dirty="0"/>
              <a:t> 변경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FontTx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메뉴 </a:t>
            </a:r>
            <a:r>
              <a:rPr lang="ko-KR" altLang="en-US" sz="1750" dirty="0">
                <a:sym typeface="Wingdings" panose="05000000000000000000" pitchFamily="2" charset="2"/>
              </a:rPr>
              <a:t> </a:t>
            </a:r>
            <a:r>
              <a:rPr lang="en-US" altLang="ko-KR" sz="1750" dirty="0">
                <a:sym typeface="Wingdings" panose="05000000000000000000" pitchFamily="2" charset="2"/>
              </a:rPr>
              <a:t>File  Reopen with Encoding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CP949</a:t>
            </a:r>
            <a:r>
              <a:rPr lang="ko-KR" altLang="en-US" sz="1750" dirty="0"/>
              <a:t>로 설정되어 있을 경우 </a:t>
            </a:r>
            <a:r>
              <a:rPr lang="en-US" altLang="ko-KR" sz="1750" dirty="0"/>
              <a:t>UTF8</a:t>
            </a:r>
            <a:r>
              <a:rPr lang="ko-KR" altLang="en-US" sz="1750" dirty="0"/>
              <a:t>로 변경 </a:t>
            </a:r>
            <a:endParaRPr lang="en-US" altLang="ko-KR" sz="1750" dirty="0"/>
          </a:p>
        </p:txBody>
      </p:sp>
      <p:sp>
        <p:nvSpPr>
          <p:cNvPr id="35" name="오른쪽 화살표 34"/>
          <p:cNvSpPr/>
          <p:nvPr/>
        </p:nvSpPr>
        <p:spPr>
          <a:xfrm>
            <a:off x="4159719" y="4667846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1" y="3782603"/>
            <a:ext cx="2481263" cy="2228850"/>
          </a:xfrm>
          <a:prstGeom prst="rect">
            <a:avLst/>
          </a:prstGeom>
        </p:spPr>
      </p:pic>
      <p:sp>
        <p:nvSpPr>
          <p:cNvPr id="36" name="오른쪽 화살표 35"/>
          <p:cNvSpPr/>
          <p:nvPr/>
        </p:nvSpPr>
        <p:spPr>
          <a:xfrm>
            <a:off x="6832241" y="4667846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12" name="그룹 11"/>
          <p:cNvGrpSpPr/>
          <p:nvPr/>
        </p:nvGrpSpPr>
        <p:grpSpPr>
          <a:xfrm>
            <a:off x="4626048" y="4161205"/>
            <a:ext cx="2086266" cy="1290818"/>
            <a:chOff x="7618914" y="8814802"/>
            <a:chExt cx="4172532" cy="258163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8914" y="8814802"/>
              <a:ext cx="4172532" cy="2581635"/>
            </a:xfrm>
            <a:prstGeom prst="rect">
              <a:avLst/>
            </a:prstGeom>
          </p:spPr>
        </p:pic>
        <p:sp>
          <p:nvSpPr>
            <p:cNvPr id="43" name="직사각형 42"/>
            <p:cNvSpPr/>
            <p:nvPr/>
          </p:nvSpPr>
          <p:spPr>
            <a:xfrm>
              <a:off x="7901141" y="10154876"/>
              <a:ext cx="1297266" cy="263143"/>
            </a:xfrm>
            <a:prstGeom prst="rect">
              <a:avLst/>
            </a:prstGeom>
            <a:noFill/>
            <a:ln w="57150">
              <a:solidFill>
                <a:srgbClr val="ED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7320711" y="3999683"/>
            <a:ext cx="1775950" cy="1786187"/>
            <a:chOff x="12767270" y="8491758"/>
            <a:chExt cx="3551900" cy="357237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75375" y="8491758"/>
              <a:ext cx="3543795" cy="3572374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12767270" y="10386392"/>
              <a:ext cx="647178" cy="263143"/>
            </a:xfrm>
            <a:prstGeom prst="rect">
              <a:avLst/>
            </a:prstGeom>
            <a:noFill/>
            <a:ln w="57150">
              <a:solidFill>
                <a:srgbClr val="ED24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15317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15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Studio </a:t>
            </a:r>
            <a:r>
              <a:rPr lang="ko-KR" altLang="en-US" sz="2250" dirty="0"/>
              <a:t>단축키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175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67608" y="2826307"/>
          <a:ext cx="6596168" cy="343899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298084">
                  <a:extLst>
                    <a:ext uri="{9D8B030D-6E8A-4147-A177-3AD203B41FA5}">
                      <a16:colId xmlns:a16="http://schemas.microsoft.com/office/drawing/2014/main" val="1245751910"/>
                    </a:ext>
                  </a:extLst>
                </a:gridCol>
                <a:gridCol w="3298084">
                  <a:extLst>
                    <a:ext uri="{9D8B030D-6E8A-4147-A177-3AD203B41FA5}">
                      <a16:colId xmlns:a16="http://schemas.microsoft.com/office/drawing/2014/main" val="1966995976"/>
                    </a:ext>
                  </a:extLst>
                </a:gridCol>
              </a:tblGrid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단축키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58351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[Ctrl] + [Enter]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코드 실행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66586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[Shift]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하이라이트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219961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[Shift] + [Ctrl]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좌우 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단어별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하이라이트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98625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[Ctrl]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좌우 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단어별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커서 이동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98948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[Alt] + [Shift]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좌우 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문장별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하이라이트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81094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[Alt]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좌우 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문장별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커서 이동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73627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[Alt]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상하 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문장 이동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96724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[Alt] + [Shift] + [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상하 방향키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문장별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복사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50777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[Ctrl] + [d]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문장 삭제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47418"/>
                  </a:ext>
                </a:extLst>
              </a:tr>
              <a:tr h="312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[Ctrl] + [SHIFT] + [c]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주석 처리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5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9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들어가기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en-US" altLang="ko-KR" sz="2000" b="1" dirty="0">
              <a:solidFill>
                <a:srgbClr val="ED234B"/>
              </a:solidFill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2000" b="1" dirty="0">
                <a:latin typeface="+mj-lt"/>
                <a:ea typeface="SpoqaHanSans-Bold" panose="020B0500000000000000" pitchFamily="34" charset="-128"/>
              </a:rPr>
              <a:t>3</a:t>
            </a:r>
            <a:r>
              <a:rPr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변수와 연산자</a:t>
            </a:r>
            <a:endParaRPr sz="2000" b="1" dirty="0">
              <a:latin typeface="+mj-lt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변수란 무엇인가요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17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변수란 데이터 값을 저장하기 위해 사용되는 메모리 내의 한 장소의 이름을 뜻함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>
                <a:sym typeface="SpoqaHanSans-Regular"/>
              </a:rPr>
              <a:t>변수를 생성한다 </a:t>
            </a:r>
            <a:r>
              <a:rPr lang="en-US" altLang="ko-KR" sz="1750" dirty="0">
                <a:sym typeface="SpoqaHanSans-Regular"/>
              </a:rPr>
              <a:t>= </a:t>
            </a:r>
            <a:r>
              <a:rPr lang="ko-KR" altLang="en-US" sz="1750" dirty="0">
                <a:sym typeface="SpoqaHanSans-Regular"/>
              </a:rPr>
              <a:t>메모리에 공간을 만들어 값을 저장</a:t>
            </a:r>
            <a:endParaRPr lang="en-US" altLang="ko-KR" sz="1750" dirty="0">
              <a:sym typeface="SpoqaHanSans-Regular"/>
            </a:endParaRP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>
                <a:sym typeface="SpoqaHanSans-Regular"/>
              </a:rPr>
              <a:t>변수를 생성하는 것을 변수 할당이라고 부르며 </a:t>
            </a:r>
            <a:r>
              <a:rPr lang="en-US" altLang="ko-KR" sz="1750" dirty="0">
                <a:sym typeface="SpoqaHanSans-Regular"/>
              </a:rPr>
              <a:t>“=” </a:t>
            </a:r>
            <a:r>
              <a:rPr lang="ko-KR" altLang="en-US" sz="1750" dirty="0">
                <a:sym typeface="SpoqaHanSans-Regular"/>
              </a:rPr>
              <a:t>혹은 </a:t>
            </a:r>
            <a:r>
              <a:rPr lang="en-US" altLang="ko-KR" sz="1750" u="sng" dirty="0">
                <a:solidFill>
                  <a:srgbClr val="ED244A"/>
                </a:solidFill>
                <a:sym typeface="SpoqaHanSans-Regular"/>
              </a:rPr>
              <a:t>“&lt;-”</a:t>
            </a:r>
            <a:r>
              <a:rPr lang="ko-KR" altLang="en-US" sz="1750" dirty="0">
                <a:sym typeface="SpoqaHanSans-Regular"/>
              </a:rPr>
              <a:t>으로 할당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변수 </a:t>
            </a:r>
            <a:r>
              <a:rPr lang="en-US" altLang="ko-KR" sz="2250" dirty="0"/>
              <a:t>Variable</a:t>
            </a:r>
            <a:endParaRPr lang="ko-KR" altLang="en-US" sz="225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4169679"/>
            <a:ext cx="3672111" cy="1900045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Variable &lt;- “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Hanmin</a:t>
            </a:r>
            <a:r>
              <a:rPr kumimoji="1" lang="en-US" altLang="ko-KR" sz="1250" dirty="0">
                <a:solidFill>
                  <a:srgbClr val="7391FF"/>
                </a:solidFill>
              </a:rPr>
              <a:t>“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Variable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“</a:t>
            </a:r>
            <a:r>
              <a:rPr kumimoji="1" lang="en-US" altLang="ko-KR" sz="1250" dirty="0" err="1">
                <a:solidFill>
                  <a:srgbClr val="53585F"/>
                </a:solidFill>
              </a:rPr>
              <a:t>Hanmin</a:t>
            </a:r>
            <a:r>
              <a:rPr kumimoji="1" lang="en-US" altLang="ko-KR" sz="1250" dirty="0">
                <a:solidFill>
                  <a:srgbClr val="53585F"/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Variable_2 &lt;- 20231231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Variable_2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</a:t>
            </a:r>
            <a:r>
              <a:rPr kumimoji="1" lang="en-US" altLang="ko-Kore-KR" sz="1250" dirty="0">
                <a:solidFill>
                  <a:schemeClr val="tx1"/>
                </a:solidFill>
              </a:rPr>
              <a:t>20231231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4108040" y="4302831"/>
            <a:ext cx="1297621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변수 할당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2958631" y="5452007"/>
            <a:ext cx="1297621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변수 호출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22035" y="4169679"/>
            <a:ext cx="3611334" cy="1900045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Data_1 &lt;- read.csv(“</a:t>
            </a:r>
            <a:r>
              <a:rPr kumimoji="1" lang="ko-KR" altLang="en-US" sz="1250" dirty="0">
                <a:solidFill>
                  <a:srgbClr val="7391FF"/>
                </a:solidFill>
              </a:rPr>
              <a:t>유저정보</a:t>
            </a:r>
            <a:r>
              <a:rPr kumimoji="1" lang="en-US" altLang="ko-KR" sz="1250" dirty="0">
                <a:solidFill>
                  <a:srgbClr val="7391FF"/>
                </a:solidFill>
              </a:rPr>
              <a:t>.csv”)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Data_2 &lt;- read.csv(“</a:t>
            </a:r>
            <a:r>
              <a:rPr kumimoji="1" lang="ko-KR" altLang="en-US" sz="1250" dirty="0">
                <a:solidFill>
                  <a:srgbClr val="7391FF"/>
                </a:solidFill>
              </a:rPr>
              <a:t>결제정보</a:t>
            </a:r>
            <a:r>
              <a:rPr kumimoji="1" lang="en-US" altLang="ko-KR" sz="1250" dirty="0">
                <a:solidFill>
                  <a:srgbClr val="7391FF"/>
                </a:solidFill>
              </a:rPr>
              <a:t>.csv”)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Data_3 &lt;- read.csv(“</a:t>
            </a:r>
            <a:r>
              <a:rPr kumimoji="1" lang="ko-KR" altLang="en-US" sz="1250" dirty="0">
                <a:solidFill>
                  <a:srgbClr val="7391FF"/>
                </a:solidFill>
              </a:rPr>
              <a:t>구독정보</a:t>
            </a:r>
            <a:r>
              <a:rPr kumimoji="1" lang="en-US" altLang="ko-KR" sz="1250" dirty="0">
                <a:solidFill>
                  <a:srgbClr val="7391FF"/>
                </a:solidFill>
              </a:rPr>
              <a:t>.csv”)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Data_1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…</a:t>
            </a:r>
          </a:p>
        </p:txBody>
      </p:sp>
      <p:sp>
        <p:nvSpPr>
          <p:cNvPr id="35" name="Shape 393">
            <a:extLst>
              <a:ext uri="{FF2B5EF4-FFF2-40B4-BE49-F238E27FC236}">
                <a16:creationId xmlns:a16="http://schemas.microsoft.com/office/drawing/2014/main" id="{201FC561-ED5A-8541-8764-2AA4236AE75A}"/>
              </a:ext>
            </a:extLst>
          </p:cNvPr>
          <p:cNvSpPr/>
          <p:nvPr/>
        </p:nvSpPr>
        <p:spPr>
          <a:xfrm rot="20700000">
            <a:off x="5450739" y="4124546"/>
            <a:ext cx="1073493" cy="163986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/>
            </a:pPr>
            <a:r>
              <a:rPr lang="en-US" sz="1250" dirty="0">
                <a:solidFill>
                  <a:schemeClr val="bg1"/>
                </a:solidFill>
              </a:rPr>
              <a:t>Why?</a:t>
            </a:r>
            <a:endParaRPr sz="1600" dirty="0">
              <a:solidFill>
                <a:schemeClr val="bg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82823" y="4424659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933368" y="5573835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3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47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 err="1"/>
              <a:t>변수명은</a:t>
            </a:r>
            <a:r>
              <a:rPr lang="ko-KR" altLang="en-US" sz="1500" dirty="0"/>
              <a:t> 특정 규칙이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18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1513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1. </a:t>
            </a:r>
            <a:r>
              <a:rPr lang="ko-KR" altLang="en-US" sz="1750" dirty="0"/>
              <a:t>특수문자 중 </a:t>
            </a:r>
            <a:r>
              <a:rPr lang="en-US" altLang="ko-KR" sz="1750" dirty="0"/>
              <a:t>'.'(</a:t>
            </a:r>
            <a:r>
              <a:rPr lang="ko-KR" altLang="en-US" sz="1750" dirty="0"/>
              <a:t>마침표</a:t>
            </a:r>
            <a:r>
              <a:rPr lang="en-US" altLang="ko-KR" sz="1750" dirty="0"/>
              <a:t>) </a:t>
            </a:r>
            <a:r>
              <a:rPr lang="ko-KR" altLang="en-US" sz="1750" dirty="0"/>
              <a:t>와 </a:t>
            </a:r>
            <a:r>
              <a:rPr lang="en-US" altLang="ko-KR" sz="1750" dirty="0"/>
              <a:t>'_'(</a:t>
            </a:r>
            <a:r>
              <a:rPr lang="ko-KR" altLang="en-US" sz="1750" dirty="0" err="1"/>
              <a:t>언더바</a:t>
            </a:r>
            <a:r>
              <a:rPr lang="en-US" altLang="ko-KR" sz="1750" dirty="0"/>
              <a:t>), </a:t>
            </a:r>
            <a:r>
              <a:rPr lang="ko-KR" altLang="en-US" sz="1750" dirty="0"/>
              <a:t>영어</a:t>
            </a:r>
            <a:r>
              <a:rPr lang="en-US" altLang="ko-KR" sz="1750" dirty="0"/>
              <a:t>, </a:t>
            </a:r>
            <a:r>
              <a:rPr lang="ko-KR" altLang="en-US" sz="1750" dirty="0"/>
              <a:t>숫자만 사용 가능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2. </a:t>
            </a:r>
            <a:r>
              <a:rPr lang="ko-KR" altLang="en-US" sz="1750" dirty="0"/>
              <a:t>숫자나 </a:t>
            </a:r>
            <a:r>
              <a:rPr lang="en-US" altLang="ko-KR" sz="1750" dirty="0"/>
              <a:t>'_'(</a:t>
            </a:r>
            <a:r>
              <a:rPr lang="ko-KR" altLang="en-US" sz="1750" dirty="0" err="1"/>
              <a:t>언더바</a:t>
            </a:r>
            <a:r>
              <a:rPr lang="en-US" altLang="ko-KR" sz="1750" dirty="0"/>
              <a:t>)</a:t>
            </a:r>
            <a:r>
              <a:rPr lang="ko-KR" altLang="en-US" sz="1750" dirty="0"/>
              <a:t>로 시작할 수 없음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3. '.'(</a:t>
            </a:r>
            <a:r>
              <a:rPr lang="ko-KR" altLang="en-US" sz="1750" dirty="0"/>
              <a:t>마침표</a:t>
            </a:r>
            <a:r>
              <a:rPr lang="en-US" altLang="ko-KR" sz="1750" dirty="0"/>
              <a:t>)</a:t>
            </a:r>
            <a:r>
              <a:rPr lang="ko-KR" altLang="en-US" sz="1750" dirty="0"/>
              <a:t>로 시작하면 바로 뒤엔 영어가 </a:t>
            </a:r>
            <a:r>
              <a:rPr lang="ko-KR" altLang="en-US" sz="1750" dirty="0" err="1"/>
              <a:t>와야함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b="1" u="sng" dirty="0">
                <a:solidFill>
                  <a:srgbClr val="ED244A"/>
                </a:solidFill>
              </a:rPr>
              <a:t>영어</a:t>
            </a:r>
            <a:r>
              <a:rPr lang="en-US" altLang="ko-KR" sz="1750" b="1" u="sng" dirty="0">
                <a:solidFill>
                  <a:srgbClr val="ED244A"/>
                </a:solidFill>
              </a:rPr>
              <a:t>_</a:t>
            </a:r>
            <a:r>
              <a:rPr lang="ko-KR" altLang="en-US" sz="1750" b="1" u="sng" dirty="0">
                <a:solidFill>
                  <a:srgbClr val="ED244A"/>
                </a:solidFill>
              </a:rPr>
              <a:t>숫자</a:t>
            </a:r>
            <a:r>
              <a:rPr lang="ko-KR" altLang="en-US" sz="1750" dirty="0"/>
              <a:t>의 형태가 가장 무난한 </a:t>
            </a:r>
            <a:r>
              <a:rPr lang="ko-KR" altLang="en-US" sz="1750" dirty="0" err="1"/>
              <a:t>변수명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 err="1"/>
              <a:t>변수명</a:t>
            </a:r>
            <a:r>
              <a:rPr lang="ko-KR" altLang="en-US" sz="2250" dirty="0"/>
              <a:t> 규칙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4747332"/>
            <a:ext cx="3600400" cy="1200564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variable_name_1 &lt;- 1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rgbClr val="7391FF"/>
                </a:solidFill>
              </a:rPr>
              <a:t>&gt; hanmin1234 &lt;- 3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.variable_name_2 &lt;- 2</a:t>
            </a:r>
            <a:endParaRPr kumimoji="1" lang="en-US" altLang="ko-Kore-KR" sz="1250" dirty="0">
              <a:solidFill>
                <a:srgbClr val="53585F"/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408610" y="4747332"/>
            <a:ext cx="3600400" cy="1200564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5_vars &lt;- 1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.2_vars2 &lt;- 2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*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hanmin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* &lt;- 456</a:t>
            </a:r>
          </a:p>
        </p:txBody>
      </p:sp>
      <p:sp>
        <p:nvSpPr>
          <p:cNvPr id="26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343472" y="4348484"/>
            <a:ext cx="36004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b="1" dirty="0"/>
              <a:t>가능한 </a:t>
            </a:r>
            <a:r>
              <a:rPr lang="ko-KR" altLang="en-US" sz="1250" b="1" dirty="0" err="1"/>
              <a:t>변수명</a:t>
            </a:r>
            <a:endParaRPr sz="1250" b="1" dirty="0"/>
          </a:p>
        </p:txBody>
      </p:sp>
      <p:sp>
        <p:nvSpPr>
          <p:cNvPr id="28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408610" y="4348484"/>
            <a:ext cx="36004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b="1" dirty="0"/>
              <a:t>불가능한 </a:t>
            </a:r>
            <a:r>
              <a:rPr lang="ko-KR" altLang="en-US" sz="1250" b="1" dirty="0" err="1"/>
              <a:t>변수명</a:t>
            </a:r>
            <a:endParaRPr sz="1250" b="1" dirty="0"/>
          </a:p>
        </p:txBody>
      </p:sp>
    </p:spTree>
    <p:extLst>
      <p:ext uri="{BB962C8B-B14F-4D97-AF65-F5344CB8AC3E}">
        <p14:creationId xmlns:p14="http://schemas.microsoft.com/office/powerpoint/2010/main" val="75298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연산자는 무엇인가요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R</a:t>
            </a:r>
            <a:r>
              <a:rPr lang="ko-KR" altLang="en-US" sz="1750" dirty="0"/>
              <a:t>에서 연산자는 </a:t>
            </a:r>
            <a:r>
              <a:rPr lang="en-US" altLang="ko-KR" sz="1750" dirty="0"/>
              <a:t>1) </a:t>
            </a:r>
            <a:r>
              <a:rPr lang="ko-KR" altLang="en-US" sz="1750" dirty="0"/>
              <a:t>산술 연산자</a:t>
            </a:r>
            <a:r>
              <a:rPr lang="en-US" altLang="ko-KR" sz="1750" dirty="0"/>
              <a:t>, 2) </a:t>
            </a:r>
            <a:r>
              <a:rPr lang="ko-KR" altLang="en-US" sz="1750" dirty="0"/>
              <a:t>비교 연산자</a:t>
            </a:r>
            <a:r>
              <a:rPr lang="en-US" altLang="ko-KR" sz="1750" dirty="0"/>
              <a:t>, 3) </a:t>
            </a:r>
            <a:r>
              <a:rPr lang="ko-KR" altLang="en-US" sz="1750" dirty="0"/>
              <a:t>논리 연산자가 존재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산술 연산자는 계산기</a:t>
            </a:r>
            <a:r>
              <a:rPr lang="en-US" altLang="ko-KR" sz="1750" dirty="0"/>
              <a:t>, </a:t>
            </a:r>
            <a:r>
              <a:rPr lang="ko-KR" altLang="en-US" sz="1750" dirty="0"/>
              <a:t>수치적 연산에서 접할 수 있는 연산자를 의미함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산술 연산자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97979" y="3693004"/>
          <a:ext cx="8127471" cy="211226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09157">
                  <a:extLst>
                    <a:ext uri="{9D8B030D-6E8A-4147-A177-3AD203B41FA5}">
                      <a16:colId xmlns:a16="http://schemas.microsoft.com/office/drawing/2014/main" val="3952047627"/>
                    </a:ext>
                  </a:extLst>
                </a:gridCol>
                <a:gridCol w="2709157">
                  <a:extLst>
                    <a:ext uri="{9D8B030D-6E8A-4147-A177-3AD203B41FA5}">
                      <a16:colId xmlns:a16="http://schemas.microsoft.com/office/drawing/2014/main" val="2953356789"/>
                    </a:ext>
                  </a:extLst>
                </a:gridCol>
                <a:gridCol w="2709157">
                  <a:extLst>
                    <a:ext uri="{9D8B030D-6E8A-4147-A177-3AD203B41FA5}">
                      <a16:colId xmlns:a16="http://schemas.microsoft.com/office/drawing/2014/main" val="3038988129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연산자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연산자의 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예시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2419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*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곱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a*b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775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/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나누기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a/b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436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+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더하기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a+b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952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빼기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a-b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14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^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자승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a^b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7959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%%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나머지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 %% 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6072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%/%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몫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 %/%</a:t>
                      </a:r>
                      <a:r>
                        <a:rPr lang="en-US" altLang="ko-KR" sz="1300" baseline="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8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16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들어가기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1</a:t>
            </a:r>
            <a:r>
              <a:rPr lang="en-US" altLang="ko-KR"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R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과 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R Studio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149144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연산자는 무엇인가요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두 값을 비교할 때 사용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같다</a:t>
            </a:r>
            <a:r>
              <a:rPr lang="en-US" altLang="ko-KR" sz="1750" dirty="0"/>
              <a:t>, </a:t>
            </a:r>
            <a:r>
              <a:rPr lang="ko-KR" altLang="en-US" sz="1750" dirty="0"/>
              <a:t>다르다</a:t>
            </a:r>
            <a:r>
              <a:rPr lang="en-US" altLang="ko-KR" sz="1750" dirty="0"/>
              <a:t>, </a:t>
            </a:r>
            <a:r>
              <a:rPr lang="ko-KR" altLang="en-US" sz="1750" dirty="0"/>
              <a:t>크다</a:t>
            </a:r>
            <a:r>
              <a:rPr lang="en-US" altLang="ko-KR" sz="1750" dirty="0"/>
              <a:t>, </a:t>
            </a:r>
            <a:r>
              <a:rPr lang="ko-KR" altLang="en-US" sz="1750" dirty="0"/>
              <a:t>크거나 같다</a:t>
            </a:r>
            <a:r>
              <a:rPr lang="en-US" altLang="ko-KR" sz="1750" dirty="0"/>
              <a:t>, </a:t>
            </a:r>
            <a:r>
              <a:rPr lang="ko-KR" altLang="en-US" sz="1750" dirty="0"/>
              <a:t>작다</a:t>
            </a:r>
            <a:r>
              <a:rPr lang="en-US" altLang="ko-KR" sz="1750" dirty="0"/>
              <a:t>, </a:t>
            </a:r>
            <a:r>
              <a:rPr lang="ko-KR" altLang="en-US" sz="1750" dirty="0"/>
              <a:t>작거나 같다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비교 연산자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97979" y="3693004"/>
          <a:ext cx="8127471" cy="1848231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09157">
                  <a:extLst>
                    <a:ext uri="{9D8B030D-6E8A-4147-A177-3AD203B41FA5}">
                      <a16:colId xmlns:a16="http://schemas.microsoft.com/office/drawing/2014/main" val="3952047627"/>
                    </a:ext>
                  </a:extLst>
                </a:gridCol>
                <a:gridCol w="2709157">
                  <a:extLst>
                    <a:ext uri="{9D8B030D-6E8A-4147-A177-3AD203B41FA5}">
                      <a16:colId xmlns:a16="http://schemas.microsoft.com/office/drawing/2014/main" val="2953356789"/>
                    </a:ext>
                  </a:extLst>
                </a:gridCol>
                <a:gridCol w="2709157">
                  <a:extLst>
                    <a:ext uri="{9D8B030D-6E8A-4147-A177-3AD203B41FA5}">
                      <a16:colId xmlns:a16="http://schemas.microsoft.com/office/drawing/2014/main" val="3038988129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연산자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연산자의 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예시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2419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==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같다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3==5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775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!=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다르다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x!=5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436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&gt;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크다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좌측 변수가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z&gt;10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9527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&gt;=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크거나 같다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z&gt;=x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3141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&lt;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작다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y&lt;4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7959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&lt;=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작거나 같다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y&lt;=8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6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32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연산자는 무엇인가요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~</a:t>
            </a:r>
            <a:r>
              <a:rPr lang="ko-KR" altLang="en-US" sz="1750" dirty="0"/>
              <a:t>이 아니다</a:t>
            </a:r>
            <a:r>
              <a:rPr lang="en-US" altLang="ko-KR" sz="1750" dirty="0"/>
              <a:t>(not), </a:t>
            </a:r>
            <a:r>
              <a:rPr lang="ko-KR" altLang="en-US" sz="1750" dirty="0"/>
              <a:t>또는</a:t>
            </a:r>
            <a:r>
              <a:rPr lang="en-US" altLang="ko-KR" sz="1750" dirty="0"/>
              <a:t>(or), </a:t>
            </a:r>
            <a:r>
              <a:rPr lang="ko-KR" altLang="en-US" sz="1750" dirty="0"/>
              <a:t>그리고</a:t>
            </a:r>
            <a:r>
              <a:rPr lang="en-US" altLang="ko-KR" sz="1750" dirty="0"/>
              <a:t>(and)</a:t>
            </a:r>
            <a:r>
              <a:rPr lang="ko-KR" altLang="en-US" sz="1750" dirty="0"/>
              <a:t> </a:t>
            </a:r>
            <a:r>
              <a:rPr lang="en-US" altLang="ko-KR" sz="1750" dirty="0"/>
              <a:t>3</a:t>
            </a:r>
            <a:r>
              <a:rPr lang="ko-KR" altLang="en-US" sz="1750" dirty="0"/>
              <a:t>가지를 비교하는 연산자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논리 연산자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424604" y="3043151"/>
          <a:ext cx="7900848" cy="105613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633616">
                  <a:extLst>
                    <a:ext uri="{9D8B030D-6E8A-4147-A177-3AD203B41FA5}">
                      <a16:colId xmlns:a16="http://schemas.microsoft.com/office/drawing/2014/main" val="3952047627"/>
                    </a:ext>
                  </a:extLst>
                </a:gridCol>
                <a:gridCol w="2633616">
                  <a:extLst>
                    <a:ext uri="{9D8B030D-6E8A-4147-A177-3AD203B41FA5}">
                      <a16:colId xmlns:a16="http://schemas.microsoft.com/office/drawing/2014/main" val="2953356789"/>
                    </a:ext>
                  </a:extLst>
                </a:gridCol>
                <a:gridCol w="2633616">
                  <a:extLst>
                    <a:ext uri="{9D8B030D-6E8A-4147-A177-3AD203B41FA5}">
                      <a16:colId xmlns:a16="http://schemas.microsoft.com/office/drawing/2014/main" val="3038988129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연산자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연산자의 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예시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2419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!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~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이 아니다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!FALSE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775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|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또는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a|b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436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&amp;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그리고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a&amp;b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60725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424604" y="4431378"/>
            <a:ext cx="7900846" cy="1900045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Data_1 &lt;- read.csv(“</a:t>
            </a:r>
            <a:r>
              <a:rPr kumimoji="1" lang="ko-KR" altLang="en-US" sz="1250" dirty="0">
                <a:solidFill>
                  <a:srgbClr val="7391FF"/>
                </a:solidFill>
              </a:rPr>
              <a:t>고객정보</a:t>
            </a:r>
            <a:r>
              <a:rPr kumimoji="1" lang="en-US" altLang="ko-KR" sz="1250" dirty="0">
                <a:solidFill>
                  <a:srgbClr val="7391FF"/>
                </a:solidFill>
              </a:rPr>
              <a:t>.csv”)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Data_1[(Data_1$</a:t>
            </a:r>
            <a:r>
              <a:rPr kumimoji="1" lang="ko-KR" altLang="en-US" sz="1250" dirty="0">
                <a:solidFill>
                  <a:srgbClr val="7391FF"/>
                </a:solidFill>
              </a:rPr>
              <a:t>성별 </a:t>
            </a:r>
            <a:r>
              <a:rPr kumimoji="1" lang="en-US" altLang="ko-KR" sz="1250" dirty="0">
                <a:solidFill>
                  <a:srgbClr val="7391FF"/>
                </a:solidFill>
              </a:rPr>
              <a:t>== “</a:t>
            </a:r>
            <a:r>
              <a:rPr kumimoji="1" lang="ko-KR" altLang="en-US" sz="1250" dirty="0">
                <a:solidFill>
                  <a:srgbClr val="7391FF"/>
                </a:solidFill>
              </a:rPr>
              <a:t>남성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”) &amp; (Data_1$</a:t>
            </a:r>
            <a:r>
              <a:rPr kumimoji="1" lang="ko-KR" altLang="en-US" sz="1250" dirty="0">
                <a:solidFill>
                  <a:srgbClr val="7391FF"/>
                </a:solidFill>
              </a:rPr>
              <a:t>연령 </a:t>
            </a:r>
            <a:r>
              <a:rPr kumimoji="1" lang="en-US" altLang="ko-KR" sz="1250" dirty="0">
                <a:solidFill>
                  <a:srgbClr val="7391FF"/>
                </a:solidFill>
              </a:rPr>
              <a:t>&gt;= 30), 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…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Data_1[Data_1$</a:t>
            </a:r>
            <a:r>
              <a:rPr kumimoji="1" lang="ko-KR" altLang="en-US" sz="1250" dirty="0">
                <a:solidFill>
                  <a:srgbClr val="7391FF"/>
                </a:solidFill>
              </a:rPr>
              <a:t>가족 </a:t>
            </a:r>
            <a:r>
              <a:rPr kumimoji="1" lang="en-US" altLang="ko-KR" sz="1250" dirty="0">
                <a:solidFill>
                  <a:srgbClr val="7391FF"/>
                </a:solidFill>
              </a:rPr>
              <a:t>&lt;= 2 | Data_1$</a:t>
            </a:r>
            <a:r>
              <a:rPr kumimoji="1" lang="ko-KR" altLang="en-US" sz="1250" dirty="0">
                <a:solidFill>
                  <a:srgbClr val="7391FF"/>
                </a:solidFill>
              </a:rPr>
              <a:t>소득 </a:t>
            </a:r>
            <a:r>
              <a:rPr kumimoji="1" lang="en-US" altLang="ko-KR" sz="1250" dirty="0">
                <a:solidFill>
                  <a:srgbClr val="7391FF"/>
                </a:solidFill>
              </a:rPr>
              <a:t>&lt;= 200, 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…</a:t>
            </a:r>
            <a:endParaRPr kumimoji="1" lang="en-US" altLang="ko-KR" sz="1250" dirty="0">
              <a:solidFill>
                <a:srgbClr val="ED234B"/>
              </a:solidFill>
            </a:endParaRPr>
          </a:p>
        </p:txBody>
      </p:sp>
      <p:sp>
        <p:nvSpPr>
          <p:cNvPr id="24" name="Shape 393">
            <a:extLst>
              <a:ext uri="{FF2B5EF4-FFF2-40B4-BE49-F238E27FC236}">
                <a16:creationId xmlns:a16="http://schemas.microsoft.com/office/drawing/2014/main" id="{201FC561-ED5A-8541-8764-2AA4236AE75A}"/>
              </a:ext>
            </a:extLst>
          </p:cNvPr>
          <p:cNvSpPr/>
          <p:nvPr/>
        </p:nvSpPr>
        <p:spPr>
          <a:xfrm rot="20700000">
            <a:off x="1253308" y="4386244"/>
            <a:ext cx="1073493" cy="163986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/>
            </a:pPr>
            <a:r>
              <a:rPr lang="en-US" sz="1250" dirty="0">
                <a:solidFill>
                  <a:schemeClr val="bg1"/>
                </a:solidFill>
              </a:rPr>
              <a:t>Why?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6449391" y="5021550"/>
            <a:ext cx="2443400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남성이면서 연령이 </a:t>
            </a:r>
            <a:r>
              <a:rPr lang="en-US" altLang="ko-KR" sz="1250" dirty="0">
                <a:solidFill>
                  <a:srgbClr val="ED244A"/>
                </a:solidFill>
              </a:rPr>
              <a:t>30</a:t>
            </a:r>
            <a:r>
              <a:rPr lang="ko-KR" altLang="en-US" sz="1250" dirty="0">
                <a:solidFill>
                  <a:srgbClr val="ED244A"/>
                </a:solidFill>
              </a:rPr>
              <a:t>살 이상인 고객 추출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26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909276" y="5586141"/>
            <a:ext cx="3084000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2</a:t>
            </a:r>
            <a:r>
              <a:rPr lang="ko-KR" altLang="en-US" sz="1250" dirty="0">
                <a:solidFill>
                  <a:srgbClr val="ED244A"/>
                </a:solidFill>
              </a:rPr>
              <a:t>인 이하 가구이거나 월 소득이 </a:t>
            </a:r>
            <a:r>
              <a:rPr lang="en-US" altLang="ko-KR" sz="1250" dirty="0">
                <a:solidFill>
                  <a:srgbClr val="ED244A"/>
                </a:solidFill>
              </a:rPr>
              <a:t>200</a:t>
            </a:r>
            <a:r>
              <a:rPr lang="ko-KR" altLang="en-US" sz="1250" dirty="0">
                <a:solidFill>
                  <a:srgbClr val="ED244A"/>
                </a:solidFill>
              </a:rPr>
              <a:t>만원 이하인 고객</a:t>
            </a:r>
            <a:r>
              <a:rPr lang="en-US" altLang="ko-KR" sz="1250" dirty="0">
                <a:solidFill>
                  <a:srgbClr val="ED244A"/>
                </a:solidFill>
              </a:rPr>
              <a:t> </a:t>
            </a:r>
            <a:r>
              <a:rPr lang="ko-KR" altLang="en-US" sz="1250" dirty="0">
                <a:solidFill>
                  <a:srgbClr val="ED244A"/>
                </a:solidFill>
              </a:rPr>
              <a:t>추출</a:t>
            </a:r>
            <a:endParaRPr sz="1250" dirty="0">
              <a:solidFill>
                <a:srgbClr val="ED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62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들어가기</a:t>
            </a:r>
            <a:endParaRPr sz="375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2000" b="1" dirty="0">
                <a:latin typeface="+mj-lt"/>
                <a:ea typeface="SpoqaHanSans-Bold" panose="020B0500000000000000" pitchFamily="34" charset="-128"/>
              </a:rPr>
              <a:t>4</a:t>
            </a:r>
            <a:r>
              <a:rPr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자료 형태 이해하기</a:t>
            </a:r>
            <a:endParaRPr sz="2000" b="1" dirty="0">
              <a:latin typeface="+mj-lt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33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형태에는 무엇이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23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508873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R</a:t>
            </a:r>
            <a:r>
              <a:rPr lang="ko-KR" altLang="en-US" sz="1750" dirty="0"/>
              <a:t>의 자료 형태</a:t>
            </a:r>
            <a:r>
              <a:rPr lang="en-US" altLang="ko-KR" sz="1750" dirty="0"/>
              <a:t>: 1) </a:t>
            </a:r>
            <a:r>
              <a:rPr lang="ko-KR" altLang="en-US" sz="1750" dirty="0" err="1"/>
              <a:t>수치형</a:t>
            </a:r>
            <a:r>
              <a:rPr lang="en-US" altLang="ko-KR" sz="1750" dirty="0"/>
              <a:t>, 2) </a:t>
            </a:r>
            <a:r>
              <a:rPr lang="ko-KR" altLang="en-US" sz="1750" dirty="0"/>
              <a:t>문자형</a:t>
            </a:r>
            <a:r>
              <a:rPr lang="en-US" altLang="ko-KR" sz="1750" dirty="0"/>
              <a:t>, 3) </a:t>
            </a:r>
            <a:r>
              <a:rPr lang="ko-KR" altLang="en-US" sz="1750" dirty="0"/>
              <a:t>논리형</a:t>
            </a:r>
            <a:r>
              <a:rPr lang="en-US" altLang="ko-KR" sz="1750" dirty="0"/>
              <a:t>, 4) </a:t>
            </a:r>
            <a:r>
              <a:rPr lang="ko-KR" altLang="en-US" sz="1750" dirty="0" err="1"/>
              <a:t>날짜형이</a:t>
            </a:r>
            <a:r>
              <a:rPr lang="ko-KR" altLang="en-US" sz="1750" dirty="0"/>
              <a:t> 존재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Numeric: </a:t>
            </a:r>
            <a:r>
              <a:rPr lang="ko-KR" altLang="en-US" sz="1750" dirty="0"/>
              <a:t>실수</a:t>
            </a:r>
            <a:r>
              <a:rPr lang="en-US" altLang="ko-KR" sz="1750" dirty="0"/>
              <a:t>(</a:t>
            </a:r>
            <a:r>
              <a:rPr lang="ko-KR" altLang="en-US" sz="1750" dirty="0"/>
              <a:t>소수점 단위의 숫자 표현</a:t>
            </a:r>
            <a:r>
              <a:rPr lang="en-US" altLang="ko-KR" sz="1750" dirty="0"/>
              <a:t>)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Integer: </a:t>
            </a:r>
            <a:r>
              <a:rPr lang="ko-KR" altLang="en-US" sz="1750" dirty="0"/>
              <a:t>정수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712879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자료 형태 </a:t>
            </a:r>
            <a:r>
              <a:rPr lang="en-US" altLang="ko-KR" sz="2250" dirty="0"/>
              <a:t>Data types – </a:t>
            </a:r>
            <a:r>
              <a:rPr lang="ko-KR" altLang="en-US" sz="2250" dirty="0" err="1"/>
              <a:t>수치형</a:t>
            </a:r>
            <a:r>
              <a:rPr lang="en-US" altLang="ko-KR" sz="2250" dirty="0"/>
              <a:t> (</a:t>
            </a:r>
            <a:r>
              <a:rPr lang="en-US" altLang="ko-KR" sz="2250" u="sng" dirty="0">
                <a:solidFill>
                  <a:srgbClr val="ED244A"/>
                </a:solidFill>
              </a:rPr>
              <a:t>Numeric</a:t>
            </a:r>
            <a:r>
              <a:rPr lang="en-US" altLang="ko-KR" sz="2250" dirty="0"/>
              <a:t> / Integer)</a:t>
            </a:r>
            <a:endParaRPr lang="ko-KR" altLang="en-US" sz="225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4081529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nums_1 &lt;- 1.825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nums_1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1.825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class(nums_1)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“numeric”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70933" y="4081529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int_1 &lt;- 4L; int_2 &lt;- 4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int_1; int_2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4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4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class(int_1); class(int_2)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“integer”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“numeric”</a:t>
            </a:r>
          </a:p>
        </p:txBody>
      </p:sp>
    </p:spTree>
    <p:extLst>
      <p:ext uri="{BB962C8B-B14F-4D97-AF65-F5344CB8AC3E}">
        <p14:creationId xmlns:p14="http://schemas.microsoft.com/office/powerpoint/2010/main" val="367406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형태에는 무엇이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24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 err="1"/>
              <a:t>문자형은</a:t>
            </a:r>
            <a:r>
              <a:rPr lang="en-US" sz="1750" dirty="0"/>
              <a:t> character</a:t>
            </a:r>
            <a:r>
              <a:rPr lang="ko-KR" altLang="en-US" sz="1750" dirty="0"/>
              <a:t>와 </a:t>
            </a:r>
            <a:r>
              <a:rPr lang="en-US" altLang="ko-KR" sz="1750" dirty="0"/>
              <a:t>factor </a:t>
            </a:r>
            <a:r>
              <a:rPr lang="ko-KR" altLang="en-US" sz="1750" dirty="0"/>
              <a:t>두 가지가 있으며 </a:t>
            </a:r>
            <a:r>
              <a:rPr lang="en-US" altLang="ko-KR" sz="1750" dirty="0"/>
              <a:t>character</a:t>
            </a:r>
            <a:r>
              <a:rPr lang="ko-KR" altLang="en-US" sz="1750" dirty="0"/>
              <a:t>가 </a:t>
            </a:r>
            <a:r>
              <a:rPr lang="en-US" altLang="ko-KR" sz="1750" dirty="0"/>
              <a:t>default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 err="1"/>
              <a:t>문자형은</a:t>
            </a:r>
            <a:r>
              <a:rPr lang="ko-KR" altLang="en-US" sz="1750" dirty="0"/>
              <a:t> 대소문자를 구분함</a:t>
            </a:r>
            <a:endParaRPr lang="en-US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Factor</a:t>
            </a:r>
            <a:r>
              <a:rPr lang="ko-KR" altLang="en-US" sz="1750" dirty="0"/>
              <a:t>는 순서가 있는 문자형</a:t>
            </a:r>
            <a:r>
              <a:rPr lang="en-US" altLang="ko-KR" sz="1750" dirty="0"/>
              <a:t>(</a:t>
            </a:r>
            <a:r>
              <a:rPr lang="ko-KR" altLang="en-US" sz="1750" dirty="0"/>
              <a:t>부장</a:t>
            </a:r>
            <a:r>
              <a:rPr lang="en-US" altLang="ko-KR" sz="1750" dirty="0"/>
              <a:t> &gt; </a:t>
            </a:r>
            <a:r>
              <a:rPr lang="ko-KR" altLang="en-US" sz="1750" dirty="0"/>
              <a:t>차장 </a:t>
            </a:r>
            <a:r>
              <a:rPr lang="en-US" altLang="ko-KR" sz="1750" dirty="0"/>
              <a:t>&gt; </a:t>
            </a:r>
            <a:r>
              <a:rPr lang="ko-KR" altLang="en-US" sz="1750" dirty="0"/>
              <a:t>과장</a:t>
            </a:r>
            <a:r>
              <a:rPr lang="en-US" altLang="ko-KR" sz="1750" dirty="0"/>
              <a:t> &gt; </a:t>
            </a:r>
            <a:r>
              <a:rPr lang="ko-KR" altLang="en-US" sz="1750" dirty="0"/>
              <a:t>대리</a:t>
            </a:r>
            <a:r>
              <a:rPr lang="en-US" altLang="ko-KR" sz="1750" dirty="0"/>
              <a:t> &gt; </a:t>
            </a:r>
            <a:r>
              <a:rPr lang="ko-KR" altLang="en-US" sz="1750" dirty="0"/>
              <a:t>사원</a:t>
            </a:r>
            <a:r>
              <a:rPr lang="en-US" altLang="ko-KR" sz="1750" dirty="0"/>
              <a:t>)</a:t>
            </a: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문자형</a:t>
            </a:r>
            <a:r>
              <a:rPr lang="en-US" altLang="ko-KR" sz="2250" dirty="0"/>
              <a:t> (</a:t>
            </a:r>
            <a:r>
              <a:rPr lang="en-US" altLang="ko-KR" sz="2250" b="1" u="sng" dirty="0">
                <a:solidFill>
                  <a:srgbClr val="ED244A"/>
                </a:solidFill>
              </a:rPr>
              <a:t>Character</a:t>
            </a:r>
            <a:r>
              <a:rPr lang="en-US" altLang="ko-KR" sz="2250" dirty="0"/>
              <a:t> / Factor)</a:t>
            </a:r>
            <a:endParaRPr lang="ko-KR" altLang="en-US" sz="225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4081529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char1 &lt;- “hi”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char2 &lt;- “Hi”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char1 == char2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class(char1)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“character”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70933" y="4081529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char3 &lt;- “20220405”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substr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(char3, 1, 4)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2022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nchar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(char3)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8</a:t>
            </a:r>
          </a:p>
        </p:txBody>
      </p:sp>
      <p:sp>
        <p:nvSpPr>
          <p:cNvPr id="20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8024928" y="4700732"/>
            <a:ext cx="1450982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문자형 변수의 </a:t>
            </a:r>
            <a:br>
              <a:rPr lang="en-US" altLang="ko-KR" sz="1250" dirty="0">
                <a:solidFill>
                  <a:srgbClr val="ED244A"/>
                </a:solidFill>
              </a:rPr>
            </a:br>
            <a:r>
              <a:rPr lang="en-US" altLang="ko-KR" sz="1250" dirty="0">
                <a:solidFill>
                  <a:srgbClr val="ED244A"/>
                </a:solidFill>
              </a:rPr>
              <a:t>a </a:t>
            </a:r>
            <a:r>
              <a:rPr lang="ko-KR" altLang="en-US" sz="1250" dirty="0">
                <a:solidFill>
                  <a:srgbClr val="ED244A"/>
                </a:solidFill>
              </a:rPr>
              <a:t>부터 </a:t>
            </a:r>
            <a:r>
              <a:rPr lang="en-US" altLang="ko-KR" sz="1250" dirty="0">
                <a:solidFill>
                  <a:srgbClr val="ED244A"/>
                </a:solidFill>
              </a:rPr>
              <a:t>b </a:t>
            </a:r>
            <a:r>
              <a:rPr lang="ko-KR" altLang="en-US" sz="1250" dirty="0">
                <a:solidFill>
                  <a:srgbClr val="ED244A"/>
                </a:solidFill>
              </a:rPr>
              <a:t>까지 추출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7803624" y="4881840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679928" y="5345584"/>
            <a:ext cx="207935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문자형 변수의 길이를 추출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7406543" y="5451341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형태에는 무엇이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25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555621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논리형은 참</a:t>
            </a:r>
            <a:r>
              <a:rPr lang="en-US" altLang="ko-KR" sz="1750" dirty="0"/>
              <a:t>(TRUE, T)</a:t>
            </a:r>
            <a:r>
              <a:rPr lang="ko-KR" altLang="en-US" sz="1750" dirty="0"/>
              <a:t>과 거짓</a:t>
            </a:r>
            <a:r>
              <a:rPr lang="en-US" altLang="ko-KR" sz="1750" dirty="0"/>
              <a:t>(FALSE, F)</a:t>
            </a:r>
            <a:r>
              <a:rPr lang="ko-KR" altLang="en-US" sz="1750" dirty="0"/>
              <a:t>으로 대변됨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논리형은 두 개의 수치</a:t>
            </a:r>
            <a:r>
              <a:rPr lang="en-US" altLang="ko-KR" sz="1750" dirty="0"/>
              <a:t>, </a:t>
            </a:r>
            <a:r>
              <a:rPr lang="ko-KR" altLang="en-US" sz="1750" dirty="0" err="1"/>
              <a:t>문자형을</a:t>
            </a:r>
            <a:r>
              <a:rPr lang="ko-KR" altLang="en-US" sz="1750" dirty="0"/>
              <a:t> 비교할 때의 결과로서 출력됨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TRUE, FALSE, T, F</a:t>
            </a:r>
            <a:r>
              <a:rPr lang="ko-KR" altLang="en-US" sz="1750" dirty="0"/>
              <a:t>는 </a:t>
            </a:r>
            <a:r>
              <a:rPr lang="en-US" altLang="ko-KR" sz="1750" dirty="0"/>
              <a:t>R </a:t>
            </a:r>
            <a:r>
              <a:rPr lang="ko-KR" altLang="en-US" sz="1750" dirty="0"/>
              <a:t>내장 변수로서 논리형의 기능을 하기에 </a:t>
            </a:r>
            <a:r>
              <a:rPr lang="ko-KR" altLang="en-US" sz="1750" u="sng" dirty="0">
                <a:solidFill>
                  <a:srgbClr val="ED244A"/>
                </a:solidFill>
              </a:rPr>
              <a:t>동일 </a:t>
            </a:r>
            <a:r>
              <a:rPr lang="ko-KR" altLang="en-US" sz="1750" u="sng" dirty="0" err="1">
                <a:solidFill>
                  <a:srgbClr val="ED244A"/>
                </a:solidFill>
              </a:rPr>
              <a:t>변수명</a:t>
            </a:r>
            <a:r>
              <a:rPr lang="ko-KR" altLang="en-US" sz="1750" u="sng" dirty="0">
                <a:solidFill>
                  <a:srgbClr val="ED244A"/>
                </a:solidFill>
              </a:rPr>
              <a:t> 사용 금지</a:t>
            </a:r>
            <a:endParaRPr lang="en-US" altLang="ko-KR" sz="1750" u="sng" dirty="0">
              <a:solidFill>
                <a:srgbClr val="ED244A"/>
              </a:solidFill>
            </a:endParaRP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논리형</a:t>
            </a:r>
            <a:r>
              <a:rPr lang="en-US" altLang="ko-KR" sz="2250" dirty="0"/>
              <a:t> (Logical)</a:t>
            </a:r>
            <a:endParaRPr lang="ko-KR" altLang="en-US" sz="225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4015614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true_var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 &lt;- TRUE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True_var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 &lt;- T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true_var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 ==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True_var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true_var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 &amp;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True_var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70933" y="4015614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T &lt;-”text”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TRUE == T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class(T)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“character”</a:t>
            </a:r>
          </a:p>
        </p:txBody>
      </p:sp>
      <p:sp>
        <p:nvSpPr>
          <p:cNvPr id="2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3791853" y="4845571"/>
            <a:ext cx="1297621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TRUE == T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696664" y="4960431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4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형태에는 무엇이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논리형과 논리 연산자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103105"/>
            <a:ext cx="3960440" cy="322163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!TRUE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TRUE &amp; TRUE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TRUE &amp; FALSE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FALSE &amp; TRUE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FALSE &amp; FALSE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70933" y="3103105"/>
            <a:ext cx="3960440" cy="322163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!FALSE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TRUE | TRUE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TRUE | FALSE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FALSE | TRUE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FALSE | FALSE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논리 연산자와의 결합</a:t>
            </a:r>
            <a:endParaRPr lang="en-US" altLang="ko-KR" sz="1750" dirty="0"/>
          </a:p>
        </p:txBody>
      </p:sp>
    </p:spTree>
    <p:extLst>
      <p:ext uri="{BB962C8B-B14F-4D97-AF65-F5344CB8AC3E}">
        <p14:creationId xmlns:p14="http://schemas.microsoft.com/office/powerpoint/2010/main" val="387991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형태에는 무엇이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7445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27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>
                <a:solidFill>
                  <a:srgbClr val="53585F"/>
                </a:solidFill>
              </a:rPr>
              <a:t>Dates: </a:t>
            </a:r>
            <a:r>
              <a:rPr lang="ko-KR" altLang="en-US" sz="1750" dirty="0">
                <a:solidFill>
                  <a:srgbClr val="53585F"/>
                </a:solidFill>
              </a:rPr>
              <a:t>연</a:t>
            </a:r>
            <a:r>
              <a:rPr lang="en-US" altLang="ko-KR" sz="1750" dirty="0">
                <a:solidFill>
                  <a:srgbClr val="53585F"/>
                </a:solidFill>
              </a:rPr>
              <a:t>, </a:t>
            </a:r>
            <a:r>
              <a:rPr lang="ko-KR" altLang="en-US" sz="1750" dirty="0">
                <a:solidFill>
                  <a:srgbClr val="53585F"/>
                </a:solidFill>
              </a:rPr>
              <a:t>월</a:t>
            </a:r>
            <a:r>
              <a:rPr lang="en-US" altLang="ko-KR" sz="1750" dirty="0">
                <a:solidFill>
                  <a:srgbClr val="53585F"/>
                </a:solidFill>
              </a:rPr>
              <a:t>, </a:t>
            </a:r>
            <a:r>
              <a:rPr lang="ko-KR" altLang="en-US" sz="1750" dirty="0">
                <a:solidFill>
                  <a:srgbClr val="53585F"/>
                </a:solidFill>
              </a:rPr>
              <a:t>일 </a:t>
            </a:r>
            <a:r>
              <a:rPr lang="en-US" altLang="ko-KR" sz="1750" dirty="0">
                <a:solidFill>
                  <a:srgbClr val="53585F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750" dirty="0">
                <a:solidFill>
                  <a:srgbClr val="53585F"/>
                </a:solidFill>
              </a:rPr>
              <a:t> 날짜를 저장</a:t>
            </a:r>
            <a:endParaRPr lang="en-US" altLang="ko-KR" sz="1750" dirty="0">
              <a:solidFill>
                <a:srgbClr val="53585F"/>
              </a:solidFill>
            </a:endParaRP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 err="1"/>
              <a:t>POSIXct</a:t>
            </a:r>
            <a:r>
              <a:rPr lang="en-US" altLang="ko-KR" sz="1750" dirty="0"/>
              <a:t>: </a:t>
            </a:r>
            <a:r>
              <a:rPr lang="ko-KR" altLang="en-US" sz="1750" dirty="0"/>
              <a:t>연</a:t>
            </a:r>
            <a:r>
              <a:rPr lang="en-US" altLang="ko-KR" sz="1750" dirty="0"/>
              <a:t>, </a:t>
            </a:r>
            <a:r>
              <a:rPr lang="ko-KR" altLang="en-US" sz="1750" dirty="0"/>
              <a:t>월</a:t>
            </a:r>
            <a:r>
              <a:rPr lang="en-US" altLang="ko-KR" sz="1750" dirty="0"/>
              <a:t>, </a:t>
            </a:r>
            <a:r>
              <a:rPr lang="ko-KR" altLang="en-US" sz="1750" dirty="0"/>
              <a:t>일</a:t>
            </a:r>
            <a:r>
              <a:rPr lang="en-US" altLang="ko-KR" sz="1750" dirty="0"/>
              <a:t>, </a:t>
            </a:r>
            <a:r>
              <a:rPr lang="ko-KR" altLang="en-US" sz="1750" dirty="0"/>
              <a:t>시</a:t>
            </a:r>
            <a:r>
              <a:rPr lang="en-US" altLang="ko-KR" sz="1750" dirty="0"/>
              <a:t>, </a:t>
            </a:r>
            <a:r>
              <a:rPr lang="ko-KR" altLang="en-US" sz="1750" dirty="0"/>
              <a:t>분 </a:t>
            </a:r>
            <a:r>
              <a:rPr lang="en-US" altLang="ko-KR" sz="1750" dirty="0">
                <a:sym typeface="Wingdings" panose="05000000000000000000" pitchFamily="2" charset="2"/>
              </a:rPr>
              <a:t></a:t>
            </a:r>
            <a:r>
              <a:rPr lang="ko-KR" altLang="en-US" sz="1750" dirty="0"/>
              <a:t> 날짜 및 시간을 저장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 err="1"/>
              <a:t>날짜형</a:t>
            </a:r>
            <a:r>
              <a:rPr lang="en-US" altLang="ko-KR" sz="2250" dirty="0"/>
              <a:t> (Dates / </a:t>
            </a:r>
            <a:r>
              <a:rPr lang="en-US" altLang="ko-KR" sz="2250" dirty="0" err="1"/>
              <a:t>POSIXct</a:t>
            </a:r>
            <a:r>
              <a:rPr lang="en-US" altLang="ko-KR" sz="2250" dirty="0"/>
              <a:t>)</a:t>
            </a:r>
            <a:endParaRPr lang="ko-KR" altLang="en-US" sz="2250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52391" y="3492348"/>
            <a:ext cx="5268327" cy="3105004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date_1 &lt;-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as.Date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(“2022-01-20”, format = “%Y-%m-%d)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date_1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“2022-01-20”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class(date_1)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“Date”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date_2 &lt;-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as.Date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(“22.01.20”, format = “%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y.%m.%d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”)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date_2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“2022-01-20”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class(date_2)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“Date”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963215" y="3492348"/>
            <a:ext cx="3756018" cy="3105004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weekdays(date_1)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</a:t>
            </a:r>
            <a:r>
              <a:rPr kumimoji="1" lang="ko-KR" altLang="en-US" sz="1250" dirty="0">
                <a:solidFill>
                  <a:srgbClr val="53585F"/>
                </a:solidFill>
              </a:rPr>
              <a:t>목요일</a:t>
            </a:r>
            <a:r>
              <a:rPr kumimoji="1" lang="en-US" altLang="ko-Kore-KR" sz="1250" dirty="0">
                <a:solidFill>
                  <a:srgbClr val="53585F"/>
                </a:solidFill>
              </a:rPr>
              <a:t>”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weekdays(date_1, abbreviate = TRUE)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</a:t>
            </a:r>
            <a:r>
              <a:rPr kumimoji="1" lang="ko-KR" altLang="en-US" sz="1250" dirty="0">
                <a:solidFill>
                  <a:srgbClr val="53585F"/>
                </a:solidFill>
              </a:rPr>
              <a:t>목</a:t>
            </a:r>
            <a:r>
              <a:rPr kumimoji="1" lang="en-US" altLang="ko-Kore-KR" sz="1250" dirty="0">
                <a:solidFill>
                  <a:srgbClr val="53585F"/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library(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lubridate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year(date_1)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2022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week (date_1)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3</a:t>
            </a:r>
          </a:p>
        </p:txBody>
      </p: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4656668" y="4172986"/>
            <a:ext cx="152721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171450" indent="-171450" algn="ctr" defTabSz="228600">
              <a:spcAft>
                <a:spcPts val="1000"/>
              </a:spcAft>
              <a:buSzPct val="75000"/>
              <a:buFontTx/>
              <a:buChar char="-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%Y(</a:t>
            </a:r>
            <a:r>
              <a:rPr lang="ko-KR" altLang="en-US" sz="1250" dirty="0">
                <a:solidFill>
                  <a:srgbClr val="ED244A"/>
                </a:solidFill>
              </a:rPr>
              <a:t>대문자</a:t>
            </a:r>
            <a:r>
              <a:rPr lang="en-US" altLang="ko-KR" sz="1250" dirty="0">
                <a:solidFill>
                  <a:srgbClr val="ED244A"/>
                </a:solidFill>
              </a:rPr>
              <a:t>): 4</a:t>
            </a:r>
            <a:r>
              <a:rPr lang="ko-KR" altLang="en-US" sz="1250" dirty="0">
                <a:solidFill>
                  <a:srgbClr val="ED244A"/>
                </a:solidFill>
              </a:rPr>
              <a:t>글자</a:t>
            </a:r>
            <a:endParaRPr lang="en-US" altLang="ko-KR" sz="1250" dirty="0">
              <a:solidFill>
                <a:srgbClr val="ED244A"/>
              </a:solidFill>
            </a:endParaRPr>
          </a:p>
          <a:p>
            <a:pPr marL="171450" indent="-171450" algn="ctr" defTabSz="228600">
              <a:spcAft>
                <a:spcPts val="1000"/>
              </a:spcAft>
              <a:buSzPct val="75000"/>
              <a:buFontTx/>
              <a:buChar char="-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250" dirty="0">
                <a:solidFill>
                  <a:srgbClr val="ED244A"/>
                </a:solidFill>
              </a:rPr>
              <a:t>%y(</a:t>
            </a:r>
            <a:r>
              <a:rPr lang="ko-KR" altLang="en-US" sz="1250" dirty="0">
                <a:solidFill>
                  <a:srgbClr val="ED244A"/>
                </a:solidFill>
              </a:rPr>
              <a:t>소문자</a:t>
            </a:r>
            <a:r>
              <a:rPr lang="en-US" altLang="ko-KR" sz="1250" dirty="0">
                <a:solidFill>
                  <a:srgbClr val="ED244A"/>
                </a:solidFill>
              </a:rPr>
              <a:t>): 2</a:t>
            </a:r>
            <a:r>
              <a:rPr lang="ko-KR" altLang="en-US" sz="1250" dirty="0">
                <a:solidFill>
                  <a:srgbClr val="ED244A"/>
                </a:solidFill>
              </a:rPr>
              <a:t>글자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375960" y="3933859"/>
            <a:ext cx="0" cy="18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5147360" y="4838236"/>
            <a:ext cx="0" cy="1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9195313" y="5113212"/>
            <a:ext cx="207935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외부 함수 셋 불러오기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050627" y="5226808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71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들어가기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2000" b="1" dirty="0">
                <a:latin typeface="+mj-lt"/>
                <a:ea typeface="SpoqaHanSans-Bold" panose="020B0500000000000000" pitchFamily="34" charset="-128"/>
              </a:rPr>
              <a:t>5</a:t>
            </a:r>
            <a:r>
              <a:rPr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자료 형태 변환하기</a:t>
            </a:r>
            <a:endParaRPr sz="2000" b="1" dirty="0">
              <a:latin typeface="+mj-lt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92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형태는 서로 변환이 가능한가요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 err="1"/>
              <a:t>자료형의</a:t>
            </a:r>
            <a:r>
              <a:rPr lang="ko-KR" altLang="en-US" sz="1750" dirty="0"/>
              <a:t> 변환은 </a:t>
            </a:r>
            <a:r>
              <a:rPr lang="en-US" altLang="ko-KR" sz="1750" b="1" u="sng" dirty="0">
                <a:solidFill>
                  <a:srgbClr val="ED244A"/>
                </a:solidFill>
              </a:rPr>
              <a:t>as.</a:t>
            </a:r>
            <a:r>
              <a:rPr lang="ko-KR" altLang="en-US" sz="1750" b="1" u="sng" dirty="0" err="1">
                <a:solidFill>
                  <a:srgbClr val="ED244A"/>
                </a:solidFill>
              </a:rPr>
              <a:t>변환타입</a:t>
            </a:r>
            <a:r>
              <a:rPr lang="en-US" altLang="ko-KR" sz="1750" b="1" u="sng" dirty="0">
                <a:solidFill>
                  <a:srgbClr val="ED244A"/>
                </a:solidFill>
              </a:rPr>
              <a:t>()</a:t>
            </a:r>
            <a:r>
              <a:rPr lang="ko-KR" altLang="en-US" sz="1750" dirty="0"/>
              <a:t>의 형태로 가능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논리형 </a:t>
            </a:r>
            <a:r>
              <a:rPr lang="en-US" altLang="ko-KR" sz="1750" dirty="0">
                <a:sym typeface="Wingdings" panose="05000000000000000000" pitchFamily="2" charset="2"/>
              </a:rPr>
              <a:t> </a:t>
            </a:r>
            <a:r>
              <a:rPr lang="ko-KR" altLang="en-US" sz="1750" dirty="0" err="1">
                <a:sym typeface="Wingdings" panose="05000000000000000000" pitchFamily="2" charset="2"/>
              </a:rPr>
              <a:t>수치형</a:t>
            </a:r>
            <a:r>
              <a:rPr lang="en-US" altLang="ko-KR" sz="1750" dirty="0">
                <a:sym typeface="Wingdings" panose="05000000000000000000" pitchFamily="2" charset="2"/>
              </a:rPr>
              <a:t>:</a:t>
            </a:r>
            <a:r>
              <a:rPr lang="ko-KR" altLang="en-US" sz="1750" dirty="0"/>
              <a:t> </a:t>
            </a:r>
            <a:r>
              <a:rPr lang="en-US" altLang="ko-KR" sz="1750" dirty="0" err="1"/>
              <a:t>as.numeric</a:t>
            </a:r>
            <a:r>
              <a:rPr lang="en-US" altLang="ko-KR" sz="1750" dirty="0"/>
              <a:t>(), </a:t>
            </a:r>
            <a:r>
              <a:rPr lang="en-US" altLang="ko-KR" sz="1750" dirty="0" err="1"/>
              <a:t>as.integer</a:t>
            </a:r>
            <a:r>
              <a:rPr lang="en-US" altLang="ko-KR" sz="1750" dirty="0"/>
              <a:t>()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 err="1"/>
              <a:t>수치형</a:t>
            </a:r>
            <a:r>
              <a:rPr lang="ko-KR" altLang="en-US" sz="1750" dirty="0"/>
              <a:t> </a:t>
            </a:r>
            <a:r>
              <a:rPr lang="en-US" altLang="ko-KR" sz="1750" dirty="0">
                <a:sym typeface="Wingdings" panose="05000000000000000000" pitchFamily="2" charset="2"/>
              </a:rPr>
              <a:t> </a:t>
            </a:r>
            <a:r>
              <a:rPr lang="ko-KR" altLang="en-US" sz="1750" dirty="0">
                <a:sym typeface="Wingdings" panose="05000000000000000000" pitchFamily="2" charset="2"/>
              </a:rPr>
              <a:t>논리형</a:t>
            </a:r>
            <a:r>
              <a:rPr lang="en-US" altLang="ko-KR" sz="1750" dirty="0">
                <a:sym typeface="Wingdings" panose="05000000000000000000" pitchFamily="2" charset="2"/>
              </a:rPr>
              <a:t>: </a:t>
            </a:r>
            <a:r>
              <a:rPr lang="en-US" altLang="ko-KR" sz="1750" dirty="0" err="1">
                <a:sym typeface="Wingdings" panose="05000000000000000000" pitchFamily="2" charset="2"/>
              </a:rPr>
              <a:t>as.logical</a:t>
            </a:r>
            <a:r>
              <a:rPr lang="en-US" altLang="ko-KR" sz="1750" dirty="0">
                <a:sym typeface="Wingdings" panose="05000000000000000000" pitchFamily="2" charset="2"/>
              </a:rPr>
              <a:t>()</a:t>
            </a:r>
            <a:endParaRPr sz="17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hape 133">
                <a:extLst>
                  <a:ext uri="{FF2B5EF4-FFF2-40B4-BE49-F238E27FC236}">
                    <a16:creationId xmlns:a16="http://schemas.microsoft.com/office/drawing/2014/main" id="{99AF8801-7734-7E40-A55B-833239E5BAD2}"/>
                  </a:ext>
                </a:extLst>
              </p:cNvPr>
              <p:cNvSpPr/>
              <p:nvPr/>
            </p:nvSpPr>
            <p:spPr>
              <a:xfrm>
                <a:off x="1199456" y="1916832"/>
                <a:ext cx="7128792" cy="3590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350" tIns="6350" rIns="6350" bIns="6350" anchor="t">
                <a:spAutoFit/>
              </a:bodyPr>
              <a:lstStyle/>
              <a:p>
                <a:pPr defTabSz="228600">
                  <a:spcBef>
                    <a:spcPts val="600"/>
                  </a:spcBef>
                  <a:spcAft>
                    <a:spcPts val="750"/>
                  </a:spcAft>
                  <a:defRPr sz="4500" spc="-45">
                    <a:solidFill>
                      <a:srgbClr val="53585F"/>
                    </a:solidFill>
                    <a:latin typeface="SpoqaHanSans-Bold"/>
                    <a:ea typeface="SpoqaHanSans-Bold"/>
                    <a:cs typeface="SpoqaHanSans-Bold"/>
                    <a:sym typeface="SpoqaHanSans-Bold"/>
                  </a:defRPr>
                </a:pPr>
                <a:r>
                  <a:rPr lang="ko-KR" altLang="en-US" sz="2250" dirty="0"/>
                  <a:t>자료 형태의 변환 </a:t>
                </a:r>
                <a:r>
                  <a:rPr lang="en-US" altLang="ko-KR" sz="2250" dirty="0"/>
                  <a:t>01 – </a:t>
                </a:r>
                <a:r>
                  <a:rPr lang="ko-KR" altLang="en-US" sz="2250" dirty="0"/>
                  <a:t>논리형 </a:t>
                </a:r>
                <a14:m>
                  <m:oMath xmlns:m="http://schemas.openxmlformats.org/officeDocument/2006/math">
                    <m:r>
                      <a:rPr lang="en-US" altLang="ko-KR" sz="22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sz="2250" dirty="0"/>
                  <a:t> </a:t>
                </a:r>
                <a:r>
                  <a:rPr lang="ko-KR" altLang="en-US" sz="2250" dirty="0" err="1"/>
                  <a:t>수치형</a:t>
                </a:r>
                <a:endParaRPr lang="ko-KR" altLang="en-US" sz="2250" dirty="0"/>
              </a:p>
            </p:txBody>
          </p:sp>
        </mc:Choice>
        <mc:Fallback xmlns="">
          <p:sp>
            <p:nvSpPr>
              <p:cNvPr id="19" name="Shape 133">
                <a:extLst>
                  <a:ext uri="{FF2B5EF4-FFF2-40B4-BE49-F238E27FC236}">
                    <a16:creationId xmlns:a16="http://schemas.microsoft.com/office/drawing/2014/main" id="{99AF8801-7734-7E40-A55B-833239E5B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916832"/>
                <a:ext cx="7128792" cy="359073"/>
              </a:xfrm>
              <a:prstGeom prst="rect">
                <a:avLst/>
              </a:prstGeom>
              <a:blipFill>
                <a:blip r:embed="rId3"/>
                <a:stretch>
                  <a:fillRect l="-2395" t="-25424" b="-4745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271464" y="4248721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bool &lt;- TRUE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as.numeric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(bool)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1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bool2 &lt;- FALSE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as.numeric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(bool2)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0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598925" y="4248721"/>
            <a:ext cx="3960440" cy="20949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nums_1 &lt;- 1;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as.logical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(nums_1)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nums_2 &lt;- 0;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as.logical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(nums_2)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FALSE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nums_3 &lt;- -1;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as.logical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(nums_3)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?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1464" y="4005064"/>
            <a:ext cx="396044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b="1" dirty="0"/>
              <a:t>논리형 </a:t>
            </a:r>
            <a:r>
              <a:rPr lang="en-US" altLang="ko-KR" sz="1250" b="1" dirty="0">
                <a:sym typeface="Wingdings" panose="05000000000000000000" pitchFamily="2" charset="2"/>
              </a:rPr>
              <a:t></a:t>
            </a:r>
            <a:r>
              <a:rPr lang="ko-KR" altLang="en-US" sz="1250" b="1" dirty="0"/>
              <a:t> </a:t>
            </a:r>
            <a:r>
              <a:rPr lang="ko-KR" altLang="en-US" sz="1250" b="1" dirty="0" err="1"/>
              <a:t>수치형</a:t>
            </a:r>
            <a:endParaRPr sz="1250" b="1" dirty="0"/>
          </a:p>
        </p:txBody>
      </p: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601922" y="4005064"/>
            <a:ext cx="3957443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b="1" dirty="0" err="1"/>
              <a:t>수치형</a:t>
            </a:r>
            <a:r>
              <a:rPr lang="ko-KR" altLang="en-US" sz="1250" b="1" dirty="0"/>
              <a:t> </a:t>
            </a:r>
            <a:r>
              <a:rPr lang="en-US" altLang="ko-KR" sz="1250" b="1" dirty="0">
                <a:sym typeface="Wingdings" panose="05000000000000000000" pitchFamily="2" charset="2"/>
              </a:rPr>
              <a:t></a:t>
            </a:r>
            <a:r>
              <a:rPr lang="ko-KR" altLang="en-US" sz="1250" b="1" dirty="0"/>
              <a:t> 논리형</a:t>
            </a:r>
            <a:endParaRPr sz="1250" b="1" dirty="0"/>
          </a:p>
        </p:txBody>
      </p:sp>
    </p:spTree>
    <p:extLst>
      <p:ext uri="{BB962C8B-B14F-4D97-AF65-F5344CB8AC3E}">
        <p14:creationId xmlns:p14="http://schemas.microsoft.com/office/powerpoint/2010/main" val="181219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CRAN R </a:t>
            </a:r>
            <a:r>
              <a:rPr lang="ko-KR" altLang="en-US" sz="1750" dirty="0"/>
              <a:t>홈페이지 접속</a:t>
            </a:r>
            <a:r>
              <a:rPr lang="en-US" altLang="ko-KR" sz="1750" dirty="0"/>
              <a:t>: </a:t>
            </a:r>
            <a:r>
              <a:rPr lang="en-US" sz="1750" dirty="0"/>
              <a:t>https://cran.r-project.org/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</a:t>
            </a:r>
            <a:r>
              <a:rPr lang="ko-KR" altLang="en-US" sz="2250" dirty="0"/>
              <a:t>설치하기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71564" y="3686822"/>
            <a:ext cx="2484276" cy="426254"/>
          </a:xfrm>
          <a:prstGeom prst="rect">
            <a:avLst/>
          </a:prstGeom>
          <a:noFill/>
          <a:ln w="57150">
            <a:solidFill>
              <a:srgbClr val="ED2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5" name="그룹 4"/>
          <p:cNvGrpSpPr/>
          <p:nvPr/>
        </p:nvGrpSpPr>
        <p:grpSpPr>
          <a:xfrm>
            <a:off x="2027548" y="3032956"/>
            <a:ext cx="6822845" cy="3574790"/>
            <a:chOff x="4054302" y="6065912"/>
            <a:chExt cx="13645689" cy="714958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4302" y="6071506"/>
              <a:ext cx="13645689" cy="714398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6613154" y="6065912"/>
              <a:ext cx="1086837" cy="337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77501" y="3696103"/>
            <a:ext cx="2478339" cy="433047"/>
          </a:xfrm>
          <a:prstGeom prst="rect">
            <a:avLst/>
          </a:prstGeom>
          <a:noFill/>
          <a:ln w="57150">
            <a:solidFill>
              <a:srgbClr val="ED2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876105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331737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자료 형태는 서로 변환이 가능한가요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975856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논리</a:t>
            </a:r>
            <a:r>
              <a:rPr lang="en-US" altLang="ko-KR" sz="1750" dirty="0"/>
              <a:t>/</a:t>
            </a:r>
            <a:r>
              <a:rPr lang="ko-KR" altLang="en-US" sz="1750" dirty="0"/>
              <a:t>수치</a:t>
            </a:r>
            <a:r>
              <a:rPr lang="en-US" altLang="ko-KR" sz="1750" dirty="0"/>
              <a:t>/</a:t>
            </a:r>
            <a:r>
              <a:rPr lang="ko-KR" altLang="en-US" sz="1750" dirty="0" err="1"/>
              <a:t>날짜형</a:t>
            </a:r>
            <a:r>
              <a:rPr lang="ko-KR" altLang="en-US" sz="1750" dirty="0"/>
              <a:t> </a:t>
            </a:r>
            <a:r>
              <a:rPr lang="en-US" altLang="ko-KR" sz="1750" dirty="0">
                <a:sym typeface="Wingdings" panose="05000000000000000000" pitchFamily="2" charset="2"/>
              </a:rPr>
              <a:t> </a:t>
            </a:r>
            <a:r>
              <a:rPr lang="ko-KR" altLang="en-US" sz="1750" dirty="0">
                <a:sym typeface="Wingdings" panose="05000000000000000000" pitchFamily="2" charset="2"/>
              </a:rPr>
              <a:t>문자형</a:t>
            </a:r>
            <a:r>
              <a:rPr lang="en-US" altLang="ko-KR" sz="1750" dirty="0">
                <a:sym typeface="Wingdings" panose="05000000000000000000" pitchFamily="2" charset="2"/>
              </a:rPr>
              <a:t>: </a:t>
            </a:r>
            <a:r>
              <a:rPr lang="en-US" altLang="ko-KR" sz="1750" dirty="0" err="1">
                <a:sym typeface="Wingdings" panose="05000000000000000000" pitchFamily="2" charset="2"/>
              </a:rPr>
              <a:t>as.character</a:t>
            </a:r>
            <a:r>
              <a:rPr lang="en-US" altLang="ko-KR" sz="1750" dirty="0">
                <a:sym typeface="Wingdings" panose="05000000000000000000" pitchFamily="2" charset="2"/>
              </a:rPr>
              <a:t>(), </a:t>
            </a:r>
            <a:r>
              <a:rPr lang="en-US" altLang="ko-KR" sz="1750" dirty="0" err="1">
                <a:sym typeface="Wingdings" panose="05000000000000000000" pitchFamily="2" charset="2"/>
              </a:rPr>
              <a:t>as.factor</a:t>
            </a:r>
            <a:r>
              <a:rPr lang="en-US" altLang="ko-KR" sz="1750" dirty="0">
                <a:sym typeface="Wingdings" panose="05000000000000000000" pitchFamily="2" charset="2"/>
              </a:rPr>
              <a:t>()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>
                <a:sym typeface="Wingdings" panose="05000000000000000000" pitchFamily="2" charset="2"/>
              </a:rPr>
              <a:t>문자형 </a:t>
            </a:r>
            <a:r>
              <a:rPr lang="en-US" altLang="ko-KR" sz="1750" dirty="0">
                <a:sym typeface="Wingdings" panose="05000000000000000000" pitchFamily="2" charset="2"/>
              </a:rPr>
              <a:t> </a:t>
            </a:r>
            <a:r>
              <a:rPr lang="ko-KR" altLang="en-US" sz="1750" dirty="0">
                <a:sym typeface="Wingdings" panose="05000000000000000000" pitchFamily="2" charset="2"/>
              </a:rPr>
              <a:t>논리</a:t>
            </a:r>
            <a:r>
              <a:rPr lang="en-US" altLang="ko-KR" sz="1750" dirty="0">
                <a:sym typeface="Wingdings" panose="05000000000000000000" pitchFamily="2" charset="2"/>
              </a:rPr>
              <a:t>/</a:t>
            </a:r>
            <a:r>
              <a:rPr lang="ko-KR" altLang="en-US" sz="1750" dirty="0">
                <a:sym typeface="Wingdings" panose="05000000000000000000" pitchFamily="2" charset="2"/>
              </a:rPr>
              <a:t>수치</a:t>
            </a:r>
            <a:r>
              <a:rPr lang="en-US" altLang="ko-KR" sz="1750" dirty="0">
                <a:sym typeface="Wingdings" panose="05000000000000000000" pitchFamily="2" charset="2"/>
              </a:rPr>
              <a:t>/</a:t>
            </a:r>
            <a:r>
              <a:rPr lang="ko-KR" altLang="en-US" sz="1750" dirty="0" err="1">
                <a:sym typeface="Wingdings" panose="05000000000000000000" pitchFamily="2" charset="2"/>
              </a:rPr>
              <a:t>날짜형</a:t>
            </a:r>
            <a:r>
              <a:rPr lang="en-US" altLang="ko-KR" sz="1750" dirty="0">
                <a:sym typeface="Wingdings" panose="05000000000000000000" pitchFamily="2" charset="2"/>
              </a:rPr>
              <a:t>: </a:t>
            </a:r>
            <a:r>
              <a:rPr lang="en-US" altLang="ko-KR" sz="1750" dirty="0" err="1">
                <a:sym typeface="Wingdings" panose="05000000000000000000" pitchFamily="2" charset="2"/>
              </a:rPr>
              <a:t>as.logical</a:t>
            </a:r>
            <a:r>
              <a:rPr lang="en-US" altLang="ko-KR" sz="1750" dirty="0">
                <a:sym typeface="Wingdings" panose="05000000000000000000" pitchFamily="2" charset="2"/>
              </a:rPr>
              <a:t>(), </a:t>
            </a:r>
            <a:r>
              <a:rPr lang="en-US" altLang="ko-KR" sz="1750" dirty="0" err="1">
                <a:sym typeface="Wingdings" panose="05000000000000000000" pitchFamily="2" charset="2"/>
              </a:rPr>
              <a:t>as.numeric</a:t>
            </a:r>
            <a:r>
              <a:rPr lang="en-US" altLang="ko-KR" sz="1750" dirty="0">
                <a:sym typeface="Wingdings" panose="05000000000000000000" pitchFamily="2" charset="2"/>
              </a:rPr>
              <a:t>(), </a:t>
            </a:r>
            <a:r>
              <a:rPr lang="en-US" altLang="ko-KR" sz="1750" dirty="0" err="1">
                <a:sym typeface="Wingdings" panose="05000000000000000000" pitchFamily="2" charset="2"/>
              </a:rPr>
              <a:t>as.integer</a:t>
            </a:r>
            <a:r>
              <a:rPr lang="en-US" altLang="ko-KR" sz="1750" dirty="0">
                <a:sym typeface="Wingdings" panose="05000000000000000000" pitchFamily="2" charset="2"/>
              </a:rPr>
              <a:t>(), </a:t>
            </a:r>
            <a:r>
              <a:rPr lang="en-US" altLang="ko-KR" sz="1750" dirty="0" err="1">
                <a:sym typeface="Wingdings" panose="05000000000000000000" pitchFamily="2" charset="2"/>
              </a:rPr>
              <a:t>as.Date</a:t>
            </a:r>
            <a:r>
              <a:rPr lang="en-US" altLang="ko-KR" sz="1750" dirty="0">
                <a:sym typeface="Wingdings" panose="05000000000000000000" pitchFamily="2" charset="2"/>
              </a:rPr>
              <a:t>(), </a:t>
            </a:r>
            <a:r>
              <a:rPr lang="en-US" altLang="ko-KR" sz="1750" dirty="0" err="1">
                <a:sym typeface="Wingdings" panose="05000000000000000000" pitchFamily="2" charset="2"/>
              </a:rPr>
              <a:t>as.POSIXct</a:t>
            </a:r>
            <a:r>
              <a:rPr lang="en-US" altLang="ko-KR" sz="1750" dirty="0">
                <a:sym typeface="Wingdings" panose="05000000000000000000" pitchFamily="2" charset="2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hape 133">
                <a:extLst>
                  <a:ext uri="{FF2B5EF4-FFF2-40B4-BE49-F238E27FC236}">
                    <a16:creationId xmlns:a16="http://schemas.microsoft.com/office/drawing/2014/main" id="{99AF8801-7734-7E40-A55B-833239E5BAD2}"/>
                  </a:ext>
                </a:extLst>
              </p:cNvPr>
              <p:cNvSpPr/>
              <p:nvPr/>
            </p:nvSpPr>
            <p:spPr>
              <a:xfrm>
                <a:off x="1199456" y="1916832"/>
                <a:ext cx="7128792" cy="3590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6350" tIns="6350" rIns="6350" bIns="6350" anchor="t">
                <a:spAutoFit/>
              </a:bodyPr>
              <a:lstStyle/>
              <a:p>
                <a:pPr defTabSz="228600">
                  <a:spcBef>
                    <a:spcPts val="600"/>
                  </a:spcBef>
                  <a:spcAft>
                    <a:spcPts val="750"/>
                  </a:spcAft>
                  <a:defRPr sz="4500" spc="-45">
                    <a:solidFill>
                      <a:srgbClr val="53585F"/>
                    </a:solidFill>
                    <a:latin typeface="SpoqaHanSans-Bold"/>
                    <a:ea typeface="SpoqaHanSans-Bold"/>
                    <a:cs typeface="SpoqaHanSans-Bold"/>
                    <a:sym typeface="SpoqaHanSans-Bold"/>
                  </a:defRPr>
                </a:pPr>
                <a:r>
                  <a:rPr lang="ko-KR" altLang="en-US" sz="2250" dirty="0"/>
                  <a:t>자료 형태의 변환 </a:t>
                </a:r>
                <a:r>
                  <a:rPr lang="en-US" altLang="ko-KR" sz="2250" dirty="0"/>
                  <a:t>02 – </a:t>
                </a:r>
                <a:r>
                  <a:rPr lang="ko-KR" altLang="en-US" sz="2250" dirty="0"/>
                  <a:t>논리</a:t>
                </a:r>
                <a:r>
                  <a:rPr lang="en-US" altLang="ko-KR" sz="2250" dirty="0"/>
                  <a:t>/</a:t>
                </a:r>
                <a:r>
                  <a:rPr lang="ko-KR" altLang="en-US" sz="2250" dirty="0"/>
                  <a:t>수치</a:t>
                </a:r>
                <a:r>
                  <a:rPr lang="en-US" altLang="ko-KR" sz="2250" dirty="0"/>
                  <a:t>/</a:t>
                </a:r>
                <a:r>
                  <a:rPr lang="ko-KR" altLang="en-US" sz="2250" dirty="0" err="1"/>
                  <a:t>날짜형</a:t>
                </a:r>
                <a:r>
                  <a:rPr lang="ko-KR" altLang="en-US" sz="225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5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ko-KR" altLang="en-US" sz="2250" dirty="0"/>
                  <a:t> 문자형</a:t>
                </a:r>
              </a:p>
            </p:txBody>
          </p:sp>
        </mc:Choice>
        <mc:Fallback xmlns="">
          <p:sp>
            <p:nvSpPr>
              <p:cNvPr id="19" name="Shape 133">
                <a:extLst>
                  <a:ext uri="{FF2B5EF4-FFF2-40B4-BE49-F238E27FC236}">
                    <a16:creationId xmlns:a16="http://schemas.microsoft.com/office/drawing/2014/main" id="{99AF8801-7734-7E40-A55B-833239E5B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1916832"/>
                <a:ext cx="7128792" cy="359073"/>
              </a:xfrm>
              <a:prstGeom prst="rect">
                <a:avLst/>
              </a:prstGeom>
              <a:blipFill>
                <a:blip r:embed="rId3"/>
                <a:stretch>
                  <a:fillRect l="-2395" t="-25424" b="-4745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271464" y="3772134"/>
            <a:ext cx="3960440" cy="272586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bool &lt;- TRUE;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 err="1">
                <a:solidFill>
                  <a:srgbClr val="7391FF"/>
                </a:solidFill>
              </a:rPr>
              <a:t>as.character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(bool)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“TRUE”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nums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 &lt;- 1.582;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 err="1">
                <a:solidFill>
                  <a:srgbClr val="7391FF"/>
                </a:solidFill>
              </a:rPr>
              <a:t>as.character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nums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“1.582”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250" dirty="0" err="1">
                <a:solidFill>
                  <a:srgbClr val="7391FF"/>
                </a:solidFill>
              </a:rPr>
              <a:t>as.character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(date_1)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“2022-01-20”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598925" y="3772134"/>
            <a:ext cx="4479572" cy="272586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1250" dirty="0">
                <a:solidFill>
                  <a:srgbClr val="7391FF"/>
                </a:solidFill>
              </a:rPr>
              <a:t>char_1 &lt;-”TRUE”;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 err="1">
                <a:solidFill>
                  <a:srgbClr val="7391FF"/>
                </a:solidFill>
              </a:rPr>
              <a:t>as.logical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(char_1)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TRUE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ko-Kore-KR" sz="1250" dirty="0">
                <a:solidFill>
                  <a:srgbClr val="7391FF"/>
                </a:solidFill>
              </a:rPr>
              <a:t>char_2 &lt;- “0”;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 err="1">
                <a:solidFill>
                  <a:srgbClr val="7391FF"/>
                </a:solidFill>
              </a:rPr>
              <a:t>as.numeric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(char_2)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0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endParaRPr kumimoji="1" lang="en-US" altLang="ko-Kore-KR" sz="1250" dirty="0">
              <a:solidFill>
                <a:srgbClr val="7391FF"/>
              </a:solidFill>
            </a:endParaRP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1464" y="3523647"/>
            <a:ext cx="396044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b="1" dirty="0"/>
              <a:t>논리</a:t>
            </a:r>
            <a:r>
              <a:rPr lang="en-US" altLang="ko-KR" sz="1250" b="1" dirty="0"/>
              <a:t>/</a:t>
            </a:r>
            <a:r>
              <a:rPr lang="ko-KR" altLang="en-US" sz="1250" b="1" dirty="0"/>
              <a:t>수치</a:t>
            </a:r>
            <a:r>
              <a:rPr lang="en-US" altLang="ko-KR" sz="1250" b="1" dirty="0"/>
              <a:t>/</a:t>
            </a:r>
            <a:r>
              <a:rPr lang="ko-KR" altLang="en-US" sz="1250" b="1" dirty="0" err="1"/>
              <a:t>날짜형</a:t>
            </a:r>
            <a:r>
              <a:rPr lang="ko-KR" altLang="en-US" sz="1250" b="1" dirty="0"/>
              <a:t> </a:t>
            </a:r>
            <a:r>
              <a:rPr lang="en-US" altLang="ko-KR" sz="1250" b="1" dirty="0">
                <a:sym typeface="Wingdings" panose="05000000000000000000" pitchFamily="2" charset="2"/>
              </a:rPr>
              <a:t></a:t>
            </a:r>
            <a:r>
              <a:rPr lang="ko-KR" altLang="en-US" sz="1250" b="1" dirty="0"/>
              <a:t> 문자형</a:t>
            </a:r>
            <a:endParaRPr sz="1250" b="1" dirty="0"/>
          </a:p>
        </p:txBody>
      </p: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601922" y="3523647"/>
            <a:ext cx="3957443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b="1" dirty="0"/>
              <a:t>문자형 </a:t>
            </a:r>
            <a:r>
              <a:rPr lang="en-US" altLang="ko-KR" sz="1250" b="1" dirty="0">
                <a:sym typeface="Wingdings" panose="05000000000000000000" pitchFamily="2" charset="2"/>
              </a:rPr>
              <a:t></a:t>
            </a:r>
            <a:r>
              <a:rPr lang="ko-KR" altLang="en-US" sz="1250" b="1" dirty="0"/>
              <a:t> 논리</a:t>
            </a:r>
            <a:r>
              <a:rPr lang="en-US" altLang="ko-KR" sz="1250" b="1" dirty="0"/>
              <a:t>/</a:t>
            </a:r>
            <a:r>
              <a:rPr lang="ko-KR" altLang="en-US" sz="1250" b="1" dirty="0"/>
              <a:t>수치</a:t>
            </a:r>
            <a:r>
              <a:rPr lang="en-US" altLang="ko-KR" sz="1250" b="1" dirty="0"/>
              <a:t>/</a:t>
            </a:r>
            <a:r>
              <a:rPr lang="ko-KR" altLang="en-US" sz="1250" b="1" dirty="0" err="1"/>
              <a:t>날짜형</a:t>
            </a:r>
            <a:endParaRPr sz="125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4ACB8-0AB9-C0CB-1C06-8DFBD64D7963}"/>
              </a:ext>
            </a:extLst>
          </p:cNvPr>
          <p:cNvSpPr txBox="1"/>
          <p:nvPr/>
        </p:nvSpPr>
        <p:spPr>
          <a:xfrm>
            <a:off x="7580643" y="4043600"/>
            <a:ext cx="230635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char_4 &lt;- “date”;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 err="1">
                <a:solidFill>
                  <a:srgbClr val="7391FF"/>
                </a:solidFill>
              </a:rPr>
              <a:t>as.logical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(char_4)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NA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char_5 &lt;- “TRUE”;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 err="1">
                <a:solidFill>
                  <a:srgbClr val="7391FF"/>
                </a:solidFill>
              </a:rPr>
              <a:t>as.numeric</a:t>
            </a:r>
            <a:r>
              <a:rPr kumimoji="1" lang="en-US" altLang="ko-Kore-KR" sz="1250" dirty="0">
                <a:solidFill>
                  <a:srgbClr val="7391FF"/>
                </a:solidFill>
              </a:rPr>
              <a:t>(char_5)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NA</a:t>
            </a:r>
            <a:endParaRPr kumimoji="1" lang="en-US" altLang="ko-Kore-KR" sz="1250" dirty="0">
              <a:solidFill>
                <a:srgbClr val="7391FF"/>
              </a:solidFill>
            </a:endParaRPr>
          </a:p>
          <a:p>
            <a:endParaRPr lang="ko-KR" altLang="en-US" sz="1250" dirty="0"/>
          </a:p>
        </p:txBody>
      </p:sp>
    </p:spTree>
    <p:extLst>
      <p:ext uri="{BB962C8B-B14F-4D97-AF65-F5344CB8AC3E}">
        <p14:creationId xmlns:p14="http://schemas.microsoft.com/office/powerpoint/2010/main" val="338796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데이터 구조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1</a:t>
            </a:r>
            <a:r>
              <a:rPr lang="en-US" altLang="ko-KR"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데이터 구조 이해하기</a:t>
            </a:r>
          </a:p>
        </p:txBody>
      </p:sp>
    </p:spTree>
    <p:extLst>
      <p:ext uri="{BB962C8B-B14F-4D97-AF65-F5344CB8AC3E}">
        <p14:creationId xmlns:p14="http://schemas.microsoft.com/office/powerpoint/2010/main" val="2417921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데이터 구조엔 무엇이 있나요</a:t>
            </a:r>
            <a:r>
              <a:rPr lang="en-US" altLang="ko-KR" sz="1500" dirty="0"/>
              <a:t>?</a:t>
            </a:r>
            <a:endParaRPr sz="1500" dirty="0"/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32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9146493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한 변수가 여러 형태의 </a:t>
            </a:r>
            <a:r>
              <a:rPr lang="ko-KR" altLang="en-US" sz="1750" dirty="0" err="1"/>
              <a:t>자료형을</a:t>
            </a:r>
            <a:r>
              <a:rPr lang="ko-KR" altLang="en-US" sz="1750" dirty="0"/>
              <a:t> 담을 수 있는지 여부에 따라 </a:t>
            </a:r>
            <a:r>
              <a:rPr lang="en-US" altLang="ko-KR" sz="1750" dirty="0"/>
              <a:t>single/multiple  types</a:t>
            </a:r>
            <a:r>
              <a:rPr lang="ko-KR" altLang="en-US" sz="1750" dirty="0"/>
              <a:t>로 구분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데이터 구조 </a:t>
            </a:r>
            <a:r>
              <a:rPr lang="en-US" altLang="ko-KR" sz="2250" dirty="0"/>
              <a:t>Data structures</a:t>
            </a:r>
            <a:endParaRPr lang="ko-KR" altLang="en-US" sz="2250" dirty="0"/>
          </a:p>
        </p:txBody>
      </p:sp>
      <p:sp>
        <p:nvSpPr>
          <p:cNvPr id="24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443372" y="3869690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/>
              <a:t>1D</a:t>
            </a:r>
            <a:endParaRPr sz="1750" dirty="0"/>
          </a:p>
        </p:txBody>
      </p:sp>
      <p:sp>
        <p:nvSpPr>
          <p:cNvPr id="25" name="Shape 397">
            <a:extLst>
              <a:ext uri="{FF2B5EF4-FFF2-40B4-BE49-F238E27FC236}">
                <a16:creationId xmlns:a16="http://schemas.microsoft.com/office/drawing/2014/main" id="{C126BD13-DE7D-0045-A6D1-49FE54706370}"/>
              </a:ext>
            </a:extLst>
          </p:cNvPr>
          <p:cNvSpPr/>
          <p:nvPr/>
        </p:nvSpPr>
        <p:spPr>
          <a:xfrm>
            <a:off x="443372" y="4757203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/>
              <a:t>2D</a:t>
            </a:r>
            <a:endParaRPr sz="1750" dirty="0"/>
          </a:p>
        </p:txBody>
      </p:sp>
      <p:sp>
        <p:nvSpPr>
          <p:cNvPr id="26" name="Shape 400">
            <a:extLst>
              <a:ext uri="{FF2B5EF4-FFF2-40B4-BE49-F238E27FC236}">
                <a16:creationId xmlns:a16="http://schemas.microsoft.com/office/drawing/2014/main" id="{2C780D7B-01BC-E44C-B4A1-7A937777455C}"/>
              </a:ext>
            </a:extLst>
          </p:cNvPr>
          <p:cNvSpPr/>
          <p:nvPr/>
        </p:nvSpPr>
        <p:spPr>
          <a:xfrm>
            <a:off x="443372" y="5881483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/>
              <a:t>3D</a:t>
            </a:r>
            <a:endParaRPr sz="1750" dirty="0"/>
          </a:p>
        </p:txBody>
      </p:sp>
      <p:sp>
        <p:nvSpPr>
          <p:cNvPr id="28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2306947" y="3068961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/>
              <a:t>Single type</a:t>
            </a:r>
            <a:endParaRPr sz="1750" dirty="0"/>
          </a:p>
        </p:txBody>
      </p:sp>
      <p:sp>
        <p:nvSpPr>
          <p:cNvPr id="32" name="Shape 400">
            <a:extLst>
              <a:ext uri="{FF2B5EF4-FFF2-40B4-BE49-F238E27FC236}">
                <a16:creationId xmlns:a16="http://schemas.microsoft.com/office/drawing/2014/main" id="{2C780D7B-01BC-E44C-B4A1-7A937777455C}"/>
              </a:ext>
            </a:extLst>
          </p:cNvPr>
          <p:cNvSpPr/>
          <p:nvPr/>
        </p:nvSpPr>
        <p:spPr>
          <a:xfrm>
            <a:off x="5970774" y="3068960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/>
              <a:t>Multiple types</a:t>
            </a:r>
            <a:endParaRPr sz="1750" dirty="0"/>
          </a:p>
        </p:txBody>
      </p:sp>
      <p:sp>
        <p:nvSpPr>
          <p:cNvPr id="33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1633718" y="3836747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u="sng" dirty="0">
                <a:solidFill>
                  <a:schemeClr val="tx1"/>
                </a:solidFill>
              </a:rPr>
              <a:t>Vector</a:t>
            </a:r>
            <a:endParaRPr sz="1750" u="sng" dirty="0">
              <a:solidFill>
                <a:schemeClr val="tx1"/>
              </a:solidFill>
            </a:endParaRPr>
          </a:p>
        </p:txBody>
      </p:sp>
      <p:sp>
        <p:nvSpPr>
          <p:cNvPr id="43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5062365" y="3836747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>
                <a:solidFill>
                  <a:schemeClr val="tx1"/>
                </a:solidFill>
              </a:rPr>
              <a:t>List</a:t>
            </a:r>
            <a:endParaRPr sz="1750" dirty="0">
              <a:solidFill>
                <a:schemeClr val="tx1"/>
              </a:solidFill>
            </a:endParaRPr>
          </a:p>
        </p:txBody>
      </p:sp>
      <p:sp>
        <p:nvSpPr>
          <p:cNvPr id="46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1633718" y="4758594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>
                <a:solidFill>
                  <a:schemeClr val="tx1"/>
                </a:solidFill>
              </a:rPr>
              <a:t>Matrix</a:t>
            </a:r>
            <a:endParaRPr sz="1750" dirty="0">
              <a:solidFill>
                <a:schemeClr val="tx1"/>
              </a:solidFill>
            </a:endParaRPr>
          </a:p>
        </p:txBody>
      </p:sp>
      <p:sp>
        <p:nvSpPr>
          <p:cNvPr id="47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5062365" y="4757947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u="sng" dirty="0">
                <a:solidFill>
                  <a:schemeClr val="tx1"/>
                </a:solidFill>
              </a:rPr>
              <a:t>Data Frame</a:t>
            </a:r>
            <a:endParaRPr sz="1750" u="sng" dirty="0">
              <a:solidFill>
                <a:schemeClr val="tx1"/>
              </a:solidFill>
            </a:endParaRPr>
          </a:p>
        </p:txBody>
      </p:sp>
      <p:sp>
        <p:nvSpPr>
          <p:cNvPr id="48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1633718" y="5884049"/>
            <a:ext cx="2857501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750" dirty="0">
                <a:solidFill>
                  <a:schemeClr val="tx1"/>
                </a:solidFill>
              </a:rPr>
              <a:t>Array</a:t>
            </a:r>
            <a:endParaRPr sz="17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3752" y="3831137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18472" y="3831137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400453" y="3831137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63752" y="4497924"/>
            <a:ext cx="824733" cy="775247"/>
            <a:chOff x="7798718" y="9071950"/>
            <a:chExt cx="1649466" cy="1550493"/>
          </a:xfrm>
        </p:grpSpPr>
        <p:sp>
          <p:nvSpPr>
            <p:cNvPr id="51" name="직사각형 50"/>
            <p:cNvSpPr/>
            <p:nvPr/>
          </p:nvSpPr>
          <p:spPr>
            <a:xfrm>
              <a:off x="7798718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308157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872120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798718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308157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872120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798718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308157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872120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4027450" y="5510668"/>
            <a:ext cx="824733" cy="775247"/>
            <a:chOff x="7798718" y="9071950"/>
            <a:chExt cx="1649466" cy="1550493"/>
          </a:xfrm>
        </p:grpSpPr>
        <p:sp>
          <p:nvSpPr>
            <p:cNvPr id="61" name="직사각형 60"/>
            <p:cNvSpPr/>
            <p:nvPr/>
          </p:nvSpPr>
          <p:spPr>
            <a:xfrm>
              <a:off x="7798718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308157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872120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798718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308157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8872120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98718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08157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872120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54517" y="5609864"/>
            <a:ext cx="824733" cy="775247"/>
            <a:chOff x="7798718" y="9071950"/>
            <a:chExt cx="1649466" cy="1550493"/>
          </a:xfrm>
        </p:grpSpPr>
        <p:sp>
          <p:nvSpPr>
            <p:cNvPr id="71" name="직사각형 70"/>
            <p:cNvSpPr/>
            <p:nvPr/>
          </p:nvSpPr>
          <p:spPr>
            <a:xfrm>
              <a:off x="7798718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308157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872120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798718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08157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872120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798718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308157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872120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846483" y="5721921"/>
            <a:ext cx="824733" cy="775247"/>
            <a:chOff x="7798718" y="9071950"/>
            <a:chExt cx="1649466" cy="1550493"/>
          </a:xfrm>
        </p:grpSpPr>
        <p:sp>
          <p:nvSpPr>
            <p:cNvPr id="81" name="직사각형 80"/>
            <p:cNvSpPr/>
            <p:nvPr/>
          </p:nvSpPr>
          <p:spPr>
            <a:xfrm>
              <a:off x="7798718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308157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872120" y="907195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798718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308157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872120" y="9571145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98718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8308157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872120" y="10098360"/>
              <a:ext cx="576064" cy="524083"/>
            </a:xfrm>
            <a:prstGeom prst="rect">
              <a:avLst/>
            </a:prstGeom>
            <a:solidFill>
              <a:srgbClr val="F0F5FF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7587562" y="3831137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1" name="직사각형 90"/>
          <p:cNvSpPr/>
          <p:nvPr/>
        </p:nvSpPr>
        <p:spPr>
          <a:xfrm>
            <a:off x="7968208" y="3831137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2" name="직사각형 91"/>
          <p:cNvSpPr/>
          <p:nvPr/>
        </p:nvSpPr>
        <p:spPr>
          <a:xfrm>
            <a:off x="8355102" y="3831137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4" name="직사각형 93"/>
          <p:cNvSpPr/>
          <p:nvPr/>
        </p:nvSpPr>
        <p:spPr>
          <a:xfrm>
            <a:off x="7587562" y="4497924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5" name="직사각형 94"/>
          <p:cNvSpPr/>
          <p:nvPr/>
        </p:nvSpPr>
        <p:spPr>
          <a:xfrm>
            <a:off x="7967942" y="4497924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6" name="직사각형 95"/>
          <p:cNvSpPr/>
          <p:nvPr/>
        </p:nvSpPr>
        <p:spPr>
          <a:xfrm>
            <a:off x="8361152" y="4497924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7587562" y="4747521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8" name="직사각형 97"/>
          <p:cNvSpPr/>
          <p:nvPr/>
        </p:nvSpPr>
        <p:spPr>
          <a:xfrm>
            <a:off x="7967942" y="4747521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9" name="직사각형 98"/>
          <p:cNvSpPr/>
          <p:nvPr/>
        </p:nvSpPr>
        <p:spPr>
          <a:xfrm>
            <a:off x="8361152" y="4747521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7587562" y="5011129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1" name="직사각형 100"/>
          <p:cNvSpPr/>
          <p:nvPr/>
        </p:nvSpPr>
        <p:spPr>
          <a:xfrm>
            <a:off x="7967942" y="5011129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직사각형 101"/>
          <p:cNvSpPr/>
          <p:nvPr/>
        </p:nvSpPr>
        <p:spPr>
          <a:xfrm>
            <a:off x="8361152" y="5011129"/>
            <a:ext cx="288032" cy="262042"/>
          </a:xfrm>
          <a:prstGeom prst="rect">
            <a:avLst/>
          </a:prstGeom>
          <a:solidFill>
            <a:srgbClr val="F0F5FF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3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3503712" y="3501898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>
                <a:solidFill>
                  <a:srgbClr val="ED244A"/>
                </a:solidFill>
              </a:rPr>
              <a:t>요소</a:t>
            </a:r>
            <a:r>
              <a:rPr lang="en-US" altLang="ko-KR" sz="1250" dirty="0">
                <a:solidFill>
                  <a:srgbClr val="ED244A"/>
                </a:solidFill>
              </a:rPr>
              <a:t>(element)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990499" y="3736582"/>
            <a:ext cx="0" cy="100165"/>
          </a:xfrm>
          <a:prstGeom prst="line">
            <a:avLst/>
          </a:prstGeom>
          <a:ln w="12700">
            <a:solidFill>
              <a:srgbClr val="ED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174818" y="3515243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>
                <a:solidFill>
                  <a:srgbClr val="ED244A"/>
                </a:solidFill>
              </a:rPr>
              <a:t>문자형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10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968208" y="3515243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 err="1">
                <a:solidFill>
                  <a:srgbClr val="ED244A"/>
                </a:solidFill>
              </a:rPr>
              <a:t>수치형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108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3416642" y="4163216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 err="1">
                <a:solidFill>
                  <a:srgbClr val="ED244A"/>
                </a:solidFill>
              </a:rPr>
              <a:t>수치형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109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4003107" y="4163216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 err="1">
                <a:solidFill>
                  <a:srgbClr val="ED244A"/>
                </a:solidFill>
              </a:rPr>
              <a:t>수치형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990499" y="4082872"/>
            <a:ext cx="0" cy="100165"/>
          </a:xfrm>
          <a:prstGeom prst="line">
            <a:avLst/>
          </a:prstGeom>
          <a:ln w="12700">
            <a:solidFill>
              <a:srgbClr val="ED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4547828" y="4082872"/>
            <a:ext cx="0" cy="100165"/>
          </a:xfrm>
          <a:prstGeom prst="line">
            <a:avLst/>
          </a:prstGeom>
          <a:ln w="12700">
            <a:solidFill>
              <a:srgbClr val="ED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7716180" y="3736582"/>
            <a:ext cx="0" cy="100165"/>
          </a:xfrm>
          <a:prstGeom prst="line">
            <a:avLst/>
          </a:prstGeom>
          <a:ln w="12700">
            <a:solidFill>
              <a:srgbClr val="ED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8495645" y="3739868"/>
            <a:ext cx="0" cy="100165"/>
          </a:xfrm>
          <a:prstGeom prst="line">
            <a:avLst/>
          </a:prstGeom>
          <a:ln w="12700">
            <a:solidFill>
              <a:srgbClr val="ED2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174818" y="4246551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/>
              <a:t>성별</a:t>
            </a:r>
            <a:endParaRPr sz="1250" dirty="0"/>
          </a:p>
        </p:txBody>
      </p:sp>
      <p:sp>
        <p:nvSpPr>
          <p:cNvPr id="11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968208" y="4246551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/>
              <a:t>연령</a:t>
            </a:r>
            <a:endParaRPr sz="1250" dirty="0"/>
          </a:p>
        </p:txBody>
      </p:sp>
      <p:sp>
        <p:nvSpPr>
          <p:cNvPr id="119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565618" y="4246551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/>
              <a:t>혼인</a:t>
            </a:r>
            <a:endParaRPr sz="1250" dirty="0"/>
          </a:p>
        </p:txBody>
      </p:sp>
      <p:sp>
        <p:nvSpPr>
          <p:cNvPr id="120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174818" y="5325376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>
                <a:solidFill>
                  <a:srgbClr val="ED244A"/>
                </a:solidFill>
              </a:rPr>
              <a:t>문자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1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968208" y="5325376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>
                <a:solidFill>
                  <a:srgbClr val="ED244A"/>
                </a:solidFill>
              </a:rPr>
              <a:t>숫자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1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566460" y="5325376"/>
            <a:ext cx="1082724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250" dirty="0">
                <a:solidFill>
                  <a:srgbClr val="ED244A"/>
                </a:solidFill>
              </a:rPr>
              <a:t>논리</a:t>
            </a:r>
            <a:endParaRPr sz="1250" dirty="0">
              <a:solidFill>
                <a:srgbClr val="ED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05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데이터 구조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2000" b="1" dirty="0">
                <a:latin typeface="+mj-lt"/>
                <a:ea typeface="SpoqaHanSans-Bold" panose="020B0500000000000000" pitchFamily="34" charset="-128"/>
              </a:rPr>
              <a:t>2</a:t>
            </a:r>
            <a:r>
              <a:rPr sz="2000" b="1" dirty="0">
                <a:latin typeface="+mj-lt"/>
                <a:ea typeface="SpoqaHanSans-Bold" panose="020B0500000000000000" pitchFamily="34" charset="-128"/>
              </a:rPr>
              <a:t> </a:t>
            </a:r>
            <a:r>
              <a:rPr lang="en-US" sz="2000" b="1" dirty="0">
                <a:latin typeface="+mj-lt"/>
                <a:ea typeface="SpoqaHanSans-Bold" panose="020B0500000000000000" pitchFamily="34" charset="-128"/>
              </a:rPr>
              <a:t>Single Type – </a:t>
            </a:r>
            <a:r>
              <a:rPr lang="ko-KR" altLang="en-US" sz="2000" b="1" dirty="0">
                <a:latin typeface="+mj-lt"/>
              </a:rPr>
              <a:t>벡터</a:t>
            </a:r>
            <a:r>
              <a:rPr lang="en-US" sz="2000" b="1" dirty="0">
                <a:latin typeface="+mj-lt"/>
                <a:ea typeface="SpoqaHanSans-Bold" panose="020B0500000000000000" pitchFamily="34" charset="-128"/>
              </a:rPr>
              <a:t>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생성과 탐색</a:t>
            </a:r>
            <a:endParaRPr sz="2000" b="1" dirty="0">
              <a:latin typeface="+mj-lt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664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</a:t>
            </a:r>
            <a:r>
              <a:rPr lang="en-US" altLang="ko-KR" sz="1750" dirty="0"/>
              <a:t>(vector)</a:t>
            </a:r>
            <a:r>
              <a:rPr lang="ko-KR" altLang="en-US" sz="1750" dirty="0"/>
              <a:t>란 여러 요소</a:t>
            </a:r>
            <a:r>
              <a:rPr lang="en-US" altLang="ko-KR" sz="1750" dirty="0"/>
              <a:t>(element)</a:t>
            </a:r>
            <a:r>
              <a:rPr lang="ko-KR" altLang="en-US" sz="1750" dirty="0"/>
              <a:t>로 이루어진 집합을 의미함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단일 타입</a:t>
            </a:r>
            <a:r>
              <a:rPr lang="en-US" altLang="ko-KR" sz="1750" dirty="0"/>
              <a:t>(single type) </a:t>
            </a:r>
            <a:r>
              <a:rPr lang="ko-KR" altLang="en-US" sz="1750" dirty="0"/>
              <a:t>구조기 때문에 모든 </a:t>
            </a:r>
            <a:r>
              <a:rPr lang="en-US" altLang="ko-KR" sz="1750" dirty="0"/>
              <a:t>element</a:t>
            </a:r>
            <a:r>
              <a:rPr lang="ko-KR" altLang="en-US" sz="1750" dirty="0"/>
              <a:t>는 동일한 </a:t>
            </a:r>
            <a:r>
              <a:rPr lang="ko-KR" altLang="en-US" sz="1750" dirty="0" err="1"/>
              <a:t>자료형을</a:t>
            </a:r>
            <a:r>
              <a:rPr lang="ko-KR" altLang="en-US" sz="1750" dirty="0"/>
              <a:t> 가짐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벡터의 생성은 총 </a:t>
            </a:r>
            <a:r>
              <a:rPr lang="en-US" altLang="ko-KR" sz="1750" dirty="0"/>
              <a:t>4</a:t>
            </a:r>
            <a:r>
              <a:rPr lang="ko-KR" altLang="en-US" sz="1750" dirty="0"/>
              <a:t>가지</a:t>
            </a:r>
            <a:r>
              <a:rPr lang="en-US" altLang="ko-KR" sz="1750" dirty="0"/>
              <a:t>, </a:t>
            </a:r>
            <a:r>
              <a:rPr lang="en-US" altLang="ko-KR" sz="1750" b="1" dirty="0">
                <a:solidFill>
                  <a:srgbClr val="ED234B"/>
                </a:solidFill>
              </a:rPr>
              <a:t>c()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seq</a:t>
            </a:r>
            <a:r>
              <a:rPr lang="en-US" altLang="ko-KR" sz="1750" dirty="0"/>
              <a:t>, rep, :</a:t>
            </a:r>
            <a:r>
              <a:rPr lang="ko-KR" altLang="en-US" sz="1750" dirty="0"/>
              <a:t>로 가능함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벡터의 생성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898195"/>
            <a:ext cx="3672111" cy="241112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&lt;- c(“element_1”, “element_2”)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“</a:t>
            </a:r>
            <a:r>
              <a:rPr kumimoji="1" lang="en-US" altLang="ko-KR" sz="1400" dirty="0">
                <a:solidFill>
                  <a:srgbClr val="53585F"/>
                </a:solidFill>
              </a:rPr>
              <a:t>element_1” “element_2”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vector_2 &lt;- c(1,2,3,4,5); vector_2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2 3 4 5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length(vector_2)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5</a:t>
            </a:r>
          </a:p>
        </p:txBody>
      </p:sp>
      <p:sp>
        <p:nvSpPr>
          <p:cNvPr id="126" name="Shape 394">
            <a:extLst>
              <a:ext uri="{FF2B5EF4-FFF2-40B4-BE49-F238E27FC236}">
                <a16:creationId xmlns:a16="http://schemas.microsoft.com/office/drawing/2014/main" id="{F403D444-1AC7-2149-962C-8C47FE597554}"/>
              </a:ext>
            </a:extLst>
          </p:cNvPr>
          <p:cNvSpPr/>
          <p:nvPr/>
        </p:nvSpPr>
        <p:spPr>
          <a:xfrm>
            <a:off x="5343240" y="4931472"/>
            <a:ext cx="4184577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ctr">
            <a:spAutoFit/>
          </a:bodyPr>
          <a:lstStyle>
            <a:lvl1pPr defTabSz="457200">
              <a:lnSpc>
                <a:spcPts val="10200"/>
              </a:lnSpc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750" dirty="0">
                <a:solidFill>
                  <a:schemeClr val="tx1"/>
                </a:solidFill>
              </a:rPr>
              <a:t>length(x): </a:t>
            </a:r>
            <a:r>
              <a:rPr lang="ko-KR" altLang="en-US" sz="1750" dirty="0">
                <a:solidFill>
                  <a:schemeClr val="tx1"/>
                </a:solidFill>
              </a:rPr>
              <a:t>변수 내 </a:t>
            </a:r>
            <a:r>
              <a:rPr lang="en-US" altLang="ko-KR" sz="1750" dirty="0">
                <a:solidFill>
                  <a:schemeClr val="tx1"/>
                </a:solidFill>
              </a:rPr>
              <a:t>element</a:t>
            </a:r>
            <a:r>
              <a:rPr lang="ko-KR" altLang="en-US" sz="1750" dirty="0">
                <a:solidFill>
                  <a:schemeClr val="tx1"/>
                </a:solidFill>
              </a:rPr>
              <a:t>의 개수를 측정</a:t>
            </a:r>
            <a:endParaRPr sz="1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8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 err="1"/>
              <a:t>seq</a:t>
            </a:r>
            <a:r>
              <a:rPr lang="en-US" sz="1750" dirty="0"/>
              <a:t>(</a:t>
            </a:r>
            <a:r>
              <a:rPr lang="ko-KR" altLang="en-US" sz="1750" dirty="0"/>
              <a:t>시작</a:t>
            </a:r>
            <a:r>
              <a:rPr lang="en-US" altLang="ko-KR" sz="1750" dirty="0"/>
              <a:t>, </a:t>
            </a:r>
            <a:r>
              <a:rPr lang="ko-KR" altLang="en-US" sz="1750" dirty="0"/>
              <a:t>끝</a:t>
            </a:r>
            <a:r>
              <a:rPr lang="en-US" altLang="ko-KR" sz="1750" dirty="0"/>
              <a:t>, by = , length=</a:t>
            </a:r>
            <a:r>
              <a:rPr lang="en-US" sz="1750" dirty="0"/>
              <a:t>) : </a:t>
            </a:r>
            <a:r>
              <a:rPr lang="ko-KR" altLang="en-US" sz="1750" dirty="0"/>
              <a:t>숫자 벡터를 생성하며 간격</a:t>
            </a:r>
            <a:r>
              <a:rPr lang="en-US" altLang="ko-KR" sz="1750" dirty="0"/>
              <a:t>, element</a:t>
            </a:r>
            <a:r>
              <a:rPr lang="ko-KR" altLang="en-US" sz="1750" dirty="0"/>
              <a:t>의 수를 조정할 수 있음</a:t>
            </a:r>
            <a:endParaRPr lang="en-US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세미콜론</a:t>
            </a:r>
            <a:r>
              <a:rPr lang="en-US" altLang="ko-KR" sz="1750" dirty="0"/>
              <a:t>(</a:t>
            </a:r>
            <a:r>
              <a:rPr lang="en-US" altLang="ko-KR" sz="1750" dirty="0">
                <a:sym typeface="Wingdings" panose="05000000000000000000" pitchFamily="2" charset="2"/>
              </a:rPr>
              <a:t>:) : </a:t>
            </a:r>
            <a:r>
              <a:rPr lang="ko-KR" altLang="en-US" sz="1750" dirty="0">
                <a:sym typeface="Wingdings" panose="05000000000000000000" pitchFamily="2" charset="2"/>
              </a:rPr>
              <a:t>숫자 벡터를 생성하며 </a:t>
            </a:r>
            <a:r>
              <a:rPr lang="en-US" altLang="ko-KR" sz="1750" dirty="0" err="1">
                <a:sym typeface="Wingdings" panose="05000000000000000000" pitchFamily="2" charset="2"/>
              </a:rPr>
              <a:t>seq</a:t>
            </a:r>
            <a:r>
              <a:rPr lang="ko-KR" altLang="en-US" sz="1750" dirty="0">
                <a:sym typeface="Wingdings" panose="05000000000000000000" pitchFamily="2" charset="2"/>
              </a:rPr>
              <a:t>의 </a:t>
            </a:r>
            <a:r>
              <a:rPr lang="en-US" altLang="ko-KR" sz="1750" dirty="0">
                <a:sym typeface="Wingdings" panose="05000000000000000000" pitchFamily="2" charset="2"/>
              </a:rPr>
              <a:t>by=1 </a:t>
            </a:r>
            <a:r>
              <a:rPr lang="ko-KR" altLang="en-US" sz="1750" dirty="0">
                <a:sym typeface="Wingdings" panose="05000000000000000000" pitchFamily="2" charset="2"/>
              </a:rPr>
              <a:t>과 동일한 기능을 함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벡터의 생성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98908" y="3500650"/>
            <a:ext cx="3731892" cy="3015948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vector_3 &lt;- seq(1, 5);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vector_3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2 3 4 5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vector_4 &lt;- seq(1, 5, by = 2);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vector_4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3 5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vector_5 &lt;- seq(1, 5, length = 4)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1.0 2.3 3.67 5.0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339916" y="3842052"/>
            <a:ext cx="3528392" cy="241112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vector_6 &lt;- 6:10;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vector_6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6 7 8 9 10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vector_7 &lt;- 1:10;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vector_7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2 3 4 5 6 7 8 9 10</a:t>
            </a:r>
          </a:p>
        </p:txBody>
      </p:sp>
    </p:spTree>
    <p:extLst>
      <p:ext uri="{BB962C8B-B14F-4D97-AF65-F5344CB8AC3E}">
        <p14:creationId xmlns:p14="http://schemas.microsoft.com/office/powerpoint/2010/main" val="403284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rep(</a:t>
            </a:r>
            <a:r>
              <a:rPr lang="en-US" altLang="ko-KR" sz="1750" dirty="0"/>
              <a:t>x, times = , each=</a:t>
            </a:r>
            <a:r>
              <a:rPr lang="en-US" sz="1750" dirty="0"/>
              <a:t>) :  </a:t>
            </a:r>
            <a:r>
              <a:rPr lang="en-US" altLang="ko-KR" sz="1750" dirty="0"/>
              <a:t>x</a:t>
            </a:r>
            <a:r>
              <a:rPr lang="ko-KR" altLang="en-US" sz="1750" dirty="0"/>
              <a:t>을 </a:t>
            </a:r>
            <a:r>
              <a:rPr lang="en-US" altLang="ko-KR" sz="1750" dirty="0"/>
              <a:t>times</a:t>
            </a:r>
            <a:r>
              <a:rPr lang="ko-KR" altLang="en-US" sz="1750" dirty="0"/>
              <a:t>의 설정 값 만큼 반복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벡터의 생성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68428" y="3103106"/>
            <a:ext cx="7308812" cy="3676450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vector_6 &lt;- rep(5, times = 3);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vector_6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5 5 5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temp_vect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c(“a”, “b”)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vector_7 &lt;- rep(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temp_vect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, 2);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vector_7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“a” “b” “a” “b”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vector_8 &lt;- rep(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temp_vect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, 2, each = 3);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vector_8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“a” “a” “a” “b” “b” “b” “a” “a” “a” “b” “b” “b”</a:t>
            </a:r>
          </a:p>
        </p:txBody>
      </p:sp>
    </p:spTree>
    <p:extLst>
      <p:ext uri="{BB962C8B-B14F-4D97-AF65-F5344CB8AC3E}">
        <p14:creationId xmlns:p14="http://schemas.microsoft.com/office/powerpoint/2010/main" val="3169643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벡터에 연산자를 적용할 경우 모든 </a:t>
            </a:r>
            <a:r>
              <a:rPr lang="en-US" altLang="ko-KR" sz="1750" dirty="0"/>
              <a:t>element</a:t>
            </a:r>
            <a:r>
              <a:rPr lang="ko-KR" altLang="en-US" sz="1750" dirty="0"/>
              <a:t>에 동일한 연산이 적용되며 이를 </a:t>
            </a:r>
            <a:r>
              <a:rPr lang="en-US" altLang="ko-KR" sz="1750" dirty="0"/>
              <a:t>vectorization</a:t>
            </a:r>
            <a:r>
              <a:rPr lang="ko-KR" altLang="en-US" sz="1750" dirty="0"/>
              <a:t>이라고 칭함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벡터에</a:t>
            </a:r>
            <a:r>
              <a:rPr lang="en-US" altLang="ko-KR" sz="2250" dirty="0"/>
              <a:t> </a:t>
            </a:r>
            <a:r>
              <a:rPr lang="ko-KR" altLang="en-US" sz="2250" dirty="0"/>
              <a:t>대한 연산자의 적용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363538"/>
            <a:ext cx="3807647" cy="241112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 &lt;- 1:5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a+1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2 3 4 5 6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a^2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4 9 16 25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 != 10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TRUE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769175" y="3363538"/>
            <a:ext cx="4966405" cy="339286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e_var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exp(1:6);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e_var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2.72 7.39 20.09 54.6 148.41 403.43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plot(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e_var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, type = “l”)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l_var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log(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e_var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l_var</a:t>
            </a:r>
            <a:endParaRPr kumimoji="1" lang="en-US" altLang="ko-Kore-KR" sz="140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2 3 4 5 6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plot(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l_var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, type = “l”)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8" name="Shape 393">
            <a:extLst>
              <a:ext uri="{FF2B5EF4-FFF2-40B4-BE49-F238E27FC236}">
                <a16:creationId xmlns:a16="http://schemas.microsoft.com/office/drawing/2014/main" id="{201FC561-ED5A-8541-8764-2AA4236AE75A}"/>
              </a:ext>
            </a:extLst>
          </p:cNvPr>
          <p:cNvSpPr/>
          <p:nvPr/>
        </p:nvSpPr>
        <p:spPr>
          <a:xfrm rot="20700000">
            <a:off x="5484076" y="3362195"/>
            <a:ext cx="1073493" cy="163986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/>
            </a:pPr>
            <a:r>
              <a:rPr lang="en-US" sz="1250" dirty="0">
                <a:solidFill>
                  <a:schemeClr val="bg1"/>
                </a:solidFill>
              </a:rPr>
              <a:t>Why?</a:t>
            </a:r>
            <a:endParaRPr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384" y="5640057"/>
            <a:ext cx="1726450" cy="7943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522" y="4772337"/>
            <a:ext cx="1726450" cy="7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6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벡터에서 특정 요소를 접근하는 것은 </a:t>
            </a:r>
            <a:r>
              <a:rPr lang="en-US" altLang="ko-KR" sz="1750" dirty="0"/>
              <a:t>indexing</a:t>
            </a:r>
            <a:r>
              <a:rPr lang="ko-KR" altLang="en-US" sz="1750" dirty="0"/>
              <a:t>과 </a:t>
            </a:r>
            <a:r>
              <a:rPr lang="en-US" altLang="ko-KR" sz="1750" dirty="0"/>
              <a:t>filtering</a:t>
            </a:r>
            <a:r>
              <a:rPr lang="ko-KR" altLang="en-US" sz="1750" dirty="0"/>
              <a:t>이 존재함</a:t>
            </a:r>
            <a:endParaRPr lang="en-US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</a:t>
            </a:r>
            <a:r>
              <a:rPr lang="en-US" sz="1750" dirty="0"/>
              <a:t> </a:t>
            </a:r>
            <a:r>
              <a:rPr lang="ko-KR" altLang="en-US" sz="1750" dirty="0"/>
              <a:t>내에서 </a:t>
            </a:r>
            <a:r>
              <a:rPr lang="en-US" altLang="ko-KR" sz="1750" dirty="0"/>
              <a:t>element</a:t>
            </a:r>
            <a:r>
              <a:rPr lang="ko-KR" altLang="en-US" sz="1750" dirty="0"/>
              <a:t>의 위치를 통해서 값을 호출하는 것을 </a:t>
            </a:r>
            <a:r>
              <a:rPr lang="en-US" altLang="ko-KR" sz="1750" dirty="0"/>
              <a:t>indexing</a:t>
            </a:r>
            <a:r>
              <a:rPr lang="ko-KR" altLang="en-US" sz="1750" dirty="0"/>
              <a:t>이라고 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Indexing</a:t>
            </a:r>
            <a:r>
              <a:rPr lang="ko-KR" altLang="en-US" sz="1750" dirty="0"/>
              <a:t>은 </a:t>
            </a:r>
            <a:r>
              <a:rPr lang="ko-KR" altLang="en-US" sz="1750" u="sng" dirty="0">
                <a:solidFill>
                  <a:srgbClr val="ED234B"/>
                </a:solidFill>
              </a:rPr>
              <a:t>벡터</a:t>
            </a:r>
            <a:r>
              <a:rPr lang="en-US" altLang="ko-KR" sz="1750" u="sng" dirty="0">
                <a:solidFill>
                  <a:srgbClr val="ED234B"/>
                </a:solidFill>
              </a:rPr>
              <a:t>[</a:t>
            </a:r>
            <a:r>
              <a:rPr lang="ko-KR" altLang="en-US" sz="1750" u="sng" dirty="0">
                <a:solidFill>
                  <a:srgbClr val="ED234B"/>
                </a:solidFill>
              </a:rPr>
              <a:t>위치 벡터</a:t>
            </a:r>
            <a:r>
              <a:rPr lang="en-US" altLang="ko-KR" sz="1750" u="sng" dirty="0">
                <a:solidFill>
                  <a:srgbClr val="ED234B"/>
                </a:solidFill>
              </a:rPr>
              <a:t>]</a:t>
            </a:r>
            <a:r>
              <a:rPr lang="ko-KR" altLang="en-US" sz="1750" dirty="0"/>
              <a:t>의 형태로 호출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벡터의</a:t>
            </a:r>
            <a:r>
              <a:rPr lang="en-US" altLang="ko-KR" sz="2250" dirty="0"/>
              <a:t> </a:t>
            </a:r>
            <a:r>
              <a:rPr lang="ko-KR" altLang="en-US" sz="2250" dirty="0"/>
              <a:t>요소</a:t>
            </a:r>
            <a:r>
              <a:rPr lang="en-US" altLang="ko-KR" sz="2250" dirty="0"/>
              <a:t> </a:t>
            </a:r>
            <a:r>
              <a:rPr lang="ko-KR" altLang="en-US" sz="2250" dirty="0"/>
              <a:t>탐색 </a:t>
            </a:r>
            <a:r>
              <a:rPr lang="en-US" altLang="ko-KR" sz="2250" dirty="0"/>
              <a:t>– Indexing</a:t>
            </a:r>
            <a:endParaRPr lang="ko-KR" altLang="en-US" sz="2250" dirty="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3" y="3703547"/>
            <a:ext cx="3600400" cy="2670623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vector_01 &lt;- c(1.2, 3.9, 0.4, 0.12)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vector_01[1]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1.2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vector_01[3]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0.4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vector_01[c(1,3)]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1.2 0.4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413324" y="3703547"/>
            <a:ext cx="3600400" cy="2670623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vector_01[2:4]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3.9 0.4 0.12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vector_01[2:length(vector_01)]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3.9 0.4 0.12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vector_01[-1]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3.9 0.4 0.12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vector_01[-1:-3]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0.12</a:t>
            </a:r>
          </a:p>
        </p:txBody>
      </p:sp>
    </p:spTree>
    <p:extLst>
      <p:ext uri="{BB962C8B-B14F-4D97-AF65-F5344CB8AC3E}">
        <p14:creationId xmlns:p14="http://schemas.microsoft.com/office/powerpoint/2010/main" val="1888071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</a:t>
            </a:r>
            <a:r>
              <a:rPr lang="en-US" altLang="ko-KR" sz="1750" dirty="0"/>
              <a:t> </a:t>
            </a:r>
            <a:r>
              <a:rPr lang="ko-KR" altLang="en-US" sz="1750" dirty="0"/>
              <a:t>내에서 조건에 부합하는 </a:t>
            </a:r>
            <a:r>
              <a:rPr lang="en-US" altLang="ko-KR" sz="1750" dirty="0"/>
              <a:t>element</a:t>
            </a:r>
            <a:r>
              <a:rPr lang="ko-KR" altLang="en-US" sz="1750" dirty="0"/>
              <a:t>를 호출하는 것을 </a:t>
            </a:r>
            <a:r>
              <a:rPr lang="en-US" altLang="ko-KR" sz="1750" dirty="0"/>
              <a:t>filtering</a:t>
            </a:r>
            <a:r>
              <a:rPr lang="ko-KR" altLang="en-US" sz="1750" dirty="0"/>
              <a:t>이라고 함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FontTx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Filtering</a:t>
            </a:r>
            <a:r>
              <a:rPr lang="ko-KR" altLang="en-US" sz="1750" dirty="0"/>
              <a:t>은 </a:t>
            </a:r>
            <a:r>
              <a:rPr lang="ko-KR" altLang="en-US" sz="1750" u="sng" dirty="0">
                <a:solidFill>
                  <a:srgbClr val="ED234B"/>
                </a:solidFill>
              </a:rPr>
              <a:t>벡터</a:t>
            </a:r>
            <a:r>
              <a:rPr lang="en-US" altLang="ko-KR" sz="1750" u="sng" dirty="0">
                <a:solidFill>
                  <a:srgbClr val="ED234B"/>
                </a:solidFill>
              </a:rPr>
              <a:t>[</a:t>
            </a:r>
            <a:r>
              <a:rPr lang="ko-KR" altLang="en-US" sz="1750" u="sng" dirty="0">
                <a:solidFill>
                  <a:srgbClr val="ED234B"/>
                </a:solidFill>
              </a:rPr>
              <a:t>조건</a:t>
            </a:r>
            <a:r>
              <a:rPr lang="en-US" altLang="ko-KR" sz="1750" u="sng" dirty="0">
                <a:solidFill>
                  <a:srgbClr val="ED234B"/>
                </a:solidFill>
              </a:rPr>
              <a:t>(=TRUE, FALSE </a:t>
            </a:r>
            <a:r>
              <a:rPr lang="ko-KR" altLang="en-US" sz="1750" u="sng" dirty="0">
                <a:solidFill>
                  <a:srgbClr val="ED234B"/>
                </a:solidFill>
              </a:rPr>
              <a:t>형태의 벡터</a:t>
            </a:r>
            <a:r>
              <a:rPr lang="en-US" altLang="ko-KR" sz="1750" u="sng" dirty="0">
                <a:solidFill>
                  <a:srgbClr val="ED234B"/>
                </a:solidFill>
              </a:rPr>
              <a:t>)]</a:t>
            </a:r>
            <a:r>
              <a:rPr lang="ko-KR" altLang="en-US" sz="1750" dirty="0"/>
              <a:t>의 형태로 호출</a:t>
            </a: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벡터의</a:t>
            </a:r>
            <a:r>
              <a:rPr lang="en-US" altLang="ko-KR" sz="2250" dirty="0"/>
              <a:t> </a:t>
            </a:r>
            <a:r>
              <a:rPr lang="ko-KR" altLang="en-US" sz="2250" dirty="0"/>
              <a:t>요소</a:t>
            </a:r>
            <a:r>
              <a:rPr lang="en-US" altLang="ko-KR" sz="2250" dirty="0"/>
              <a:t> </a:t>
            </a:r>
            <a:r>
              <a:rPr lang="ko-KR" altLang="en-US" sz="2250" dirty="0"/>
              <a:t>탐색 </a:t>
            </a:r>
            <a:r>
              <a:rPr lang="en-US" altLang="ko-KR" sz="2250" dirty="0"/>
              <a:t>– Filtering</a:t>
            </a:r>
            <a:endParaRPr lang="ko-KR" altLang="en-US" sz="2250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3" y="3693335"/>
            <a:ext cx="3600400" cy="2647014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vector_02 &lt;- c(1, 3, 5, 7, 9)</a:t>
            </a:r>
            <a:endParaRPr kumimoji="1" lang="en-US" altLang="ko-KR" sz="125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vector_02[c(TRUE, TRUE, FALSE, FALSE, FALSE)]</a:t>
            </a:r>
            <a:endParaRPr kumimoji="1" lang="en-US" altLang="ko-Kore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1 3</a:t>
            </a:r>
            <a:endParaRPr kumimoji="1" lang="en-US" altLang="ko-KR" sz="125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vector_02[vector_02 &lt; 5]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53585F"/>
                </a:solidFill>
              </a:rPr>
              <a:t>[1] 1 3</a:t>
            </a:r>
            <a:br>
              <a:rPr kumimoji="1" lang="en-US" altLang="ko-Kore-KR" sz="1250" dirty="0">
                <a:solidFill>
                  <a:srgbClr val="53585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&gt; vector_02 &lt; 5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53585F"/>
                </a:solidFill>
              </a:rPr>
              <a:t>[1] TRUE </a:t>
            </a:r>
            <a:r>
              <a:rPr kumimoji="1" lang="en-US" altLang="ko-Kore-KR" sz="125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250" dirty="0">
                <a:solidFill>
                  <a:srgbClr val="53585F"/>
                </a:solidFill>
              </a:rPr>
              <a:t> FALSE </a:t>
            </a:r>
            <a:r>
              <a:rPr kumimoji="1" lang="en-US" altLang="ko-Kore-KR" sz="1250" dirty="0" err="1">
                <a:solidFill>
                  <a:srgbClr val="53585F"/>
                </a:solidFill>
              </a:rPr>
              <a:t>FALSE</a:t>
            </a:r>
            <a:r>
              <a:rPr kumimoji="1" lang="en-US" altLang="ko-Kore-KR" sz="1250" dirty="0">
                <a:solidFill>
                  <a:srgbClr val="53585F"/>
                </a:solidFill>
              </a:rPr>
              <a:t> </a:t>
            </a:r>
            <a:r>
              <a:rPr kumimoji="1" lang="en-US" altLang="ko-Kore-KR" sz="1250" dirty="0" err="1">
                <a:solidFill>
                  <a:srgbClr val="53585F"/>
                </a:solidFill>
              </a:rPr>
              <a:t>FALSE</a:t>
            </a:r>
            <a:endParaRPr kumimoji="1" lang="en-US" altLang="ko-Kore-KR" sz="1250" dirty="0">
              <a:solidFill>
                <a:srgbClr val="53585F"/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318620" y="3662307"/>
            <a:ext cx="4341777" cy="2647013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rgbClr val="7391FF"/>
                </a:solidFill>
              </a:rPr>
              <a:t>&gt; gender &lt;- c(“</a:t>
            </a:r>
            <a:r>
              <a:rPr kumimoji="1" lang="ko-KR" altLang="en-US" sz="1250" dirty="0">
                <a:solidFill>
                  <a:srgbClr val="7391FF"/>
                </a:solidFill>
              </a:rPr>
              <a:t>남성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”, “</a:t>
            </a:r>
            <a:r>
              <a:rPr kumimoji="1" lang="ko-KR" altLang="en-US" sz="1250" dirty="0">
                <a:solidFill>
                  <a:srgbClr val="7391FF"/>
                </a:solidFill>
              </a:rPr>
              <a:t>여성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“, “</a:t>
            </a:r>
            <a:r>
              <a:rPr kumimoji="1" lang="ko-KR" altLang="en-US" sz="1250" dirty="0">
                <a:solidFill>
                  <a:srgbClr val="7391FF"/>
                </a:solidFill>
              </a:rPr>
              <a:t>남성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“, “</a:t>
            </a:r>
            <a:r>
              <a:rPr kumimoji="1" lang="ko-KR" altLang="en-US" sz="1250" dirty="0">
                <a:solidFill>
                  <a:srgbClr val="7391FF"/>
                </a:solidFill>
              </a:rPr>
              <a:t>남성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“, “</a:t>
            </a:r>
            <a:r>
              <a:rPr kumimoji="1" lang="ko-KR" altLang="en-US" sz="1250" dirty="0">
                <a:solidFill>
                  <a:srgbClr val="7391FF"/>
                </a:solidFill>
              </a:rPr>
              <a:t>여성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“)</a:t>
            </a:r>
            <a:br>
              <a:rPr kumimoji="1" lang="en-US" altLang="ko-KR" sz="1250" dirty="0">
                <a:solidFill>
                  <a:srgbClr val="7391FF"/>
                </a:solidFill>
              </a:rPr>
            </a:br>
            <a:r>
              <a:rPr kumimoji="1" lang="en-US" altLang="ko-KR" sz="1250" dirty="0">
                <a:solidFill>
                  <a:srgbClr val="7391FF"/>
                </a:solidFill>
              </a:rPr>
              <a:t>&gt; gender[gender == “</a:t>
            </a:r>
            <a:r>
              <a:rPr kumimoji="1" lang="ko-KR" altLang="en-US" sz="1250" dirty="0">
                <a:solidFill>
                  <a:srgbClr val="7391FF"/>
                </a:solidFill>
              </a:rPr>
              <a:t>여성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“]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chemeClr val="tx1"/>
                </a:solidFill>
              </a:rPr>
              <a:t>[1] “</a:t>
            </a:r>
            <a:r>
              <a:rPr kumimoji="1" lang="ko-KR" altLang="en-US" sz="1250" dirty="0">
                <a:solidFill>
                  <a:schemeClr val="tx1"/>
                </a:solidFill>
              </a:rPr>
              <a:t>여성</a:t>
            </a:r>
            <a:r>
              <a:rPr kumimoji="1" lang="en-US" altLang="ko-KR" sz="1250" dirty="0">
                <a:solidFill>
                  <a:schemeClr val="tx1"/>
                </a:solidFill>
              </a:rPr>
              <a:t>”</a:t>
            </a:r>
            <a:r>
              <a:rPr kumimoji="1" lang="ko-KR" altLang="en-US" sz="1250" dirty="0">
                <a:solidFill>
                  <a:schemeClr val="tx1"/>
                </a:solidFill>
              </a:rPr>
              <a:t> </a:t>
            </a:r>
            <a:r>
              <a:rPr kumimoji="1" lang="en-US" altLang="ko-KR" sz="1250" dirty="0">
                <a:solidFill>
                  <a:schemeClr val="tx1"/>
                </a:solidFill>
              </a:rPr>
              <a:t>“</a:t>
            </a:r>
            <a:r>
              <a:rPr kumimoji="1" lang="ko-KR" altLang="en-US" sz="1250" dirty="0">
                <a:solidFill>
                  <a:schemeClr val="tx1"/>
                </a:solidFill>
              </a:rPr>
              <a:t>여성</a:t>
            </a:r>
            <a:r>
              <a:rPr kumimoji="1" lang="en-US" altLang="ko-KR" sz="1250" dirty="0">
                <a:solidFill>
                  <a:schemeClr val="tx1"/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rgbClr val="7391FF"/>
                </a:solidFill>
              </a:rPr>
              <a:t>&gt; length(gender[gender == “</a:t>
            </a:r>
            <a:r>
              <a:rPr kumimoji="1" lang="ko-KR" altLang="en-US" sz="1250" dirty="0">
                <a:solidFill>
                  <a:srgbClr val="7391FF"/>
                </a:solidFill>
              </a:rPr>
              <a:t>여성</a:t>
            </a:r>
            <a:r>
              <a:rPr kumimoji="1" lang="en-US" altLang="ko-KR" sz="1250" dirty="0">
                <a:solidFill>
                  <a:srgbClr val="7391FF"/>
                </a:solidFill>
              </a:rPr>
              <a:t>“])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chemeClr val="tx1"/>
                </a:solidFill>
              </a:rPr>
              <a:t>[1] 2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rgbClr val="7391FF"/>
                </a:solidFill>
              </a:rPr>
              <a:t>&gt; sales &lt;- c(100, 50, 75, 75)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rgbClr val="7391FF"/>
                </a:solidFill>
              </a:rPr>
              <a:t>&gt; sales[sales &gt; mean(sales)]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250" dirty="0">
                <a:solidFill>
                  <a:schemeClr val="tx1"/>
                </a:solidFill>
              </a:rPr>
              <a:t>[1] 100</a:t>
            </a:r>
          </a:p>
        </p:txBody>
      </p:sp>
      <p:sp>
        <p:nvSpPr>
          <p:cNvPr id="23" name="Shape 393">
            <a:extLst>
              <a:ext uri="{FF2B5EF4-FFF2-40B4-BE49-F238E27FC236}">
                <a16:creationId xmlns:a16="http://schemas.microsoft.com/office/drawing/2014/main" id="{201FC561-ED5A-8541-8764-2AA4236AE75A}"/>
              </a:ext>
            </a:extLst>
          </p:cNvPr>
          <p:cNvSpPr/>
          <p:nvPr/>
        </p:nvSpPr>
        <p:spPr>
          <a:xfrm rot="20700000">
            <a:off x="5033520" y="3660964"/>
            <a:ext cx="1073493" cy="163986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/>
            </a:pPr>
            <a:r>
              <a:rPr lang="en-US" sz="1250" dirty="0">
                <a:solidFill>
                  <a:schemeClr val="bg1"/>
                </a:solidFill>
              </a:rPr>
              <a:t>Why?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4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R – Base </a:t>
            </a:r>
            <a:r>
              <a:rPr lang="ko-KR" altLang="en-US" sz="1750" dirty="0"/>
              <a:t>설치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</a:t>
            </a:r>
            <a:r>
              <a:rPr lang="ko-KR" altLang="en-US" sz="2250" dirty="0"/>
              <a:t>설치하기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374590"/>
            <a:ext cx="7526647" cy="185507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873647" y="3804904"/>
            <a:ext cx="405929" cy="236164"/>
          </a:xfrm>
          <a:prstGeom prst="rect">
            <a:avLst/>
          </a:prstGeom>
          <a:noFill/>
          <a:ln w="57150">
            <a:solidFill>
              <a:srgbClr val="ED2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491445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46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Indexing </a:t>
            </a:r>
            <a:r>
              <a:rPr lang="ko-KR" altLang="en-US" sz="1750" dirty="0"/>
              <a:t>혹은 </a:t>
            </a:r>
            <a:r>
              <a:rPr lang="en-US" altLang="ko-KR" sz="1750" dirty="0"/>
              <a:t>Filtering</a:t>
            </a:r>
            <a:r>
              <a:rPr lang="ko-KR" altLang="en-US" sz="1750" dirty="0"/>
              <a:t>을 사용하여 특정 요소를 접근한 후 할당 연산자 </a:t>
            </a:r>
            <a:r>
              <a:rPr lang="en-US" altLang="ko-KR" sz="1750" dirty="0"/>
              <a:t>“&lt;-”</a:t>
            </a:r>
            <a:r>
              <a:rPr lang="ko-KR" altLang="en-US" sz="1750" dirty="0"/>
              <a:t>를 통해 값을 변경할 수 있음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보통 </a:t>
            </a:r>
            <a:r>
              <a:rPr lang="ko-KR" altLang="en-US" sz="1750" dirty="0" err="1"/>
              <a:t>결측치</a:t>
            </a:r>
            <a:r>
              <a:rPr lang="en-US" altLang="ko-KR" sz="1750" dirty="0"/>
              <a:t>(Na)</a:t>
            </a:r>
            <a:r>
              <a:rPr lang="ko-KR" altLang="en-US" sz="1750" dirty="0"/>
              <a:t>와</a:t>
            </a:r>
            <a:r>
              <a:rPr lang="en-US" altLang="ko-KR" sz="1750" dirty="0"/>
              <a:t> </a:t>
            </a:r>
            <a:r>
              <a:rPr lang="ko-KR" altLang="en-US" sz="1750" dirty="0"/>
              <a:t>무한대</a:t>
            </a:r>
            <a:r>
              <a:rPr lang="en-US" altLang="ko-KR" sz="1750" dirty="0"/>
              <a:t>(</a:t>
            </a:r>
            <a:r>
              <a:rPr lang="en-US" altLang="ko-KR" sz="1750" dirty="0" err="1"/>
              <a:t>Inf</a:t>
            </a:r>
            <a:r>
              <a:rPr lang="en-US" altLang="ko-KR" sz="1750" dirty="0"/>
              <a:t>) </a:t>
            </a:r>
            <a:r>
              <a:rPr lang="ko-KR" altLang="en-US" sz="1750" dirty="0"/>
              <a:t>값을 치환할 때 사용</a:t>
            </a:r>
            <a:endParaRPr lang="en-US" altLang="ko-KR" sz="1750" dirty="0"/>
          </a:p>
          <a:p>
            <a:pPr marL="442273" lvl="1" indent="-213702" defTabSz="228600">
              <a:spcAft>
                <a:spcPts val="1000"/>
              </a:spcAft>
              <a:buSzPct val="75000"/>
              <a:buFontTx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600" dirty="0">
                <a:solidFill>
                  <a:srgbClr val="53585F"/>
                </a:solidFill>
              </a:rPr>
              <a:t>NA: </a:t>
            </a:r>
            <a:r>
              <a:rPr lang="ko-KR" altLang="en-US" sz="1600" dirty="0" err="1">
                <a:solidFill>
                  <a:srgbClr val="53585F"/>
                </a:solidFill>
              </a:rPr>
              <a:t>결측치를</a:t>
            </a:r>
            <a:r>
              <a:rPr lang="ko-KR" altLang="en-US" sz="1600" dirty="0">
                <a:solidFill>
                  <a:srgbClr val="53585F"/>
                </a:solidFill>
              </a:rPr>
              <a:t> 의미함</a:t>
            </a:r>
            <a:r>
              <a:rPr lang="en-US" altLang="ko-KR" sz="1600" dirty="0">
                <a:solidFill>
                  <a:srgbClr val="53585F"/>
                </a:solidFill>
              </a:rPr>
              <a:t>, </a:t>
            </a:r>
            <a:r>
              <a:rPr lang="ko-KR" altLang="en-US" sz="1600" dirty="0">
                <a:solidFill>
                  <a:srgbClr val="53585F"/>
                </a:solidFill>
              </a:rPr>
              <a:t>엑셀 데이터 상의 빈 </a:t>
            </a:r>
            <a:r>
              <a:rPr lang="en-US" altLang="ko-KR" sz="1600" dirty="0">
                <a:solidFill>
                  <a:srgbClr val="53585F"/>
                </a:solidFill>
              </a:rPr>
              <a:t>cell, </a:t>
            </a:r>
            <a:r>
              <a:rPr lang="ko-KR" altLang="en-US" sz="1600" dirty="0">
                <a:solidFill>
                  <a:srgbClr val="53585F"/>
                </a:solidFill>
              </a:rPr>
              <a:t>공간은 존재하나 값이 존재하지 않음</a:t>
            </a:r>
            <a:endParaRPr lang="en-US" altLang="ko-KR" sz="1600" dirty="0">
              <a:solidFill>
                <a:srgbClr val="53585F"/>
              </a:solidFill>
            </a:endParaRPr>
          </a:p>
          <a:p>
            <a:pPr marL="442273" lvl="1" indent="-213702" defTabSz="228600">
              <a:spcAft>
                <a:spcPts val="1000"/>
              </a:spcAft>
              <a:buSzPct val="75000"/>
              <a:buFontTx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600" dirty="0" err="1"/>
              <a:t>Inf</a:t>
            </a:r>
            <a:r>
              <a:rPr lang="en-US" altLang="ko-KR" sz="1600" dirty="0"/>
              <a:t>: </a:t>
            </a:r>
            <a:r>
              <a:rPr lang="ko-KR" altLang="en-US" sz="1600" dirty="0"/>
              <a:t>무한을 뜻하며 보통 특정 숫자를 </a:t>
            </a:r>
            <a:r>
              <a:rPr lang="en-US" altLang="ko-KR" sz="1600" dirty="0"/>
              <a:t>0</a:t>
            </a:r>
            <a:r>
              <a:rPr lang="ko-KR" altLang="en-US" sz="1600" dirty="0"/>
              <a:t>으로 나눌 때 발생</a:t>
            </a:r>
            <a:endParaRPr lang="en-US" altLang="ko-KR" sz="160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벡터의</a:t>
            </a:r>
            <a:r>
              <a:rPr lang="en-US" altLang="ko-KR" sz="2250" dirty="0"/>
              <a:t> </a:t>
            </a:r>
            <a:r>
              <a:rPr lang="ko-KR" altLang="en-US" sz="2250" dirty="0"/>
              <a:t>요소 변경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211985" y="4118178"/>
            <a:ext cx="3777366" cy="266870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c(88, NA, 12, 168, 13)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mean(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NA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mean(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, na.rm = TRUE)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70.25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[2] &lt;-70.25;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na_vector</a:t>
            </a:r>
            <a:endParaRPr kumimoji="1" lang="en-US" altLang="ko-Kore-KR" sz="140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88 70.25 12 168 13</a:t>
            </a:r>
            <a:endParaRPr kumimoji="1" lang="en-US" altLang="ko-Kore-KR" sz="1400" dirty="0">
              <a:solidFill>
                <a:srgbClr val="7391FF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541940" y="4087150"/>
            <a:ext cx="5806780" cy="226849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is.na(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</a:rPr>
              <a:t>[1] FALSE TRUE FALSE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FALSE</a:t>
            </a:r>
            <a:r>
              <a:rPr kumimoji="1" lang="en-US" altLang="ko-KR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FALSE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R" sz="1400" dirty="0">
                <a:solidFill>
                  <a:srgbClr val="7391FF"/>
                </a:solidFill>
              </a:rPr>
              <a:t>[is.na(</a:t>
            </a:r>
            <a:r>
              <a:rPr kumimoji="1" lang="en-US" altLang="ko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R" sz="1400" dirty="0">
                <a:solidFill>
                  <a:srgbClr val="7391FF"/>
                </a:solidFill>
              </a:rPr>
              <a:t>)] &lt;- mean(</a:t>
            </a:r>
            <a:r>
              <a:rPr kumimoji="1" lang="en-US" altLang="ko-KR" sz="1400" dirty="0" err="1">
                <a:solidFill>
                  <a:srgbClr val="7391FF"/>
                </a:solidFill>
              </a:rPr>
              <a:t>na_vector</a:t>
            </a:r>
            <a:r>
              <a:rPr kumimoji="1" lang="en-US" altLang="ko-KR" sz="1400" dirty="0">
                <a:solidFill>
                  <a:srgbClr val="7391FF"/>
                </a:solidFill>
              </a:rPr>
              <a:t>, na.rm=TRUE)</a:t>
            </a:r>
            <a:br>
              <a:rPr kumimoji="1" lang="en-US" altLang="ko-KR" sz="1400" dirty="0">
                <a:solidFill>
                  <a:srgbClr val="7391FF"/>
                </a:solidFill>
              </a:rPr>
            </a:br>
            <a:r>
              <a:rPr kumimoji="1" lang="en-US" altLang="ko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R" sz="1400" dirty="0" err="1">
                <a:solidFill>
                  <a:srgbClr val="7391FF"/>
                </a:solidFill>
              </a:rPr>
              <a:t>na_vector</a:t>
            </a:r>
            <a:endParaRPr kumimoji="1" lang="en-US" altLang="ko-KR" sz="140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chemeClr val="tx1"/>
                </a:solidFill>
              </a:rPr>
              <a:t>[1] 88 70.25 12 168 13</a:t>
            </a:r>
          </a:p>
        </p:txBody>
      </p:sp>
      <p:sp>
        <p:nvSpPr>
          <p:cNvPr id="27" name="Shape 393">
            <a:extLst>
              <a:ext uri="{FF2B5EF4-FFF2-40B4-BE49-F238E27FC236}">
                <a16:creationId xmlns:a16="http://schemas.microsoft.com/office/drawing/2014/main" id="{201FC561-ED5A-8541-8764-2AA4236AE75A}"/>
              </a:ext>
            </a:extLst>
          </p:cNvPr>
          <p:cNvSpPr/>
          <p:nvPr/>
        </p:nvSpPr>
        <p:spPr>
          <a:xfrm rot="20700000">
            <a:off x="5256841" y="4135145"/>
            <a:ext cx="1073493" cy="163986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/>
            </a:pPr>
            <a:r>
              <a:rPr lang="en-US" sz="1250" dirty="0">
                <a:solidFill>
                  <a:schemeClr val="bg1"/>
                </a:solidFill>
              </a:rPr>
              <a:t>Why?</a:t>
            </a:r>
            <a:endParaRPr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61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+mj-lt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+mj-lt"/>
                <a:ea typeface="SpoqaHanSans-Bold" panose="020B0500000000000000" pitchFamily="34" charset="-128"/>
              </a:rPr>
              <a:t>데이터 구조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sz="2000" b="1" dirty="0">
              <a:latin typeface="+mj-lt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3</a:t>
            </a:r>
            <a:r>
              <a:rPr sz="2000" b="1" dirty="0">
                <a:solidFill>
                  <a:srgbClr val="ED234B"/>
                </a:solidFill>
                <a:latin typeface="+mj-lt"/>
                <a:ea typeface="SpoqaHanSans-Bold" panose="020B0500000000000000" pitchFamily="34" charset="-128"/>
              </a:rPr>
              <a:t> 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Single Type – </a:t>
            </a:r>
            <a:r>
              <a:rPr lang="ko-KR" altLang="en-US" sz="2000" b="1" dirty="0">
                <a:latin typeface="+mj-lt"/>
              </a:rPr>
              <a:t>벡터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연산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,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함수</a:t>
            </a:r>
            <a:r>
              <a:rPr lang="en-US" altLang="ko-KR" sz="2000" b="1" dirty="0">
                <a:latin typeface="+mj-lt"/>
                <a:ea typeface="SpoqaHanSans-Bold" panose="020B0500000000000000" pitchFamily="34" charset="-128"/>
              </a:rPr>
              <a:t>, </a:t>
            </a:r>
            <a:r>
              <a:rPr lang="ko-KR" altLang="en-US" sz="2000" b="1" dirty="0">
                <a:latin typeface="+mj-lt"/>
                <a:ea typeface="SpoqaHanSans-Bold" panose="020B0500000000000000" pitchFamily="34" charset="-128"/>
              </a:rPr>
              <a:t>속성</a:t>
            </a:r>
            <a:endParaRPr lang="en-US" altLang="ko-KR" sz="2000" b="1" dirty="0">
              <a:latin typeface="+mj-lt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0087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연산과 함수들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 간 연산은 기본적으로 각각의 </a:t>
            </a:r>
            <a:r>
              <a:rPr lang="en-US" altLang="ko-KR" sz="1750" dirty="0"/>
              <a:t>element </a:t>
            </a:r>
            <a:r>
              <a:rPr lang="ko-KR" altLang="en-US" sz="1750" dirty="0"/>
              <a:t>끼리 연산이 진행됨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 간 연산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250697"/>
            <a:ext cx="3672111" cy="280831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&lt;- c(1, 3, 5)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vector_2 &lt;- c(1, 0, 3)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 * vector_2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0 15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– vector_2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0 3 2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 &gt; vector_2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FALSE TRUE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411924" y="3250697"/>
            <a:ext cx="4930956" cy="280831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bool_1 &lt;- c(FALSE, TRUE, FALSE, TRUE)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bool_2 &lt;- c(FALSE, FALSE, TRUE, TRUE)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bool_1 &amp; bool_2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FALSE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FALSE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FALSE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TRUE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bool_1 | bool_2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FALSE TRUE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bool_1[bool_1 &amp; bool_2]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563053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연산과 함수들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길이가</a:t>
            </a:r>
            <a:r>
              <a:rPr lang="en-US" altLang="ko-KR" sz="1750" dirty="0"/>
              <a:t> </a:t>
            </a:r>
            <a:r>
              <a:rPr lang="ko-KR" altLang="en-US" sz="1750" dirty="0"/>
              <a:t>다른 두 벡터 간의 연산의 경우 길이가 짧은 벡터의 </a:t>
            </a:r>
            <a:r>
              <a:rPr lang="en-US" altLang="ko-KR" sz="1750" dirty="0"/>
              <a:t>element</a:t>
            </a:r>
            <a:r>
              <a:rPr lang="ko-KR" altLang="en-US" sz="1750" dirty="0"/>
              <a:t>를 재사용하여 연산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 간 연산 </a:t>
            </a:r>
            <a:r>
              <a:rPr lang="en-US" altLang="ko-KR" sz="2250" dirty="0"/>
              <a:t>– Recycling</a:t>
            </a:r>
            <a:endParaRPr lang="ko-KR" altLang="en-US" sz="2250" dirty="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250697"/>
            <a:ext cx="4334595" cy="280831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&lt;- c(1, 3, 5)</a:t>
            </a:r>
            <a:endParaRPr kumimoji="1" lang="en-US" altLang="ko-KR" sz="1400" dirty="0">
              <a:solidFill>
                <a:srgbClr val="ED234B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vector_2 &lt;- c(1, 0, 3, -1, -3, -5)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 + vector_2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2 3 8 0 0 0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* vector_2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0 15 -1 -9 -25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 &gt; vector_2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FALSE TRUE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 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TRUE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513934" y="3250697"/>
            <a:ext cx="3672111" cy="280831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vector_3 &lt;- c(-1, -3, 0, 2)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+ vector_3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0 0 5 3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 * vector_3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-1 -9 0 2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 + 1 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2 4 6</a:t>
            </a:r>
          </a:p>
        </p:txBody>
      </p:sp>
      <p:sp>
        <p:nvSpPr>
          <p:cNvPr id="18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8835184" y="5217296"/>
            <a:ext cx="1495598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vector_1 + c(1)</a:t>
            </a:r>
            <a:endParaRPr sz="1250" dirty="0">
              <a:solidFill>
                <a:srgbClr val="ED244A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475572" y="5339124"/>
            <a:ext cx="203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41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연산과 함수들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 </a:t>
            </a:r>
            <a:r>
              <a:rPr lang="en-US" altLang="ko-KR" sz="1750" dirty="0"/>
              <a:t>element</a:t>
            </a:r>
            <a:r>
              <a:rPr lang="ko-KR" altLang="en-US" sz="1750" dirty="0"/>
              <a:t>들의 누적 값을 계산할 때 사용하는 함수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 함수 </a:t>
            </a:r>
            <a:r>
              <a:rPr lang="en-US" altLang="ko-KR" sz="2250" dirty="0"/>
              <a:t>– Cumulative functions</a:t>
            </a:r>
            <a:endParaRPr lang="ko-KR" altLang="en-US" sz="2250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778430" y="3360472"/>
            <a:ext cx="4661807" cy="2736058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cumsum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(1:10)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3 6 10 15 21 28 36 45 55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cumprod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(1:5)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2 6 24 120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cummin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(c(3:1, 2:0, 4:2))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3 2 1 1 1 0 0 0 0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cummax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(c(3:1, 2:0, 4:2)) 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3 3 3 3 3 3 4 4 4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176000" y="4005064"/>
          <a:ext cx="4127932" cy="132016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63966">
                  <a:extLst>
                    <a:ext uri="{9D8B030D-6E8A-4147-A177-3AD203B41FA5}">
                      <a16:colId xmlns:a16="http://schemas.microsoft.com/office/drawing/2014/main" val="3952047627"/>
                    </a:ext>
                  </a:extLst>
                </a:gridCol>
                <a:gridCol w="2063966">
                  <a:extLst>
                    <a:ext uri="{9D8B030D-6E8A-4147-A177-3AD203B41FA5}">
                      <a16:colId xmlns:a16="http://schemas.microsoft.com/office/drawing/2014/main" val="2953356789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함수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함수 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2419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cumsum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누적합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775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cumprod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누적곱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878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cummin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누적최소값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436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cummax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누적최대값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60725"/>
                  </a:ext>
                </a:extLst>
              </a:tr>
            </a:tbl>
          </a:graphicData>
        </a:graphic>
      </p:graphicFrame>
      <p:sp>
        <p:nvSpPr>
          <p:cNvPr id="1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8507447" y="4803958"/>
            <a:ext cx="1495598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3 2 1 2 1 0 4 3 2</a:t>
            </a:r>
            <a:endParaRPr sz="1250" dirty="0">
              <a:solidFill>
                <a:srgbClr val="ED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4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연산과 함수들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벡터 간의 합</a:t>
            </a:r>
            <a:r>
              <a:rPr lang="en-US" altLang="ko-KR" sz="1750" dirty="0"/>
              <a:t>, </a:t>
            </a:r>
            <a:r>
              <a:rPr lang="ko-KR" altLang="en-US" sz="1750" dirty="0"/>
              <a:t>교</a:t>
            </a:r>
            <a:r>
              <a:rPr lang="en-US" altLang="ko-KR" sz="1750" dirty="0"/>
              <a:t>, </a:t>
            </a:r>
            <a:r>
              <a:rPr lang="ko-KR" altLang="en-US" sz="1750" dirty="0"/>
              <a:t>차</a:t>
            </a:r>
            <a:r>
              <a:rPr lang="en-US" altLang="ko-KR" sz="1750" dirty="0"/>
              <a:t>, </a:t>
            </a:r>
            <a:r>
              <a:rPr lang="ko-KR" altLang="en-US" sz="1750" dirty="0" err="1"/>
              <a:t>부분집합을</a:t>
            </a:r>
            <a:r>
              <a:rPr lang="ko-KR" altLang="en-US" sz="1750" dirty="0"/>
              <a:t> 계산할 때 사용하는 함수들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 함수 </a:t>
            </a:r>
            <a:r>
              <a:rPr lang="en-US" altLang="ko-KR" sz="2250" dirty="0"/>
              <a:t>– Set functions</a:t>
            </a:r>
            <a:endParaRPr lang="ko-KR" altLang="en-US" sz="225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304732" y="3907613"/>
          <a:ext cx="4127932" cy="158419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63966">
                  <a:extLst>
                    <a:ext uri="{9D8B030D-6E8A-4147-A177-3AD203B41FA5}">
                      <a16:colId xmlns:a16="http://schemas.microsoft.com/office/drawing/2014/main" val="3952047627"/>
                    </a:ext>
                  </a:extLst>
                </a:gridCol>
                <a:gridCol w="2063966">
                  <a:extLst>
                    <a:ext uri="{9D8B030D-6E8A-4147-A177-3AD203B41FA5}">
                      <a16:colId xmlns:a16="http://schemas.microsoft.com/office/drawing/2014/main" val="2953356789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함수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함수 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2419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union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합집합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775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intersect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교집합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8783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setdiff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차집합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4366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is.element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부분집합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6678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%in%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부분집합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60725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830111" y="3246835"/>
            <a:ext cx="3741169" cy="3236881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x &lt;- 1:5; y &lt;- 3:7</a:t>
            </a:r>
            <a:endParaRPr kumimoji="1" lang="en-US" altLang="ko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union(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x,y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2 3 4 5 6 7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intersect(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x,y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3 4 5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setdiff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(x, y);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setdiff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y,x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1 2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6 7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x %in% y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FALSE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FALSE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TRUE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TRUE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TRUE</a:t>
            </a:r>
            <a:endParaRPr kumimoji="1" lang="en-US" altLang="ko-Kore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06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</a:t>
            </a:r>
            <a:r>
              <a:rPr lang="en-US" altLang="ko-KR" sz="1500" dirty="0"/>
              <a:t> </a:t>
            </a:r>
            <a:r>
              <a:rPr lang="ko-KR" altLang="en-US" sz="1500" dirty="0"/>
              <a:t>연산과 함수들</a:t>
            </a:r>
            <a:endParaRPr sz="150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벡터 함수 </a:t>
            </a:r>
            <a:r>
              <a:rPr lang="en-US" altLang="ko-KR" sz="2250" dirty="0"/>
              <a:t>– </a:t>
            </a:r>
            <a:r>
              <a:rPr lang="ko-KR" altLang="en-US" sz="2250" dirty="0"/>
              <a:t>기타 함수들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/>
              <p:cNvGraphicFramePr>
                <a:graphicFrameLocks noGrp="1"/>
              </p:cNvGraphicFramePr>
              <p:nvPr/>
            </p:nvGraphicFramePr>
            <p:xfrm>
              <a:off x="1055440" y="3219957"/>
              <a:ext cx="4166572" cy="2848938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2083286">
                      <a:extLst>
                        <a:ext uri="{9D8B030D-6E8A-4147-A177-3AD203B41FA5}">
                          <a16:colId xmlns:a16="http://schemas.microsoft.com/office/drawing/2014/main" val="3952047627"/>
                        </a:ext>
                      </a:extLst>
                    </a:gridCol>
                    <a:gridCol w="2083286">
                      <a:extLst>
                        <a:ext uri="{9D8B030D-6E8A-4147-A177-3AD203B41FA5}">
                          <a16:colId xmlns:a16="http://schemas.microsoft.com/office/drawing/2014/main" val="2953356789"/>
                        </a:ext>
                      </a:extLst>
                    </a:gridCol>
                  </a:tblGrid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함수</a:t>
                          </a: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391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8287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함수 의미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391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124193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abs(x)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절대값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77751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sqrt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제곱근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87830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ceiling(x) 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소수점 올림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24436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floor(x)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x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보다 크지 않은 가장 큰 정수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066783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trunc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소수점 버림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367785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round(x, digits=n)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반올림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</a:t>
                          </a:r>
                          <a:r>
                            <a:rPr lang="ko-KR" altLang="en-US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유효수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 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n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자리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9176580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log(x)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x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의 자연로그 값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656628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exp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지수함수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300" i="1" smtClean="0">
                                      <a:latin typeface="Cambria Math" panose="02040503050406030204" pitchFamily="18" charset="0"/>
                                      <a:ea typeface="SpoqaHanSans-Regular" panose="020B0500000000000000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  <a:ea typeface="SpoqaHanSans-Regular" panose="020B0500000000000000" pitchFamily="50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300" b="0" i="1" smtClean="0">
                                      <a:latin typeface="Cambria Math" panose="02040503050406030204" pitchFamily="18" charset="0"/>
                                      <a:ea typeface="SpoqaHanSans-Regular" panose="020B0500000000000000" pitchFamily="50" charset="-127"/>
                                    </a:rPr>
                                    <m:t>𝑥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 값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560725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diff(x)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Element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별 차분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737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/>
              <p:cNvGraphicFramePr>
                <a:graphicFrameLocks noGrp="1"/>
              </p:cNvGraphicFramePr>
              <p:nvPr/>
            </p:nvGraphicFramePr>
            <p:xfrm>
              <a:off x="1055440" y="3219957"/>
              <a:ext cx="4166572" cy="2848938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2083286">
                      <a:extLst>
                        <a:ext uri="{9D8B030D-6E8A-4147-A177-3AD203B41FA5}">
                          <a16:colId xmlns:a16="http://schemas.microsoft.com/office/drawing/2014/main" val="3952047627"/>
                        </a:ext>
                      </a:extLst>
                    </a:gridCol>
                    <a:gridCol w="2083286">
                      <a:extLst>
                        <a:ext uri="{9D8B030D-6E8A-4147-A177-3AD203B41FA5}">
                          <a16:colId xmlns:a16="http://schemas.microsoft.com/office/drawing/2014/main" val="2953356789"/>
                        </a:ext>
                      </a:extLst>
                    </a:gridCol>
                  </a:tblGrid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함수</a:t>
                          </a: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391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1828756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함수 의미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391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9124193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abs(x)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절대값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177751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sqrt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제곱근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787830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ceiling(x) 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소수점 올림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7244366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floor(x)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x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보다 크지 않은 가장 큰 정수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9066783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trunc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소수점 버림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367785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round(x, digits=n)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반올림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</a:t>
                          </a:r>
                          <a:r>
                            <a:rPr lang="ko-KR" altLang="en-US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유효수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 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n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자리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9176580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log(x)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x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의 자연로그 값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656628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 err="1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exp</a:t>
                          </a:r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870455" r="-585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560725"/>
                      </a:ext>
                    </a:extLst>
                  </a:tr>
                  <a:tr h="26744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diff(x)</a:t>
                          </a:r>
                          <a:endParaRPr lang="ko-KR" altLang="en-US" sz="1300" dirty="0">
                            <a:latin typeface="SpoqaHanSans-Regular" panose="020B0500000000000000" pitchFamily="50" charset="-127"/>
                            <a:ea typeface="SpoqaHanSans-Regular" panose="020B0500000000000000" pitchFamily="50" charset="-127"/>
                          </a:endParaRPr>
                        </a:p>
                      </a:txBody>
                      <a:tcPr marL="45720" marR="45720" marT="22860" marB="2286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Element</a:t>
                          </a:r>
                          <a:r>
                            <a:rPr lang="ko-KR" altLang="en-US" sz="1300" dirty="0">
                              <a:latin typeface="SpoqaHanSans-Regular" panose="020B0500000000000000" pitchFamily="50" charset="-127"/>
                              <a:ea typeface="SpoqaHanSans-Regular" panose="020B0500000000000000" pitchFamily="50" charset="-127"/>
                            </a:rPr>
                            <a:t>별 차분</a:t>
                          </a:r>
                        </a:p>
                      </a:txBody>
                      <a:tcPr marL="45720" marR="45720" marT="22860" marB="2286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0F5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273718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501953" y="3219957"/>
          <a:ext cx="4166572" cy="26744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83286">
                  <a:extLst>
                    <a:ext uri="{9D8B030D-6E8A-4147-A177-3AD203B41FA5}">
                      <a16:colId xmlns:a16="http://schemas.microsoft.com/office/drawing/2014/main" val="3952047627"/>
                    </a:ext>
                  </a:extLst>
                </a:gridCol>
                <a:gridCol w="2083286">
                  <a:extLst>
                    <a:ext uri="{9D8B030D-6E8A-4147-A177-3AD203B41FA5}">
                      <a16:colId xmlns:a16="http://schemas.microsoft.com/office/drawing/2014/main" val="2953356789"/>
                    </a:ext>
                  </a:extLst>
                </a:gridCol>
              </a:tblGrid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함수</a:t>
                      </a: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함수 의미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24193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mea</a:t>
                      </a:r>
                      <a:r>
                        <a:rPr lang="en-US" altLang="ko-KR" sz="1300" baseline="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n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평균값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7751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median(x)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중위수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87830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range(x) 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최대값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-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최소값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44366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IQR(x)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사분위</a:t>
                      </a:r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 편차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66783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sd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표준편차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67785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var</a:t>
                      </a:r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분산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76580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sum(x)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합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56628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min(x)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최소값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7972"/>
                  </a:ext>
                </a:extLst>
              </a:tr>
              <a:tr h="26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max(x)</a:t>
                      </a:r>
                      <a:endParaRPr lang="ko-KR" altLang="en-US" sz="1300" dirty="0">
                        <a:latin typeface="SpoqaHanSans-Regular" panose="020B0500000000000000" pitchFamily="50" charset="-127"/>
                        <a:ea typeface="SpoqaHanSans-Regular" panose="020B0500000000000000" pitchFamily="50" charset="-127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SpoqaHanSans-Regular" panose="020B0500000000000000" pitchFamily="50" charset="-127"/>
                          <a:ea typeface="SpoqaHanSans-Regular" panose="020B0500000000000000" pitchFamily="50" charset="-127"/>
                        </a:rPr>
                        <a:t>최대값</a:t>
                      </a:r>
                    </a:p>
                  </a:txBody>
                  <a:tcPr marL="45720" marR="45720" marT="22860" marB="228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60725"/>
                  </a:ext>
                </a:extLst>
              </a:tr>
            </a:tbl>
          </a:graphicData>
        </a:graphic>
      </p:graphicFrame>
      <p:sp>
        <p:nvSpPr>
          <p:cNvPr id="24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055440" y="2849641"/>
            <a:ext cx="4166571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250" b="1" dirty="0"/>
              <a:t>[ Vectorization </a:t>
            </a:r>
            <a:r>
              <a:rPr lang="ko-KR" altLang="en-US" sz="1250" b="1" dirty="0"/>
              <a:t>함수들 </a:t>
            </a:r>
            <a:r>
              <a:rPr lang="en-US" altLang="ko-KR" sz="1250" b="1" dirty="0"/>
              <a:t>]</a:t>
            </a:r>
            <a:endParaRPr sz="1250" b="1" dirty="0"/>
          </a:p>
        </p:txBody>
      </p:sp>
      <p:sp>
        <p:nvSpPr>
          <p:cNvPr id="2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5501953" y="2849641"/>
            <a:ext cx="4166571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algn="ctr"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b="1" dirty="0"/>
              <a:t>[ </a:t>
            </a:r>
            <a:r>
              <a:rPr lang="ko-KR" altLang="en-US" sz="1250" b="1" dirty="0"/>
              <a:t>벡터 요약 함수들 </a:t>
            </a:r>
            <a:r>
              <a:rPr lang="en-US" altLang="ko-KR" sz="1250" b="1" dirty="0"/>
              <a:t>]</a:t>
            </a:r>
            <a:endParaRPr sz="1250" b="1" dirty="0"/>
          </a:p>
        </p:txBody>
      </p:sp>
    </p:spTree>
    <p:extLst>
      <p:ext uri="{BB962C8B-B14F-4D97-AF65-F5344CB8AC3E}">
        <p14:creationId xmlns:p14="http://schemas.microsoft.com/office/powerpoint/2010/main" val="1273153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벡터의 속성</a:t>
            </a:r>
            <a:endParaRPr sz="150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서로 다른 </a:t>
            </a:r>
            <a:r>
              <a:rPr lang="ko-KR" altLang="en-US" sz="2250" dirty="0" err="1"/>
              <a:t>자료형이</a:t>
            </a:r>
            <a:r>
              <a:rPr lang="ko-KR" altLang="en-US" sz="2250" dirty="0"/>
              <a:t> </a:t>
            </a:r>
            <a:r>
              <a:rPr lang="ko-KR" altLang="en-US" sz="2250" dirty="0" err="1"/>
              <a:t>벡터안에</a:t>
            </a:r>
            <a:r>
              <a:rPr lang="ko-KR" altLang="en-US" sz="2250" dirty="0"/>
              <a:t> 존재한다면</a:t>
            </a:r>
            <a:r>
              <a:rPr lang="en-US" altLang="ko-KR" sz="2250" dirty="0"/>
              <a:t>?</a:t>
            </a:r>
            <a:endParaRPr lang="ko-KR" altLang="en-US" sz="2250" dirty="0"/>
          </a:p>
        </p:txBody>
      </p:sp>
      <p:sp>
        <p:nvSpPr>
          <p:cNvPr id="20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069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자료 형태는 논리형 </a:t>
            </a:r>
            <a:r>
              <a:rPr lang="en-US" altLang="ko-KR" sz="1750" dirty="0"/>
              <a:t>&lt; </a:t>
            </a:r>
            <a:r>
              <a:rPr lang="ko-KR" altLang="en-US" sz="1750" dirty="0" err="1"/>
              <a:t>수치형</a:t>
            </a:r>
            <a:r>
              <a:rPr lang="ko-KR" altLang="en-US" sz="1750" dirty="0"/>
              <a:t>  </a:t>
            </a:r>
            <a:r>
              <a:rPr lang="en-US" altLang="ko-KR" sz="1750" dirty="0"/>
              <a:t>&lt; </a:t>
            </a:r>
            <a:r>
              <a:rPr lang="ko-KR" altLang="en-US" sz="1750" dirty="0"/>
              <a:t>문자형 순으로 범위가 큼</a:t>
            </a:r>
            <a:endParaRPr lang="en-US" altLang="ko-KR" sz="1750" dirty="0"/>
          </a:p>
          <a:p>
            <a:pPr marL="442273" lvl="1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600" dirty="0"/>
              <a:t>논리형과 </a:t>
            </a:r>
            <a:r>
              <a:rPr lang="ko-KR" altLang="en-US" sz="1600" dirty="0" err="1"/>
              <a:t>수치형이</a:t>
            </a:r>
            <a:r>
              <a:rPr lang="ko-KR" altLang="en-US" sz="1600" dirty="0"/>
              <a:t> 동시에 존재할 경우 논리형은 </a:t>
            </a:r>
            <a:r>
              <a:rPr lang="ko-KR" altLang="en-US" sz="1600" dirty="0" err="1"/>
              <a:t>수치형으로</a:t>
            </a:r>
            <a:r>
              <a:rPr lang="ko-KR" altLang="en-US" sz="1600" dirty="0"/>
              <a:t> 변환</a:t>
            </a:r>
            <a:endParaRPr lang="en-US" altLang="ko-KR" sz="1600" dirty="0"/>
          </a:p>
          <a:p>
            <a:pPr marL="442273" lvl="1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600" dirty="0" err="1"/>
              <a:t>수치형과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문자형이</a:t>
            </a:r>
            <a:r>
              <a:rPr lang="ko-KR" altLang="en-US" sz="1600" dirty="0"/>
              <a:t> 동시에 존재할 경우 </a:t>
            </a:r>
            <a:r>
              <a:rPr lang="ko-KR" altLang="en-US" sz="1600" dirty="0" err="1"/>
              <a:t>수치형은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문자형으로</a:t>
            </a:r>
            <a:r>
              <a:rPr lang="ko-KR" altLang="en-US" sz="1600" dirty="0"/>
              <a:t> 변환</a:t>
            </a:r>
            <a:endParaRPr lang="en-US" altLang="ko-KR" sz="16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990237"/>
            <a:ext cx="3672111" cy="2392997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vector_1 &lt;-c(TRUE, 1, 3, FALSE)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vector_1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1 1 3 0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class(vector_1)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“numeric”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411924" y="3990237"/>
            <a:ext cx="3672111" cy="2392997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vector_2 &lt;- c(vector_1, “4”)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vector_2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“1” “1” “3” “0” “4”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class(vector_2)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“character”</a:t>
            </a:r>
          </a:p>
        </p:txBody>
      </p:sp>
    </p:spTree>
    <p:extLst>
      <p:ext uri="{BB962C8B-B14F-4D97-AF65-F5344CB8AC3E}">
        <p14:creationId xmlns:p14="http://schemas.microsoft.com/office/powerpoint/2010/main" val="2822294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 구조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4</a:t>
            </a:r>
            <a:r>
              <a:rPr sz="20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Single Type – </a:t>
            </a: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행렬과 배열</a:t>
            </a:r>
            <a:r>
              <a:rPr 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endParaRPr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271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행렬의 생성</a:t>
            </a:r>
            <a:r>
              <a:rPr lang="en-US" altLang="ko-KR" sz="1500" dirty="0"/>
              <a:t>/</a:t>
            </a:r>
            <a:r>
              <a:rPr lang="ko-KR" altLang="en-US" sz="1500" dirty="0"/>
              <a:t>탐색</a:t>
            </a:r>
            <a:r>
              <a:rPr lang="en-US" altLang="ko-KR" sz="1500" dirty="0"/>
              <a:t>/</a:t>
            </a:r>
            <a:r>
              <a:rPr lang="ko-KR" altLang="en-US" sz="1500" dirty="0"/>
              <a:t>연산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생성</a:t>
            </a:r>
            <a:r>
              <a:rPr lang="en-US" altLang="ko-KR" sz="1750" dirty="0"/>
              <a:t>: matrix(</a:t>
            </a:r>
            <a:r>
              <a:rPr lang="ko-KR" altLang="en-US" sz="1750" b="1" dirty="0">
                <a:solidFill>
                  <a:srgbClr val="ED234B"/>
                </a:solidFill>
              </a:rPr>
              <a:t>값</a:t>
            </a:r>
            <a:r>
              <a:rPr lang="en-US" altLang="ko-KR" sz="1750" dirty="0"/>
              <a:t>, </a:t>
            </a:r>
            <a:r>
              <a:rPr lang="en-US" altLang="ko-KR" sz="1750" b="1" dirty="0" err="1">
                <a:solidFill>
                  <a:srgbClr val="ED234B"/>
                </a:solidFill>
              </a:rPr>
              <a:t>nrow</a:t>
            </a:r>
            <a:r>
              <a:rPr lang="en-US" altLang="ko-KR" sz="1750" dirty="0"/>
              <a:t> = </a:t>
            </a:r>
            <a:r>
              <a:rPr lang="ko-KR" altLang="en-US" sz="1750" dirty="0"/>
              <a:t>행 개수</a:t>
            </a:r>
            <a:r>
              <a:rPr lang="en-US" altLang="ko-KR" sz="1750" dirty="0"/>
              <a:t>, </a:t>
            </a:r>
            <a:r>
              <a:rPr lang="en-US" altLang="ko-KR" sz="1750" b="1" dirty="0" err="1">
                <a:solidFill>
                  <a:srgbClr val="ED234B"/>
                </a:solidFill>
              </a:rPr>
              <a:t>ncol</a:t>
            </a:r>
            <a:r>
              <a:rPr lang="en-US" altLang="ko-KR" sz="1750" dirty="0"/>
              <a:t> = </a:t>
            </a:r>
            <a:r>
              <a:rPr lang="ko-KR" altLang="en-US" sz="1750" dirty="0"/>
              <a:t>열 개수</a:t>
            </a:r>
            <a:r>
              <a:rPr lang="en-US" altLang="ko-KR" sz="1750" dirty="0"/>
              <a:t>, </a:t>
            </a:r>
            <a:r>
              <a:rPr lang="en-US" altLang="ko-KR" sz="1750" b="1" dirty="0" err="1">
                <a:solidFill>
                  <a:srgbClr val="ED234B"/>
                </a:solidFill>
              </a:rPr>
              <a:t>byrow</a:t>
            </a:r>
            <a:r>
              <a:rPr lang="en-US" altLang="ko-KR" sz="1750" dirty="0"/>
              <a:t> = TRUE – </a:t>
            </a:r>
            <a:r>
              <a:rPr lang="ko-KR" altLang="en-US" sz="1750" dirty="0"/>
              <a:t>행 우선 채움</a:t>
            </a:r>
            <a:r>
              <a:rPr lang="en-US" altLang="ko-KR" sz="1750" dirty="0"/>
              <a:t>/FALSE – </a:t>
            </a:r>
            <a:r>
              <a:rPr lang="ko-KR" altLang="en-US" sz="1750" dirty="0"/>
              <a:t>열 우선 채움</a:t>
            </a:r>
            <a:r>
              <a:rPr lang="en-US" altLang="ko-KR" sz="1750" dirty="0"/>
              <a:t>)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구조 확인</a:t>
            </a:r>
            <a:r>
              <a:rPr lang="en-US" altLang="ko-KR" sz="1750" dirty="0"/>
              <a:t>: dim(x) – </a:t>
            </a:r>
            <a:r>
              <a:rPr lang="ko-KR" altLang="en-US" sz="1750" dirty="0"/>
              <a:t>행과 열의 수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nrow</a:t>
            </a:r>
            <a:r>
              <a:rPr lang="en-US" altLang="ko-KR" sz="1750" dirty="0"/>
              <a:t>(x) – </a:t>
            </a:r>
            <a:r>
              <a:rPr lang="ko-KR" altLang="en-US" sz="1750" dirty="0"/>
              <a:t>행의 수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ncol</a:t>
            </a:r>
            <a:r>
              <a:rPr lang="en-US" altLang="ko-KR" sz="1750" dirty="0"/>
              <a:t>(x) – </a:t>
            </a:r>
            <a:r>
              <a:rPr lang="ko-KR" altLang="en-US" sz="1750" dirty="0"/>
              <a:t>열의 수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행렬</a:t>
            </a:r>
            <a:r>
              <a:rPr lang="en-US" altLang="ko-KR" sz="2250" dirty="0"/>
              <a:t>(Matrix)</a:t>
            </a:r>
            <a:r>
              <a:rPr lang="ko-KR" altLang="en-US" sz="2250" dirty="0"/>
              <a:t>의 생성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199455" y="3514604"/>
            <a:ext cx="4961169" cy="3010740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matrix_1 &lt;- matrix(c(1,2,3,4), nrow = 2, ncol = 2)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matrix_1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      [,1] [,2]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[1,]    1    3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[2,]    2    4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matrix(c(1,2,3,4), nrow = 2, ncol = 2, byrow=T)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       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[,1] [,2]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[1,]    1    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[2,]    3    4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473303" y="3514604"/>
            <a:ext cx="4898416" cy="3010740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matrix_2 &lt;- matrix(1:6, nrow = 2)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matrix_2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      [,1] [,2] [,3]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[1,]    1    3    5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[2,]    2    4    6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dim(matrix_2); nrow(matrix_2); ncol(matrix_2)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400" dirty="0">
                <a:solidFill>
                  <a:schemeClr val="tx1"/>
                </a:solidFill>
              </a:rPr>
              <a:t>[1] 2 3</a:t>
            </a:r>
            <a:br>
              <a:rPr kumimoji="1" lang="fr-FR" altLang="ko-Kore-KR" sz="1400" dirty="0">
                <a:solidFill>
                  <a:schemeClr val="tx1"/>
                </a:solidFill>
              </a:rPr>
            </a:br>
            <a:r>
              <a:rPr kumimoji="1" lang="fr-FR" altLang="ko-Kore-KR" sz="1400" dirty="0">
                <a:solidFill>
                  <a:schemeClr val="tx1"/>
                </a:solidFill>
              </a:rPr>
              <a:t>[1] 2</a:t>
            </a:r>
            <a:br>
              <a:rPr kumimoji="1" lang="fr-FR" altLang="ko-Kore-KR" sz="1400" dirty="0">
                <a:solidFill>
                  <a:schemeClr val="tx1"/>
                </a:solidFill>
              </a:rPr>
            </a:br>
            <a:r>
              <a:rPr kumimoji="1" lang="fr-FR" altLang="ko-Kore-KR" sz="1400" dirty="0">
                <a:solidFill>
                  <a:schemeClr val="tx1"/>
                </a:solidFill>
              </a:rPr>
              <a:t>[1] 3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7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Download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</a:t>
            </a:r>
            <a:r>
              <a:rPr lang="ko-KR" altLang="en-US" sz="2250" dirty="0"/>
              <a:t>설치하기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96" y="3246835"/>
            <a:ext cx="6715871" cy="286473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116257" y="3573016"/>
            <a:ext cx="2376264" cy="160679"/>
          </a:xfrm>
          <a:prstGeom prst="rect">
            <a:avLst/>
          </a:prstGeom>
          <a:noFill/>
          <a:ln w="57150">
            <a:solidFill>
              <a:srgbClr val="ED2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2707148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행렬의 생성</a:t>
            </a:r>
            <a:r>
              <a:rPr lang="en-US" altLang="ko-KR" sz="1500" dirty="0"/>
              <a:t>/</a:t>
            </a:r>
            <a:r>
              <a:rPr lang="ko-KR" altLang="en-US" sz="1500" dirty="0"/>
              <a:t>탐색</a:t>
            </a:r>
            <a:r>
              <a:rPr lang="en-US" altLang="ko-KR" sz="1500" dirty="0"/>
              <a:t>/</a:t>
            </a:r>
            <a:r>
              <a:rPr lang="ko-KR" altLang="en-US" sz="1500" dirty="0"/>
              <a:t>연산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행렬</a:t>
            </a:r>
            <a:r>
              <a:rPr lang="en-US" altLang="ko-KR" sz="1750" dirty="0"/>
              <a:t>[</a:t>
            </a:r>
            <a:r>
              <a:rPr lang="ko-KR" altLang="en-US" sz="1750" dirty="0">
                <a:solidFill>
                  <a:srgbClr val="ED234B"/>
                </a:solidFill>
              </a:rPr>
              <a:t>행 </a:t>
            </a:r>
            <a:r>
              <a:rPr lang="ko-KR" altLang="en-US" sz="1750" dirty="0"/>
              <a:t>위치</a:t>
            </a:r>
            <a:r>
              <a:rPr lang="en-US" altLang="ko-KR" sz="1750" dirty="0"/>
              <a:t>, </a:t>
            </a:r>
            <a:r>
              <a:rPr lang="ko-KR" altLang="en-US" sz="1750" dirty="0">
                <a:solidFill>
                  <a:srgbClr val="7391FF"/>
                </a:solidFill>
              </a:rPr>
              <a:t>열 </a:t>
            </a:r>
            <a:r>
              <a:rPr lang="ko-KR" altLang="en-US" sz="1750" dirty="0"/>
              <a:t>위치</a:t>
            </a:r>
            <a:r>
              <a:rPr lang="en-US" altLang="ko-KR" sz="1750" dirty="0"/>
              <a:t>]: </a:t>
            </a:r>
            <a:r>
              <a:rPr lang="ko-KR" altLang="en-US" sz="1750" dirty="0"/>
              <a:t>위치에 맞는 </a:t>
            </a:r>
            <a:r>
              <a:rPr lang="ko-KR" altLang="en-US" sz="1750" dirty="0">
                <a:solidFill>
                  <a:srgbClr val="ED234B"/>
                </a:solidFill>
              </a:rPr>
              <a:t>행</a:t>
            </a:r>
            <a:r>
              <a:rPr lang="en-US" altLang="ko-KR" sz="1750" dirty="0"/>
              <a:t>, </a:t>
            </a:r>
            <a:r>
              <a:rPr lang="ko-KR" altLang="en-US" sz="1750" dirty="0">
                <a:solidFill>
                  <a:srgbClr val="7391FF"/>
                </a:solidFill>
              </a:rPr>
              <a:t>열</a:t>
            </a:r>
            <a:r>
              <a:rPr lang="ko-KR" altLang="en-US" sz="1750" dirty="0"/>
              <a:t>의 </a:t>
            </a:r>
            <a:r>
              <a:rPr lang="en-US" altLang="ko-KR" sz="1750" dirty="0"/>
              <a:t>element </a:t>
            </a:r>
            <a:r>
              <a:rPr lang="ko-KR" altLang="en-US" sz="1750" dirty="0"/>
              <a:t>탐색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행렬</a:t>
            </a:r>
            <a:r>
              <a:rPr lang="en-US" altLang="ko-KR" sz="1750" dirty="0"/>
              <a:t>[</a:t>
            </a:r>
            <a:r>
              <a:rPr lang="ko-KR" altLang="en-US" sz="1750" dirty="0">
                <a:solidFill>
                  <a:srgbClr val="ED234B"/>
                </a:solidFill>
              </a:rPr>
              <a:t>행 </a:t>
            </a:r>
            <a:r>
              <a:rPr lang="ko-KR" altLang="en-US" sz="1750" dirty="0"/>
              <a:t>위치</a:t>
            </a:r>
            <a:r>
              <a:rPr lang="en-US" altLang="ko-KR" sz="1750" dirty="0">
                <a:solidFill>
                  <a:srgbClr val="ED234B"/>
                </a:solidFill>
              </a:rPr>
              <a:t>,</a:t>
            </a:r>
            <a:r>
              <a:rPr lang="en-US" altLang="ko-KR" sz="1750" dirty="0"/>
              <a:t> ]: </a:t>
            </a:r>
            <a:r>
              <a:rPr lang="ko-KR" altLang="en-US" sz="1750" dirty="0"/>
              <a:t>위치에 맞는 </a:t>
            </a:r>
            <a:r>
              <a:rPr lang="ko-KR" altLang="en-US" sz="1750" dirty="0">
                <a:solidFill>
                  <a:srgbClr val="ED234B"/>
                </a:solidFill>
              </a:rPr>
              <a:t>행</a:t>
            </a:r>
            <a:r>
              <a:rPr lang="ko-KR" altLang="en-US" sz="1750" dirty="0"/>
              <a:t>의 모든 </a:t>
            </a:r>
            <a:r>
              <a:rPr lang="en-US" altLang="ko-KR" sz="1750" dirty="0"/>
              <a:t>element </a:t>
            </a:r>
            <a:r>
              <a:rPr lang="ko-KR" altLang="en-US" sz="1750" dirty="0"/>
              <a:t>출력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행렬</a:t>
            </a:r>
            <a:r>
              <a:rPr lang="en-US" altLang="ko-KR" sz="1750" dirty="0"/>
              <a:t>[  , </a:t>
            </a:r>
            <a:r>
              <a:rPr lang="ko-KR" altLang="en-US" sz="1750" dirty="0">
                <a:solidFill>
                  <a:srgbClr val="7391FF"/>
                </a:solidFill>
              </a:rPr>
              <a:t>열 </a:t>
            </a:r>
            <a:r>
              <a:rPr lang="ko-KR" altLang="en-US" sz="1750" dirty="0"/>
              <a:t>위치</a:t>
            </a:r>
            <a:r>
              <a:rPr lang="en-US" altLang="ko-KR" sz="1750" dirty="0"/>
              <a:t>]: </a:t>
            </a:r>
            <a:r>
              <a:rPr lang="ko-KR" altLang="en-US" sz="1750" dirty="0"/>
              <a:t>위치에 맞는 </a:t>
            </a:r>
            <a:r>
              <a:rPr lang="ko-KR" altLang="en-US" sz="1750" dirty="0">
                <a:solidFill>
                  <a:srgbClr val="7391FF"/>
                </a:solidFill>
              </a:rPr>
              <a:t>열</a:t>
            </a:r>
            <a:r>
              <a:rPr lang="ko-KR" altLang="en-US" sz="1750" dirty="0"/>
              <a:t>의 모든 </a:t>
            </a:r>
            <a:r>
              <a:rPr lang="en-US" altLang="ko-KR" sz="1750" dirty="0"/>
              <a:t>element </a:t>
            </a:r>
            <a:r>
              <a:rPr lang="ko-KR" altLang="en-US" sz="1750" dirty="0"/>
              <a:t>출력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행렬의 탐색 </a:t>
            </a:r>
            <a:r>
              <a:rPr lang="en-US" altLang="ko-KR" sz="2250" dirty="0"/>
              <a:t>– </a:t>
            </a:r>
            <a:r>
              <a:rPr lang="ko-KR" altLang="en-US" sz="2250" dirty="0"/>
              <a:t>조건에 맞는 행</a:t>
            </a:r>
            <a:r>
              <a:rPr lang="en-US" altLang="ko-KR" sz="2250" dirty="0"/>
              <a:t>/</a:t>
            </a:r>
            <a:r>
              <a:rPr lang="ko-KR" altLang="en-US" sz="2250" dirty="0"/>
              <a:t>열 탐색 </a:t>
            </a:r>
            <a:r>
              <a:rPr lang="en-US" altLang="ko-KR" sz="2250" dirty="0"/>
              <a:t>Indexing</a:t>
            </a:r>
            <a:endParaRPr lang="ko-KR" altLang="en-US" sz="2250" dirty="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789040"/>
            <a:ext cx="3888432" cy="2789809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matrix_1 &lt;- matrix(c(1,2,3,4), nrow = 2)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matrix_1[1, 1]; matrix_1[2,1]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[1] 1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[1] 2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matrix_1[ ,1]; matrix_1[1, ]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[1] 1 2</a:t>
            </a:r>
            <a:br>
              <a:rPr kumimoji="1" lang="fr-FR" altLang="ko-Kore-KR" sz="1250" dirty="0">
                <a:solidFill>
                  <a:schemeClr val="tx1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[1] 1 3</a:t>
            </a:r>
            <a:endParaRPr kumimoji="1" lang="en-US" altLang="ko-Kore-KR" sz="125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85964" y="3789040"/>
            <a:ext cx="4881721" cy="2789809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matrix_2 &lt;- matrix(1:6, nrow = 3); 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matrix_2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      [,1] [,2]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[1,]    1    4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[2,]    2    5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[3,]    3    6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matrix_2[c(1,3),]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rgbClr val="7391FF"/>
                </a:solidFill>
              </a:rPr>
              <a:t>      </a:t>
            </a:r>
            <a:r>
              <a:rPr kumimoji="1" lang="fr-FR" altLang="ko-Kore-KR" sz="1250" dirty="0">
                <a:solidFill>
                  <a:schemeClr val="tx1"/>
                </a:solidFill>
              </a:rPr>
              <a:t>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1    4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[2,]    3    6</a:t>
            </a:r>
            <a:endParaRPr kumimoji="1" lang="en-US" altLang="ko-Kore-KR" sz="1250" dirty="0">
              <a:solidFill>
                <a:srgbClr val="53585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8232" y="5301208"/>
            <a:ext cx="2153200" cy="124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matrix_2[2:3,]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rgbClr val="7391FF"/>
                </a:solidFill>
              </a:rPr>
              <a:t>      </a:t>
            </a:r>
            <a:r>
              <a:rPr kumimoji="1" lang="fr-FR" altLang="ko-Kore-KR" sz="1250" dirty="0"/>
              <a:t>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/>
              <a:t>[1,]    2    5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/>
              <a:t>[2,]    3    6</a:t>
            </a:r>
            <a:endParaRPr kumimoji="1" lang="en-US" altLang="ko-Kore-KR" sz="1250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15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행렬의 생성</a:t>
            </a:r>
            <a:r>
              <a:rPr lang="en-US" altLang="ko-KR" sz="1500" dirty="0"/>
              <a:t>/</a:t>
            </a:r>
            <a:r>
              <a:rPr lang="ko-KR" altLang="en-US" sz="1500" dirty="0"/>
              <a:t>탐색</a:t>
            </a:r>
            <a:r>
              <a:rPr lang="en-US" altLang="ko-KR" sz="1500" dirty="0"/>
              <a:t>/</a:t>
            </a:r>
            <a:r>
              <a:rPr lang="ko-KR" altLang="en-US" sz="1500" dirty="0"/>
              <a:t>연산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88930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행렬</a:t>
            </a:r>
            <a:r>
              <a:rPr lang="en-US" altLang="ko-KR" sz="1750" dirty="0"/>
              <a:t>[</a:t>
            </a:r>
            <a:r>
              <a:rPr lang="ko-KR" altLang="en-US" sz="1750" dirty="0">
                <a:solidFill>
                  <a:srgbClr val="ED234B"/>
                </a:solidFill>
              </a:rPr>
              <a:t>행 </a:t>
            </a:r>
            <a:r>
              <a:rPr lang="ko-KR" altLang="en-US" sz="1750" dirty="0"/>
              <a:t>조건</a:t>
            </a:r>
            <a:r>
              <a:rPr lang="en-US" altLang="ko-KR" sz="1750" dirty="0"/>
              <a:t>, </a:t>
            </a:r>
            <a:r>
              <a:rPr lang="ko-KR" altLang="en-US" sz="1750" dirty="0">
                <a:solidFill>
                  <a:srgbClr val="7391FF"/>
                </a:solidFill>
              </a:rPr>
              <a:t>열 </a:t>
            </a:r>
            <a:r>
              <a:rPr lang="ko-KR" altLang="en-US" sz="1750" dirty="0"/>
              <a:t>조건</a:t>
            </a:r>
            <a:r>
              <a:rPr lang="en-US" altLang="ko-KR" sz="1750" dirty="0"/>
              <a:t>]: </a:t>
            </a:r>
            <a:r>
              <a:rPr lang="ko-KR" altLang="en-US" sz="1750" dirty="0"/>
              <a:t>조건에 부합하는 </a:t>
            </a:r>
            <a:r>
              <a:rPr lang="ko-KR" altLang="en-US" sz="1750" dirty="0">
                <a:solidFill>
                  <a:srgbClr val="ED234B"/>
                </a:solidFill>
              </a:rPr>
              <a:t>행</a:t>
            </a:r>
            <a:r>
              <a:rPr lang="en-US" altLang="ko-KR" sz="1750" dirty="0"/>
              <a:t>, </a:t>
            </a:r>
            <a:r>
              <a:rPr lang="ko-KR" altLang="en-US" sz="1750" dirty="0">
                <a:solidFill>
                  <a:srgbClr val="7391FF"/>
                </a:solidFill>
              </a:rPr>
              <a:t>열</a:t>
            </a:r>
            <a:r>
              <a:rPr lang="ko-KR" altLang="en-US" sz="1750" dirty="0"/>
              <a:t>의 </a:t>
            </a:r>
            <a:r>
              <a:rPr lang="en-US" altLang="ko-KR" sz="1750" dirty="0"/>
              <a:t>element </a:t>
            </a:r>
            <a:r>
              <a:rPr lang="ko-KR" altLang="en-US" sz="1750" dirty="0"/>
              <a:t>탐색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행렬</a:t>
            </a:r>
            <a:r>
              <a:rPr lang="en-US" altLang="ko-KR" sz="1750" dirty="0"/>
              <a:t>[</a:t>
            </a:r>
            <a:r>
              <a:rPr lang="ko-KR" altLang="en-US" sz="1750" dirty="0">
                <a:solidFill>
                  <a:srgbClr val="ED234B"/>
                </a:solidFill>
              </a:rPr>
              <a:t>행 </a:t>
            </a:r>
            <a:r>
              <a:rPr lang="ko-KR" altLang="en-US" sz="1750" dirty="0"/>
              <a:t>조건</a:t>
            </a:r>
            <a:r>
              <a:rPr lang="en-US" altLang="ko-KR" sz="1750" dirty="0"/>
              <a:t>, ]: </a:t>
            </a:r>
            <a:r>
              <a:rPr lang="ko-KR" altLang="en-US" sz="1750" dirty="0"/>
              <a:t>조건에 부합하는 </a:t>
            </a:r>
            <a:r>
              <a:rPr lang="ko-KR" altLang="en-US" sz="1750" dirty="0">
                <a:solidFill>
                  <a:srgbClr val="ED234B"/>
                </a:solidFill>
              </a:rPr>
              <a:t>행</a:t>
            </a:r>
            <a:r>
              <a:rPr lang="ko-KR" altLang="en-US" sz="1750" dirty="0"/>
              <a:t>의 모든 </a:t>
            </a:r>
            <a:r>
              <a:rPr lang="en-US" altLang="ko-KR" sz="1750" dirty="0"/>
              <a:t>element </a:t>
            </a:r>
            <a:r>
              <a:rPr lang="ko-KR" altLang="en-US" sz="1750" dirty="0"/>
              <a:t>출력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행렬</a:t>
            </a:r>
            <a:r>
              <a:rPr lang="en-US" altLang="ko-KR" sz="1750" dirty="0"/>
              <a:t>[  , </a:t>
            </a:r>
            <a:r>
              <a:rPr lang="ko-KR" altLang="en-US" sz="1750" dirty="0">
                <a:solidFill>
                  <a:srgbClr val="7391FF"/>
                </a:solidFill>
              </a:rPr>
              <a:t>열 </a:t>
            </a:r>
            <a:r>
              <a:rPr lang="ko-KR" altLang="en-US" sz="1750" dirty="0"/>
              <a:t>조건</a:t>
            </a:r>
            <a:r>
              <a:rPr lang="en-US" altLang="ko-KR" sz="1750" dirty="0"/>
              <a:t>]: </a:t>
            </a:r>
            <a:r>
              <a:rPr lang="ko-KR" altLang="en-US" sz="1750" dirty="0"/>
              <a:t>조건에 부합하는 </a:t>
            </a:r>
            <a:r>
              <a:rPr lang="ko-KR" altLang="en-US" sz="1750" dirty="0">
                <a:solidFill>
                  <a:srgbClr val="7391FF"/>
                </a:solidFill>
              </a:rPr>
              <a:t>열</a:t>
            </a:r>
            <a:r>
              <a:rPr lang="ko-KR" altLang="en-US" sz="1750" dirty="0"/>
              <a:t>의 모든 </a:t>
            </a:r>
            <a:r>
              <a:rPr lang="en-US" altLang="ko-KR" sz="1750" dirty="0"/>
              <a:t>element </a:t>
            </a:r>
            <a:r>
              <a:rPr lang="ko-KR" altLang="en-US" sz="1750" dirty="0"/>
              <a:t>출력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행렬의 탐색 </a:t>
            </a:r>
            <a:r>
              <a:rPr lang="en-US" altLang="ko-KR" sz="2250" dirty="0"/>
              <a:t>– </a:t>
            </a:r>
            <a:r>
              <a:rPr lang="ko-KR" altLang="en-US" sz="2250" dirty="0"/>
              <a:t>조건에 맞는 행</a:t>
            </a:r>
            <a:r>
              <a:rPr lang="en-US" altLang="ko-KR" sz="2250" dirty="0"/>
              <a:t>/</a:t>
            </a:r>
            <a:r>
              <a:rPr lang="ko-KR" altLang="en-US" sz="2250" dirty="0"/>
              <a:t>열 탐색 </a:t>
            </a:r>
            <a:r>
              <a:rPr lang="en-US" altLang="ko-KR" sz="2250" dirty="0"/>
              <a:t>Filtering</a:t>
            </a:r>
            <a:endParaRPr lang="ko-KR" altLang="en-US" sz="2250" dirty="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789040"/>
            <a:ext cx="3888432" cy="2789809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matrix_3 &lt;- matrix(1:9, nrow = 3); 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matrix_3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rgbClr val="7391FF"/>
                </a:solidFill>
              </a:rPr>
              <a:t>       </a:t>
            </a:r>
            <a:r>
              <a:rPr kumimoji="1" lang="en-US" altLang="ko-Kore-KR" sz="1250" dirty="0">
                <a:solidFill>
                  <a:schemeClr val="tx1"/>
                </a:solidFill>
              </a:rPr>
              <a:t>[,1] [,2] [,3]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[1,]    1    4    7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[2,]    2    5    8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[3,]    3    6    9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matrix_3[ ,1] &gt; 1</a:t>
            </a:r>
            <a:br>
              <a:rPr kumimoji="1" lang="en-US" altLang="ko-Kore-KR" sz="120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[1] FALSE TRUE </a:t>
            </a:r>
            <a:r>
              <a:rPr kumimoji="1" lang="en-US" altLang="ko-Kore-KR" sz="1250" dirty="0" err="1">
                <a:solidFill>
                  <a:schemeClr val="tx1"/>
                </a:solidFill>
              </a:rPr>
              <a:t>TRUE</a:t>
            </a:r>
            <a:endParaRPr kumimoji="1" lang="en-US" altLang="ko-Kore-KR" sz="125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685965" y="3789040"/>
            <a:ext cx="3888432" cy="2789809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matrix_3[matrix_3[,1] &gt; 1, ]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rgbClr val="7391FF"/>
                </a:solidFill>
              </a:rPr>
              <a:t>      </a:t>
            </a:r>
            <a:r>
              <a:rPr kumimoji="1" lang="fr-FR" altLang="ko-Kore-KR" sz="1250" dirty="0">
                <a:solidFill>
                  <a:schemeClr val="tx1"/>
                </a:solidFill>
              </a:rPr>
              <a:t>[,1] [,2] [,3]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2    5    8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[2,]    3    6    9</a:t>
            </a:r>
            <a:br>
              <a:rPr kumimoji="1" lang="fr-FR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matrix_3[ , which(1:3 %% 2 == 1)]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      [,1] [,2]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[1,]    1    7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[2,]    2    8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[3,]    3    9</a:t>
            </a:r>
          </a:p>
        </p:txBody>
      </p:sp>
      <p:sp>
        <p:nvSpPr>
          <p:cNvPr id="15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648055" y="4866822"/>
            <a:ext cx="1987561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홀수 열만 추출하는 코드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20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435528" y="5418747"/>
            <a:ext cx="1698702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which(</a:t>
            </a:r>
            <a:r>
              <a:rPr lang="ko-KR" altLang="en-US" sz="1250" dirty="0">
                <a:solidFill>
                  <a:srgbClr val="ED244A"/>
                </a:solidFill>
              </a:rPr>
              <a:t>조건</a:t>
            </a:r>
            <a:r>
              <a:rPr lang="en-US" altLang="ko-KR" sz="1250" dirty="0">
                <a:solidFill>
                  <a:srgbClr val="ED244A"/>
                </a:solidFill>
              </a:rPr>
              <a:t>) : </a:t>
            </a:r>
            <a:r>
              <a:rPr lang="ko-KR" altLang="en-US" sz="1250" dirty="0">
                <a:solidFill>
                  <a:srgbClr val="ED244A"/>
                </a:solidFill>
              </a:rPr>
              <a:t>조건을 충족하는 </a:t>
            </a:r>
            <a:r>
              <a:rPr lang="ko-KR" altLang="en-US" sz="1250" dirty="0" err="1">
                <a:solidFill>
                  <a:srgbClr val="ED244A"/>
                </a:solidFill>
              </a:rPr>
              <a:t>위치값을</a:t>
            </a:r>
            <a:r>
              <a:rPr lang="ko-KR" altLang="en-US" sz="1250" dirty="0">
                <a:solidFill>
                  <a:srgbClr val="ED244A"/>
                </a:solidFill>
              </a:rPr>
              <a:t> 반환</a:t>
            </a:r>
            <a:endParaRPr sz="1250" dirty="0">
              <a:solidFill>
                <a:srgbClr val="ED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19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88930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행렬의 생성</a:t>
            </a:r>
            <a:r>
              <a:rPr lang="en-US" altLang="ko-KR" sz="1500" dirty="0"/>
              <a:t>/</a:t>
            </a:r>
            <a:r>
              <a:rPr lang="ko-KR" altLang="en-US" sz="1500" dirty="0"/>
              <a:t>탐색</a:t>
            </a:r>
            <a:r>
              <a:rPr lang="en-US" altLang="ko-KR" sz="1500" dirty="0"/>
              <a:t>/</a:t>
            </a:r>
            <a:r>
              <a:rPr lang="ko-KR" altLang="en-US" sz="1500" dirty="0"/>
              <a:t>연산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기본적으로 벡터의 연산과 동일하며 행렬 곱의 경우 </a:t>
            </a:r>
            <a:r>
              <a:rPr lang="en-US" altLang="ko-KR" sz="1750" dirty="0"/>
              <a:t>“%*%”</a:t>
            </a:r>
            <a:r>
              <a:rPr lang="ko-KR" altLang="en-US" sz="1750" dirty="0"/>
              <a:t>으로 처리함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행렬의</a:t>
            </a:r>
            <a:r>
              <a:rPr lang="en-US" altLang="ko-KR" sz="2250" dirty="0"/>
              <a:t> </a:t>
            </a:r>
            <a:r>
              <a:rPr lang="ko-KR" altLang="en-US" sz="2250" dirty="0"/>
              <a:t>연산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1" y="2919990"/>
            <a:ext cx="4640639" cy="3658860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matrix_1 &lt;- matrix(1:2, ncol = 2); matrix_1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  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1    2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matrix_1 * 3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      </a:t>
            </a:r>
            <a:r>
              <a:rPr kumimoji="1" lang="fr-FR" altLang="ko-Kore-KR" sz="1250" dirty="0">
                <a:solidFill>
                  <a:schemeClr val="tx1"/>
                </a:solidFill>
              </a:rPr>
              <a:t>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3    6</a:t>
            </a:r>
            <a:br>
              <a:rPr kumimoji="1" lang="fr-FR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matrix_1 + 3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      </a:t>
            </a:r>
            <a:r>
              <a:rPr kumimoji="1" lang="fr-FR" altLang="ko-Kore-KR" sz="1250" dirty="0">
                <a:solidFill>
                  <a:schemeClr val="tx1"/>
                </a:solidFill>
              </a:rPr>
              <a:t>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4    5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matrix_1 - 3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      </a:t>
            </a:r>
            <a:r>
              <a:rPr kumimoji="1" lang="fr-FR" altLang="ko-Kore-KR" sz="1250" dirty="0">
                <a:solidFill>
                  <a:schemeClr val="tx1"/>
                </a:solidFill>
              </a:rPr>
              <a:t>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-2   -1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513934" y="2919990"/>
            <a:ext cx="3888432" cy="3658860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t(matrix_1)</a:t>
            </a:r>
            <a:br>
              <a:rPr kumimoji="1" lang="en-US" altLang="ko-Kore-KR" sz="125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       [,1]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[1,]    1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[2,]    2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matrix_1 %*% t(matrix_1)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[1] 5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t(matrix_1) %*% matrix_1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       [,1] [,2]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[1,]    1    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250" dirty="0">
                <a:solidFill>
                  <a:schemeClr val="tx1"/>
                </a:solidFill>
              </a:rPr>
              <a:t>[2,]    2    4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85158" y="3353499"/>
            <a:ext cx="1781833" cy="243656"/>
            <a:chOff x="14870262" y="8684416"/>
            <a:chExt cx="3563666" cy="487310"/>
          </a:xfrm>
        </p:grpSpPr>
        <p:sp>
          <p:nvSpPr>
            <p:cNvPr id="20" name="Shape 158">
              <a:extLst>
                <a:ext uri="{FF2B5EF4-FFF2-40B4-BE49-F238E27FC236}">
                  <a16:creationId xmlns:a16="http://schemas.microsoft.com/office/drawing/2014/main" id="{87F20B84-DFFB-A64D-AD8B-ABF49B2D15D1}"/>
                </a:ext>
              </a:extLst>
            </p:cNvPr>
            <p:cNvSpPr/>
            <p:nvPr/>
          </p:nvSpPr>
          <p:spPr>
            <a:xfrm>
              <a:off x="15442732" y="8684416"/>
              <a:ext cx="2991196" cy="487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defTabSz="228600">
                <a:spcAft>
                  <a:spcPts val="1000"/>
                </a:spcAft>
                <a:buSzPct val="75000"/>
                <a:defRPr sz="3500" spc="-35">
                  <a:solidFill>
                    <a:srgbClr val="53585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sz="1250" dirty="0">
                  <a:solidFill>
                    <a:srgbClr val="ED244A"/>
                  </a:solidFill>
                </a:rPr>
                <a:t># </a:t>
              </a:r>
              <a:r>
                <a:rPr lang="ko-KR" altLang="en-US" sz="1250" dirty="0">
                  <a:solidFill>
                    <a:srgbClr val="ED244A"/>
                  </a:solidFill>
                </a:rPr>
                <a:t>전치 행렬</a:t>
              </a:r>
              <a:endParaRPr sz="1250" dirty="0">
                <a:solidFill>
                  <a:srgbClr val="ED244A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4870262" y="8917911"/>
              <a:ext cx="406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286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88930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배열의 생성과 탐색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배열은 행</a:t>
            </a:r>
            <a:r>
              <a:rPr lang="en-US" altLang="ko-KR" sz="1750" dirty="0"/>
              <a:t>, </a:t>
            </a:r>
            <a:r>
              <a:rPr lang="ko-KR" altLang="en-US" sz="1750" dirty="0"/>
              <a:t>열</a:t>
            </a:r>
            <a:r>
              <a:rPr lang="en-US" altLang="ko-KR" sz="1750" dirty="0"/>
              <a:t>, </a:t>
            </a:r>
            <a:r>
              <a:rPr lang="ko-KR" altLang="en-US" sz="1750" dirty="0"/>
              <a:t>페이지</a:t>
            </a:r>
            <a:r>
              <a:rPr lang="en-US" altLang="ko-KR" sz="1750" dirty="0"/>
              <a:t>(=</a:t>
            </a:r>
            <a:r>
              <a:rPr lang="ko-KR" altLang="en-US" sz="1750" dirty="0"/>
              <a:t>깊이</a:t>
            </a:r>
            <a:r>
              <a:rPr lang="en-US" altLang="ko-KR" sz="1750" dirty="0"/>
              <a:t>)</a:t>
            </a:r>
            <a:r>
              <a:rPr lang="ko-KR" altLang="en-US" sz="1750" dirty="0"/>
              <a:t>의 구조를 갖으며 여러 개의 행렬이 존재하는 객체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생성</a:t>
            </a:r>
            <a:r>
              <a:rPr lang="en-US" altLang="ko-KR" sz="1750" dirty="0"/>
              <a:t>: array(</a:t>
            </a:r>
            <a:r>
              <a:rPr lang="ko-KR" altLang="en-US" sz="1750" dirty="0">
                <a:solidFill>
                  <a:srgbClr val="ED234B"/>
                </a:solidFill>
              </a:rPr>
              <a:t>값</a:t>
            </a:r>
            <a:r>
              <a:rPr lang="en-US" altLang="ko-KR" sz="1750" dirty="0"/>
              <a:t>, </a:t>
            </a:r>
            <a:r>
              <a:rPr lang="en-US" altLang="ko-KR" sz="1750" dirty="0">
                <a:solidFill>
                  <a:srgbClr val="ED234B"/>
                </a:solidFill>
              </a:rPr>
              <a:t>dim</a:t>
            </a:r>
            <a:r>
              <a:rPr lang="en-US" altLang="ko-KR" sz="1750" dirty="0"/>
              <a:t> = c(</a:t>
            </a:r>
            <a:r>
              <a:rPr lang="ko-KR" altLang="en-US" sz="1750" dirty="0"/>
              <a:t>행</a:t>
            </a:r>
            <a:r>
              <a:rPr lang="en-US" altLang="ko-KR" sz="1750" dirty="0"/>
              <a:t>, </a:t>
            </a:r>
            <a:r>
              <a:rPr lang="ko-KR" altLang="en-US" sz="1750" dirty="0"/>
              <a:t>열</a:t>
            </a:r>
            <a:r>
              <a:rPr lang="en-US" altLang="ko-KR" sz="1750" dirty="0"/>
              <a:t>, </a:t>
            </a:r>
            <a:r>
              <a:rPr lang="ko-KR" altLang="en-US" sz="1750" dirty="0"/>
              <a:t>페이지</a:t>
            </a:r>
            <a:r>
              <a:rPr lang="en-US" altLang="ko-KR" sz="1750" dirty="0"/>
              <a:t>))</a:t>
            </a:r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배열</a:t>
            </a:r>
            <a:r>
              <a:rPr lang="en-US" altLang="ko-KR" sz="2250" dirty="0"/>
              <a:t>(Array)</a:t>
            </a:r>
            <a:r>
              <a:rPr lang="ko-KR" altLang="en-US" sz="2250" dirty="0"/>
              <a:t>의 생성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186584" y="3703546"/>
            <a:ext cx="3708412" cy="2875303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matrix_1 &lt;- matrix(1:2, ncol = 2); matrix_1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  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1    2</a:t>
            </a:r>
            <a:br>
              <a:rPr kumimoji="1" lang="fr-FR" altLang="ko-Kore-KR" sz="125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matrix_2 &lt;- matrix(5:6, ncol = 2); matrix_2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  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5    6</a:t>
            </a:r>
            <a:br>
              <a:rPr kumimoji="1" lang="fr-FR" altLang="ko-Kore-KR" sz="1250" dirty="0">
                <a:solidFill>
                  <a:schemeClr val="tx1"/>
                </a:solidFill>
              </a:rPr>
            </a:br>
            <a:endParaRPr kumimoji="1" lang="fr-FR" altLang="ko-Kore-KR" sz="125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147024" y="3703547"/>
            <a:ext cx="5632736" cy="2875303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7391FF"/>
                </a:solidFill>
              </a:rPr>
              <a:t>&gt; array_1 &lt;- array(c(matrix_1, matrix_2), dim = c(1,2,2))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7391FF"/>
                </a:solidFill>
              </a:rPr>
              <a:t>&gt; array_1</a:t>
            </a:r>
            <a:br>
              <a:rPr kumimoji="1" lang="fr-FR" altLang="ko-Kore-KR" sz="1250" dirty="0">
                <a:solidFill>
                  <a:schemeClr val="tx1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, , 1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1    2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, , 2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 5    6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7" y="-161582"/>
            <a:ext cx="923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" tIns="22860" rIns="45720" bIns="2286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900">
                <a:latin typeface="Arial" panose="020B0604020202020204" pitchFamily="34" charset="0"/>
              </a:rPr>
            </a:br>
            <a:endParaRPr lang="ko-KR" altLang="ko-KR" sz="900">
              <a:latin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684613" y="4515618"/>
            <a:ext cx="1805681" cy="243656"/>
            <a:chOff x="14099040" y="8642260"/>
            <a:chExt cx="3611362" cy="487310"/>
          </a:xfrm>
        </p:grpSpPr>
        <p:sp>
          <p:nvSpPr>
            <p:cNvPr id="20" name="Shape 158">
              <a:extLst>
                <a:ext uri="{FF2B5EF4-FFF2-40B4-BE49-F238E27FC236}">
                  <a16:creationId xmlns:a16="http://schemas.microsoft.com/office/drawing/2014/main" id="{87F20B84-DFFB-A64D-AD8B-ABF49B2D15D1}"/>
                </a:ext>
              </a:extLst>
            </p:cNvPr>
            <p:cNvSpPr/>
            <p:nvPr/>
          </p:nvSpPr>
          <p:spPr>
            <a:xfrm>
              <a:off x="14719206" y="8642260"/>
              <a:ext cx="2991196" cy="4873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5400" tIns="25400" rIns="25400" bIns="25400">
              <a:spAutoFit/>
            </a:bodyPr>
            <a:lstStyle/>
            <a:p>
              <a:pPr defTabSz="228600">
                <a:spcAft>
                  <a:spcPts val="1000"/>
                </a:spcAft>
                <a:buSzPct val="75000"/>
                <a:defRPr sz="3500" spc="-35">
                  <a:solidFill>
                    <a:srgbClr val="53585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  <a:r>
                <a:rPr lang="en-US" altLang="ko-KR" sz="1250" dirty="0">
                  <a:solidFill>
                    <a:srgbClr val="ED244A"/>
                  </a:solidFill>
                </a:rPr>
                <a:t># </a:t>
              </a:r>
              <a:r>
                <a:rPr lang="ko-KR" altLang="en-US" sz="1250" dirty="0">
                  <a:solidFill>
                    <a:srgbClr val="ED244A"/>
                  </a:solidFill>
                </a:rPr>
                <a:t>페이지</a:t>
              </a:r>
              <a:endParaRPr sz="1250" dirty="0">
                <a:solidFill>
                  <a:srgbClr val="ED244A"/>
                </a:solidFill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4099040" y="8876535"/>
              <a:ext cx="4060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99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88930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배열의 생성과 탐색</a:t>
            </a:r>
            <a:endParaRPr sz="1500" dirty="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배열은 행렬과 동일하나</a:t>
            </a:r>
            <a:r>
              <a:rPr lang="en-US" altLang="ko-KR" sz="1750" dirty="0"/>
              <a:t>, </a:t>
            </a:r>
            <a:r>
              <a:rPr lang="ko-KR" altLang="en-US" sz="1750" dirty="0"/>
              <a:t>페이지가 증가한 객체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배열</a:t>
            </a:r>
            <a:r>
              <a:rPr lang="en-US" altLang="ko-KR" sz="1750" dirty="0"/>
              <a:t>[</a:t>
            </a:r>
            <a:r>
              <a:rPr lang="ko-KR" altLang="en-US" sz="1750" dirty="0"/>
              <a:t>행</a:t>
            </a:r>
            <a:r>
              <a:rPr lang="en-US" altLang="ko-KR" sz="1750" dirty="0"/>
              <a:t>, </a:t>
            </a:r>
            <a:r>
              <a:rPr lang="ko-KR" altLang="en-US" sz="1750" dirty="0"/>
              <a:t>열</a:t>
            </a:r>
            <a:r>
              <a:rPr lang="en-US" altLang="ko-KR" sz="1750" dirty="0"/>
              <a:t>, </a:t>
            </a:r>
            <a:r>
              <a:rPr lang="ko-KR" altLang="en-US" sz="1750" dirty="0"/>
              <a:t>페이지</a:t>
            </a:r>
            <a:r>
              <a:rPr lang="en-US" altLang="ko-KR" sz="1750" dirty="0"/>
              <a:t>]</a:t>
            </a:r>
            <a:r>
              <a:rPr lang="ko-KR" altLang="en-US" sz="1750" dirty="0"/>
              <a:t>의 순서로 </a:t>
            </a:r>
            <a:r>
              <a:rPr lang="en-US" altLang="ko-KR" sz="1750" dirty="0"/>
              <a:t>element</a:t>
            </a:r>
            <a:r>
              <a:rPr lang="ko-KR" altLang="en-US" sz="1750" dirty="0"/>
              <a:t>를 접근함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배열의 탐색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778749" y="3590019"/>
            <a:ext cx="3896454" cy="288350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7391FF"/>
                </a:solidFill>
              </a:rPr>
              <a:t>&gt; array_1[ , ,2]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rgbClr val="7391FF"/>
                </a:solidFill>
              </a:rPr>
              <a:t> </a:t>
            </a:r>
            <a:r>
              <a:rPr kumimoji="1" lang="fr-FR" altLang="ko-Kore-KR" sz="1250" dirty="0">
                <a:solidFill>
                  <a:schemeClr val="tx1"/>
                </a:solidFill>
              </a:rPr>
              <a:t>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46  43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[2,]   41  35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array_1[2,2,]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[1] -99 35</a:t>
            </a:r>
            <a:br>
              <a:rPr kumimoji="1" lang="en-US" altLang="ko-Kore-KR" sz="1250" dirty="0">
                <a:solidFill>
                  <a:schemeClr val="tx1"/>
                </a:solidFill>
              </a:rPr>
            </a:br>
            <a:r>
              <a:rPr kumimoji="1" lang="fr-FR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array_1[1, 2, 1]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250" dirty="0">
                <a:solidFill>
                  <a:schemeClr val="tx1"/>
                </a:solidFill>
              </a:rPr>
              <a:t>[1] -24</a:t>
            </a:r>
            <a:endParaRPr kumimoji="1" lang="fr-FR" altLang="ko-Kore-KR" sz="1250" dirty="0">
              <a:solidFill>
                <a:schemeClr val="tx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7" y="-161582"/>
            <a:ext cx="9239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" tIns="22860" rIns="45720" bIns="22860" numCol="1" anchor="ctr" anchorCtr="0" compatLnSpc="1">
            <a:prstTxWarp prst="textNoShape">
              <a:avLst/>
            </a:prstTxWarp>
            <a:spAutoFit/>
          </a:bodyPr>
          <a:lstStyle/>
          <a:p>
            <a:pPr defTabSz="45720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900">
                <a:latin typeface="Arial" panose="020B0604020202020204" pitchFamily="34" charset="0"/>
              </a:rPr>
            </a:br>
            <a:endParaRPr lang="ko-KR" altLang="ko-KR" sz="900">
              <a:latin typeface="Arial" panose="020B0604020202020204" pitchFamily="34" charset="0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189353" y="3590019"/>
            <a:ext cx="5130167" cy="288350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7391FF"/>
                </a:solidFill>
              </a:rPr>
              <a:t>&gt; matrix_01 &lt;- matrix(c(-1, -25, -24, -99), nrow = 2)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7391FF"/>
                </a:solidFill>
              </a:rPr>
              <a:t>&gt; matrix_02 &lt;- matrix(c(46, 41, 43, 35), nrow = 2)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400" dirty="0">
                <a:solidFill>
                  <a:srgbClr val="7391FF"/>
                </a:solidFill>
              </a:rPr>
              <a:t>&gt; array_01 &lt;- array(c(matrix_01, matrix_02), 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400" dirty="0">
                <a:solidFill>
                  <a:srgbClr val="7391FF"/>
                </a:solidFill>
              </a:rPr>
              <a:t>dim = c(2,2,2))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400" dirty="0">
                <a:solidFill>
                  <a:srgbClr val="7391FF"/>
                </a:solidFill>
              </a:rPr>
              <a:t>&gt; array_1[ , ,1]</a:t>
            </a:r>
            <a:br>
              <a:rPr kumimoji="1" lang="fr-FR" altLang="ko-Kore-KR" sz="1250" dirty="0">
                <a:solidFill>
                  <a:srgbClr val="7391FF"/>
                </a:solidFill>
              </a:rPr>
            </a:br>
            <a:r>
              <a:rPr kumimoji="1" lang="fr-FR" altLang="ko-Kore-KR" sz="1250" dirty="0">
                <a:solidFill>
                  <a:schemeClr val="tx1"/>
                </a:solidFill>
              </a:rPr>
              <a:t>      [,1] [,2]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[1,]   -1  -24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250" dirty="0">
                <a:solidFill>
                  <a:schemeClr val="tx1"/>
                </a:solidFill>
              </a:rPr>
              <a:t>[2,]  -25  -99</a:t>
            </a:r>
          </a:p>
        </p:txBody>
      </p:sp>
    </p:spTree>
    <p:extLst>
      <p:ext uri="{BB962C8B-B14F-4D97-AF65-F5344CB8AC3E}">
        <p14:creationId xmlns:p14="http://schemas.microsoft.com/office/powerpoint/2010/main" val="4130313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243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 구조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5</a:t>
            </a:r>
            <a:r>
              <a:rPr lang="ko-KR" altLang="en-US" sz="20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Multiple Types – </a:t>
            </a: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리스트의 생성과 탐색 </a:t>
            </a:r>
          </a:p>
        </p:txBody>
      </p:sp>
    </p:spTree>
    <p:extLst>
      <p:ext uri="{BB962C8B-B14F-4D97-AF65-F5344CB8AC3E}">
        <p14:creationId xmlns:p14="http://schemas.microsoft.com/office/powerpoint/2010/main" val="1572511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리스트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리스트는 각 </a:t>
            </a:r>
            <a:r>
              <a:rPr lang="en-US" altLang="ko-KR" sz="1750" dirty="0"/>
              <a:t>element</a:t>
            </a:r>
            <a:r>
              <a:rPr lang="ko-KR" altLang="en-US" sz="1750" dirty="0"/>
              <a:t>마다 서로 다른 데이터 타입과 구조를 받아들임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생성</a:t>
            </a:r>
            <a:r>
              <a:rPr lang="en-US" altLang="ko-KR" sz="1750" dirty="0"/>
              <a:t>: list(</a:t>
            </a:r>
            <a:r>
              <a:rPr lang="ko-KR" altLang="en-US" sz="1750" b="1" dirty="0">
                <a:solidFill>
                  <a:srgbClr val="C00000"/>
                </a:solidFill>
              </a:rPr>
              <a:t>값</a:t>
            </a:r>
            <a:r>
              <a:rPr lang="en-US" altLang="ko-KR" sz="1750" dirty="0"/>
              <a:t>, </a:t>
            </a:r>
            <a:r>
              <a:rPr lang="ko-KR" altLang="en-US" sz="1750" dirty="0"/>
              <a:t>혹은 </a:t>
            </a:r>
            <a:r>
              <a:rPr lang="ko-KR" altLang="en-US" sz="1750" b="1" dirty="0">
                <a:solidFill>
                  <a:srgbClr val="C00000"/>
                </a:solidFill>
              </a:rPr>
              <a:t>이름 </a:t>
            </a:r>
            <a:r>
              <a:rPr lang="en-US" altLang="ko-KR" sz="1750" b="1" dirty="0">
                <a:solidFill>
                  <a:srgbClr val="C00000"/>
                </a:solidFill>
              </a:rPr>
              <a:t>= </a:t>
            </a:r>
            <a:r>
              <a:rPr lang="ko-KR" altLang="en-US" sz="1750" b="1" dirty="0">
                <a:solidFill>
                  <a:srgbClr val="C00000"/>
                </a:solidFill>
              </a:rPr>
              <a:t>값</a:t>
            </a:r>
            <a:r>
              <a:rPr lang="en-US" altLang="ko-KR" sz="1750" dirty="0"/>
              <a:t>)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리스트</a:t>
            </a:r>
            <a:r>
              <a:rPr lang="en-US" altLang="ko-KR" sz="2250" dirty="0"/>
              <a:t>(List)</a:t>
            </a:r>
            <a:r>
              <a:rPr lang="ko-KR" altLang="en-US" sz="2250" dirty="0"/>
              <a:t>의 특징과 생성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378734"/>
            <a:ext cx="3672111" cy="342831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 &lt;- list(“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choi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”, 70, T);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[[1]]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“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choi</a:t>
            </a:r>
            <a:r>
              <a:rPr kumimoji="1" lang="en-US" altLang="ko-Kore-KR" sz="1400" dirty="0">
                <a:solidFill>
                  <a:srgbClr val="53585F"/>
                </a:solidFill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[[2]]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70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[[3]]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T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temp_vec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temp_vec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T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339916" y="3378734"/>
            <a:ext cx="5508612" cy="3362634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 &lt;- list(name = “choi”, weight = 70, male = T);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b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$name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“choi”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$weight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70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$male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T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names(b)</a:t>
            </a: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“name”  “weight”  “male”</a:t>
            </a:r>
          </a:p>
        </p:txBody>
      </p:sp>
    </p:spTree>
    <p:extLst>
      <p:ext uri="{BB962C8B-B14F-4D97-AF65-F5344CB8AC3E}">
        <p14:creationId xmlns:p14="http://schemas.microsoft.com/office/powerpoint/2010/main" val="1223842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리스트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리스트의 실제 값을 접근하기 위해서는 </a:t>
            </a:r>
            <a:r>
              <a:rPr lang="en-US" altLang="ko-KR" sz="1750" dirty="0"/>
              <a:t>[[ ]] </a:t>
            </a:r>
            <a:r>
              <a:rPr lang="ko-KR" altLang="en-US" sz="1750" dirty="0"/>
              <a:t>혹은 달러</a:t>
            </a:r>
            <a:r>
              <a:rPr lang="en-US" altLang="ko-KR" sz="1750" dirty="0"/>
              <a:t>($) </a:t>
            </a:r>
            <a:r>
              <a:rPr lang="ko-KR" altLang="en-US" sz="1750" dirty="0"/>
              <a:t>표시로 접근함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리스트의 </a:t>
            </a:r>
            <a:r>
              <a:rPr lang="en-US" altLang="ko-KR" sz="2250" dirty="0"/>
              <a:t>Indexing</a:t>
            </a:r>
            <a:endParaRPr lang="ko-KR" altLang="en-US" sz="2250" dirty="0"/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374590"/>
            <a:ext cx="4508562" cy="2934731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 &lt;- list(name = 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choi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”, weight = 70, 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male = T)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b[[1]]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“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choi</a:t>
            </a:r>
            <a:r>
              <a:rPr kumimoji="1" lang="en-US" altLang="ko-Kore-KR" sz="1400" dirty="0">
                <a:solidFill>
                  <a:schemeClr val="tx1"/>
                </a:solidFill>
              </a:rPr>
              <a:t>”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b$male</a:t>
            </a:r>
            <a:endParaRPr kumimoji="1" lang="en-US" altLang="ko-Kore-KR" sz="140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T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class(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b$male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); class(b[[1]])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“logical”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“character”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582296" y="3374590"/>
            <a:ext cx="4098185" cy="2934731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b[1]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$name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“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choi</a:t>
            </a:r>
            <a:r>
              <a:rPr kumimoji="1" lang="en-US" altLang="ko-Kore-KR" sz="1400" dirty="0">
                <a:solidFill>
                  <a:schemeClr val="tx1"/>
                </a:solidFill>
              </a:rPr>
              <a:t>”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b[3]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$male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T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class(b[3])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[1] “list”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551100" y="3537012"/>
            <a:ext cx="2403035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b[[2]] + 5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400" dirty="0"/>
              <a:t>[1] 75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fr-FR" altLang="ko-Kore-KR" sz="1400" dirty="0">
                <a:solidFill>
                  <a:srgbClr val="7391FF"/>
                </a:solidFill>
              </a:rPr>
              <a:t>b[2] + 5</a:t>
            </a:r>
            <a:br>
              <a:rPr kumimoji="1" lang="fr-FR" altLang="ko-Kore-KR" sz="1400" dirty="0">
                <a:solidFill>
                  <a:srgbClr val="7391FF"/>
                </a:solidFill>
              </a:rPr>
            </a:br>
            <a:r>
              <a:rPr kumimoji="1" lang="fr-FR" altLang="ko-Kore-KR" sz="1400" dirty="0">
                <a:solidFill>
                  <a:srgbClr val="C00000"/>
                </a:solidFill>
              </a:rPr>
              <a:t>Error</a:t>
            </a:r>
            <a:endParaRPr kumimoji="1" lang="en-US" altLang="ko-Kore-KR" sz="1400" dirty="0">
              <a:solidFill>
                <a:srgbClr val="C00000"/>
              </a:solidFill>
            </a:endParaRPr>
          </a:p>
        </p:txBody>
      </p:sp>
      <p:sp>
        <p:nvSpPr>
          <p:cNvPr id="22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2905761" y="4758565"/>
            <a:ext cx="14985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출력 결과</a:t>
            </a:r>
            <a:r>
              <a:rPr lang="en-US" altLang="ko-KR" sz="1250" dirty="0">
                <a:solidFill>
                  <a:srgbClr val="ED244A"/>
                </a:solidFill>
              </a:rPr>
              <a:t>: </a:t>
            </a:r>
            <a:r>
              <a:rPr lang="ko-KR" altLang="en-US" sz="1250" dirty="0">
                <a:solidFill>
                  <a:srgbClr val="ED244A"/>
                </a:solidFill>
              </a:rPr>
              <a:t>벡터</a:t>
            </a:r>
            <a:endParaRPr sz="1250" dirty="0">
              <a:solidFill>
                <a:srgbClr val="ED244A"/>
              </a:solidFill>
            </a:endParaRPr>
          </a:p>
        </p:txBody>
      </p:sp>
      <p:sp>
        <p:nvSpPr>
          <p:cNvPr id="23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7763680" y="4958001"/>
            <a:ext cx="152255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출력 결과</a:t>
            </a:r>
            <a:r>
              <a:rPr lang="en-US" altLang="ko-KR" sz="1250" dirty="0">
                <a:solidFill>
                  <a:srgbClr val="ED244A"/>
                </a:solidFill>
              </a:rPr>
              <a:t>: </a:t>
            </a:r>
            <a:r>
              <a:rPr lang="ko-KR" altLang="en-US" sz="1250" dirty="0">
                <a:solidFill>
                  <a:srgbClr val="ED244A"/>
                </a:solidFill>
              </a:rPr>
              <a:t>리스트</a:t>
            </a:r>
            <a:endParaRPr sz="1250" dirty="0">
              <a:solidFill>
                <a:srgbClr val="ED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리스트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FontTx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리스트의 </a:t>
            </a:r>
            <a:r>
              <a:rPr lang="en-US" altLang="ko-KR" sz="1750" dirty="0"/>
              <a:t>element </a:t>
            </a:r>
            <a:r>
              <a:rPr lang="ko-KR" altLang="en-US" sz="1750" dirty="0"/>
              <a:t>추가</a:t>
            </a:r>
            <a:r>
              <a:rPr lang="en-US" altLang="ko-KR" sz="1750" dirty="0"/>
              <a:t>: </a:t>
            </a:r>
            <a:r>
              <a:rPr lang="ko-KR" altLang="en-US" sz="1750" dirty="0"/>
              <a:t>달러와 이름을 사용하는 방법</a:t>
            </a:r>
            <a:r>
              <a:rPr lang="en-US" altLang="ko-KR" sz="1750" dirty="0"/>
              <a:t>, indexing</a:t>
            </a:r>
            <a:r>
              <a:rPr lang="ko-KR" altLang="en-US" sz="1750" dirty="0"/>
              <a:t>을 사용하는 방법이 존재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리스트의 </a:t>
            </a:r>
            <a:r>
              <a:rPr lang="en-US" altLang="ko-KR" sz="1750" dirty="0"/>
              <a:t>element </a:t>
            </a:r>
            <a:r>
              <a:rPr lang="ko-KR" altLang="en-US" sz="1750" dirty="0"/>
              <a:t>삭제</a:t>
            </a:r>
            <a:r>
              <a:rPr lang="en-US" altLang="ko-KR" sz="1750" dirty="0"/>
              <a:t>: NULL</a:t>
            </a:r>
            <a:r>
              <a:rPr lang="ko-KR" altLang="en-US" sz="1750" dirty="0"/>
              <a:t>을 해당 </a:t>
            </a:r>
            <a:r>
              <a:rPr lang="en-US" altLang="ko-KR" sz="1750" dirty="0"/>
              <a:t>element</a:t>
            </a:r>
            <a:r>
              <a:rPr lang="ko-KR" altLang="en-US" sz="1750" dirty="0"/>
              <a:t>에 재할당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리스트 추가</a:t>
            </a:r>
            <a:r>
              <a:rPr lang="en-US" altLang="ko-KR" sz="2250" dirty="0"/>
              <a:t> </a:t>
            </a:r>
            <a:r>
              <a:rPr lang="ko-KR" altLang="en-US" sz="2250" dirty="0"/>
              <a:t>및 삭제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2" y="3378734"/>
            <a:ext cx="4172626" cy="3479265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 &lt;- list(fir = 1, sec = 2)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a$thir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&lt;- 3;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$fir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[1] 1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$sec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[1] 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$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thir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3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786956" y="3378735"/>
            <a:ext cx="4545764" cy="293058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a$thir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NULL;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$fir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[1] 1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$sec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[1] 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40892" y="3973881"/>
            <a:ext cx="2153200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a[[3]] &lt;- 3;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$fir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[1] 1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$sec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[1] 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[[3]]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722095" y="3868515"/>
            <a:ext cx="2339767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a[[3]] &lt;- NULL;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$fir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[1] 1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$sec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393991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리스트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FontTx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리스트를 벡터로 바꿀 때는 </a:t>
            </a:r>
            <a:r>
              <a:rPr lang="en-US" altLang="ko-KR" sz="1750" dirty="0" err="1"/>
              <a:t>unlist</a:t>
            </a:r>
            <a:r>
              <a:rPr lang="en-US" altLang="ko-KR" sz="1750" dirty="0"/>
              <a:t>(</a:t>
            </a:r>
            <a:r>
              <a:rPr lang="ko-KR" altLang="en-US" sz="1750" dirty="0"/>
              <a:t>리스트</a:t>
            </a:r>
            <a:r>
              <a:rPr lang="en-US" altLang="ko-KR" sz="1750" dirty="0"/>
              <a:t>) </a:t>
            </a:r>
            <a:r>
              <a:rPr lang="ko-KR" altLang="en-US" sz="1750" dirty="0"/>
              <a:t>함수를 사용</a:t>
            </a:r>
            <a:endParaRPr lang="en-US" altLang="ko-KR"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리스트</a:t>
            </a:r>
            <a:r>
              <a:rPr lang="en-US" altLang="ko-KR" sz="2250" dirty="0"/>
              <a:t> to </a:t>
            </a:r>
            <a:r>
              <a:rPr lang="ko-KR" altLang="en-US" sz="2250" dirty="0"/>
              <a:t>벡터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43473" y="3378734"/>
            <a:ext cx="3312368" cy="3245585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 &lt;- list(fir = 1, sec = 2)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a$thir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&lt;- 3;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$fir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[1] 1</a:t>
            </a:r>
            <a:br>
              <a:rPr kumimoji="1" lang="en-US" altLang="ko-KR" sz="1400" dirty="0">
                <a:solidFill>
                  <a:srgbClr val="53585F"/>
                </a:solidFill>
              </a:rPr>
            </a:br>
            <a:r>
              <a:rPr kumimoji="1" lang="en-US" altLang="ko-KR" sz="1400" dirty="0">
                <a:solidFill>
                  <a:srgbClr val="53585F"/>
                </a:solidFill>
              </a:rPr>
              <a:t>$sec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[1] 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$</a:t>
            </a:r>
            <a:r>
              <a:rPr kumimoji="1" lang="en-US" altLang="ko-Kore-KR" sz="1400" dirty="0" err="1">
                <a:solidFill>
                  <a:srgbClr val="53585F"/>
                </a:solidFill>
              </a:rPr>
              <a:t>thir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53585F"/>
                </a:solidFill>
              </a:rPr>
              <a:t>[1] 3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4888247" y="3378516"/>
            <a:ext cx="3528392" cy="293058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 &lt;-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unlist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(a);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b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 fir  sec </a:t>
            </a:r>
            <a:r>
              <a:rPr kumimoji="1" lang="en-US" altLang="ko-KR" sz="1400" dirty="0" err="1">
                <a:solidFill>
                  <a:srgbClr val="53585F"/>
                </a:solidFill>
              </a:rPr>
              <a:t>thir</a:t>
            </a:r>
            <a:r>
              <a:rPr kumimoji="1" lang="en-US" altLang="ko-KR" sz="1400" dirty="0">
                <a:solidFill>
                  <a:srgbClr val="53585F"/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   1    2    3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names(b) &lt;- NULL;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b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400" dirty="0">
                <a:solidFill>
                  <a:srgbClr val="53585F"/>
                </a:solidFill>
              </a:rPr>
              <a:t>[1] 1 2 3</a:t>
            </a:r>
          </a:p>
        </p:txBody>
      </p:sp>
    </p:spTree>
    <p:extLst>
      <p:ext uri="{BB962C8B-B14F-4D97-AF65-F5344CB8AC3E}">
        <p14:creationId xmlns:p14="http://schemas.microsoft.com/office/powerpoint/2010/main" val="15713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.exe </a:t>
            </a:r>
            <a:r>
              <a:rPr lang="ko-KR" altLang="en-US" sz="1750" dirty="0"/>
              <a:t>파일 실행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</a:t>
            </a:r>
            <a:r>
              <a:rPr lang="ko-KR" altLang="en-US" sz="2250" dirty="0"/>
              <a:t>설치하기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09" y="3345019"/>
            <a:ext cx="1438476" cy="8383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68" y="2989359"/>
            <a:ext cx="1967245" cy="15667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850" y="2982777"/>
            <a:ext cx="1979025" cy="15628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277" y="4832051"/>
            <a:ext cx="1986878" cy="15510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361" y="4832051"/>
            <a:ext cx="1990805" cy="15588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0524" y="4834874"/>
            <a:ext cx="1982951" cy="1562801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2827124" y="3593323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5" name="오른쪽 화살표 34"/>
          <p:cNvSpPr/>
          <p:nvPr/>
        </p:nvSpPr>
        <p:spPr>
          <a:xfrm>
            <a:off x="5370709" y="3593323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6" name="오른쪽 화살표 35"/>
          <p:cNvSpPr/>
          <p:nvPr/>
        </p:nvSpPr>
        <p:spPr>
          <a:xfrm>
            <a:off x="4197424" y="5427541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3" name="오른쪽 화살표 42"/>
          <p:cNvSpPr/>
          <p:nvPr/>
        </p:nvSpPr>
        <p:spPr>
          <a:xfrm>
            <a:off x="6690558" y="5427541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6" name="오른쪽 화살표 45"/>
          <p:cNvSpPr/>
          <p:nvPr/>
        </p:nvSpPr>
        <p:spPr>
          <a:xfrm>
            <a:off x="7821649" y="3593323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520275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9">
            <a:extLst>
              <a:ext uri="{FF2B5EF4-FFF2-40B4-BE49-F238E27FC236}">
                <a16:creationId xmlns:a16="http://schemas.microsoft.com/office/drawing/2014/main" id="{D9A90743-360F-9F47-81AC-6C2ED2F39B42}"/>
              </a:ext>
            </a:extLst>
          </p:cNvPr>
          <p:cNvSpPr/>
          <p:nvPr/>
        </p:nvSpPr>
        <p:spPr>
          <a:xfrm>
            <a:off x="1206897" y="1844824"/>
            <a:ext cx="8763000" cy="155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375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R </a:t>
            </a:r>
            <a:r>
              <a:rPr lang="ko-KR" altLang="en-US" sz="375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 구조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lang="ko-KR" altLang="en-US" sz="2000"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6</a:t>
            </a: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en-US" altLang="ko-KR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Multiple Types – </a:t>
            </a: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 프레임</a:t>
            </a:r>
            <a:b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</a:br>
            <a:r>
              <a:rPr lang="ko-KR" altLang="en-US" sz="2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 생성과 탐색 </a:t>
            </a:r>
          </a:p>
        </p:txBody>
      </p:sp>
    </p:spTree>
    <p:extLst>
      <p:ext uri="{BB962C8B-B14F-4D97-AF65-F5344CB8AC3E}">
        <p14:creationId xmlns:p14="http://schemas.microsoft.com/office/powerpoint/2010/main" val="1252654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데이터</a:t>
            </a:r>
            <a:r>
              <a:rPr lang="en-US" altLang="ko-KR" sz="1500" dirty="0"/>
              <a:t> </a:t>
            </a:r>
            <a:r>
              <a:rPr lang="ko-KR" altLang="en-US" sz="1500" dirty="0"/>
              <a:t>프레임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 err="1"/>
              <a:t>벡터로부터</a:t>
            </a:r>
            <a:r>
              <a:rPr lang="ko-KR" altLang="en-US" sz="1750" dirty="0"/>
              <a:t> 생성하기</a:t>
            </a:r>
            <a:r>
              <a:rPr lang="en-US" altLang="ko-KR" sz="1750" dirty="0"/>
              <a:t>: </a:t>
            </a:r>
            <a:r>
              <a:rPr lang="en-US" altLang="ko-KR" sz="1750" dirty="0" err="1"/>
              <a:t>data.frame</a:t>
            </a:r>
            <a:r>
              <a:rPr lang="en-US" altLang="ko-KR" sz="1750" dirty="0"/>
              <a:t>(</a:t>
            </a:r>
            <a:r>
              <a:rPr lang="ko-KR" altLang="en-US" sz="1750" dirty="0"/>
              <a:t>벡터</a:t>
            </a:r>
            <a:r>
              <a:rPr lang="en-US" altLang="ko-KR" sz="1750" dirty="0"/>
              <a:t>)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 err="1"/>
              <a:t>행렬로부터</a:t>
            </a:r>
            <a:r>
              <a:rPr lang="ko-KR" altLang="en-US" sz="1750" dirty="0"/>
              <a:t> 생성하기</a:t>
            </a:r>
            <a:r>
              <a:rPr lang="en-US" altLang="ko-KR" sz="1750" dirty="0"/>
              <a:t>: </a:t>
            </a:r>
            <a:r>
              <a:rPr lang="en-US" altLang="ko-KR" sz="1750" dirty="0" err="1"/>
              <a:t>data.frame</a:t>
            </a:r>
            <a:r>
              <a:rPr lang="en-US" altLang="ko-KR" sz="1750" dirty="0"/>
              <a:t>(</a:t>
            </a:r>
            <a:r>
              <a:rPr lang="ko-KR" altLang="en-US" sz="1750" dirty="0"/>
              <a:t>행렬</a:t>
            </a:r>
            <a:r>
              <a:rPr lang="en-US" altLang="ko-KR" sz="1750" dirty="0"/>
              <a:t>)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데이터 프레임의 생성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07468" y="3842052"/>
            <a:ext cx="3752212" cy="2761948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names &lt;- c(“choi“, 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jeong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”)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ages &lt;- c(28,27)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 &lt;-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data.frame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(names, ages);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a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 names ages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1  choi   28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2 jeong   27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339916" y="3842052"/>
            <a:ext cx="4007284" cy="241112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b &lt;-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matrkx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(1:4,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nrow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= 2)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c &lt;-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data.frame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(b);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   c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  X1 X2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1  1  3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2  2  4</a:t>
            </a:r>
            <a:br>
              <a:rPr kumimoji="1" lang="en-US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colnames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(c) &lt;- c(“first”, “second”)</a:t>
            </a:r>
          </a:p>
        </p:txBody>
      </p:sp>
    </p:spTree>
    <p:extLst>
      <p:ext uri="{BB962C8B-B14F-4D97-AF65-F5344CB8AC3E}">
        <p14:creationId xmlns:p14="http://schemas.microsoft.com/office/powerpoint/2010/main" val="2483617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데이터</a:t>
            </a:r>
            <a:r>
              <a:rPr lang="en-US" altLang="ko-KR" sz="1500" dirty="0"/>
              <a:t> </a:t>
            </a:r>
            <a:r>
              <a:rPr lang="ko-KR" altLang="en-US" sz="1500" dirty="0"/>
              <a:t>프레임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대다수의 경우 데이터 프레임을 직접 생성하기 보다는 </a:t>
            </a:r>
            <a:r>
              <a:rPr lang="en-US" altLang="ko-KR" sz="1750" dirty="0"/>
              <a:t>csv </a:t>
            </a:r>
            <a:r>
              <a:rPr lang="ko-KR" altLang="en-US" sz="1750" dirty="0"/>
              <a:t>파일을 불러옴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파일 입력</a:t>
            </a:r>
            <a:r>
              <a:rPr lang="en-US" altLang="ko-KR" sz="1750" dirty="0"/>
              <a:t>: read.csv(“</a:t>
            </a:r>
            <a:r>
              <a:rPr lang="en-US" altLang="ko-KR" sz="1750" dirty="0">
                <a:solidFill>
                  <a:srgbClr val="FF0000"/>
                </a:solidFill>
              </a:rPr>
              <a:t>(</a:t>
            </a:r>
            <a:r>
              <a:rPr lang="ko-KR" altLang="en-US" sz="1750" dirty="0">
                <a:solidFill>
                  <a:srgbClr val="FF0000"/>
                </a:solidFill>
              </a:rPr>
              <a:t>파일 경로</a:t>
            </a:r>
            <a:r>
              <a:rPr lang="en-US" altLang="ko-KR" sz="1750" dirty="0">
                <a:solidFill>
                  <a:srgbClr val="FF0000"/>
                </a:solidFill>
              </a:rPr>
              <a:t>+) </a:t>
            </a:r>
            <a:r>
              <a:rPr lang="ko-KR" altLang="en-US" sz="1750" dirty="0">
                <a:solidFill>
                  <a:srgbClr val="FF0000"/>
                </a:solidFill>
              </a:rPr>
              <a:t>파일 이름</a:t>
            </a:r>
            <a:r>
              <a:rPr lang="en-US" altLang="ko-KR" sz="1750" dirty="0">
                <a:solidFill>
                  <a:srgbClr val="FF0000"/>
                </a:solidFill>
              </a:rPr>
              <a:t>.csv</a:t>
            </a:r>
            <a:r>
              <a:rPr lang="en-US" altLang="ko-KR" sz="1750" dirty="0"/>
              <a:t>”)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파일 출력</a:t>
            </a:r>
            <a:r>
              <a:rPr lang="en-US" altLang="ko-KR" sz="1750" dirty="0"/>
              <a:t>: write.csv(</a:t>
            </a:r>
            <a:r>
              <a:rPr lang="ko-KR" altLang="en-US" sz="1750" dirty="0"/>
              <a:t>저장할 변수</a:t>
            </a:r>
            <a:r>
              <a:rPr lang="en-US" altLang="ko-KR" sz="1750" dirty="0"/>
              <a:t>, “</a:t>
            </a:r>
            <a:r>
              <a:rPr lang="en-US" altLang="ko-KR" sz="1750" dirty="0">
                <a:solidFill>
                  <a:srgbClr val="FF0000"/>
                </a:solidFill>
              </a:rPr>
              <a:t>(</a:t>
            </a:r>
            <a:r>
              <a:rPr lang="ko-KR" altLang="en-US" sz="1750" dirty="0">
                <a:solidFill>
                  <a:srgbClr val="FF0000"/>
                </a:solidFill>
              </a:rPr>
              <a:t>파일 경로</a:t>
            </a:r>
            <a:r>
              <a:rPr lang="en-US" altLang="ko-KR" sz="1750" dirty="0">
                <a:solidFill>
                  <a:srgbClr val="FF0000"/>
                </a:solidFill>
              </a:rPr>
              <a:t>+)</a:t>
            </a:r>
            <a:r>
              <a:rPr lang="ko-KR" altLang="en-US" sz="1750" dirty="0">
                <a:solidFill>
                  <a:srgbClr val="FF0000"/>
                </a:solidFill>
              </a:rPr>
              <a:t> 파일 이름</a:t>
            </a:r>
            <a:r>
              <a:rPr lang="en-US" altLang="ko-KR" sz="1750" dirty="0">
                <a:solidFill>
                  <a:srgbClr val="FF0000"/>
                </a:solidFill>
              </a:rPr>
              <a:t>.csv</a:t>
            </a:r>
            <a:r>
              <a:rPr lang="en-US" altLang="ko-KR" sz="1750" dirty="0"/>
              <a:t>”, </a:t>
            </a:r>
            <a:r>
              <a:rPr lang="en-US" altLang="ko-KR" sz="1750" dirty="0" err="1">
                <a:solidFill>
                  <a:srgbClr val="C00000"/>
                </a:solidFill>
              </a:rPr>
              <a:t>row.names</a:t>
            </a:r>
            <a:r>
              <a:rPr lang="en-US" altLang="ko-KR" sz="1750" dirty="0">
                <a:solidFill>
                  <a:srgbClr val="C00000"/>
                </a:solidFill>
              </a:rPr>
              <a:t> =</a:t>
            </a:r>
            <a:r>
              <a:rPr lang="en-US" altLang="ko-KR" sz="1750" dirty="0"/>
              <a:t> </a:t>
            </a:r>
            <a:r>
              <a:rPr lang="ko-KR" altLang="en-US" sz="1750" dirty="0"/>
              <a:t>인덱스 포함 여부</a:t>
            </a:r>
            <a:r>
              <a:rPr lang="en-US" altLang="ko-KR" sz="1750" dirty="0"/>
              <a:t>)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데이터 프레임</a:t>
            </a:r>
            <a:r>
              <a:rPr lang="en-US" altLang="ko-KR" sz="2250" dirty="0"/>
              <a:t> – </a:t>
            </a:r>
            <a:r>
              <a:rPr lang="ko-KR" altLang="en-US" sz="2250" dirty="0"/>
              <a:t>파일 입출력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98908" y="3821732"/>
            <a:ext cx="3711572" cy="2741628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df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read.csv(“els_df.csv”);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df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    column1  column2  column3 …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1					….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2 					….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3					….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339916" y="3842052"/>
            <a:ext cx="4271444" cy="2411126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write.csv(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df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, “els_df.csv”,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row.names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= F)</a:t>
            </a:r>
          </a:p>
          <a:p>
            <a:pPr lvl="1">
              <a:lnSpc>
                <a:spcPct val="150000"/>
              </a:lnSpc>
            </a:pP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ko-Kore-KR" sz="1400" dirty="0">
              <a:solidFill>
                <a:srgbClr val="53585F"/>
              </a:solidFill>
            </a:endParaRPr>
          </a:p>
          <a:p>
            <a:pPr lvl="1">
              <a:lnSpc>
                <a:spcPct val="150000"/>
              </a:lnSpc>
            </a:pP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8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97308" y="5911488"/>
            <a:ext cx="732303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defTabSz="228600">
              <a:spcAft>
                <a:spcPts val="1000"/>
              </a:spcAft>
              <a:buSzPct val="75000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250" dirty="0">
                <a:solidFill>
                  <a:srgbClr val="ED244A"/>
                </a:solidFill>
              </a:rPr>
              <a:t># </a:t>
            </a:r>
            <a:r>
              <a:rPr lang="ko-KR" altLang="en-US" sz="1250" dirty="0">
                <a:solidFill>
                  <a:srgbClr val="ED244A"/>
                </a:solidFill>
              </a:rPr>
              <a:t>인덱스</a:t>
            </a:r>
            <a:endParaRPr sz="1250" dirty="0">
              <a:solidFill>
                <a:srgbClr val="ED244A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741" y="4828164"/>
            <a:ext cx="2562583" cy="7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14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데이터</a:t>
            </a:r>
            <a:r>
              <a:rPr lang="en-US" altLang="ko-KR" sz="1500" dirty="0"/>
              <a:t> </a:t>
            </a:r>
            <a:r>
              <a:rPr lang="ko-KR" altLang="en-US" sz="1500" dirty="0"/>
              <a:t>프레임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데이터프레임</a:t>
            </a:r>
            <a:r>
              <a:rPr lang="en-US" altLang="ko-KR" sz="1750" dirty="0"/>
              <a:t>[</a:t>
            </a:r>
            <a:r>
              <a:rPr lang="ko-KR" altLang="en-US" sz="1750" dirty="0">
                <a:solidFill>
                  <a:srgbClr val="ED234B"/>
                </a:solidFill>
              </a:rPr>
              <a:t>행 </a:t>
            </a:r>
            <a:r>
              <a:rPr lang="ko-KR" altLang="en-US" sz="1750" dirty="0"/>
              <a:t>위치</a:t>
            </a:r>
            <a:r>
              <a:rPr lang="en-US" altLang="ko-KR" sz="1750" dirty="0"/>
              <a:t>, </a:t>
            </a:r>
            <a:r>
              <a:rPr lang="ko-KR" altLang="en-US" sz="1750" dirty="0"/>
              <a:t>조건</a:t>
            </a:r>
            <a:r>
              <a:rPr lang="en-US" altLang="ko-KR" sz="1750" dirty="0"/>
              <a:t>, </a:t>
            </a:r>
            <a:r>
              <a:rPr lang="ko-KR" altLang="en-US" sz="1750" dirty="0">
                <a:solidFill>
                  <a:srgbClr val="7391FF"/>
                </a:solidFill>
              </a:rPr>
              <a:t>열 </a:t>
            </a:r>
            <a:r>
              <a:rPr lang="ko-KR" altLang="en-US" sz="1750" dirty="0"/>
              <a:t>위치</a:t>
            </a:r>
            <a:r>
              <a:rPr lang="en-US" altLang="ko-KR" sz="1750" dirty="0"/>
              <a:t>, </a:t>
            </a:r>
            <a:r>
              <a:rPr lang="ko-KR" altLang="en-US" sz="1750" dirty="0"/>
              <a:t>조건</a:t>
            </a:r>
            <a:r>
              <a:rPr lang="en-US" altLang="ko-KR" sz="1750" dirty="0"/>
              <a:t>]: </a:t>
            </a:r>
            <a:r>
              <a:rPr lang="ko-KR" altLang="en-US" sz="1750" dirty="0"/>
              <a:t>위치 혹은 조건에 맞는 </a:t>
            </a:r>
            <a:r>
              <a:rPr lang="ko-KR" altLang="en-US" sz="1750" dirty="0">
                <a:solidFill>
                  <a:srgbClr val="ED234B"/>
                </a:solidFill>
              </a:rPr>
              <a:t>행</a:t>
            </a:r>
            <a:r>
              <a:rPr lang="en-US" altLang="ko-KR" sz="1750" dirty="0"/>
              <a:t>, </a:t>
            </a:r>
            <a:r>
              <a:rPr lang="ko-KR" altLang="en-US" sz="1750" dirty="0">
                <a:solidFill>
                  <a:srgbClr val="7391FF"/>
                </a:solidFill>
              </a:rPr>
              <a:t>열</a:t>
            </a:r>
            <a:r>
              <a:rPr lang="ko-KR" altLang="en-US" sz="1750" dirty="0"/>
              <a:t>의 </a:t>
            </a:r>
            <a:r>
              <a:rPr lang="en-US" altLang="ko-KR" sz="1750" dirty="0"/>
              <a:t>element </a:t>
            </a:r>
            <a:r>
              <a:rPr lang="ko-KR" altLang="en-US" sz="1750" dirty="0"/>
              <a:t>탐색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데이터프레임</a:t>
            </a:r>
            <a:r>
              <a:rPr lang="en-US" altLang="ko-KR" sz="1750" dirty="0"/>
              <a:t>$</a:t>
            </a:r>
            <a:r>
              <a:rPr lang="ko-KR" altLang="en-US" sz="1750" dirty="0" err="1"/>
              <a:t>열이름</a:t>
            </a:r>
            <a:r>
              <a:rPr lang="en-US" altLang="ko-KR" sz="1750" dirty="0"/>
              <a:t>: </a:t>
            </a:r>
            <a:r>
              <a:rPr lang="ko-KR" altLang="en-US" sz="1750" dirty="0"/>
              <a:t>해당 열 접근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데이터 프레임</a:t>
            </a:r>
            <a:r>
              <a:rPr lang="en-US" altLang="ko-KR" sz="2250" dirty="0"/>
              <a:t> Indexing</a:t>
            </a:r>
            <a:r>
              <a:rPr lang="ko-KR" altLang="en-US" sz="2250" dirty="0"/>
              <a:t>과 </a:t>
            </a:r>
            <a:r>
              <a:rPr lang="en-US" altLang="ko-KR" sz="2250" dirty="0"/>
              <a:t>Filtering</a:t>
            </a:r>
            <a:endParaRPr lang="ko-KR" altLang="en-US" sz="2250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07468" y="3500651"/>
            <a:ext cx="3813172" cy="2752527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names &lt;- c(“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choi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“, 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jeong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”)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ages &lt;- c(28,27)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 &lt;-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data.frame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(names, ages); a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 names ages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1  choi   28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2 jeong   27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339916" y="3500651"/>
            <a:ext cx="3528392" cy="2752527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a[1,  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 names ages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1  choi   28</a:t>
            </a:r>
            <a:endParaRPr kumimoji="1" lang="en-US" altLang="ko-Kore-KR" sz="140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a[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a$name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== 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choi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”,  ]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 names ages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1  choi   28</a:t>
            </a:r>
            <a:br>
              <a:rPr kumimoji="1" lang="fr-FR" altLang="ko-Kore-KR" sz="1400" dirty="0">
                <a:solidFill>
                  <a:srgbClr val="53585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a$name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== 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choi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“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53585F"/>
                </a:solidFill>
              </a:rPr>
              <a:t>[1] TRUE  FALSE</a:t>
            </a:r>
            <a:endParaRPr kumimoji="1" lang="en-US" altLang="ko-Kore-KR" sz="1400" dirty="0">
              <a:solidFill>
                <a:srgbClr val="739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01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데이터</a:t>
            </a:r>
            <a:r>
              <a:rPr lang="en-US" altLang="ko-KR" sz="1500" dirty="0"/>
              <a:t> </a:t>
            </a:r>
            <a:r>
              <a:rPr lang="ko-KR" altLang="en-US" sz="1500" dirty="0"/>
              <a:t>프레임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1115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데이터 프레임의 행과 열 확인</a:t>
            </a:r>
            <a:r>
              <a:rPr lang="en-US" altLang="ko-KR" sz="1750" dirty="0"/>
              <a:t>: dim(x) – </a:t>
            </a:r>
            <a:r>
              <a:rPr lang="ko-KR" altLang="en-US" sz="1750" dirty="0"/>
              <a:t>행과</a:t>
            </a:r>
            <a:r>
              <a:rPr lang="en-US" altLang="ko-KR" sz="1750" dirty="0"/>
              <a:t> </a:t>
            </a:r>
            <a:r>
              <a:rPr lang="ko-KR" altLang="en-US" sz="1750" dirty="0"/>
              <a:t>열의 수 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nrow</a:t>
            </a:r>
            <a:r>
              <a:rPr lang="en-US" altLang="ko-KR" sz="1750" dirty="0"/>
              <a:t>(x) – </a:t>
            </a:r>
            <a:r>
              <a:rPr lang="ko-KR" altLang="en-US" sz="1750" dirty="0"/>
              <a:t>행의 수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ncol</a:t>
            </a:r>
            <a:r>
              <a:rPr lang="en-US" altLang="ko-KR" sz="1750" dirty="0"/>
              <a:t>(x) – </a:t>
            </a:r>
            <a:r>
              <a:rPr lang="ko-KR" altLang="en-US" sz="1750" dirty="0"/>
              <a:t>열의 수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데이터 프레임의 구조 확인</a:t>
            </a:r>
            <a:r>
              <a:rPr lang="en-US" altLang="ko-KR" sz="1750" dirty="0"/>
              <a:t>: </a:t>
            </a:r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1750" dirty="0"/>
              <a:t>str(x) – </a:t>
            </a:r>
            <a:r>
              <a:rPr lang="ko-KR" altLang="en-US" sz="1750" dirty="0"/>
              <a:t>데이터프레임 속성 파악</a:t>
            </a:r>
            <a:r>
              <a:rPr lang="en-US" altLang="ko-KR" sz="1750" dirty="0"/>
              <a:t> , head(x, n) – </a:t>
            </a:r>
            <a:r>
              <a:rPr lang="ko-KR" altLang="en-US" sz="1750" dirty="0"/>
              <a:t>상위 </a:t>
            </a:r>
            <a:r>
              <a:rPr lang="en-US" altLang="ko-KR" sz="1750" dirty="0"/>
              <a:t>n</a:t>
            </a:r>
            <a:r>
              <a:rPr lang="ko-KR" altLang="en-US" sz="1750" dirty="0"/>
              <a:t>개 행</a:t>
            </a:r>
            <a:r>
              <a:rPr lang="en-US" altLang="ko-KR" sz="1750" dirty="0"/>
              <a:t>, tail(x, n) – </a:t>
            </a:r>
            <a:r>
              <a:rPr lang="ko-KR" altLang="en-US" sz="1750" dirty="0"/>
              <a:t>하위 </a:t>
            </a:r>
            <a:r>
              <a:rPr lang="en-US" altLang="ko-KR" sz="1750" dirty="0"/>
              <a:t>n</a:t>
            </a:r>
            <a:r>
              <a:rPr lang="ko-KR" altLang="en-US" sz="1750" dirty="0"/>
              <a:t>개 행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데이터 프레임</a:t>
            </a:r>
            <a:r>
              <a:rPr lang="en-US" altLang="ko-KR" sz="2250" dirty="0"/>
              <a:t> </a:t>
            </a:r>
            <a:r>
              <a:rPr lang="ko-KR" altLang="en-US" sz="2250" dirty="0"/>
              <a:t>구조 확인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07468" y="3795648"/>
            <a:ext cx="4090834" cy="2707281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names &lt;- c(“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choi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“, “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jeong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”)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ages &lt;- c(28,27)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a &lt;-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data.frame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(names, ages); a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 names ages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1  choi   28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2 jeong   27</a:t>
            </a:r>
            <a:endParaRPr kumimoji="1" lang="en-US" altLang="ko-Kore-KR" sz="1400" dirty="0">
              <a:solidFill>
                <a:srgbClr val="53585F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5835486" y="3795647"/>
            <a:ext cx="4090834" cy="2707281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dim(a)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[1] 2 2</a:t>
            </a:r>
            <a:endParaRPr kumimoji="1" lang="en-US" altLang="ko-Kore-KR" sz="1400" dirty="0">
              <a:solidFill>
                <a:srgbClr val="7391FF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str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(a)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'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data.frame</a:t>
            </a:r>
            <a:r>
              <a:rPr kumimoji="1" lang="en-US" altLang="ko-Kore-KR" sz="1400" dirty="0">
                <a:solidFill>
                  <a:schemeClr val="tx1"/>
                </a:solidFill>
              </a:rPr>
              <a:t>':	2 obs. of  2 variables: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 $ names: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chr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 "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choi</a:t>
            </a:r>
            <a:r>
              <a:rPr kumimoji="1" lang="en-US" altLang="ko-Kore-KR" sz="1400" dirty="0">
                <a:solidFill>
                  <a:schemeClr val="tx1"/>
                </a:solidFill>
              </a:rPr>
              <a:t>" "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jeong</a:t>
            </a:r>
            <a:r>
              <a:rPr kumimoji="1" lang="en-US" altLang="ko-Kore-KR" sz="1400" dirty="0">
                <a:solidFill>
                  <a:schemeClr val="tx1"/>
                </a:solidFill>
              </a:rPr>
              <a:t>"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 $ ages :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num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 28 27</a:t>
            </a:r>
          </a:p>
        </p:txBody>
      </p:sp>
    </p:spTree>
    <p:extLst>
      <p:ext uri="{BB962C8B-B14F-4D97-AF65-F5344CB8AC3E}">
        <p14:creationId xmlns:p14="http://schemas.microsoft.com/office/powerpoint/2010/main" val="2562750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777319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1500" dirty="0"/>
              <a:t>데이터</a:t>
            </a:r>
            <a:r>
              <a:rPr lang="en-US" altLang="ko-KR" sz="1500" dirty="0"/>
              <a:t> </a:t>
            </a:r>
            <a:r>
              <a:rPr lang="ko-KR" altLang="en-US" sz="1500" dirty="0"/>
              <a:t>프레임 구조 살펴보기</a:t>
            </a:r>
            <a:endParaRPr sz="1500" dirty="0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1055064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신규 컬럼 추가 시 </a:t>
            </a:r>
            <a:r>
              <a:rPr lang="en-US" altLang="ko-KR" sz="1750" dirty="0"/>
              <a:t>: </a:t>
            </a:r>
            <a:r>
              <a:rPr lang="ko-KR" altLang="en-US" sz="1750" dirty="0"/>
              <a:t>데이터프레임</a:t>
            </a:r>
            <a:r>
              <a:rPr lang="en-US" altLang="ko-KR" sz="1750" dirty="0"/>
              <a:t>$</a:t>
            </a:r>
            <a:r>
              <a:rPr lang="ko-KR" altLang="en-US" sz="1750" dirty="0" err="1"/>
              <a:t>신규컬럼명</a:t>
            </a:r>
            <a:r>
              <a:rPr lang="ko-KR" altLang="en-US" sz="1750" dirty="0"/>
              <a:t> </a:t>
            </a:r>
            <a:r>
              <a:rPr lang="en-US" altLang="ko-KR" sz="1750" dirty="0"/>
              <a:t>&lt;- </a:t>
            </a:r>
            <a:r>
              <a:rPr lang="ko-KR" altLang="en-US" sz="1750" dirty="0"/>
              <a:t>값</a:t>
            </a:r>
            <a:endParaRPr lang="en-US" altLang="ko-KR" sz="1750" dirty="0"/>
          </a:p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1750" dirty="0"/>
              <a:t>컬럼 삭제 시 </a:t>
            </a:r>
            <a:r>
              <a:rPr lang="en-US" altLang="ko-KR" sz="1750" dirty="0"/>
              <a:t>: </a:t>
            </a:r>
            <a:r>
              <a:rPr lang="ko-KR" altLang="en-US" sz="1750" dirty="0"/>
              <a:t>데이터프레임</a:t>
            </a:r>
            <a:r>
              <a:rPr lang="en-US" altLang="ko-KR" sz="1750" dirty="0"/>
              <a:t>$</a:t>
            </a:r>
            <a:r>
              <a:rPr lang="ko-KR" altLang="en-US" sz="1750" dirty="0" err="1"/>
              <a:t>기존컬럼명</a:t>
            </a:r>
            <a:r>
              <a:rPr lang="ko-KR" altLang="en-US" sz="1750" dirty="0"/>
              <a:t> </a:t>
            </a:r>
            <a:r>
              <a:rPr lang="en-US" altLang="ko-KR" sz="1750" dirty="0"/>
              <a:t>&lt;- NULL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2250" dirty="0"/>
              <a:t>데이터 프레임의 열</a:t>
            </a:r>
            <a:r>
              <a:rPr lang="en-US" altLang="ko-KR" sz="2250" dirty="0"/>
              <a:t>(=</a:t>
            </a:r>
            <a:r>
              <a:rPr lang="ko-KR" altLang="en-US" sz="2250" dirty="0"/>
              <a:t>컬럼</a:t>
            </a:r>
            <a:r>
              <a:rPr lang="en-US" altLang="ko-KR" sz="2250" dirty="0"/>
              <a:t>, </a:t>
            </a:r>
            <a:r>
              <a:rPr lang="ko-KR" altLang="en-US" sz="2250" dirty="0"/>
              <a:t>변수</a:t>
            </a:r>
            <a:r>
              <a:rPr lang="en-US" altLang="ko-KR" sz="2250" dirty="0"/>
              <a:t>)</a:t>
            </a:r>
            <a:r>
              <a:rPr lang="ko-KR" altLang="en-US" sz="2250" dirty="0"/>
              <a:t> 추가 및 삭제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1307468" y="3437036"/>
            <a:ext cx="4016372" cy="281614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 names ages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1  choi   28</a:t>
            </a:r>
          </a:p>
          <a:p>
            <a:pPr lvl="1">
              <a:lnSpc>
                <a:spcPct val="150000"/>
              </a:lnSpc>
            </a:pPr>
            <a:r>
              <a:rPr kumimoji="1" lang="fr-FR" altLang="ko-Kore-KR" sz="1400" dirty="0">
                <a:solidFill>
                  <a:srgbClr val="53585F"/>
                </a:solidFill>
              </a:rPr>
              <a:t>2 jeong   27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a$gender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c(“male”, “female”)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121F276-4FFC-CF4B-AFB5-9D77FEE1E09E}"/>
              </a:ext>
            </a:extLst>
          </p:cNvPr>
          <p:cNvSpPr/>
          <p:nvPr/>
        </p:nvSpPr>
        <p:spPr>
          <a:xfrm>
            <a:off x="6061276" y="3437036"/>
            <a:ext cx="3528392" cy="2816142"/>
          </a:xfrm>
          <a:prstGeom prst="roundRect">
            <a:avLst>
              <a:gd name="adj" fmla="val 7205"/>
            </a:avLst>
          </a:prstGeom>
          <a:solidFill>
            <a:srgbClr val="EDEBE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rgbClr val="7391FF"/>
                </a:solidFill>
              </a:rPr>
              <a:t>&gt; a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 names ages gender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1 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choi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  28   male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2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jeong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  27 female</a:t>
            </a:r>
            <a:br>
              <a:rPr kumimoji="1" lang="en-US" altLang="ko-Kore-KR" sz="1400" dirty="0">
                <a:solidFill>
                  <a:schemeClr val="tx1"/>
                </a:solidFill>
              </a:rPr>
            </a:br>
            <a:r>
              <a:rPr kumimoji="1" lang="en-US" altLang="ko-Kore-KR" sz="1400" dirty="0">
                <a:solidFill>
                  <a:srgbClr val="7391FF"/>
                </a:solidFill>
              </a:rPr>
              <a:t>&gt; </a:t>
            </a:r>
            <a:r>
              <a:rPr kumimoji="1" lang="en-US" altLang="ko-Kore-KR" sz="1400" dirty="0" err="1">
                <a:solidFill>
                  <a:srgbClr val="7391FF"/>
                </a:solidFill>
              </a:rPr>
              <a:t>a$ages</a:t>
            </a:r>
            <a:r>
              <a:rPr kumimoji="1" lang="en-US" altLang="ko-Kore-KR" sz="1400" dirty="0">
                <a:solidFill>
                  <a:srgbClr val="7391FF"/>
                </a:solidFill>
              </a:rPr>
              <a:t> &lt;- NULL</a:t>
            </a:r>
            <a:br>
              <a:rPr kumimoji="1" lang="en-US" altLang="ko-Kore-KR" sz="1400" dirty="0">
                <a:solidFill>
                  <a:srgbClr val="7391FF"/>
                </a:solidFill>
              </a:rPr>
            </a:br>
            <a:r>
              <a:rPr kumimoji="1" lang="en-US" altLang="ko-Kore-KR" sz="1400" dirty="0">
                <a:solidFill>
                  <a:schemeClr val="tx1"/>
                </a:solidFill>
              </a:rPr>
              <a:t> names gender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1 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choi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  male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dirty="0">
                <a:solidFill>
                  <a:schemeClr val="tx1"/>
                </a:solidFill>
              </a:rPr>
              <a:t>2 </a:t>
            </a:r>
            <a:r>
              <a:rPr kumimoji="1" lang="en-US" altLang="ko-Kore-KR" sz="1400" dirty="0" err="1">
                <a:solidFill>
                  <a:schemeClr val="tx1"/>
                </a:solidFill>
              </a:rPr>
              <a:t>jeong</a:t>
            </a:r>
            <a:r>
              <a:rPr kumimoji="1" lang="en-US" altLang="ko-Kore-KR" sz="1400" dirty="0">
                <a:solidFill>
                  <a:schemeClr val="tx1"/>
                </a:solidFill>
              </a:rPr>
              <a:t> female</a:t>
            </a:r>
          </a:p>
        </p:txBody>
      </p:sp>
    </p:spTree>
    <p:extLst>
      <p:ext uri="{BB962C8B-B14F-4D97-AF65-F5344CB8AC3E}">
        <p14:creationId xmlns:p14="http://schemas.microsoft.com/office/powerpoint/2010/main" val="27425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R Studio </a:t>
            </a:r>
            <a:r>
              <a:rPr lang="ko-KR" altLang="en-US" sz="1750" dirty="0"/>
              <a:t>다운 링크</a:t>
            </a:r>
            <a:r>
              <a:rPr lang="en-US" altLang="ko-KR" sz="1750" dirty="0"/>
              <a:t>: </a:t>
            </a:r>
            <a:r>
              <a:rPr lang="en-US" sz="1750" dirty="0"/>
              <a:t>https://www.rstudio.com/products/rstudio/download/</a:t>
            </a: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Studio </a:t>
            </a:r>
            <a:r>
              <a:rPr lang="ko-KR" altLang="en-US" sz="2250" dirty="0"/>
              <a:t>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7A95B-9A17-3DCC-FFC1-C205C72A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55" y="3111855"/>
            <a:ext cx="5341290" cy="338614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974769" y="5241292"/>
            <a:ext cx="2743022" cy="1256708"/>
          </a:xfrm>
          <a:prstGeom prst="rect">
            <a:avLst/>
          </a:prstGeom>
          <a:noFill/>
          <a:ln w="57150">
            <a:solidFill>
              <a:srgbClr val="ED2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83203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Studio </a:t>
            </a:r>
            <a:r>
              <a:rPr lang="ko-KR" altLang="en-US" sz="2250" dirty="0"/>
              <a:t>설치하기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.exe </a:t>
            </a:r>
            <a:r>
              <a:rPr lang="ko-KR" altLang="en-US" sz="1750" dirty="0"/>
              <a:t>파일 실행</a:t>
            </a:r>
            <a:endParaRPr sz="17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114" y="3628078"/>
            <a:ext cx="2786452" cy="17385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28" y="3628078"/>
            <a:ext cx="2791215" cy="1738555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5893338" y="4276065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227" y="4113076"/>
            <a:ext cx="649370" cy="8590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2494742" y="4276065"/>
            <a:ext cx="315546" cy="360040"/>
          </a:xfrm>
          <a:prstGeom prst="rightArrow">
            <a:avLst/>
          </a:prstGeom>
          <a:solidFill>
            <a:srgbClr val="739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21232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762397" y="730151"/>
            <a:ext cx="2222500" cy="243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>
              <a:spcBef>
                <a:spcPts val="5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1500" dirty="0"/>
              <a:t>R </a:t>
            </a:r>
            <a:r>
              <a:rPr lang="ko-KR" altLang="en-US" sz="1500" dirty="0"/>
              <a:t>들어가기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FAEBC451-C9D3-0D4D-81EF-81A62425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89" y="6498000"/>
            <a:ext cx="2743022" cy="36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75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75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ECCF9E75-D7F9-D644-9E5F-2F487605A0B9}"/>
              </a:ext>
            </a:extLst>
          </p:cNvPr>
          <p:cNvSpPr/>
          <p:nvPr/>
        </p:nvSpPr>
        <p:spPr>
          <a:xfrm>
            <a:off x="659396" y="1498592"/>
            <a:ext cx="11025001" cy="5746832"/>
          </a:xfrm>
          <a:prstGeom prst="roundRect">
            <a:avLst>
              <a:gd name="adj" fmla="val 6118"/>
            </a:avLst>
          </a:prstGeom>
          <a:solidFill>
            <a:srgbClr val="F0F5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17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197979" y="25292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sz="1750" dirty="0"/>
          </a:p>
        </p:txBody>
      </p:sp>
      <p:sp>
        <p:nvSpPr>
          <p:cNvPr id="19" name="Shape 133">
            <a:extLst>
              <a:ext uri="{FF2B5EF4-FFF2-40B4-BE49-F238E27FC236}">
                <a16:creationId xmlns:a16="http://schemas.microsoft.com/office/drawing/2014/main" id="{99AF8801-7734-7E40-A55B-833239E5BAD2}"/>
              </a:ext>
            </a:extLst>
          </p:cNvPr>
          <p:cNvSpPr/>
          <p:nvPr/>
        </p:nvSpPr>
        <p:spPr>
          <a:xfrm>
            <a:off x="1199456" y="1916832"/>
            <a:ext cx="62360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350" tIns="6350" rIns="6350" bIns="6350" anchor="t">
            <a:spAutoFit/>
          </a:bodyPr>
          <a:lstStyle/>
          <a:p>
            <a:pPr defTabSz="228600">
              <a:spcBef>
                <a:spcPts val="600"/>
              </a:spcBef>
              <a:spcAft>
                <a:spcPts val="750"/>
              </a:spcAft>
              <a:defRPr sz="4500" spc="-45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2250" dirty="0"/>
              <a:t>R Studio </a:t>
            </a:r>
            <a:r>
              <a:rPr lang="ko-KR" altLang="en-US" sz="2250" dirty="0"/>
              <a:t>설치하기</a:t>
            </a:r>
          </a:p>
        </p:txBody>
      </p:sp>
      <p:sp>
        <p:nvSpPr>
          <p:cNvPr id="21" name="Shape 158">
            <a:extLst>
              <a:ext uri="{FF2B5EF4-FFF2-40B4-BE49-F238E27FC236}">
                <a16:creationId xmlns:a16="http://schemas.microsoft.com/office/drawing/2014/main" id="{87F20B84-DFFB-A64D-AD8B-ABF49B2D15D1}"/>
              </a:ext>
            </a:extLst>
          </p:cNvPr>
          <p:cNvSpPr/>
          <p:nvPr/>
        </p:nvSpPr>
        <p:spPr>
          <a:xfrm>
            <a:off x="1274179" y="2605405"/>
            <a:ext cx="8354405" cy="32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213702" indent="-213702" defTabSz="228600">
              <a:spcAft>
                <a:spcPts val="1000"/>
              </a:spcAft>
              <a:buSzPct val="75000"/>
              <a:buChar char="•"/>
              <a:defRPr sz="3500" spc="-3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sz="1750" dirty="0"/>
              <a:t>R Studio </a:t>
            </a:r>
            <a:r>
              <a:rPr lang="ko-KR" altLang="en-US" sz="1750" dirty="0"/>
              <a:t>실행 화면</a:t>
            </a:r>
            <a:endParaRPr sz="1750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6" y="3002205"/>
            <a:ext cx="6921643" cy="37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11728</TotalTime>
  <Words>6482</Words>
  <Application>Microsoft Office PowerPoint</Application>
  <PresentationFormat>와이드스크린</PresentationFormat>
  <Paragraphs>876</Paragraphs>
  <Slides>65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SpoqaHanSans-Bold</vt:lpstr>
      <vt:lpstr>SpoqaHanSans-Light</vt:lpstr>
      <vt:lpstr>SpoqaHanSans-Regular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찬희 이</dc:creator>
  <cp:lastModifiedBy>이 찬희</cp:lastModifiedBy>
  <cp:revision>25</cp:revision>
  <dcterms:created xsi:type="dcterms:W3CDTF">2023-12-21T13:28:12Z</dcterms:created>
  <dcterms:modified xsi:type="dcterms:W3CDTF">2024-01-04T10:57:51Z</dcterms:modified>
</cp:coreProperties>
</file>