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7" r:id="rId2"/>
    <p:sldId id="288" r:id="rId3"/>
    <p:sldId id="289" r:id="rId4"/>
    <p:sldId id="300" r:id="rId5"/>
    <p:sldId id="290" r:id="rId6"/>
    <p:sldId id="293" r:id="rId7"/>
    <p:sldId id="291" r:id="rId8"/>
    <p:sldId id="292" r:id="rId9"/>
    <p:sldId id="294" r:id="rId10"/>
    <p:sldId id="295" r:id="rId11"/>
    <p:sldId id="296" r:id="rId12"/>
    <p:sldId id="297" r:id="rId13"/>
    <p:sldId id="299" r:id="rId14"/>
    <p:sldId id="275" r:id="rId15"/>
    <p:sldId id="325" r:id="rId16"/>
    <p:sldId id="301" r:id="rId17"/>
    <p:sldId id="264" r:id="rId18"/>
    <p:sldId id="302" r:id="rId19"/>
    <p:sldId id="303" r:id="rId20"/>
    <p:sldId id="304" r:id="rId21"/>
    <p:sldId id="305" r:id="rId22"/>
    <p:sldId id="306" r:id="rId23"/>
    <p:sldId id="313" r:id="rId24"/>
    <p:sldId id="314" r:id="rId25"/>
    <p:sldId id="315" r:id="rId26"/>
    <p:sldId id="307" r:id="rId27"/>
    <p:sldId id="308" r:id="rId28"/>
    <p:sldId id="309" r:id="rId29"/>
    <p:sldId id="310" r:id="rId30"/>
    <p:sldId id="311" r:id="rId31"/>
    <p:sldId id="312" r:id="rId32"/>
    <p:sldId id="258" r:id="rId33"/>
    <p:sldId id="316" r:id="rId34"/>
    <p:sldId id="317" r:id="rId35"/>
    <p:sldId id="319" r:id="rId36"/>
    <p:sldId id="318" r:id="rId37"/>
    <p:sldId id="320" r:id="rId38"/>
    <p:sldId id="322" r:id="rId39"/>
    <p:sldId id="321" r:id="rId40"/>
    <p:sldId id="323" r:id="rId41"/>
    <p:sldId id="324" r:id="rId42"/>
    <p:sldId id="326" r:id="rId43"/>
    <p:sldId id="328" r:id="rId44"/>
    <p:sldId id="329" r:id="rId45"/>
    <p:sldId id="332" r:id="rId46"/>
    <p:sldId id="333" r:id="rId47"/>
    <p:sldId id="331" r:id="rId48"/>
    <p:sldId id="334" r:id="rId49"/>
    <p:sldId id="335" r:id="rId50"/>
    <p:sldId id="336" r:id="rId51"/>
    <p:sldId id="337" r:id="rId52"/>
    <p:sldId id="338" r:id="rId53"/>
    <p:sldId id="340" r:id="rId54"/>
    <p:sldId id="342" r:id="rId55"/>
    <p:sldId id="343" r:id="rId56"/>
    <p:sldId id="345" r:id="rId57"/>
    <p:sldId id="348" r:id="rId58"/>
    <p:sldId id="346" r:id="rId59"/>
    <p:sldId id="349" r:id="rId60"/>
    <p:sldId id="350" r:id="rId61"/>
    <p:sldId id="351" r:id="rId62"/>
    <p:sldId id="352" r:id="rId63"/>
    <p:sldId id="353" r:id="rId64"/>
    <p:sldId id="357" r:id="rId65"/>
    <p:sldId id="354" r:id="rId66"/>
    <p:sldId id="356" r:id="rId67"/>
    <p:sldId id="358" r:id="rId68"/>
    <p:sldId id="359" r:id="rId69"/>
    <p:sldId id="360" r:id="rId70"/>
    <p:sldId id="362" r:id="rId71"/>
    <p:sldId id="363" r:id="rId72"/>
    <p:sldId id="361" r:id="rId73"/>
    <p:sldId id="364" r:id="rId74"/>
    <p:sldId id="366" r:id="rId75"/>
    <p:sldId id="365" r:id="rId76"/>
    <p:sldId id="367" r:id="rId77"/>
    <p:sldId id="368" r:id="rId78"/>
    <p:sldId id="369" r:id="rId79"/>
    <p:sldId id="370" r:id="rId80"/>
    <p:sldId id="371" r:id="rId81"/>
    <p:sldId id="372" r:id="rId82"/>
    <p:sldId id="374" r:id="rId83"/>
    <p:sldId id="298" r:id="rId8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16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106" autoAdjust="0"/>
    <p:restoredTop sz="94660"/>
  </p:normalViewPr>
  <p:slideViewPr>
    <p:cSldViewPr snapToGrid="0">
      <p:cViewPr>
        <p:scale>
          <a:sx n="50" d="100"/>
          <a:sy n="50" d="100"/>
        </p:scale>
        <p:origin x="588" y="7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BE"/>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BE"/>
          </a:p>
        </p:txBody>
      </p:sp>
      <p:sp>
        <p:nvSpPr>
          <p:cNvPr id="4" name="Espace réservé de la date 3"/>
          <p:cNvSpPr>
            <a:spLocks noGrp="1"/>
          </p:cNvSpPr>
          <p:nvPr>
            <p:ph type="dt" sz="half" idx="10"/>
          </p:nvPr>
        </p:nvSpPr>
        <p:spPr/>
        <p:txBody>
          <a:bodyPr/>
          <a:lstStyle/>
          <a:p>
            <a:fld id="{1AE95D3F-D970-471E-BE66-51941615422B}" type="datetimeFigureOut">
              <a:rPr lang="fr-BE" smtClean="0"/>
              <a:t>27-01-22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37DE6CE8-EFB5-408A-8E2B-82523F6AA774}" type="slidenum">
              <a:rPr lang="fr-BE" smtClean="0"/>
              <a:t>‹N°›</a:t>
            </a:fld>
            <a:endParaRPr lang="fr-BE"/>
          </a:p>
        </p:txBody>
      </p:sp>
    </p:spTree>
    <p:extLst>
      <p:ext uri="{BB962C8B-B14F-4D97-AF65-F5344CB8AC3E}">
        <p14:creationId xmlns:p14="http://schemas.microsoft.com/office/powerpoint/2010/main" val="3959262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1AE95D3F-D970-471E-BE66-51941615422B}" type="datetimeFigureOut">
              <a:rPr lang="fr-BE" smtClean="0"/>
              <a:t>27-01-22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37DE6CE8-EFB5-408A-8E2B-82523F6AA774}" type="slidenum">
              <a:rPr lang="fr-BE" smtClean="0"/>
              <a:t>‹N°›</a:t>
            </a:fld>
            <a:endParaRPr lang="fr-BE"/>
          </a:p>
        </p:txBody>
      </p:sp>
    </p:spTree>
    <p:extLst>
      <p:ext uri="{BB962C8B-B14F-4D97-AF65-F5344CB8AC3E}">
        <p14:creationId xmlns:p14="http://schemas.microsoft.com/office/powerpoint/2010/main" val="793904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BE"/>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1AE95D3F-D970-471E-BE66-51941615422B}" type="datetimeFigureOut">
              <a:rPr lang="fr-BE" smtClean="0"/>
              <a:t>27-01-22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37DE6CE8-EFB5-408A-8E2B-82523F6AA774}" type="slidenum">
              <a:rPr lang="fr-BE" smtClean="0"/>
              <a:t>‹N°›</a:t>
            </a:fld>
            <a:endParaRPr lang="fr-BE"/>
          </a:p>
        </p:txBody>
      </p:sp>
    </p:spTree>
    <p:extLst>
      <p:ext uri="{BB962C8B-B14F-4D97-AF65-F5344CB8AC3E}">
        <p14:creationId xmlns:p14="http://schemas.microsoft.com/office/powerpoint/2010/main" val="568086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BE"/>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1AE95D3F-D970-471E-BE66-51941615422B}" type="datetimeFigureOut">
              <a:rPr lang="fr-BE" smtClean="0"/>
              <a:t>27-01-22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37DE6CE8-EFB5-408A-8E2B-82523F6AA774}" type="slidenum">
              <a:rPr lang="fr-BE" smtClean="0"/>
              <a:t>‹N°›</a:t>
            </a:fld>
            <a:endParaRPr lang="fr-BE"/>
          </a:p>
        </p:txBody>
      </p:sp>
    </p:spTree>
    <p:extLst>
      <p:ext uri="{BB962C8B-B14F-4D97-AF65-F5344CB8AC3E}">
        <p14:creationId xmlns:p14="http://schemas.microsoft.com/office/powerpoint/2010/main" val="281060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BE"/>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1AE95D3F-D970-471E-BE66-51941615422B}" type="datetimeFigureOut">
              <a:rPr lang="fr-BE" smtClean="0"/>
              <a:t>27-01-22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37DE6CE8-EFB5-408A-8E2B-82523F6AA774}" type="slidenum">
              <a:rPr lang="fr-BE" smtClean="0"/>
              <a:t>‹N°›</a:t>
            </a:fld>
            <a:endParaRPr lang="fr-BE"/>
          </a:p>
        </p:txBody>
      </p:sp>
    </p:spTree>
    <p:extLst>
      <p:ext uri="{BB962C8B-B14F-4D97-AF65-F5344CB8AC3E}">
        <p14:creationId xmlns:p14="http://schemas.microsoft.com/office/powerpoint/2010/main" val="1962351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BE"/>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e la date 4"/>
          <p:cNvSpPr>
            <a:spLocks noGrp="1"/>
          </p:cNvSpPr>
          <p:nvPr>
            <p:ph type="dt" sz="half" idx="10"/>
          </p:nvPr>
        </p:nvSpPr>
        <p:spPr/>
        <p:txBody>
          <a:bodyPr/>
          <a:lstStyle/>
          <a:p>
            <a:fld id="{1AE95D3F-D970-471E-BE66-51941615422B}" type="datetimeFigureOut">
              <a:rPr lang="fr-BE" smtClean="0"/>
              <a:t>27-01-22</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37DE6CE8-EFB5-408A-8E2B-82523F6AA774}" type="slidenum">
              <a:rPr lang="fr-BE" smtClean="0"/>
              <a:t>‹N°›</a:t>
            </a:fld>
            <a:endParaRPr lang="fr-BE"/>
          </a:p>
        </p:txBody>
      </p:sp>
    </p:spTree>
    <p:extLst>
      <p:ext uri="{BB962C8B-B14F-4D97-AF65-F5344CB8AC3E}">
        <p14:creationId xmlns:p14="http://schemas.microsoft.com/office/powerpoint/2010/main" val="3123443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BE"/>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Espace réservé de la date 6"/>
          <p:cNvSpPr>
            <a:spLocks noGrp="1"/>
          </p:cNvSpPr>
          <p:nvPr>
            <p:ph type="dt" sz="half" idx="10"/>
          </p:nvPr>
        </p:nvSpPr>
        <p:spPr/>
        <p:txBody>
          <a:bodyPr/>
          <a:lstStyle/>
          <a:p>
            <a:fld id="{1AE95D3F-D970-471E-BE66-51941615422B}" type="datetimeFigureOut">
              <a:rPr lang="fr-BE" smtClean="0"/>
              <a:t>27-01-22</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37DE6CE8-EFB5-408A-8E2B-82523F6AA774}" type="slidenum">
              <a:rPr lang="fr-BE" smtClean="0"/>
              <a:t>‹N°›</a:t>
            </a:fld>
            <a:endParaRPr lang="fr-BE"/>
          </a:p>
        </p:txBody>
      </p:sp>
    </p:spTree>
    <p:extLst>
      <p:ext uri="{BB962C8B-B14F-4D97-AF65-F5344CB8AC3E}">
        <p14:creationId xmlns:p14="http://schemas.microsoft.com/office/powerpoint/2010/main" val="2844778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BE"/>
          </a:p>
        </p:txBody>
      </p:sp>
      <p:sp>
        <p:nvSpPr>
          <p:cNvPr id="3" name="Espace réservé de la date 2"/>
          <p:cNvSpPr>
            <a:spLocks noGrp="1"/>
          </p:cNvSpPr>
          <p:nvPr>
            <p:ph type="dt" sz="half" idx="10"/>
          </p:nvPr>
        </p:nvSpPr>
        <p:spPr/>
        <p:txBody>
          <a:bodyPr/>
          <a:lstStyle/>
          <a:p>
            <a:fld id="{1AE95D3F-D970-471E-BE66-51941615422B}" type="datetimeFigureOut">
              <a:rPr lang="fr-BE" smtClean="0"/>
              <a:t>27-01-22</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37DE6CE8-EFB5-408A-8E2B-82523F6AA774}" type="slidenum">
              <a:rPr lang="fr-BE" smtClean="0"/>
              <a:t>‹N°›</a:t>
            </a:fld>
            <a:endParaRPr lang="fr-BE"/>
          </a:p>
        </p:txBody>
      </p:sp>
    </p:spTree>
    <p:extLst>
      <p:ext uri="{BB962C8B-B14F-4D97-AF65-F5344CB8AC3E}">
        <p14:creationId xmlns:p14="http://schemas.microsoft.com/office/powerpoint/2010/main" val="385717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1AE95D3F-D970-471E-BE66-51941615422B}" type="datetimeFigureOut">
              <a:rPr lang="fr-BE" smtClean="0"/>
              <a:t>27-01-22</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37DE6CE8-EFB5-408A-8E2B-82523F6AA774}" type="slidenum">
              <a:rPr lang="fr-BE" smtClean="0"/>
              <a:t>‹N°›</a:t>
            </a:fld>
            <a:endParaRPr lang="fr-BE"/>
          </a:p>
        </p:txBody>
      </p:sp>
    </p:spTree>
    <p:extLst>
      <p:ext uri="{BB962C8B-B14F-4D97-AF65-F5344CB8AC3E}">
        <p14:creationId xmlns:p14="http://schemas.microsoft.com/office/powerpoint/2010/main" val="537060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BE"/>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1AE95D3F-D970-471E-BE66-51941615422B}" type="datetimeFigureOut">
              <a:rPr lang="fr-BE" smtClean="0"/>
              <a:t>27-01-22</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37DE6CE8-EFB5-408A-8E2B-82523F6AA774}" type="slidenum">
              <a:rPr lang="fr-BE" smtClean="0"/>
              <a:t>‹N°›</a:t>
            </a:fld>
            <a:endParaRPr lang="fr-BE"/>
          </a:p>
        </p:txBody>
      </p:sp>
    </p:spTree>
    <p:extLst>
      <p:ext uri="{BB962C8B-B14F-4D97-AF65-F5344CB8AC3E}">
        <p14:creationId xmlns:p14="http://schemas.microsoft.com/office/powerpoint/2010/main" val="2748598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BE"/>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1AE95D3F-D970-471E-BE66-51941615422B}" type="datetimeFigureOut">
              <a:rPr lang="fr-BE" smtClean="0"/>
              <a:t>27-01-22</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37DE6CE8-EFB5-408A-8E2B-82523F6AA774}" type="slidenum">
              <a:rPr lang="fr-BE" smtClean="0"/>
              <a:t>‹N°›</a:t>
            </a:fld>
            <a:endParaRPr lang="fr-BE"/>
          </a:p>
        </p:txBody>
      </p:sp>
    </p:spTree>
    <p:extLst>
      <p:ext uri="{BB962C8B-B14F-4D97-AF65-F5344CB8AC3E}">
        <p14:creationId xmlns:p14="http://schemas.microsoft.com/office/powerpoint/2010/main" val="541570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BE"/>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E95D3F-D970-471E-BE66-51941615422B}" type="datetimeFigureOut">
              <a:rPr lang="fr-BE" smtClean="0"/>
              <a:t>27-01-22</a:t>
            </a:fld>
            <a:endParaRPr lang="fr-BE"/>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DE6CE8-EFB5-408A-8E2B-82523F6AA774}" type="slidenum">
              <a:rPr lang="fr-BE" smtClean="0"/>
              <a:t>‹N°›</a:t>
            </a:fld>
            <a:endParaRPr lang="fr-BE"/>
          </a:p>
        </p:txBody>
      </p:sp>
    </p:spTree>
    <p:extLst>
      <p:ext uri="{BB962C8B-B14F-4D97-AF65-F5344CB8AC3E}">
        <p14:creationId xmlns:p14="http://schemas.microsoft.com/office/powerpoint/2010/main" val="1204466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stackoverflow.com/a/28197651"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stackoverflow.com/a/28197651"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stackoverflow.com/a/28197651"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stackoverflow.com/a/2819765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stackoverflow.com/a/28197651"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docs.datastax.com/en/cassandra-oss/3.0/cassandra/architecture/archDataDistributeReplication.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0.png"/></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5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8" Type="http://schemas.openxmlformats.org/officeDocument/2006/relationships/hyperlink" Target="https://docs.datastax.com/en/cassandra-oss/3.0/cassandra/operations/opsRepairNodesHintedHandoff.html" TargetMode="External"/><Relationship Id="rId3" Type="http://schemas.openxmlformats.org/officeDocument/2006/relationships/hyperlink" Target="https://docs.datastax.com/en/cassandra-oss/3.0/cassandra/dml/dmlHowDataWritten.html#dmlHowDataWritten__logging-writes-and-memtable-storage" TargetMode="External"/><Relationship Id="rId7" Type="http://schemas.openxmlformats.org/officeDocument/2006/relationships/hyperlink" Target="https://docs.datastax.com/en/cassandra-oss/3.0/cassandra/architecture/archDataDistributeReplication.html#archDataDistributeReplication__rep-strategy-ul" TargetMode="External"/><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hyperlink" Target="https://docs.datastax.com/en/cassandra-oss/3.0/cassandra/architecture/archDataDistributeReplication.html" TargetMode="External"/><Relationship Id="rId5" Type="http://schemas.openxmlformats.org/officeDocument/2006/relationships/hyperlink" Target="https://docs.datastax.com/en/glossary/doc/glossary/gloss_coordinator_node.html" TargetMode="External"/><Relationship Id="rId4" Type="http://schemas.openxmlformats.org/officeDocument/2006/relationships/hyperlink" Target="https://docs.datastax.com/en/glossary/doc/glossary/gloss_data_center.html"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hyperlink" Target="https://docs.datastax.com/en/cassandra-oss/3.0/cassandra/operations/opsRepairNodesHintedHandoff.html" TargetMode="External"/><Relationship Id="rId3" Type="http://schemas.openxmlformats.org/officeDocument/2006/relationships/hyperlink" Target="https://docs.datastax.com/en/cassandra-oss/3.0/cassandra/dml/dmlHowDataWritten.html#dmlHowDataWritten__logging-writes-and-memtable-storage" TargetMode="External"/><Relationship Id="rId7" Type="http://schemas.openxmlformats.org/officeDocument/2006/relationships/hyperlink" Target="https://docs.datastax.com/en/cassandra-oss/3.0/cassandra/architecture/archDataDistributeReplication.html#archDataDistributeReplication__rep-strategy-ul" TargetMode="External"/><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hyperlink" Target="https://docs.datastax.com/en/cassandra-oss/3.0/cassandra/architecture/archDataDistributeReplication.html" TargetMode="External"/><Relationship Id="rId5" Type="http://schemas.openxmlformats.org/officeDocument/2006/relationships/hyperlink" Target="https://docs.datastax.com/en/glossary/doc/glossary/gloss_coordinator_node.html" TargetMode="External"/><Relationship Id="rId4" Type="http://schemas.openxmlformats.org/officeDocument/2006/relationships/hyperlink" Target="https://docs.datastax.com/en/glossary/doc/glossary/gloss_data_center.html" TargetMode="External"/><Relationship Id="rId9" Type="http://schemas.openxmlformats.org/officeDocument/2006/relationships/image" Target="../media/image22.png"/></Relationships>
</file>

<file path=ppt/slides/_rels/slide81.xml.rels><?xml version="1.0" encoding="UTF-8" standalone="yes"?>
<Relationships xmlns="http://schemas.openxmlformats.org/package/2006/relationships"><Relationship Id="rId8" Type="http://schemas.openxmlformats.org/officeDocument/2006/relationships/hyperlink" Target="https://docs.datastax.com/en/cassandra-oss/3.0/cassandra/dml/dmlLtwtTransactions.html" TargetMode="External"/><Relationship Id="rId3" Type="http://schemas.openxmlformats.org/officeDocument/2006/relationships/hyperlink" Target="https://docs.datastax.com/en/glossary/doc/glossary/gloss_data_center.html" TargetMode="External"/><Relationship Id="rId7" Type="http://schemas.openxmlformats.org/officeDocument/2006/relationships/hyperlink" Target="https://docs.datastax.com/en/cassandra-oss/3.0/cassandra/dml/dmlHowDataWritten.html#dmlHowDataWritten__logging-writes-and-memtable-storage" TargetMode="External"/><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hyperlink" Target="https://docs.datastax.com/en/glossary/doc/glossary/gloss_read_repair.html" TargetMode="External"/><Relationship Id="rId5" Type="http://schemas.openxmlformats.org/officeDocument/2006/relationships/hyperlink" Target="https://docs.datastax.com/en/cassandra-oss/3.0/cassandra/architecture/archSnitchesAbout.html" TargetMode="External"/><Relationship Id="rId4" Type="http://schemas.openxmlformats.org/officeDocument/2006/relationships/hyperlink" Target="https://docs.datastax.com/en/glossary/doc/glossary/gloss_coordinator_node.html" TargetMode="External"/><Relationship Id="rId9" Type="http://schemas.openxmlformats.org/officeDocument/2006/relationships/hyperlink" Target="https://docs.datastax.com/en/cassandra-oss/3.0/cassandra/dml/dmlAboutDataConsistency.html#dmlAboutDataConsistency__linearizable-consistency" TargetMode="External"/></Relationships>
</file>

<file path=ppt/slides/_rels/slide8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8" Type="http://schemas.openxmlformats.org/officeDocument/2006/relationships/hyperlink" Target="https://docs.datastax.com/en/cassandra-oss/2.1/cassandra/dml/dml_about_transactions_c.html" TargetMode="External"/><Relationship Id="rId3" Type="http://schemas.openxmlformats.org/officeDocument/2006/relationships/hyperlink" Target="https://docs.datastax.com/en/cassandra-oss/3.0/cassandra/configuration/configCassandra_yaml.html#configCassandra_yaml__partitioner" TargetMode="External"/><Relationship Id="rId7" Type="http://schemas.openxmlformats.org/officeDocument/2006/relationships/hyperlink" Target="https://www.educba.com/cassandra-vs-mysql/" TargetMode="External"/><Relationship Id="rId2" Type="http://schemas.openxmlformats.org/officeDocument/2006/relationships/hyperlink" Target="https://en.wikipedia.org/wiki/CAP_theorem" TargetMode="External"/><Relationship Id="rId1" Type="http://schemas.openxmlformats.org/officeDocument/2006/relationships/slideLayout" Target="../slideLayouts/slideLayout2.xml"/><Relationship Id="rId6" Type="http://schemas.openxmlformats.org/officeDocument/2006/relationships/hyperlink" Target="https://www.educba.com/data-model-in-cassandra/" TargetMode="External"/><Relationship Id="rId5" Type="http://schemas.openxmlformats.org/officeDocument/2006/relationships/hyperlink" Target="https://www.datastax.com/blog/basic-rules-cassandra-data-modeling" TargetMode="External"/><Relationship Id="rId4" Type="http://schemas.openxmlformats.org/officeDocument/2006/relationships/hyperlink" Target="https://www.baeldung.com/cassandra-keys" TargetMode="External"/><Relationship Id="rId9" Type="http://schemas.openxmlformats.org/officeDocument/2006/relationships/hyperlink" Target="https://docs.datastax.com/en/cassandra-oss/3.0/cassandra/dml/dmlConfigConsistency.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Résultat de recherche d'images pour &quot;geometric shapes art&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6304" y="3834827"/>
            <a:ext cx="4499992" cy="302189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7634296" y="3834827"/>
            <a:ext cx="5472608" cy="3312369"/>
          </a:xfrm>
          <a:prstGeom prst="rect">
            <a:avLst/>
          </a:prstGeom>
          <a:gradFill flip="none" rotWithShape="1">
            <a:gsLst>
              <a:gs pos="11000">
                <a:schemeClr val="bg1"/>
              </a:gs>
              <a:gs pos="94000">
                <a:schemeClr val="bg1">
                  <a:alpha val="0"/>
                </a:schemeClr>
              </a:gs>
              <a:gs pos="31000">
                <a:schemeClr val="bg1"/>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cxnSp>
        <p:nvCxnSpPr>
          <p:cNvPr id="6" name="Connecteur droit 5"/>
          <p:cNvCxnSpPr/>
          <p:nvPr/>
        </p:nvCxnSpPr>
        <p:spPr>
          <a:xfrm>
            <a:off x="0" y="3400334"/>
            <a:ext cx="12206296" cy="0"/>
          </a:xfrm>
          <a:prstGeom prst="line">
            <a:avLst/>
          </a:prstGeom>
          <a:ln w="22225">
            <a:gradFill flip="none" rotWithShape="1">
              <a:gsLst>
                <a:gs pos="0">
                  <a:schemeClr val="tx1"/>
                </a:gs>
                <a:gs pos="12000">
                  <a:schemeClr val="tx1">
                    <a:lumMod val="65000"/>
                    <a:lumOff val="35000"/>
                  </a:schemeClr>
                </a:gs>
                <a:gs pos="97500">
                  <a:schemeClr val="bg1"/>
                </a:gs>
                <a:gs pos="30000">
                  <a:schemeClr val="bg2">
                    <a:lumMod val="90000"/>
                  </a:schemeClr>
                </a:gs>
              </a:gsLst>
              <a:lin ang="0" scaled="1"/>
              <a:tileRect/>
            </a:gradFill>
          </a:ln>
        </p:spPr>
        <p:style>
          <a:lnRef idx="1">
            <a:schemeClr val="dk1"/>
          </a:lnRef>
          <a:fillRef idx="0">
            <a:schemeClr val="dk1"/>
          </a:fillRef>
          <a:effectRef idx="0">
            <a:schemeClr val="dk1"/>
          </a:effectRef>
          <a:fontRef idx="minor">
            <a:schemeClr val="tx1"/>
          </a:fontRef>
        </p:style>
      </p:cxnSp>
      <p:sp>
        <p:nvSpPr>
          <p:cNvPr id="7" name="ZoneTexte 13"/>
          <p:cNvSpPr txBox="1"/>
          <p:nvPr/>
        </p:nvSpPr>
        <p:spPr>
          <a:xfrm>
            <a:off x="583696" y="2611898"/>
            <a:ext cx="7849104"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BE" sz="4000" b="1" dirty="0" smtClean="0">
                <a:solidFill>
                  <a:srgbClr val="898989"/>
                </a:solidFill>
                <a:effectLst>
                  <a:outerShdw blurRad="38100" dist="38100" dir="2700000" algn="tl">
                    <a:srgbClr val="000000">
                      <a:alpha val="43137"/>
                    </a:srgbClr>
                  </a:outerShdw>
                </a:effectLst>
                <a:latin typeface="Maiandra GD" panose="020E0502030308020204" pitchFamily="34" charset="0"/>
              </a:rPr>
              <a:t>Introduction to Cassandra</a:t>
            </a:r>
            <a:endParaRPr lang="fr-FR" sz="4000" b="1" dirty="0">
              <a:solidFill>
                <a:srgbClr val="898989"/>
              </a:solidFill>
              <a:effectLst>
                <a:outerShdw blurRad="38100" dist="38100" dir="2700000" algn="tl">
                  <a:srgbClr val="000000">
                    <a:alpha val="43137"/>
                  </a:srgbClr>
                </a:outerShdw>
              </a:effectLst>
              <a:latin typeface="Maiandra GD" panose="020E0502030308020204" pitchFamily="34" charset="0"/>
            </a:endParaRPr>
          </a:p>
        </p:txBody>
      </p:sp>
      <p:sp>
        <p:nvSpPr>
          <p:cNvPr id="8" name="Sous-titre 2"/>
          <p:cNvSpPr txBox="1">
            <a:spLocks/>
          </p:cNvSpPr>
          <p:nvPr/>
        </p:nvSpPr>
        <p:spPr>
          <a:xfrm>
            <a:off x="583696" y="3400333"/>
            <a:ext cx="6328792" cy="1752600"/>
          </a:xfrm>
          <a:prstGeom prst="rect">
            <a:avLst/>
          </a:prstGeom>
        </p:spPr>
        <p:txBody>
          <a:bodyPr vert="horz" lIns="91440" tIns="45720" rIns="91440" bIns="4572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BE" sz="2400" b="1" dirty="0" smtClean="0">
                <a:solidFill>
                  <a:schemeClr val="tx1"/>
                </a:solidFill>
                <a:effectLst>
                  <a:outerShdw blurRad="38100" dist="38100" dir="2700000" algn="tl">
                    <a:srgbClr val="000000">
                      <a:alpha val="43137"/>
                    </a:srgbClr>
                  </a:outerShdw>
                </a:effectLst>
                <a:latin typeface="Maiandra GD" panose="020E0502030308020204" pitchFamily="34" charset="0"/>
              </a:rPr>
              <a:t>Loup Meurice</a:t>
            </a:r>
            <a:endParaRPr lang="en-GB" sz="2400" dirty="0">
              <a:solidFill>
                <a:schemeClr val="tx1"/>
              </a:solidFill>
              <a:effectLst>
                <a:outerShdw blurRad="38100" dist="38100" dir="2700000" algn="tl">
                  <a:srgbClr val="000000">
                    <a:alpha val="43137"/>
                  </a:srgbClr>
                </a:outerShdw>
              </a:effectLst>
              <a:latin typeface="Maiandra GD" panose="020E0502030308020204" pitchFamily="34" charset="0"/>
            </a:endParaRPr>
          </a:p>
        </p:txBody>
      </p:sp>
    </p:spTree>
    <p:extLst>
      <p:ext uri="{BB962C8B-B14F-4D97-AF65-F5344CB8AC3E}">
        <p14:creationId xmlns:p14="http://schemas.microsoft.com/office/powerpoint/2010/main" val="11125068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673100" y="279400"/>
            <a:ext cx="4762500"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900" b="1" dirty="0" err="1" smtClean="0">
                <a:effectLst>
                  <a:outerShdw blurRad="38100" dist="38100" dir="2700000" algn="tl">
                    <a:srgbClr val="000000">
                      <a:alpha val="43137"/>
                    </a:srgbClr>
                  </a:outerShdw>
                </a:effectLst>
              </a:rPr>
              <a:t>Availibility</a:t>
            </a:r>
            <a:endParaRPr lang="fr-FR" sz="3900" dirty="0"/>
          </a:p>
        </p:txBody>
      </p:sp>
      <p:sp>
        <p:nvSpPr>
          <p:cNvPr id="5" name="Espace réservé du contenu 2"/>
          <p:cNvSpPr>
            <a:spLocks noGrp="1"/>
          </p:cNvSpPr>
          <p:nvPr>
            <p:ph idx="1"/>
          </p:nvPr>
        </p:nvSpPr>
        <p:spPr>
          <a:xfrm>
            <a:off x="673100" y="1762125"/>
            <a:ext cx="10515600" cy="4351338"/>
          </a:xfrm>
        </p:spPr>
        <p:txBody>
          <a:bodyPr/>
          <a:lstStyle/>
          <a:p>
            <a:pPr marL="0" indent="0">
              <a:buNone/>
            </a:pPr>
            <a:r>
              <a:rPr lang="fr-BE" dirty="0" err="1"/>
              <a:t>Every</a:t>
            </a:r>
            <a:r>
              <a:rPr lang="fr-BE" dirty="0"/>
              <a:t> </a:t>
            </a:r>
            <a:r>
              <a:rPr lang="fr-BE" dirty="0" err="1"/>
              <a:t>request</a:t>
            </a:r>
            <a:r>
              <a:rPr lang="fr-BE" dirty="0"/>
              <a:t> </a:t>
            </a:r>
            <a:r>
              <a:rPr lang="fr-BE" dirty="0" err="1"/>
              <a:t>receives</a:t>
            </a:r>
            <a:r>
              <a:rPr lang="fr-BE" dirty="0"/>
              <a:t> a (non-</a:t>
            </a:r>
            <a:r>
              <a:rPr lang="fr-BE" dirty="0" err="1"/>
              <a:t>error</a:t>
            </a:r>
            <a:r>
              <a:rPr lang="fr-BE" dirty="0"/>
              <a:t>) </a:t>
            </a:r>
            <a:r>
              <a:rPr lang="fr-BE" dirty="0" err="1"/>
              <a:t>response</a:t>
            </a:r>
            <a:r>
              <a:rPr lang="fr-BE" dirty="0"/>
              <a:t>, </a:t>
            </a:r>
            <a:r>
              <a:rPr lang="fr-BE" dirty="0" err="1"/>
              <a:t>without</a:t>
            </a:r>
            <a:r>
              <a:rPr lang="fr-BE" dirty="0"/>
              <a:t> the </a:t>
            </a:r>
            <a:r>
              <a:rPr lang="fr-BE" dirty="0" err="1"/>
              <a:t>guarantee</a:t>
            </a:r>
            <a:r>
              <a:rPr lang="fr-BE" dirty="0"/>
              <a:t> </a:t>
            </a:r>
            <a:r>
              <a:rPr lang="fr-BE" dirty="0" err="1"/>
              <a:t>that</a:t>
            </a:r>
            <a:r>
              <a:rPr lang="fr-BE" dirty="0"/>
              <a:t> </a:t>
            </a:r>
            <a:r>
              <a:rPr lang="fr-BE" dirty="0" err="1"/>
              <a:t>it</a:t>
            </a:r>
            <a:r>
              <a:rPr lang="fr-BE" dirty="0"/>
              <a:t> </a:t>
            </a:r>
            <a:r>
              <a:rPr lang="fr-BE" dirty="0" err="1"/>
              <a:t>contains</a:t>
            </a:r>
            <a:r>
              <a:rPr lang="fr-BE" dirty="0"/>
              <a:t> the </a:t>
            </a:r>
            <a:r>
              <a:rPr lang="fr-BE" dirty="0" err="1"/>
              <a:t>most</a:t>
            </a:r>
            <a:r>
              <a:rPr lang="fr-BE" dirty="0"/>
              <a:t> </a:t>
            </a:r>
            <a:r>
              <a:rPr lang="fr-BE" dirty="0" err="1"/>
              <a:t>recent</a:t>
            </a:r>
            <a:r>
              <a:rPr lang="fr-BE" dirty="0"/>
              <a:t> </a:t>
            </a:r>
            <a:r>
              <a:rPr lang="fr-BE" dirty="0" err="1"/>
              <a:t>write</a:t>
            </a:r>
            <a:r>
              <a:rPr lang="fr-BE" dirty="0"/>
              <a:t> (</a:t>
            </a:r>
            <a:r>
              <a:rPr lang="fr-BE" dirty="0" err="1"/>
              <a:t>see</a:t>
            </a:r>
            <a:r>
              <a:rPr lang="fr-BE" dirty="0"/>
              <a:t> </a:t>
            </a:r>
            <a:r>
              <a:rPr lang="fr-BE" dirty="0" err="1"/>
              <a:t>consistency</a:t>
            </a:r>
            <a:r>
              <a:rPr lang="fr-BE" dirty="0"/>
              <a:t>)</a:t>
            </a:r>
          </a:p>
          <a:p>
            <a:pPr marL="0" indent="0">
              <a:buNone/>
            </a:pPr>
            <a:r>
              <a:rPr lang="fr-BE" dirty="0" smtClean="0"/>
              <a:t/>
            </a:r>
            <a:br>
              <a:rPr lang="fr-BE" dirty="0" smtClean="0"/>
            </a:br>
            <a:r>
              <a:rPr lang="fr-BE" dirty="0" smtClean="0"/>
              <a:t/>
            </a:r>
            <a:br>
              <a:rPr lang="fr-BE" dirty="0" smtClean="0"/>
            </a:br>
            <a:r>
              <a:rPr lang="fr-BE" dirty="0" smtClean="0"/>
              <a:t/>
            </a:r>
            <a:br>
              <a:rPr lang="fr-BE" dirty="0" smtClean="0"/>
            </a:br>
            <a:endParaRPr lang="fr-BE" dirty="0"/>
          </a:p>
        </p:txBody>
      </p:sp>
      <p:sp>
        <p:nvSpPr>
          <p:cNvPr id="6" name="Ellipse 5"/>
          <p:cNvSpPr/>
          <p:nvPr/>
        </p:nvSpPr>
        <p:spPr>
          <a:xfrm>
            <a:off x="7076970" y="3700339"/>
            <a:ext cx="2670886" cy="271021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7" name="Ellipse 6"/>
          <p:cNvSpPr/>
          <p:nvPr/>
        </p:nvSpPr>
        <p:spPr>
          <a:xfrm>
            <a:off x="7306581" y="4250356"/>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8" name="Ellipse 7"/>
          <p:cNvSpPr/>
          <p:nvPr/>
        </p:nvSpPr>
        <p:spPr>
          <a:xfrm>
            <a:off x="8445388" y="4440090"/>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9" name="Ellipse 8"/>
          <p:cNvSpPr/>
          <p:nvPr/>
        </p:nvSpPr>
        <p:spPr>
          <a:xfrm>
            <a:off x="7650093" y="5243908"/>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0" name="Rectangle à coins arrondis 9"/>
          <p:cNvSpPr/>
          <p:nvPr/>
        </p:nvSpPr>
        <p:spPr>
          <a:xfrm>
            <a:off x="7455471" y="4440090"/>
            <a:ext cx="415636" cy="35533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smtClean="0"/>
              <a:t>d’</a:t>
            </a:r>
            <a:endParaRPr lang="fr-BE" dirty="0"/>
          </a:p>
        </p:txBody>
      </p:sp>
      <p:sp>
        <p:nvSpPr>
          <p:cNvPr id="11" name="Rectangle à coins arrondis 10"/>
          <p:cNvSpPr/>
          <p:nvPr/>
        </p:nvSpPr>
        <p:spPr>
          <a:xfrm>
            <a:off x="8687051" y="4617759"/>
            <a:ext cx="415636" cy="35533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smtClean="0"/>
              <a:t>d</a:t>
            </a:r>
            <a:endParaRPr lang="fr-BE" dirty="0"/>
          </a:p>
        </p:txBody>
      </p:sp>
      <p:sp>
        <p:nvSpPr>
          <p:cNvPr id="12" name="ZoneTexte 11"/>
          <p:cNvSpPr txBox="1"/>
          <p:nvPr/>
        </p:nvSpPr>
        <p:spPr>
          <a:xfrm>
            <a:off x="895831" y="4250356"/>
            <a:ext cx="4558535" cy="1477328"/>
          </a:xfrm>
          <a:prstGeom prst="rect">
            <a:avLst/>
          </a:prstGeom>
          <a:noFill/>
        </p:spPr>
        <p:txBody>
          <a:bodyPr wrap="square" rtlCol="0">
            <a:spAutoFit/>
          </a:bodyPr>
          <a:lstStyle/>
          <a:p>
            <a:r>
              <a:rPr lang="fr-BE" dirty="0" smtClean="0"/>
              <a:t>If a user updates data d </a:t>
            </a:r>
            <a:r>
              <a:rPr lang="fr-BE" dirty="0" err="1" smtClean="0"/>
              <a:t>which</a:t>
            </a:r>
            <a:r>
              <a:rPr lang="fr-BE" dirty="0" smtClean="0"/>
              <a:t> </a:t>
            </a:r>
            <a:r>
              <a:rPr lang="fr-BE" dirty="0" err="1" smtClean="0"/>
              <a:t>is</a:t>
            </a:r>
            <a:r>
              <a:rPr lang="fr-BE" dirty="0" smtClean="0"/>
              <a:t> </a:t>
            </a:r>
            <a:r>
              <a:rPr lang="fr-BE" dirty="0" err="1" smtClean="0"/>
              <a:t>duplicated</a:t>
            </a:r>
            <a:r>
              <a:rPr lang="fr-BE" dirty="0" smtClean="0"/>
              <a:t> on m1 and m2, the user </a:t>
            </a:r>
            <a:r>
              <a:rPr lang="fr-BE" dirty="0" err="1" smtClean="0"/>
              <a:t>reading</a:t>
            </a:r>
            <a:r>
              <a:rPr lang="fr-BE" dirty="0" smtClean="0"/>
              <a:t> d </a:t>
            </a:r>
            <a:r>
              <a:rPr lang="fr-BE" dirty="0" err="1" smtClean="0"/>
              <a:t>will</a:t>
            </a:r>
            <a:r>
              <a:rPr lang="fr-BE" dirty="0" smtClean="0"/>
              <a:t> </a:t>
            </a:r>
            <a:r>
              <a:rPr lang="fr-BE" dirty="0" err="1" smtClean="0"/>
              <a:t>be</a:t>
            </a:r>
            <a:r>
              <a:rPr lang="fr-BE" dirty="0" smtClean="0"/>
              <a:t> </a:t>
            </a:r>
            <a:r>
              <a:rPr lang="fr-BE" dirty="0" err="1" smtClean="0"/>
              <a:t>blocked</a:t>
            </a:r>
            <a:r>
              <a:rPr lang="fr-BE" dirty="0" smtClean="0"/>
              <a:t> </a:t>
            </a:r>
            <a:r>
              <a:rPr lang="fr-BE" dirty="0" err="1" smtClean="0"/>
              <a:t>until</a:t>
            </a:r>
            <a:r>
              <a:rPr lang="fr-BE" dirty="0" smtClean="0"/>
              <a:t> the update </a:t>
            </a:r>
            <a:r>
              <a:rPr lang="fr-BE" dirty="0" err="1" smtClean="0"/>
              <a:t>is</a:t>
            </a:r>
            <a:r>
              <a:rPr lang="fr-BE" dirty="0" smtClean="0"/>
              <a:t> </a:t>
            </a:r>
            <a:r>
              <a:rPr lang="fr-BE" dirty="0" err="1" smtClean="0"/>
              <a:t>fully</a:t>
            </a:r>
            <a:r>
              <a:rPr lang="fr-BE" dirty="0" smtClean="0"/>
              <a:t> </a:t>
            </a:r>
            <a:r>
              <a:rPr lang="fr-BE" dirty="0" err="1" smtClean="0"/>
              <a:t>propagated</a:t>
            </a:r>
            <a:r>
              <a:rPr lang="fr-BE" dirty="0" smtClean="0"/>
              <a:t>.</a:t>
            </a:r>
            <a:br>
              <a:rPr lang="fr-BE" dirty="0" smtClean="0"/>
            </a:br>
            <a:r>
              <a:rPr lang="fr-BE" dirty="0" smtClean="0"/>
              <a:t>In </a:t>
            </a:r>
            <a:r>
              <a:rPr lang="fr-BE" dirty="0" err="1" smtClean="0"/>
              <a:t>this</a:t>
            </a:r>
            <a:r>
              <a:rPr lang="fr-BE" dirty="0" smtClean="0"/>
              <a:t> case, the </a:t>
            </a:r>
            <a:r>
              <a:rPr lang="fr-BE" dirty="0" err="1" smtClean="0"/>
              <a:t>availibility</a:t>
            </a:r>
            <a:r>
              <a:rPr lang="fr-BE" dirty="0" smtClean="0"/>
              <a:t> </a:t>
            </a:r>
            <a:r>
              <a:rPr lang="fr-BE" dirty="0" err="1" smtClean="0"/>
              <a:t>is</a:t>
            </a:r>
            <a:r>
              <a:rPr lang="fr-BE" dirty="0" smtClean="0"/>
              <a:t> </a:t>
            </a:r>
            <a:r>
              <a:rPr lang="fr-BE" dirty="0" err="1" smtClean="0"/>
              <a:t>sacrified</a:t>
            </a:r>
            <a:r>
              <a:rPr lang="fr-BE" dirty="0" smtClean="0"/>
              <a:t> to </a:t>
            </a:r>
            <a:r>
              <a:rPr lang="fr-BE" dirty="0" err="1" smtClean="0"/>
              <a:t>ensure</a:t>
            </a:r>
            <a:r>
              <a:rPr lang="fr-BE" dirty="0" smtClean="0"/>
              <a:t> data </a:t>
            </a:r>
            <a:r>
              <a:rPr lang="fr-BE" dirty="0" err="1" smtClean="0"/>
              <a:t>consistency</a:t>
            </a:r>
            <a:endParaRPr lang="fr-BE" dirty="0"/>
          </a:p>
        </p:txBody>
      </p:sp>
      <p:pic>
        <p:nvPicPr>
          <p:cNvPr id="13" name="Picture 2" descr="Developer Icons - Download Free Vector Icons | Noun Proj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4185" y="4136546"/>
            <a:ext cx="962426" cy="962426"/>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Connecteur droit avec flèche 13"/>
          <p:cNvCxnSpPr>
            <a:stCxn id="13" idx="3"/>
            <a:endCxn id="10" idx="1"/>
          </p:cNvCxnSpPr>
          <p:nvPr/>
        </p:nvCxnSpPr>
        <p:spPr>
          <a:xfrm>
            <a:off x="6576611" y="4617759"/>
            <a:ext cx="87886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ZoneTexte 14"/>
          <p:cNvSpPr txBox="1"/>
          <p:nvPr/>
        </p:nvSpPr>
        <p:spPr>
          <a:xfrm>
            <a:off x="6465817" y="4259298"/>
            <a:ext cx="938270" cy="369332"/>
          </a:xfrm>
          <a:prstGeom prst="rect">
            <a:avLst/>
          </a:prstGeom>
          <a:noFill/>
        </p:spPr>
        <p:txBody>
          <a:bodyPr wrap="none" rtlCol="0">
            <a:spAutoFit/>
          </a:bodyPr>
          <a:lstStyle/>
          <a:p>
            <a:r>
              <a:rPr lang="fr-BE" dirty="0" smtClean="0"/>
              <a:t>updates</a:t>
            </a:r>
            <a:endParaRPr lang="fr-BE" dirty="0"/>
          </a:p>
        </p:txBody>
      </p:sp>
      <p:pic>
        <p:nvPicPr>
          <p:cNvPr id="16" name="Picture 2" descr="Developer Icons - Download Free Vector Icons | Noun Proj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1555" y="4314215"/>
            <a:ext cx="962426" cy="962426"/>
          </a:xfrm>
          <a:prstGeom prst="rect">
            <a:avLst/>
          </a:prstGeom>
          <a:noFill/>
          <a:extLst>
            <a:ext uri="{909E8E84-426E-40DD-AFC4-6F175D3DCCD1}">
              <a14:hiddenFill xmlns:a14="http://schemas.microsoft.com/office/drawing/2010/main">
                <a:solidFill>
                  <a:srgbClr val="FFFFFF"/>
                </a:solidFill>
              </a14:hiddenFill>
            </a:ext>
          </a:extLst>
        </p:spPr>
      </p:pic>
      <p:sp>
        <p:nvSpPr>
          <p:cNvPr id="17" name="ZoneTexte 16"/>
          <p:cNvSpPr txBox="1"/>
          <p:nvPr/>
        </p:nvSpPr>
        <p:spPr>
          <a:xfrm>
            <a:off x="9627756" y="4424308"/>
            <a:ext cx="699422" cy="369332"/>
          </a:xfrm>
          <a:prstGeom prst="rect">
            <a:avLst/>
          </a:prstGeom>
          <a:noFill/>
        </p:spPr>
        <p:txBody>
          <a:bodyPr wrap="none" rtlCol="0">
            <a:spAutoFit/>
          </a:bodyPr>
          <a:lstStyle/>
          <a:p>
            <a:r>
              <a:rPr lang="fr-BE" dirty="0" err="1" smtClean="0"/>
              <a:t>reads</a:t>
            </a:r>
            <a:endParaRPr lang="fr-BE" dirty="0"/>
          </a:p>
        </p:txBody>
      </p:sp>
      <p:cxnSp>
        <p:nvCxnSpPr>
          <p:cNvPr id="18" name="Connecteur droit avec flèche 17"/>
          <p:cNvCxnSpPr>
            <a:stCxn id="16" idx="1"/>
            <a:endCxn id="11" idx="3"/>
          </p:cNvCxnSpPr>
          <p:nvPr/>
        </p:nvCxnSpPr>
        <p:spPr>
          <a:xfrm flipH="1">
            <a:off x="9102687" y="4795428"/>
            <a:ext cx="1128868"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ZoneTexte 18"/>
          <p:cNvSpPr txBox="1"/>
          <p:nvPr/>
        </p:nvSpPr>
        <p:spPr>
          <a:xfrm>
            <a:off x="7524698" y="3944746"/>
            <a:ext cx="871089" cy="369332"/>
          </a:xfrm>
          <a:prstGeom prst="rect">
            <a:avLst/>
          </a:prstGeom>
          <a:noFill/>
        </p:spPr>
        <p:txBody>
          <a:bodyPr wrap="square" rtlCol="0">
            <a:spAutoFit/>
          </a:bodyPr>
          <a:lstStyle/>
          <a:p>
            <a:r>
              <a:rPr lang="fr-BE" dirty="0" smtClean="0"/>
              <a:t>m1</a:t>
            </a:r>
            <a:endParaRPr lang="fr-BE" dirty="0"/>
          </a:p>
        </p:txBody>
      </p:sp>
      <p:sp>
        <p:nvSpPr>
          <p:cNvPr id="20" name="ZoneTexte 19"/>
          <p:cNvSpPr txBox="1"/>
          <p:nvPr/>
        </p:nvSpPr>
        <p:spPr>
          <a:xfrm>
            <a:off x="8635632" y="4103630"/>
            <a:ext cx="871089" cy="369332"/>
          </a:xfrm>
          <a:prstGeom prst="rect">
            <a:avLst/>
          </a:prstGeom>
          <a:noFill/>
        </p:spPr>
        <p:txBody>
          <a:bodyPr wrap="square" rtlCol="0">
            <a:spAutoFit/>
          </a:bodyPr>
          <a:lstStyle/>
          <a:p>
            <a:r>
              <a:rPr lang="fr-BE" dirty="0" smtClean="0"/>
              <a:t>m2</a:t>
            </a:r>
            <a:endParaRPr lang="fr-BE" dirty="0"/>
          </a:p>
        </p:txBody>
      </p:sp>
      <p:sp>
        <p:nvSpPr>
          <p:cNvPr id="21" name="ZoneTexte 20"/>
          <p:cNvSpPr txBox="1"/>
          <p:nvPr/>
        </p:nvSpPr>
        <p:spPr>
          <a:xfrm>
            <a:off x="7896046" y="6027270"/>
            <a:ext cx="871089" cy="369332"/>
          </a:xfrm>
          <a:prstGeom prst="rect">
            <a:avLst/>
          </a:prstGeom>
          <a:noFill/>
        </p:spPr>
        <p:txBody>
          <a:bodyPr wrap="square" rtlCol="0">
            <a:spAutoFit/>
          </a:bodyPr>
          <a:lstStyle/>
          <a:p>
            <a:r>
              <a:rPr lang="fr-BE" smtClean="0"/>
              <a:t>m3</a:t>
            </a:r>
            <a:endParaRPr lang="fr-BE" dirty="0"/>
          </a:p>
        </p:txBody>
      </p:sp>
      <p:cxnSp>
        <p:nvCxnSpPr>
          <p:cNvPr id="22" name="Connecteur droit avec flèche 21"/>
          <p:cNvCxnSpPr>
            <a:stCxn id="7" idx="6"/>
            <a:endCxn id="11" idx="1"/>
          </p:cNvCxnSpPr>
          <p:nvPr/>
        </p:nvCxnSpPr>
        <p:spPr>
          <a:xfrm>
            <a:off x="8205543" y="4681591"/>
            <a:ext cx="481508" cy="113837"/>
          </a:xfrm>
          <a:prstGeom prst="straightConnector1">
            <a:avLst/>
          </a:prstGeom>
          <a:ln w="2222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3" name="ZoneTexte 22"/>
          <p:cNvSpPr txBox="1"/>
          <p:nvPr/>
        </p:nvSpPr>
        <p:spPr>
          <a:xfrm rot="770130">
            <a:off x="8156474" y="4386647"/>
            <a:ext cx="594073" cy="369332"/>
          </a:xfrm>
          <a:prstGeom prst="rect">
            <a:avLst/>
          </a:prstGeom>
          <a:noFill/>
        </p:spPr>
        <p:txBody>
          <a:bodyPr wrap="none" rtlCol="0">
            <a:spAutoFit/>
          </a:bodyPr>
          <a:lstStyle/>
          <a:p>
            <a:r>
              <a:rPr lang="fr-BE" dirty="0" err="1" smtClean="0"/>
              <a:t>sync</a:t>
            </a:r>
            <a:endParaRPr lang="fr-BE" dirty="0"/>
          </a:p>
        </p:txBody>
      </p:sp>
    </p:spTree>
    <p:extLst>
      <p:ext uri="{BB962C8B-B14F-4D97-AF65-F5344CB8AC3E}">
        <p14:creationId xmlns:p14="http://schemas.microsoft.com/office/powerpoint/2010/main" val="27854211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673100" y="279400"/>
            <a:ext cx="4762500"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900" b="1" dirty="0" smtClean="0">
                <a:effectLst>
                  <a:outerShdw blurRad="38100" dist="38100" dir="2700000" algn="tl">
                    <a:srgbClr val="000000">
                      <a:alpha val="43137"/>
                    </a:srgbClr>
                  </a:outerShdw>
                </a:effectLst>
              </a:rPr>
              <a:t>Partition </a:t>
            </a:r>
            <a:r>
              <a:rPr lang="fr-FR" sz="3900" b="1" dirty="0" err="1" smtClean="0">
                <a:effectLst>
                  <a:outerShdw blurRad="38100" dist="38100" dir="2700000" algn="tl">
                    <a:srgbClr val="000000">
                      <a:alpha val="43137"/>
                    </a:srgbClr>
                  </a:outerShdw>
                </a:effectLst>
              </a:rPr>
              <a:t>tolerance</a:t>
            </a:r>
            <a:endParaRPr lang="fr-FR" sz="3900" dirty="0"/>
          </a:p>
        </p:txBody>
      </p:sp>
      <p:sp>
        <p:nvSpPr>
          <p:cNvPr id="5" name="Espace réservé du contenu 2"/>
          <p:cNvSpPr>
            <a:spLocks noGrp="1"/>
          </p:cNvSpPr>
          <p:nvPr>
            <p:ph idx="1"/>
          </p:nvPr>
        </p:nvSpPr>
        <p:spPr>
          <a:xfrm>
            <a:off x="673100" y="1762125"/>
            <a:ext cx="10515600" cy="4351338"/>
          </a:xfrm>
        </p:spPr>
        <p:txBody>
          <a:bodyPr/>
          <a:lstStyle/>
          <a:p>
            <a:pPr marL="0" indent="0">
              <a:buNone/>
            </a:pPr>
            <a:r>
              <a:rPr lang="fr-BE"/>
              <a:t>The system continues to operate despite network failure</a:t>
            </a:r>
          </a:p>
          <a:p>
            <a:pPr marL="0" indent="0">
              <a:buNone/>
            </a:pPr>
            <a:r>
              <a:rPr lang="fr-BE" smtClean="0"/>
              <a:t/>
            </a:r>
            <a:br>
              <a:rPr lang="fr-BE" smtClean="0"/>
            </a:br>
            <a:r>
              <a:rPr lang="fr-BE" smtClean="0"/>
              <a:t/>
            </a:r>
            <a:br>
              <a:rPr lang="fr-BE" smtClean="0"/>
            </a:br>
            <a:endParaRPr lang="fr-BE" dirty="0"/>
          </a:p>
        </p:txBody>
      </p:sp>
    </p:spTree>
    <p:extLst>
      <p:ext uri="{BB962C8B-B14F-4D97-AF65-F5344CB8AC3E}">
        <p14:creationId xmlns:p14="http://schemas.microsoft.com/office/powerpoint/2010/main" val="5300770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673100" y="279400"/>
            <a:ext cx="4762500"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900" b="1" dirty="0" smtClean="0">
                <a:effectLst>
                  <a:outerShdw blurRad="38100" dist="38100" dir="2700000" algn="tl">
                    <a:srgbClr val="000000">
                      <a:alpha val="43137"/>
                    </a:srgbClr>
                  </a:outerShdw>
                </a:effectLst>
              </a:rPr>
              <a:t>Partition </a:t>
            </a:r>
            <a:r>
              <a:rPr lang="fr-FR" sz="3900" b="1" dirty="0" err="1" smtClean="0">
                <a:effectLst>
                  <a:outerShdw blurRad="38100" dist="38100" dir="2700000" algn="tl">
                    <a:srgbClr val="000000">
                      <a:alpha val="43137"/>
                    </a:srgbClr>
                  </a:outerShdw>
                </a:effectLst>
              </a:rPr>
              <a:t>tolerance</a:t>
            </a:r>
            <a:endParaRPr lang="fr-FR" sz="3900" dirty="0"/>
          </a:p>
        </p:txBody>
      </p:sp>
      <p:sp>
        <p:nvSpPr>
          <p:cNvPr id="5" name="Espace réservé du contenu 2"/>
          <p:cNvSpPr>
            <a:spLocks noGrp="1"/>
          </p:cNvSpPr>
          <p:nvPr>
            <p:ph idx="1"/>
          </p:nvPr>
        </p:nvSpPr>
        <p:spPr>
          <a:xfrm>
            <a:off x="673100" y="1762125"/>
            <a:ext cx="10515600" cy="4351338"/>
          </a:xfrm>
        </p:spPr>
        <p:txBody>
          <a:bodyPr/>
          <a:lstStyle/>
          <a:p>
            <a:pPr marL="0" indent="0">
              <a:buNone/>
            </a:pPr>
            <a:r>
              <a:rPr lang="fr-BE" dirty="0"/>
              <a:t>The system continues to </a:t>
            </a:r>
            <a:r>
              <a:rPr lang="fr-BE" dirty="0" err="1"/>
              <a:t>operate</a:t>
            </a:r>
            <a:r>
              <a:rPr lang="fr-BE" dirty="0"/>
              <a:t> </a:t>
            </a:r>
            <a:r>
              <a:rPr lang="fr-BE" dirty="0" err="1"/>
              <a:t>despite</a:t>
            </a:r>
            <a:r>
              <a:rPr lang="fr-BE" dirty="0"/>
              <a:t> network </a:t>
            </a:r>
            <a:r>
              <a:rPr lang="fr-BE" dirty="0" err="1"/>
              <a:t>failure</a:t>
            </a:r>
            <a:endParaRPr lang="fr-BE" dirty="0"/>
          </a:p>
          <a:p>
            <a:pPr marL="0" indent="0">
              <a:buNone/>
            </a:pPr>
            <a:r>
              <a:rPr lang="fr-BE" dirty="0" smtClean="0"/>
              <a:t/>
            </a:r>
            <a:br>
              <a:rPr lang="fr-BE" dirty="0" smtClean="0"/>
            </a:br>
            <a:r>
              <a:rPr lang="fr-BE" dirty="0" smtClean="0"/>
              <a:t/>
            </a:r>
            <a:br>
              <a:rPr lang="fr-BE" dirty="0" smtClean="0"/>
            </a:br>
            <a:endParaRPr lang="fr-BE" dirty="0"/>
          </a:p>
        </p:txBody>
      </p:sp>
      <p:sp>
        <p:nvSpPr>
          <p:cNvPr id="6" name="Ellipse 5"/>
          <p:cNvSpPr/>
          <p:nvPr/>
        </p:nvSpPr>
        <p:spPr>
          <a:xfrm>
            <a:off x="7404087" y="3116139"/>
            <a:ext cx="3180110" cy="271021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7" name="Ellipse 6"/>
          <p:cNvSpPr/>
          <p:nvPr/>
        </p:nvSpPr>
        <p:spPr>
          <a:xfrm>
            <a:off x="8142922" y="3666156"/>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8" name="Ellipse 7"/>
          <p:cNvSpPr/>
          <p:nvPr/>
        </p:nvSpPr>
        <p:spPr>
          <a:xfrm>
            <a:off x="9281729" y="3855890"/>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9" name="Ellipse 8"/>
          <p:cNvSpPr/>
          <p:nvPr/>
        </p:nvSpPr>
        <p:spPr>
          <a:xfrm>
            <a:off x="8486434" y="4659708"/>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0" name="ZoneTexte 9"/>
          <p:cNvSpPr txBox="1"/>
          <p:nvPr/>
        </p:nvSpPr>
        <p:spPr>
          <a:xfrm>
            <a:off x="895831" y="4132076"/>
            <a:ext cx="4558535" cy="923330"/>
          </a:xfrm>
          <a:prstGeom prst="rect">
            <a:avLst/>
          </a:prstGeom>
          <a:noFill/>
        </p:spPr>
        <p:txBody>
          <a:bodyPr wrap="square" rtlCol="0">
            <a:spAutoFit/>
          </a:bodyPr>
          <a:lstStyle/>
          <a:p>
            <a:r>
              <a:rPr lang="fr-BE" dirty="0" smtClean="0"/>
              <a:t>A master-slave architecture </a:t>
            </a:r>
            <a:r>
              <a:rPr lang="fr-BE" dirty="0" err="1" smtClean="0"/>
              <a:t>cannot</a:t>
            </a:r>
            <a:r>
              <a:rPr lang="fr-BE" dirty="0" smtClean="0"/>
              <a:t> </a:t>
            </a:r>
            <a:r>
              <a:rPr lang="fr-BE" dirty="0" err="1" smtClean="0"/>
              <a:t>ensure</a:t>
            </a:r>
            <a:r>
              <a:rPr lang="fr-BE" dirty="0" smtClean="0"/>
              <a:t> partition </a:t>
            </a:r>
            <a:r>
              <a:rPr lang="fr-BE" dirty="0" err="1" smtClean="0"/>
              <a:t>tolerance</a:t>
            </a:r>
            <a:r>
              <a:rPr lang="fr-BE" dirty="0" smtClean="0"/>
              <a:t> if the communication </a:t>
            </a:r>
            <a:r>
              <a:rPr lang="fr-BE" dirty="0" err="1" smtClean="0"/>
              <a:t>with</a:t>
            </a:r>
            <a:r>
              <a:rPr lang="fr-BE" dirty="0" smtClean="0"/>
              <a:t> the master </a:t>
            </a:r>
            <a:r>
              <a:rPr lang="fr-BE" dirty="0" err="1" smtClean="0"/>
              <a:t>fails</a:t>
            </a:r>
            <a:endParaRPr lang="fr-BE" dirty="0"/>
          </a:p>
        </p:txBody>
      </p:sp>
      <p:pic>
        <p:nvPicPr>
          <p:cNvPr id="11" name="Picture 2" descr="Developer Icons - Download Free Vector Icons | Noun Proj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8627" y="3974029"/>
            <a:ext cx="962426" cy="962426"/>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Connecteur droit avec flèche 11"/>
          <p:cNvCxnSpPr>
            <a:stCxn id="11" idx="3"/>
            <a:endCxn id="16" idx="1"/>
          </p:cNvCxnSpPr>
          <p:nvPr/>
        </p:nvCxnSpPr>
        <p:spPr>
          <a:xfrm>
            <a:off x="6281053" y="4455242"/>
            <a:ext cx="954703" cy="1"/>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ZoneTexte 12"/>
          <p:cNvSpPr txBox="1"/>
          <p:nvPr/>
        </p:nvSpPr>
        <p:spPr>
          <a:xfrm>
            <a:off x="8361039" y="3360546"/>
            <a:ext cx="871089" cy="369332"/>
          </a:xfrm>
          <a:prstGeom prst="rect">
            <a:avLst/>
          </a:prstGeom>
          <a:noFill/>
        </p:spPr>
        <p:txBody>
          <a:bodyPr wrap="square" rtlCol="0">
            <a:spAutoFit/>
          </a:bodyPr>
          <a:lstStyle/>
          <a:p>
            <a:r>
              <a:rPr lang="fr-BE" dirty="0" smtClean="0"/>
              <a:t>m1</a:t>
            </a:r>
            <a:endParaRPr lang="fr-BE" dirty="0"/>
          </a:p>
        </p:txBody>
      </p:sp>
      <p:sp>
        <p:nvSpPr>
          <p:cNvPr id="14" name="ZoneTexte 13"/>
          <p:cNvSpPr txBox="1"/>
          <p:nvPr/>
        </p:nvSpPr>
        <p:spPr>
          <a:xfrm>
            <a:off x="9471973" y="3519430"/>
            <a:ext cx="871089" cy="369332"/>
          </a:xfrm>
          <a:prstGeom prst="rect">
            <a:avLst/>
          </a:prstGeom>
          <a:noFill/>
        </p:spPr>
        <p:txBody>
          <a:bodyPr wrap="square" rtlCol="0">
            <a:spAutoFit/>
          </a:bodyPr>
          <a:lstStyle/>
          <a:p>
            <a:r>
              <a:rPr lang="fr-BE" dirty="0" smtClean="0"/>
              <a:t>m2</a:t>
            </a:r>
            <a:endParaRPr lang="fr-BE" dirty="0"/>
          </a:p>
        </p:txBody>
      </p:sp>
      <p:sp>
        <p:nvSpPr>
          <p:cNvPr id="15" name="ZoneTexte 14"/>
          <p:cNvSpPr txBox="1"/>
          <p:nvPr/>
        </p:nvSpPr>
        <p:spPr>
          <a:xfrm>
            <a:off x="8732387" y="5443070"/>
            <a:ext cx="871089" cy="369332"/>
          </a:xfrm>
          <a:prstGeom prst="rect">
            <a:avLst/>
          </a:prstGeom>
          <a:noFill/>
        </p:spPr>
        <p:txBody>
          <a:bodyPr wrap="square" rtlCol="0">
            <a:spAutoFit/>
          </a:bodyPr>
          <a:lstStyle/>
          <a:p>
            <a:r>
              <a:rPr lang="fr-BE" smtClean="0"/>
              <a:t>m3</a:t>
            </a:r>
            <a:endParaRPr lang="fr-BE" dirty="0"/>
          </a:p>
        </p:txBody>
      </p:sp>
      <p:sp>
        <p:nvSpPr>
          <p:cNvPr id="16" name="Rectangle à coins arrondis 15"/>
          <p:cNvSpPr/>
          <p:nvPr/>
        </p:nvSpPr>
        <p:spPr>
          <a:xfrm>
            <a:off x="7235756" y="4005717"/>
            <a:ext cx="388046" cy="8990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cxnSp>
        <p:nvCxnSpPr>
          <p:cNvPr id="17" name="Connecteur droit avec flèche 16"/>
          <p:cNvCxnSpPr>
            <a:stCxn id="16" idx="3"/>
            <a:endCxn id="7" idx="2"/>
          </p:cNvCxnSpPr>
          <p:nvPr/>
        </p:nvCxnSpPr>
        <p:spPr>
          <a:xfrm flipV="1">
            <a:off x="7623802" y="4097391"/>
            <a:ext cx="519120" cy="357852"/>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a:stCxn id="16" idx="3"/>
            <a:endCxn id="8" idx="2"/>
          </p:cNvCxnSpPr>
          <p:nvPr/>
        </p:nvCxnSpPr>
        <p:spPr>
          <a:xfrm flipV="1">
            <a:off x="7623802" y="4287125"/>
            <a:ext cx="1657927" cy="168118"/>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a:stCxn id="16" idx="3"/>
            <a:endCxn id="9" idx="2"/>
          </p:cNvCxnSpPr>
          <p:nvPr/>
        </p:nvCxnSpPr>
        <p:spPr>
          <a:xfrm>
            <a:off x="7623802" y="4455243"/>
            <a:ext cx="862632" cy="63570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ZoneTexte 20"/>
          <p:cNvSpPr txBox="1"/>
          <p:nvPr/>
        </p:nvSpPr>
        <p:spPr>
          <a:xfrm rot="5400000">
            <a:off x="7011451" y="4284558"/>
            <a:ext cx="871089" cy="369332"/>
          </a:xfrm>
          <a:prstGeom prst="rect">
            <a:avLst/>
          </a:prstGeom>
          <a:noFill/>
        </p:spPr>
        <p:txBody>
          <a:bodyPr wrap="square" rtlCol="0">
            <a:spAutoFit/>
          </a:bodyPr>
          <a:lstStyle/>
          <a:p>
            <a:r>
              <a:rPr lang="fr-BE" dirty="0" smtClean="0"/>
              <a:t>master</a:t>
            </a:r>
            <a:endParaRPr lang="fr-BE" dirty="0"/>
          </a:p>
        </p:txBody>
      </p:sp>
      <p:sp>
        <p:nvSpPr>
          <p:cNvPr id="22" name="Multiplication 21"/>
          <p:cNvSpPr/>
          <p:nvPr/>
        </p:nvSpPr>
        <p:spPr>
          <a:xfrm>
            <a:off x="6422811" y="4157910"/>
            <a:ext cx="539806" cy="597227"/>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extLst>
      <p:ext uri="{BB962C8B-B14F-4D97-AF65-F5344CB8AC3E}">
        <p14:creationId xmlns:p14="http://schemas.microsoft.com/office/powerpoint/2010/main" val="12969925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673100" y="279400"/>
            <a:ext cx="8509000"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900" b="1" dirty="0" smtClean="0">
                <a:effectLst>
                  <a:outerShdw blurRad="38100" dist="38100" dir="2700000" algn="tl">
                    <a:srgbClr val="000000">
                      <a:alpha val="43137"/>
                    </a:srgbClr>
                  </a:outerShdw>
                </a:effectLst>
              </a:rPr>
              <a:t>Cassandra and the CAP </a:t>
            </a:r>
            <a:r>
              <a:rPr lang="fr-FR" sz="3900" b="1" dirty="0" err="1" smtClean="0">
                <a:effectLst>
                  <a:outerShdw blurRad="38100" dist="38100" dir="2700000" algn="tl">
                    <a:srgbClr val="000000">
                      <a:alpha val="43137"/>
                    </a:srgbClr>
                  </a:outerShdw>
                </a:effectLst>
              </a:rPr>
              <a:t>theorem</a:t>
            </a:r>
            <a:endParaRPr lang="fr-FR" sz="3900" dirty="0"/>
          </a:p>
        </p:txBody>
      </p:sp>
      <p:grpSp>
        <p:nvGrpSpPr>
          <p:cNvPr id="13" name="Groupe 12"/>
          <p:cNvGrpSpPr>
            <a:grpSpLocks noChangeAspect="1"/>
          </p:cNvGrpSpPr>
          <p:nvPr/>
        </p:nvGrpSpPr>
        <p:grpSpPr>
          <a:xfrm>
            <a:off x="854511" y="1711992"/>
            <a:ext cx="5076389" cy="4451603"/>
            <a:chOff x="3072383" y="1762125"/>
            <a:chExt cx="7020000" cy="6156000"/>
          </a:xfrm>
        </p:grpSpPr>
        <p:pic>
          <p:nvPicPr>
            <p:cNvPr id="14" name="Picture 6" descr="CAP Theorem - Data Science Blog"/>
            <p:cNvPicPr>
              <a:picLocks noChangeAspect="1" noChangeArrowheads="1"/>
            </p:cNvPicPr>
            <p:nvPr/>
          </p:nvPicPr>
          <p:blipFill rotWithShape="1">
            <a:blip r:embed="rId2">
              <a:extLst>
                <a:ext uri="{28A0092B-C50C-407E-A947-70E740481C1C}">
                  <a14:useLocalDpi xmlns:a14="http://schemas.microsoft.com/office/drawing/2010/main" val="0"/>
                </a:ext>
              </a:extLst>
            </a:blip>
            <a:srcRect l="7543" t="-1" r="22399" b="10166"/>
            <a:stretch/>
          </p:blipFill>
          <p:spPr bwMode="auto">
            <a:xfrm>
              <a:off x="3072383" y="1762125"/>
              <a:ext cx="7020000" cy="6156000"/>
            </a:xfrm>
            <a:prstGeom prst="rect">
              <a:avLst/>
            </a:prstGeom>
            <a:noFill/>
            <a:ln w="79375">
              <a:solidFill>
                <a:schemeClr val="accent1">
                  <a:shade val="50000"/>
                </a:schemeClr>
              </a:solidFill>
            </a:ln>
            <a:effectLst>
              <a:outerShdw blurRad="50800" dist="38100" sx="102000" sy="1020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5" name="Rectangle 14"/>
            <p:cNvSpPr/>
            <p:nvPr/>
          </p:nvSpPr>
          <p:spPr>
            <a:xfrm>
              <a:off x="8423883" y="1890613"/>
              <a:ext cx="1668500" cy="2463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6" name="Rectangle 15"/>
            <p:cNvSpPr/>
            <p:nvPr/>
          </p:nvSpPr>
          <p:spPr>
            <a:xfrm>
              <a:off x="3072383" y="1928350"/>
              <a:ext cx="1668500" cy="2463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7" name="Rectangle 16"/>
            <p:cNvSpPr/>
            <p:nvPr/>
          </p:nvSpPr>
          <p:spPr>
            <a:xfrm>
              <a:off x="5833083" y="7743663"/>
              <a:ext cx="1596252" cy="174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8" name="Rectangle 17"/>
            <p:cNvSpPr/>
            <p:nvPr/>
          </p:nvSpPr>
          <p:spPr>
            <a:xfrm>
              <a:off x="3906633" y="7789525"/>
              <a:ext cx="1596252" cy="1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9" name="Rectangle 18"/>
            <p:cNvSpPr/>
            <p:nvPr/>
          </p:nvSpPr>
          <p:spPr>
            <a:xfrm rot="5400000">
              <a:off x="9267759" y="4540436"/>
              <a:ext cx="1386216" cy="2630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grpSp>
      <p:sp>
        <p:nvSpPr>
          <p:cNvPr id="20" name="Rectangle 19"/>
          <p:cNvSpPr/>
          <p:nvPr/>
        </p:nvSpPr>
        <p:spPr>
          <a:xfrm>
            <a:off x="6363872" y="2229633"/>
            <a:ext cx="5286262" cy="3139321"/>
          </a:xfrm>
          <a:prstGeom prst="rect">
            <a:avLst/>
          </a:prstGeom>
        </p:spPr>
        <p:txBody>
          <a:bodyPr wrap="square">
            <a:spAutoFit/>
          </a:bodyPr>
          <a:lstStyle/>
          <a:p>
            <a:pPr>
              <a:buFontTx/>
              <a:buChar char="-"/>
            </a:pPr>
            <a:endParaRPr lang="fr-BE" dirty="0" smtClean="0"/>
          </a:p>
          <a:p>
            <a:pPr marL="285750" indent="-285750">
              <a:buFont typeface="Courier New" panose="02070309020205020404" pitchFamily="49" charset="0"/>
              <a:buChar char="o"/>
            </a:pPr>
            <a:r>
              <a:rPr lang="fr-BE" dirty="0" err="1" smtClean="0"/>
              <a:t>Availability</a:t>
            </a:r>
            <a:r>
              <a:rPr lang="fr-BE" dirty="0"/>
              <a:t>: Cassandra </a:t>
            </a:r>
            <a:r>
              <a:rPr lang="fr-BE" dirty="0" err="1"/>
              <a:t>ensures</a:t>
            </a:r>
            <a:r>
              <a:rPr lang="fr-BE" dirty="0"/>
              <a:t> high data </a:t>
            </a:r>
            <a:r>
              <a:rPr lang="fr-BE" dirty="0" err="1" smtClean="0"/>
              <a:t>availability</a:t>
            </a:r>
            <a:endParaRPr lang="fr-BE" dirty="0" smtClean="0"/>
          </a:p>
          <a:p>
            <a:pPr marL="285750" indent="-285750">
              <a:buFont typeface="Courier New" panose="02070309020205020404" pitchFamily="49" charset="0"/>
              <a:buChar char="o"/>
            </a:pPr>
            <a:endParaRPr lang="fr-BE" dirty="0" smtClean="0"/>
          </a:p>
          <a:p>
            <a:pPr marL="285750" indent="-285750">
              <a:buFont typeface="Courier New" panose="02070309020205020404" pitchFamily="49" charset="0"/>
              <a:buChar char="o"/>
            </a:pPr>
            <a:r>
              <a:rPr lang="fr-BE" dirty="0" smtClean="0"/>
              <a:t>Partition </a:t>
            </a:r>
            <a:r>
              <a:rPr lang="fr-BE" dirty="0" err="1"/>
              <a:t>tolerance</a:t>
            </a:r>
            <a:r>
              <a:rPr lang="fr-BE" dirty="0"/>
              <a:t>: </a:t>
            </a:r>
            <a:r>
              <a:rPr lang="fr-BE" dirty="0" smtClean="0"/>
              <a:t>no «single </a:t>
            </a:r>
            <a:r>
              <a:rPr lang="fr-BE" dirty="0"/>
              <a:t>point of </a:t>
            </a:r>
            <a:r>
              <a:rPr lang="fr-BE" dirty="0" err="1"/>
              <a:t>failure</a:t>
            </a:r>
            <a:r>
              <a:rPr lang="fr-BE" dirty="0"/>
              <a:t>». </a:t>
            </a:r>
            <a:r>
              <a:rPr lang="fr-BE" dirty="0" smtClean="0"/>
              <a:t/>
            </a:r>
            <a:br>
              <a:rPr lang="fr-BE" dirty="0" smtClean="0"/>
            </a:br>
            <a:r>
              <a:rPr lang="fr-BE" dirty="0" smtClean="0"/>
              <a:t>If </a:t>
            </a:r>
            <a:r>
              <a:rPr lang="fr-BE" dirty="0"/>
              <a:t>a </a:t>
            </a:r>
            <a:r>
              <a:rPr lang="fr-BE" dirty="0" smtClean="0"/>
              <a:t>machine </a:t>
            </a:r>
            <a:r>
              <a:rPr lang="fr-BE" dirty="0" err="1"/>
              <a:t>does</a:t>
            </a:r>
            <a:r>
              <a:rPr lang="fr-BE" dirty="0"/>
              <a:t> not </a:t>
            </a:r>
            <a:r>
              <a:rPr lang="fr-BE" dirty="0" err="1"/>
              <a:t>respond</a:t>
            </a:r>
            <a:r>
              <a:rPr lang="fr-BE" dirty="0"/>
              <a:t>, the show </a:t>
            </a:r>
            <a:r>
              <a:rPr lang="fr-BE" dirty="0" err="1"/>
              <a:t>goes</a:t>
            </a:r>
            <a:r>
              <a:rPr lang="fr-BE" dirty="0"/>
              <a:t> </a:t>
            </a:r>
            <a:r>
              <a:rPr lang="fr-BE" dirty="0" smtClean="0"/>
              <a:t>on.</a:t>
            </a:r>
            <a:r>
              <a:rPr lang="fr-BE" dirty="0"/>
              <a:t/>
            </a:r>
            <a:br>
              <a:rPr lang="fr-BE" dirty="0"/>
            </a:br>
            <a:r>
              <a:rPr lang="fr-BE" dirty="0"/>
              <a:t/>
            </a:r>
            <a:br>
              <a:rPr lang="fr-BE" dirty="0"/>
            </a:br>
            <a:r>
              <a:rPr lang="fr-BE" dirty="0"/>
              <a:t/>
            </a:r>
            <a:br>
              <a:rPr lang="fr-BE" dirty="0"/>
            </a:br>
            <a:r>
              <a:rPr lang="fr-BE" b="1" dirty="0" err="1"/>
              <a:t>Avaibility</a:t>
            </a:r>
            <a:r>
              <a:rPr lang="fr-BE" b="1" dirty="0"/>
              <a:t> &gt; </a:t>
            </a:r>
            <a:r>
              <a:rPr lang="fr-BE" b="1" dirty="0" err="1"/>
              <a:t>Consistency</a:t>
            </a:r>
            <a:r>
              <a:rPr lang="fr-BE" dirty="0"/>
              <a:t/>
            </a:r>
            <a:br>
              <a:rPr lang="fr-BE" dirty="0"/>
            </a:br>
            <a:r>
              <a:rPr lang="fr-BE" dirty="0" err="1"/>
              <a:t>Every</a:t>
            </a:r>
            <a:r>
              <a:rPr lang="fr-BE" dirty="0"/>
              <a:t> </a:t>
            </a:r>
            <a:r>
              <a:rPr lang="fr-BE" dirty="0" err="1"/>
              <a:t>request</a:t>
            </a:r>
            <a:r>
              <a:rPr lang="fr-BE" dirty="0"/>
              <a:t> </a:t>
            </a:r>
            <a:r>
              <a:rPr lang="fr-BE" dirty="0" err="1"/>
              <a:t>receives</a:t>
            </a:r>
            <a:r>
              <a:rPr lang="fr-BE" dirty="0"/>
              <a:t> a (non-</a:t>
            </a:r>
            <a:r>
              <a:rPr lang="fr-BE" dirty="0" err="1"/>
              <a:t>error</a:t>
            </a:r>
            <a:r>
              <a:rPr lang="fr-BE" dirty="0"/>
              <a:t>) </a:t>
            </a:r>
            <a:r>
              <a:rPr lang="fr-BE" dirty="0" err="1"/>
              <a:t>response</a:t>
            </a:r>
            <a:r>
              <a:rPr lang="fr-BE" dirty="0"/>
              <a:t>, </a:t>
            </a:r>
            <a:r>
              <a:rPr lang="fr-BE" dirty="0" err="1"/>
              <a:t>without</a:t>
            </a:r>
            <a:r>
              <a:rPr lang="fr-BE" dirty="0"/>
              <a:t> the </a:t>
            </a:r>
            <a:r>
              <a:rPr lang="fr-BE" dirty="0" err="1"/>
              <a:t>guarantee</a:t>
            </a:r>
            <a:r>
              <a:rPr lang="fr-BE" dirty="0"/>
              <a:t> </a:t>
            </a:r>
            <a:r>
              <a:rPr lang="fr-BE" dirty="0" err="1"/>
              <a:t>that</a:t>
            </a:r>
            <a:r>
              <a:rPr lang="fr-BE" dirty="0"/>
              <a:t> </a:t>
            </a:r>
            <a:r>
              <a:rPr lang="fr-BE" dirty="0" err="1"/>
              <a:t>it</a:t>
            </a:r>
            <a:r>
              <a:rPr lang="fr-BE" dirty="0"/>
              <a:t> </a:t>
            </a:r>
            <a:r>
              <a:rPr lang="fr-BE" dirty="0" err="1"/>
              <a:t>contains</a:t>
            </a:r>
            <a:r>
              <a:rPr lang="fr-BE" dirty="0"/>
              <a:t> the </a:t>
            </a:r>
            <a:r>
              <a:rPr lang="fr-BE" dirty="0" err="1"/>
              <a:t>most</a:t>
            </a:r>
            <a:r>
              <a:rPr lang="fr-BE" dirty="0"/>
              <a:t> </a:t>
            </a:r>
            <a:r>
              <a:rPr lang="fr-BE" dirty="0" err="1"/>
              <a:t>recent</a:t>
            </a:r>
            <a:r>
              <a:rPr lang="fr-BE" dirty="0"/>
              <a:t> </a:t>
            </a:r>
            <a:r>
              <a:rPr lang="fr-BE" dirty="0" err="1"/>
              <a:t>write</a:t>
            </a:r>
            <a:r>
              <a:rPr lang="fr-BE" dirty="0"/>
              <a:t> </a:t>
            </a:r>
          </a:p>
        </p:txBody>
      </p:sp>
      <p:pic>
        <p:nvPicPr>
          <p:cNvPr id="22" name="Image 21"/>
          <p:cNvPicPr>
            <a:picLocks noChangeAspect="1"/>
          </p:cNvPicPr>
          <p:nvPr/>
        </p:nvPicPr>
        <p:blipFill rotWithShape="1">
          <a:blip r:embed="rId3">
            <a:extLst>
              <a:ext uri="{28A0092B-C50C-407E-A947-70E740481C1C}">
                <a14:useLocalDpi xmlns:a14="http://schemas.microsoft.com/office/drawing/2010/main" val="0"/>
              </a:ext>
            </a:extLst>
          </a:blip>
          <a:srcRect l="56338" b="48738"/>
          <a:stretch/>
        </p:blipFill>
        <p:spPr>
          <a:xfrm>
            <a:off x="2690782" y="4995333"/>
            <a:ext cx="1403845" cy="1862667"/>
          </a:xfrm>
          <a:prstGeom prst="rect">
            <a:avLst/>
          </a:prstGeom>
        </p:spPr>
      </p:pic>
      <p:sp>
        <p:nvSpPr>
          <p:cNvPr id="23" name="Ellipse 22"/>
          <p:cNvSpPr/>
          <p:nvPr/>
        </p:nvSpPr>
        <p:spPr>
          <a:xfrm>
            <a:off x="3324971" y="4923366"/>
            <a:ext cx="135466" cy="143933"/>
          </a:xfrm>
          <a:prstGeom prst="ellipse">
            <a:avLst/>
          </a:prstGeom>
          <a:solidFill>
            <a:srgbClr val="D61624"/>
          </a:solidFill>
          <a:ln>
            <a:solidFill>
              <a:srgbClr val="D616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extLst>
      <p:ext uri="{BB962C8B-B14F-4D97-AF65-F5344CB8AC3E}">
        <p14:creationId xmlns:p14="http://schemas.microsoft.com/office/powerpoint/2010/main" val="3946048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510" y="-1"/>
            <a:ext cx="2185640" cy="6852443"/>
          </a:xfrm>
          <a:prstGeom prst="rect">
            <a:avLst/>
          </a:prstGeom>
          <a:solidFill>
            <a:schemeClr val="accent1">
              <a:lumMod val="50000"/>
            </a:schemeClr>
          </a:solidFill>
          <a:ln w="34925">
            <a:solidFill>
              <a:srgbClr val="002060"/>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0" name="Titre 1"/>
          <p:cNvSpPr txBox="1">
            <a:spLocks/>
          </p:cNvSpPr>
          <p:nvPr/>
        </p:nvSpPr>
        <p:spPr>
          <a:xfrm>
            <a:off x="-196255" y="5557"/>
            <a:ext cx="2185640" cy="68524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BE" sz="4200" b="1" dirty="0" err="1" smtClean="0">
                <a:solidFill>
                  <a:schemeClr val="bg1"/>
                </a:solidFill>
                <a:effectLst>
                  <a:outerShdw blurRad="38100" dist="38100" dir="2700000" algn="tl">
                    <a:srgbClr val="000000">
                      <a:alpha val="43137"/>
                    </a:srgbClr>
                  </a:outerShdw>
                </a:effectLst>
              </a:rPr>
              <a:t>It’s</a:t>
            </a:r>
            <a:r>
              <a:rPr lang="fr-BE" sz="4200" b="1" dirty="0" smtClean="0">
                <a:solidFill>
                  <a:schemeClr val="bg1"/>
                </a:solidFill>
                <a:effectLst>
                  <a:outerShdw blurRad="38100" dist="38100" dir="2700000" algn="tl">
                    <a:srgbClr val="000000">
                      <a:alpha val="43137"/>
                    </a:srgbClr>
                  </a:outerShdw>
                </a:effectLst>
              </a:rPr>
              <a:t> all about the CAP </a:t>
            </a:r>
            <a:r>
              <a:rPr lang="fr-BE" sz="4200" b="1" dirty="0" err="1" smtClean="0">
                <a:solidFill>
                  <a:schemeClr val="bg1"/>
                </a:solidFill>
                <a:effectLst>
                  <a:outerShdw blurRad="38100" dist="38100" dir="2700000" algn="tl">
                    <a:srgbClr val="000000">
                      <a:alpha val="43137"/>
                    </a:srgbClr>
                  </a:outerShdw>
                </a:effectLst>
              </a:rPr>
              <a:t>theorem</a:t>
            </a:r>
            <a:endParaRPr lang="fr-BE" sz="4200"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163761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CAP Theorem - Data Science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6518" y="0"/>
            <a:ext cx="10021392" cy="685244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4510" y="-1"/>
            <a:ext cx="2185640" cy="6852443"/>
          </a:xfrm>
          <a:prstGeom prst="rect">
            <a:avLst/>
          </a:prstGeom>
          <a:solidFill>
            <a:schemeClr val="accent1">
              <a:lumMod val="50000"/>
            </a:schemeClr>
          </a:solidFill>
          <a:ln w="34925">
            <a:solidFill>
              <a:srgbClr val="002060"/>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0" name="Titre 1"/>
          <p:cNvSpPr txBox="1">
            <a:spLocks/>
          </p:cNvSpPr>
          <p:nvPr/>
        </p:nvSpPr>
        <p:spPr>
          <a:xfrm>
            <a:off x="-196255" y="5557"/>
            <a:ext cx="2185640" cy="68524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BE" sz="4200" b="1" dirty="0" err="1" smtClean="0">
                <a:solidFill>
                  <a:schemeClr val="bg1"/>
                </a:solidFill>
                <a:effectLst>
                  <a:outerShdw blurRad="38100" dist="38100" dir="2700000" algn="tl">
                    <a:srgbClr val="000000">
                      <a:alpha val="43137"/>
                    </a:srgbClr>
                  </a:outerShdw>
                </a:effectLst>
              </a:rPr>
              <a:t>It’s</a:t>
            </a:r>
            <a:r>
              <a:rPr lang="fr-BE" sz="4200" b="1" dirty="0" smtClean="0">
                <a:solidFill>
                  <a:schemeClr val="bg1"/>
                </a:solidFill>
                <a:effectLst>
                  <a:outerShdw blurRad="38100" dist="38100" dir="2700000" algn="tl">
                    <a:srgbClr val="000000">
                      <a:alpha val="43137"/>
                    </a:srgbClr>
                  </a:outerShdw>
                </a:effectLst>
              </a:rPr>
              <a:t> all about the CAP </a:t>
            </a:r>
            <a:r>
              <a:rPr lang="fr-BE" sz="4200" b="1" dirty="0" err="1" smtClean="0">
                <a:solidFill>
                  <a:schemeClr val="bg1"/>
                </a:solidFill>
                <a:effectLst>
                  <a:outerShdw blurRad="38100" dist="38100" dir="2700000" algn="tl">
                    <a:srgbClr val="000000">
                      <a:alpha val="43137"/>
                    </a:srgbClr>
                  </a:outerShdw>
                </a:effectLst>
              </a:rPr>
              <a:t>theorem</a:t>
            </a:r>
            <a:endParaRPr lang="fr-BE" sz="4200"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537408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Résultat de recherche d'images pour &quot;atmosphère&quot;"/>
          <p:cNvPicPr>
            <a:picLocks noChangeAspect="1" noChangeArrowheads="1"/>
          </p:cNvPicPr>
          <p:nvPr/>
        </p:nvPicPr>
        <p:blipFill rotWithShape="1">
          <a:blip r:embed="rId2">
            <a:extLst>
              <a:ext uri="{28A0092B-C50C-407E-A947-70E740481C1C}">
                <a14:useLocalDpi xmlns:a14="http://schemas.microsoft.com/office/drawing/2010/main" val="0"/>
              </a:ext>
            </a:extLst>
          </a:blip>
          <a:srcRect l="26602" t="32960" r="32434" b="12295"/>
          <a:stretch/>
        </p:blipFill>
        <p:spPr bwMode="auto">
          <a:xfrm>
            <a:off x="0" y="-1263141"/>
            <a:ext cx="12192000" cy="9168000"/>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7"/>
          <p:cNvSpPr txBox="1"/>
          <p:nvPr/>
        </p:nvSpPr>
        <p:spPr>
          <a:xfrm>
            <a:off x="36000" y="4825026"/>
            <a:ext cx="6768248" cy="76944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BE" sz="4400" b="1" dirty="0" smtClean="0">
                <a:solidFill>
                  <a:schemeClr val="bg1"/>
                </a:solidFill>
                <a:effectLst>
                  <a:outerShdw blurRad="38100" dist="38100" dir="2700000" algn="tl">
                    <a:srgbClr val="000000">
                      <a:alpha val="43137"/>
                    </a:srgbClr>
                  </a:outerShdw>
                </a:effectLst>
                <a:latin typeface="Agency FB" panose="020B0503020202020204" pitchFamily="34" charset="0"/>
              </a:rPr>
              <a:t>Cassandra architecture</a:t>
            </a:r>
            <a:endParaRPr lang="fr-FR" sz="4400" b="1" dirty="0">
              <a:solidFill>
                <a:schemeClr val="bg1"/>
              </a:solidFill>
              <a:effectLst>
                <a:outerShdw blurRad="38100" dist="38100" dir="2700000" algn="tl">
                  <a:srgbClr val="000000">
                    <a:alpha val="43137"/>
                  </a:srgbClr>
                </a:outerShdw>
              </a:effectLst>
              <a:latin typeface="Agency FB" panose="020B0503020202020204" pitchFamily="34" charset="0"/>
            </a:endParaRPr>
          </a:p>
        </p:txBody>
      </p:sp>
      <p:cxnSp>
        <p:nvCxnSpPr>
          <p:cNvPr id="6" name="Connecteur droit 5"/>
          <p:cNvCxnSpPr/>
          <p:nvPr/>
        </p:nvCxnSpPr>
        <p:spPr>
          <a:xfrm flipV="1">
            <a:off x="-187524" y="4825026"/>
            <a:ext cx="12379524" cy="352"/>
          </a:xfrm>
          <a:prstGeom prst="line">
            <a:avLst/>
          </a:prstGeom>
          <a:ln w="22225">
            <a:gradFill flip="none" rotWithShape="1">
              <a:gsLst>
                <a:gs pos="0">
                  <a:schemeClr val="tx1"/>
                </a:gs>
                <a:gs pos="32000">
                  <a:schemeClr val="tx1">
                    <a:lumMod val="65000"/>
                    <a:lumOff val="35000"/>
                  </a:schemeClr>
                </a:gs>
                <a:gs pos="97500">
                  <a:schemeClr val="bg1"/>
                </a:gs>
                <a:gs pos="84000">
                  <a:schemeClr val="bg2">
                    <a:lumMod val="90000"/>
                  </a:schemeClr>
                </a:gs>
              </a:gsLst>
              <a:lin ang="0" scaled="1"/>
              <a:tileRect/>
            </a:gra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857421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673100" y="279400"/>
            <a:ext cx="4762500" cy="977900"/>
          </a:xfrm>
          <a:prstGeom prst="rect">
            <a:avLst/>
          </a:prstGeom>
        </p:spPr>
        <p:txBody>
          <a:bodyPr vert="horz" lIns="91440" tIns="45720" rIns="91440" bIns="45720" rtlCol="0" anchor="ctr">
            <a:normAutofit fontScale="9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900" b="1" dirty="0" smtClean="0">
                <a:effectLst>
                  <a:outerShdw blurRad="38100" dist="38100" dir="2700000" algn="tl">
                    <a:srgbClr val="000000">
                      <a:alpha val="43137"/>
                    </a:srgbClr>
                  </a:outerShdw>
                </a:effectLst>
              </a:rPr>
              <a:t>Cassandra – the </a:t>
            </a:r>
            <a:r>
              <a:rPr lang="fr-FR" sz="3900" b="1" dirty="0" err="1" smtClean="0">
                <a:effectLst>
                  <a:outerShdw blurRad="38100" dist="38100" dir="2700000" algn="tl">
                    <a:srgbClr val="000000">
                      <a:alpha val="43137"/>
                    </a:srgbClr>
                  </a:outerShdw>
                </a:effectLst>
              </a:rPr>
              <a:t>outlines</a:t>
            </a:r>
            <a:endParaRPr lang="fr-FR" sz="3900" dirty="0"/>
          </a:p>
        </p:txBody>
      </p:sp>
      <p:pic>
        <p:nvPicPr>
          <p:cNvPr id="39" name="Image 38"/>
          <p:cNvPicPr>
            <a:picLocks noChangeAspect="1"/>
          </p:cNvPicPr>
          <p:nvPr/>
        </p:nvPicPr>
        <p:blipFill>
          <a:blip r:embed="rId2"/>
          <a:stretch>
            <a:fillRect/>
          </a:stretch>
        </p:blipFill>
        <p:spPr>
          <a:xfrm>
            <a:off x="798149" y="1738873"/>
            <a:ext cx="11038490" cy="4316239"/>
          </a:xfrm>
          <a:prstGeom prst="rect">
            <a:avLst/>
          </a:prstGeom>
        </p:spPr>
      </p:pic>
      <p:sp>
        <p:nvSpPr>
          <p:cNvPr id="40" name="Rectangle 39"/>
          <p:cNvSpPr/>
          <p:nvPr/>
        </p:nvSpPr>
        <p:spPr>
          <a:xfrm>
            <a:off x="401444" y="1257300"/>
            <a:ext cx="11790556" cy="5333071"/>
          </a:xfrm>
          <a:prstGeom prst="rect">
            <a:avLst/>
          </a:prstGeom>
          <a:solidFill>
            <a:schemeClr val="bg1">
              <a:alpha val="96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extLst>
      <p:ext uri="{BB962C8B-B14F-4D97-AF65-F5344CB8AC3E}">
        <p14:creationId xmlns:p14="http://schemas.microsoft.com/office/powerpoint/2010/main" val="42592968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673100" y="279400"/>
            <a:ext cx="4762500" cy="977900"/>
          </a:xfrm>
          <a:prstGeom prst="rect">
            <a:avLst/>
          </a:prstGeom>
        </p:spPr>
        <p:txBody>
          <a:bodyPr vert="horz" lIns="91440" tIns="45720" rIns="91440" bIns="45720" rtlCol="0" anchor="ctr">
            <a:normAutofit fontScale="9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900" b="1" dirty="0" smtClean="0">
                <a:effectLst>
                  <a:outerShdw blurRad="38100" dist="38100" dir="2700000" algn="tl">
                    <a:srgbClr val="000000">
                      <a:alpha val="43137"/>
                    </a:srgbClr>
                  </a:outerShdw>
                </a:effectLst>
              </a:rPr>
              <a:t>Cassandra – the </a:t>
            </a:r>
            <a:r>
              <a:rPr lang="fr-FR" sz="3900" b="1" dirty="0" err="1" smtClean="0">
                <a:effectLst>
                  <a:outerShdw blurRad="38100" dist="38100" dir="2700000" algn="tl">
                    <a:srgbClr val="000000">
                      <a:alpha val="43137"/>
                    </a:srgbClr>
                  </a:outerShdw>
                </a:effectLst>
              </a:rPr>
              <a:t>outlines</a:t>
            </a:r>
            <a:endParaRPr lang="fr-FR" sz="3900" dirty="0"/>
          </a:p>
        </p:txBody>
      </p:sp>
      <p:pic>
        <p:nvPicPr>
          <p:cNvPr id="39" name="Image 38"/>
          <p:cNvPicPr>
            <a:picLocks noChangeAspect="1"/>
          </p:cNvPicPr>
          <p:nvPr/>
        </p:nvPicPr>
        <p:blipFill>
          <a:blip r:embed="rId2"/>
          <a:stretch>
            <a:fillRect/>
          </a:stretch>
        </p:blipFill>
        <p:spPr>
          <a:xfrm>
            <a:off x="798149" y="1738873"/>
            <a:ext cx="11038490" cy="4316239"/>
          </a:xfrm>
          <a:prstGeom prst="rect">
            <a:avLst/>
          </a:prstGeom>
        </p:spPr>
      </p:pic>
      <p:sp>
        <p:nvSpPr>
          <p:cNvPr id="40" name="Rectangle 39"/>
          <p:cNvSpPr/>
          <p:nvPr/>
        </p:nvSpPr>
        <p:spPr>
          <a:xfrm>
            <a:off x="4482790" y="1257300"/>
            <a:ext cx="7709210" cy="5333071"/>
          </a:xfrm>
          <a:prstGeom prst="rect">
            <a:avLst/>
          </a:prstGeom>
          <a:solidFill>
            <a:schemeClr val="bg1">
              <a:alpha val="96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6" name="Rectangle 5"/>
          <p:cNvSpPr/>
          <p:nvPr/>
        </p:nvSpPr>
        <p:spPr>
          <a:xfrm>
            <a:off x="197005" y="3740306"/>
            <a:ext cx="4151971" cy="2796380"/>
          </a:xfrm>
          <a:prstGeom prst="rect">
            <a:avLst/>
          </a:prstGeom>
          <a:solidFill>
            <a:schemeClr val="bg1">
              <a:alpha val="96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extLst>
      <p:ext uri="{BB962C8B-B14F-4D97-AF65-F5344CB8AC3E}">
        <p14:creationId xmlns:p14="http://schemas.microsoft.com/office/powerpoint/2010/main" val="22012123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673100" y="279400"/>
            <a:ext cx="4762500" cy="977900"/>
          </a:xfrm>
          <a:prstGeom prst="rect">
            <a:avLst/>
          </a:prstGeom>
        </p:spPr>
        <p:txBody>
          <a:bodyPr vert="horz" lIns="91440" tIns="45720" rIns="91440" bIns="45720" rtlCol="0" anchor="ctr">
            <a:normAutofit fontScale="9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900" b="1" dirty="0" smtClean="0">
                <a:effectLst>
                  <a:outerShdw blurRad="38100" dist="38100" dir="2700000" algn="tl">
                    <a:srgbClr val="000000">
                      <a:alpha val="43137"/>
                    </a:srgbClr>
                  </a:outerShdw>
                </a:effectLst>
              </a:rPr>
              <a:t>Cassandra – the </a:t>
            </a:r>
            <a:r>
              <a:rPr lang="fr-FR" sz="3900" b="1" dirty="0" err="1" smtClean="0">
                <a:effectLst>
                  <a:outerShdw blurRad="38100" dist="38100" dir="2700000" algn="tl">
                    <a:srgbClr val="000000">
                      <a:alpha val="43137"/>
                    </a:srgbClr>
                  </a:outerShdw>
                </a:effectLst>
              </a:rPr>
              <a:t>outlines</a:t>
            </a:r>
            <a:endParaRPr lang="fr-FR" sz="3900" dirty="0"/>
          </a:p>
        </p:txBody>
      </p:sp>
      <p:pic>
        <p:nvPicPr>
          <p:cNvPr id="39" name="Image 38"/>
          <p:cNvPicPr>
            <a:picLocks noChangeAspect="1"/>
          </p:cNvPicPr>
          <p:nvPr/>
        </p:nvPicPr>
        <p:blipFill>
          <a:blip r:embed="rId2"/>
          <a:stretch>
            <a:fillRect/>
          </a:stretch>
        </p:blipFill>
        <p:spPr>
          <a:xfrm>
            <a:off x="798149" y="1738873"/>
            <a:ext cx="11038490" cy="4316239"/>
          </a:xfrm>
          <a:prstGeom prst="rect">
            <a:avLst/>
          </a:prstGeom>
        </p:spPr>
      </p:pic>
      <p:sp>
        <p:nvSpPr>
          <p:cNvPr id="40" name="Rectangle 39"/>
          <p:cNvSpPr/>
          <p:nvPr/>
        </p:nvSpPr>
        <p:spPr>
          <a:xfrm>
            <a:off x="4482790" y="1257300"/>
            <a:ext cx="7709210" cy="5333071"/>
          </a:xfrm>
          <a:prstGeom prst="rect">
            <a:avLst/>
          </a:prstGeom>
          <a:solidFill>
            <a:schemeClr val="bg1">
              <a:alpha val="96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 name="Rectangle 1"/>
          <p:cNvSpPr/>
          <p:nvPr/>
        </p:nvSpPr>
        <p:spPr>
          <a:xfrm>
            <a:off x="293958" y="5973951"/>
            <a:ext cx="758283" cy="3233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extLst>
      <p:ext uri="{BB962C8B-B14F-4D97-AF65-F5344CB8AC3E}">
        <p14:creationId xmlns:p14="http://schemas.microsoft.com/office/powerpoint/2010/main" val="13566935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Résultat de recherche d'images pour &quot;introduction&quot;"/>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 t="-1" r="23121" b="720"/>
          <a:stretch/>
        </p:blipFill>
        <p:spPr bwMode="auto">
          <a:xfrm>
            <a:off x="3275856" y="-24016"/>
            <a:ext cx="8916144" cy="6912000"/>
          </a:xfrm>
          <a:prstGeom prst="rect">
            <a:avLst/>
          </a:prstGeom>
          <a:noFill/>
          <a:effectLst>
            <a:glow rad="127000">
              <a:schemeClr val="tx1"/>
            </a:glow>
            <a:softEdge rad="63500"/>
          </a:effectLst>
          <a:extLst>
            <a:ext uri="{909E8E84-426E-40DD-AFC4-6F175D3DCCD1}">
              <a14:hiddenFill xmlns:a14="http://schemas.microsoft.com/office/drawing/2010/main">
                <a:solidFill>
                  <a:srgbClr val="FFFFFF"/>
                </a:solidFill>
              </a14:hiddenFill>
            </a:ext>
          </a:extLst>
        </p:spPr>
      </p:pic>
      <p:sp>
        <p:nvSpPr>
          <p:cNvPr id="5" name="Rectangle 4"/>
          <p:cNvSpPr/>
          <p:nvPr/>
        </p:nvSpPr>
        <p:spPr>
          <a:xfrm>
            <a:off x="0" y="0"/>
            <a:ext cx="3759200"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sp>
        <p:nvSpPr>
          <p:cNvPr id="6" name="ZoneTexte 5"/>
          <p:cNvSpPr txBox="1"/>
          <p:nvPr/>
        </p:nvSpPr>
        <p:spPr>
          <a:xfrm>
            <a:off x="456039" y="2421577"/>
            <a:ext cx="4358580" cy="23083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BE" sz="7200" b="1" dirty="0" smtClean="0">
                <a:solidFill>
                  <a:schemeClr val="bg1"/>
                </a:solidFill>
                <a:effectLst>
                  <a:outerShdw blurRad="38100" dist="38100" dir="2700000" algn="tl">
                    <a:srgbClr val="000000">
                      <a:alpha val="43137"/>
                    </a:srgbClr>
                  </a:outerShdw>
                </a:effectLst>
                <a:latin typeface="Agency FB" panose="020B0503020202020204" pitchFamily="34" charset="0"/>
              </a:rPr>
              <a:t>The CAP </a:t>
            </a:r>
            <a:r>
              <a:rPr lang="fr-BE" sz="7200" b="1" dirty="0" err="1" smtClean="0">
                <a:solidFill>
                  <a:schemeClr val="bg1"/>
                </a:solidFill>
                <a:effectLst>
                  <a:outerShdw blurRad="38100" dist="38100" dir="2700000" algn="tl">
                    <a:srgbClr val="000000">
                      <a:alpha val="43137"/>
                    </a:srgbClr>
                  </a:outerShdw>
                </a:effectLst>
                <a:latin typeface="Agency FB" panose="020B0503020202020204" pitchFamily="34" charset="0"/>
              </a:rPr>
              <a:t>Theorem</a:t>
            </a:r>
            <a:endParaRPr lang="fr-FR" sz="4000"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35011884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673100" y="279400"/>
            <a:ext cx="4762500" cy="977900"/>
          </a:xfrm>
          <a:prstGeom prst="rect">
            <a:avLst/>
          </a:prstGeom>
        </p:spPr>
        <p:txBody>
          <a:bodyPr vert="horz" lIns="91440" tIns="45720" rIns="91440" bIns="45720" rtlCol="0" anchor="ctr">
            <a:normAutofit fontScale="9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900" b="1" dirty="0" smtClean="0">
                <a:effectLst>
                  <a:outerShdw blurRad="38100" dist="38100" dir="2700000" algn="tl">
                    <a:srgbClr val="000000">
                      <a:alpha val="43137"/>
                    </a:srgbClr>
                  </a:outerShdw>
                </a:effectLst>
              </a:rPr>
              <a:t>Cassandra – the </a:t>
            </a:r>
            <a:r>
              <a:rPr lang="fr-FR" sz="3900" b="1" dirty="0" err="1" smtClean="0">
                <a:effectLst>
                  <a:outerShdw blurRad="38100" dist="38100" dir="2700000" algn="tl">
                    <a:srgbClr val="000000">
                      <a:alpha val="43137"/>
                    </a:srgbClr>
                  </a:outerShdw>
                </a:effectLst>
              </a:rPr>
              <a:t>outlines</a:t>
            </a:r>
            <a:endParaRPr lang="fr-FR" sz="3900" dirty="0"/>
          </a:p>
        </p:txBody>
      </p:sp>
      <p:pic>
        <p:nvPicPr>
          <p:cNvPr id="39" name="Image 38"/>
          <p:cNvPicPr>
            <a:picLocks noChangeAspect="1"/>
          </p:cNvPicPr>
          <p:nvPr/>
        </p:nvPicPr>
        <p:blipFill>
          <a:blip r:embed="rId2"/>
          <a:stretch>
            <a:fillRect/>
          </a:stretch>
        </p:blipFill>
        <p:spPr>
          <a:xfrm>
            <a:off x="798149" y="1738873"/>
            <a:ext cx="11038490" cy="4316239"/>
          </a:xfrm>
          <a:prstGeom prst="rect">
            <a:avLst/>
          </a:prstGeom>
        </p:spPr>
      </p:pic>
      <p:sp>
        <p:nvSpPr>
          <p:cNvPr id="40" name="Rectangle 39"/>
          <p:cNvSpPr/>
          <p:nvPr/>
        </p:nvSpPr>
        <p:spPr>
          <a:xfrm>
            <a:off x="8173844" y="1257300"/>
            <a:ext cx="4018156" cy="5333071"/>
          </a:xfrm>
          <a:prstGeom prst="rect">
            <a:avLst/>
          </a:prstGeom>
          <a:solidFill>
            <a:schemeClr val="bg1">
              <a:alpha val="96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6" name="Rectangle 5"/>
          <p:cNvSpPr/>
          <p:nvPr/>
        </p:nvSpPr>
        <p:spPr>
          <a:xfrm>
            <a:off x="4467922" y="3818364"/>
            <a:ext cx="3605561" cy="2772008"/>
          </a:xfrm>
          <a:prstGeom prst="rect">
            <a:avLst/>
          </a:prstGeom>
          <a:solidFill>
            <a:schemeClr val="bg1">
              <a:alpha val="96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7" name="Rectangle 6"/>
          <p:cNvSpPr/>
          <p:nvPr/>
        </p:nvSpPr>
        <p:spPr>
          <a:xfrm>
            <a:off x="293958" y="5973951"/>
            <a:ext cx="758283" cy="3233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extLst>
      <p:ext uri="{BB962C8B-B14F-4D97-AF65-F5344CB8AC3E}">
        <p14:creationId xmlns:p14="http://schemas.microsoft.com/office/powerpoint/2010/main" val="28984769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673100" y="279400"/>
            <a:ext cx="4762500" cy="977900"/>
          </a:xfrm>
          <a:prstGeom prst="rect">
            <a:avLst/>
          </a:prstGeom>
        </p:spPr>
        <p:txBody>
          <a:bodyPr vert="horz" lIns="91440" tIns="45720" rIns="91440" bIns="45720" rtlCol="0" anchor="ctr">
            <a:normAutofit fontScale="9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900" b="1" dirty="0" smtClean="0">
                <a:effectLst>
                  <a:outerShdw blurRad="38100" dist="38100" dir="2700000" algn="tl">
                    <a:srgbClr val="000000">
                      <a:alpha val="43137"/>
                    </a:srgbClr>
                  </a:outerShdw>
                </a:effectLst>
              </a:rPr>
              <a:t>Cassandra – the </a:t>
            </a:r>
            <a:r>
              <a:rPr lang="fr-FR" sz="3900" b="1" dirty="0" err="1" smtClean="0">
                <a:effectLst>
                  <a:outerShdw blurRad="38100" dist="38100" dir="2700000" algn="tl">
                    <a:srgbClr val="000000">
                      <a:alpha val="43137"/>
                    </a:srgbClr>
                  </a:outerShdw>
                </a:effectLst>
              </a:rPr>
              <a:t>outlines</a:t>
            </a:r>
            <a:endParaRPr lang="fr-FR" sz="3900" dirty="0"/>
          </a:p>
        </p:txBody>
      </p:sp>
      <p:pic>
        <p:nvPicPr>
          <p:cNvPr id="39" name="Image 38"/>
          <p:cNvPicPr>
            <a:picLocks noChangeAspect="1"/>
          </p:cNvPicPr>
          <p:nvPr/>
        </p:nvPicPr>
        <p:blipFill>
          <a:blip r:embed="rId2"/>
          <a:stretch>
            <a:fillRect/>
          </a:stretch>
        </p:blipFill>
        <p:spPr>
          <a:xfrm>
            <a:off x="798149" y="1738873"/>
            <a:ext cx="11038490" cy="4316239"/>
          </a:xfrm>
          <a:prstGeom prst="rect">
            <a:avLst/>
          </a:prstGeom>
        </p:spPr>
      </p:pic>
      <p:sp>
        <p:nvSpPr>
          <p:cNvPr id="40" name="Rectangle 39"/>
          <p:cNvSpPr/>
          <p:nvPr/>
        </p:nvSpPr>
        <p:spPr>
          <a:xfrm>
            <a:off x="8173844" y="3757961"/>
            <a:ext cx="4018156" cy="2832410"/>
          </a:xfrm>
          <a:prstGeom prst="rect">
            <a:avLst/>
          </a:prstGeom>
          <a:solidFill>
            <a:schemeClr val="bg1">
              <a:alpha val="96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7" name="Rectangle 6"/>
          <p:cNvSpPr/>
          <p:nvPr/>
        </p:nvSpPr>
        <p:spPr>
          <a:xfrm>
            <a:off x="293958" y="5973951"/>
            <a:ext cx="758283" cy="3233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extLst>
      <p:ext uri="{BB962C8B-B14F-4D97-AF65-F5344CB8AC3E}">
        <p14:creationId xmlns:p14="http://schemas.microsoft.com/office/powerpoint/2010/main" val="28394679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673100" y="279400"/>
            <a:ext cx="4762500" cy="977900"/>
          </a:xfrm>
          <a:prstGeom prst="rect">
            <a:avLst/>
          </a:prstGeom>
        </p:spPr>
        <p:txBody>
          <a:bodyPr vert="horz" lIns="91440" tIns="45720" rIns="91440" bIns="45720" rtlCol="0" anchor="ctr">
            <a:normAutofit fontScale="9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900" b="1" dirty="0" smtClean="0">
                <a:effectLst>
                  <a:outerShdw blurRad="38100" dist="38100" dir="2700000" algn="tl">
                    <a:srgbClr val="000000">
                      <a:alpha val="43137"/>
                    </a:srgbClr>
                  </a:outerShdw>
                </a:effectLst>
              </a:rPr>
              <a:t>Cassandra – the </a:t>
            </a:r>
            <a:r>
              <a:rPr lang="fr-FR" sz="3900" b="1" dirty="0" err="1" smtClean="0">
                <a:effectLst>
                  <a:outerShdw blurRad="38100" dist="38100" dir="2700000" algn="tl">
                    <a:srgbClr val="000000">
                      <a:alpha val="43137"/>
                    </a:srgbClr>
                  </a:outerShdw>
                </a:effectLst>
              </a:rPr>
              <a:t>outlines</a:t>
            </a:r>
            <a:endParaRPr lang="fr-FR" sz="3900" dirty="0"/>
          </a:p>
        </p:txBody>
      </p:sp>
      <p:pic>
        <p:nvPicPr>
          <p:cNvPr id="39" name="Image 38"/>
          <p:cNvPicPr>
            <a:picLocks noChangeAspect="1"/>
          </p:cNvPicPr>
          <p:nvPr/>
        </p:nvPicPr>
        <p:blipFill>
          <a:blip r:embed="rId2"/>
          <a:stretch>
            <a:fillRect/>
          </a:stretch>
        </p:blipFill>
        <p:spPr>
          <a:xfrm>
            <a:off x="798149" y="1738873"/>
            <a:ext cx="11038490" cy="4316239"/>
          </a:xfrm>
          <a:prstGeom prst="rect">
            <a:avLst/>
          </a:prstGeom>
        </p:spPr>
      </p:pic>
      <p:sp>
        <p:nvSpPr>
          <p:cNvPr id="6" name="Rectangle 5"/>
          <p:cNvSpPr/>
          <p:nvPr/>
        </p:nvSpPr>
        <p:spPr>
          <a:xfrm>
            <a:off x="293958" y="5973951"/>
            <a:ext cx="758283" cy="3233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extLst>
      <p:ext uri="{BB962C8B-B14F-4D97-AF65-F5344CB8AC3E}">
        <p14:creationId xmlns:p14="http://schemas.microsoft.com/office/powerpoint/2010/main" val="14095772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673100" y="279400"/>
            <a:ext cx="6207202" cy="977900"/>
          </a:xfrm>
          <a:prstGeom prst="rect">
            <a:avLst/>
          </a:prstGeom>
        </p:spPr>
        <p:txBody>
          <a:bodyPr vert="horz" lIns="91440" tIns="45720" rIns="91440" bIns="45720" rtlCol="0" anchor="ctr">
            <a:normAutofit fontScale="9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900" b="1" dirty="0" smtClean="0">
                <a:effectLst>
                  <a:outerShdw blurRad="38100" dist="38100" dir="2700000" algn="tl">
                    <a:srgbClr val="000000">
                      <a:alpha val="43137"/>
                    </a:srgbClr>
                  </a:outerShdw>
                </a:effectLst>
              </a:rPr>
              <a:t>Cassandra – #1 Type of </a:t>
            </a:r>
            <a:r>
              <a:rPr lang="fr-FR" sz="3900" b="1" dirty="0" err="1" smtClean="0">
                <a:effectLst>
                  <a:outerShdw blurRad="38100" dist="38100" dir="2700000" algn="tl">
                    <a:srgbClr val="000000">
                      <a:alpha val="43137"/>
                    </a:srgbClr>
                  </a:outerShdw>
                </a:effectLst>
              </a:rPr>
              <a:t>database</a:t>
            </a:r>
            <a:endParaRPr lang="fr-FR" sz="3900" dirty="0"/>
          </a:p>
        </p:txBody>
      </p:sp>
      <p:sp>
        <p:nvSpPr>
          <p:cNvPr id="5" name="Espace réservé du contenu 2"/>
          <p:cNvSpPr>
            <a:spLocks noGrp="1"/>
          </p:cNvSpPr>
          <p:nvPr>
            <p:ph idx="1"/>
          </p:nvPr>
        </p:nvSpPr>
        <p:spPr>
          <a:xfrm>
            <a:off x="673099" y="2475801"/>
            <a:ext cx="11442701" cy="4351338"/>
          </a:xfrm>
        </p:spPr>
        <p:txBody>
          <a:bodyPr>
            <a:normAutofit lnSpcReduction="10000"/>
          </a:bodyPr>
          <a:lstStyle/>
          <a:p>
            <a:pPr>
              <a:buFont typeface="Courier New" panose="02070309020205020404" pitchFamily="49" charset="0"/>
              <a:buChar char="o"/>
            </a:pPr>
            <a:r>
              <a:rPr lang="fr-BE" dirty="0" smtClean="0"/>
              <a:t>   A Cassandra cluster </a:t>
            </a:r>
            <a:r>
              <a:rPr lang="fr-BE" dirty="0" err="1" smtClean="0"/>
              <a:t>is</a:t>
            </a:r>
            <a:r>
              <a:rPr lang="fr-BE" dirty="0" smtClean="0"/>
              <a:t> </a:t>
            </a:r>
            <a:r>
              <a:rPr lang="fr-BE" dirty="0" err="1" smtClean="0"/>
              <a:t>composed</a:t>
            </a:r>
            <a:r>
              <a:rPr lang="fr-BE" dirty="0" smtClean="0"/>
              <a:t> of </a:t>
            </a:r>
            <a:r>
              <a:rPr lang="fr-BE" b="1" dirty="0" err="1" smtClean="0"/>
              <a:t>keyspaces</a:t>
            </a:r>
            <a:r>
              <a:rPr lang="fr-BE" dirty="0" smtClean="0"/>
              <a:t>.</a:t>
            </a:r>
          </a:p>
          <a:p>
            <a:pPr>
              <a:buFont typeface="Courier New" panose="02070309020205020404" pitchFamily="49" charset="0"/>
              <a:buChar char="o"/>
            </a:pPr>
            <a:endParaRPr lang="fr-BE" dirty="0" smtClean="0"/>
          </a:p>
          <a:p>
            <a:pPr>
              <a:buFont typeface="Courier New" panose="02070309020205020404" pitchFamily="49" charset="0"/>
              <a:buChar char="o"/>
            </a:pPr>
            <a:r>
              <a:rPr lang="fr-BE" dirty="0"/>
              <a:t> </a:t>
            </a:r>
            <a:r>
              <a:rPr lang="fr-BE" dirty="0" smtClean="0"/>
              <a:t>  A </a:t>
            </a:r>
            <a:r>
              <a:rPr lang="fr-BE" dirty="0" err="1" smtClean="0"/>
              <a:t>keyspace</a:t>
            </a:r>
            <a:r>
              <a:rPr lang="fr-BE" dirty="0" smtClean="0"/>
              <a:t> </a:t>
            </a:r>
            <a:r>
              <a:rPr lang="fr-BE" dirty="0" err="1" smtClean="0"/>
              <a:t>is</a:t>
            </a:r>
            <a:r>
              <a:rPr lang="fr-BE" dirty="0" smtClean="0"/>
              <a:t> a data container, </a:t>
            </a:r>
            <a:r>
              <a:rPr lang="fr-BE" dirty="0" err="1" smtClean="0"/>
              <a:t>similar</a:t>
            </a:r>
            <a:r>
              <a:rPr lang="fr-BE" dirty="0" smtClean="0"/>
              <a:t> to </a:t>
            </a:r>
            <a:r>
              <a:rPr lang="fr-BE" i="1" dirty="0" err="1" smtClean="0"/>
              <a:t>database</a:t>
            </a:r>
            <a:r>
              <a:rPr lang="fr-BE" dirty="0" smtClean="0"/>
              <a:t> in RDBMS.</a:t>
            </a:r>
          </a:p>
          <a:p>
            <a:pPr>
              <a:buFont typeface="Courier New" panose="02070309020205020404" pitchFamily="49" charset="0"/>
              <a:buChar char="o"/>
            </a:pPr>
            <a:endParaRPr lang="fr-BE" dirty="0" smtClean="0"/>
          </a:p>
          <a:p>
            <a:pPr>
              <a:buFont typeface="Courier New" panose="02070309020205020404" pitchFamily="49" charset="0"/>
              <a:buChar char="o"/>
            </a:pPr>
            <a:r>
              <a:rPr lang="fr-BE" dirty="0" smtClean="0"/>
              <a:t>    In a Cassandra cluster, a </a:t>
            </a:r>
            <a:r>
              <a:rPr lang="fr-BE" dirty="0" err="1" smtClean="0"/>
              <a:t>keyspace</a:t>
            </a:r>
            <a:r>
              <a:rPr lang="fr-BE" dirty="0" smtClean="0"/>
              <a:t> </a:t>
            </a:r>
            <a:r>
              <a:rPr lang="fr-BE" dirty="0" err="1" smtClean="0"/>
              <a:t>is</a:t>
            </a:r>
            <a:r>
              <a:rPr lang="fr-BE" dirty="0" smtClean="0"/>
              <a:t> an </a:t>
            </a:r>
            <a:r>
              <a:rPr lang="fr-BE" dirty="0" err="1" smtClean="0"/>
              <a:t>outermost</a:t>
            </a:r>
            <a:r>
              <a:rPr lang="fr-BE" dirty="0" smtClean="0"/>
              <a:t> </a:t>
            </a:r>
            <a:r>
              <a:rPr lang="fr-BE" dirty="0" err="1" smtClean="0"/>
              <a:t>object</a:t>
            </a:r>
            <a:r>
              <a:rPr lang="fr-BE" dirty="0" smtClean="0"/>
              <a:t> </a:t>
            </a:r>
            <a:r>
              <a:rPr lang="fr-BE" dirty="0" err="1" smtClean="0"/>
              <a:t>that</a:t>
            </a:r>
            <a:r>
              <a:rPr lang="fr-BE" dirty="0" smtClean="0"/>
              <a:t>  </a:t>
            </a:r>
            <a:br>
              <a:rPr lang="fr-BE" dirty="0" smtClean="0"/>
            </a:br>
            <a:r>
              <a:rPr lang="fr-BE" dirty="0" smtClean="0"/>
              <a:t>    </a:t>
            </a:r>
            <a:r>
              <a:rPr lang="fr-BE" dirty="0" err="1" smtClean="0"/>
              <a:t>determines</a:t>
            </a:r>
            <a:r>
              <a:rPr lang="fr-BE" dirty="0" smtClean="0"/>
              <a:t> how data </a:t>
            </a:r>
            <a:r>
              <a:rPr lang="fr-BE" dirty="0" err="1" smtClean="0"/>
              <a:t>replicates</a:t>
            </a:r>
            <a:r>
              <a:rPr lang="fr-BE" dirty="0" smtClean="0"/>
              <a:t> on </a:t>
            </a:r>
            <a:r>
              <a:rPr lang="fr-BE" dirty="0" err="1" smtClean="0"/>
              <a:t>nodes</a:t>
            </a:r>
            <a:r>
              <a:rPr lang="fr-BE" dirty="0"/>
              <a:t> </a:t>
            </a:r>
            <a:r>
              <a:rPr lang="fr-BE" dirty="0" smtClean="0"/>
              <a:t/>
            </a:r>
            <a:br>
              <a:rPr lang="fr-BE" dirty="0" smtClean="0"/>
            </a:br>
            <a:r>
              <a:rPr lang="fr-BE" dirty="0" smtClean="0"/>
              <a:t>   (</a:t>
            </a:r>
            <a:r>
              <a:rPr lang="fr-BE" b="1" dirty="0" err="1" smtClean="0"/>
              <a:t>see</a:t>
            </a:r>
            <a:r>
              <a:rPr lang="fr-BE" b="1" dirty="0" smtClean="0"/>
              <a:t> Cassandra – #2 </a:t>
            </a:r>
            <a:r>
              <a:rPr lang="fr-BE" b="1" dirty="0" err="1" smtClean="0"/>
              <a:t>Scalability</a:t>
            </a:r>
            <a:r>
              <a:rPr lang="fr-BE" dirty="0" smtClean="0"/>
              <a:t>)</a:t>
            </a:r>
            <a:endParaRPr lang="fr-BE" dirty="0"/>
          </a:p>
          <a:p>
            <a:pPr marL="0" indent="0">
              <a:buNone/>
            </a:pPr>
            <a:r>
              <a:rPr lang="fr-BE" dirty="0" smtClean="0"/>
              <a:t/>
            </a:r>
            <a:br>
              <a:rPr lang="fr-BE" dirty="0" smtClean="0"/>
            </a:br>
            <a:r>
              <a:rPr lang="fr-BE" dirty="0" smtClean="0"/>
              <a:t/>
            </a:r>
            <a:br>
              <a:rPr lang="fr-BE" dirty="0" smtClean="0"/>
            </a:br>
            <a:endParaRPr lang="fr-BE" dirty="0"/>
          </a:p>
        </p:txBody>
      </p:sp>
    </p:spTree>
    <p:extLst>
      <p:ext uri="{BB962C8B-B14F-4D97-AF65-F5344CB8AC3E}">
        <p14:creationId xmlns:p14="http://schemas.microsoft.com/office/powerpoint/2010/main" val="1349064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673100" y="279400"/>
            <a:ext cx="6207202" cy="977900"/>
          </a:xfrm>
          <a:prstGeom prst="rect">
            <a:avLst/>
          </a:prstGeom>
        </p:spPr>
        <p:txBody>
          <a:bodyPr vert="horz" lIns="91440" tIns="45720" rIns="91440" bIns="45720" rtlCol="0" anchor="ctr">
            <a:normAutofit fontScale="9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900" b="1" dirty="0" smtClean="0">
                <a:effectLst>
                  <a:outerShdw blurRad="38100" dist="38100" dir="2700000" algn="tl">
                    <a:srgbClr val="000000">
                      <a:alpha val="43137"/>
                    </a:srgbClr>
                  </a:outerShdw>
                </a:effectLst>
              </a:rPr>
              <a:t>Cassandra – #1 Type of </a:t>
            </a:r>
            <a:r>
              <a:rPr lang="fr-FR" sz="3900" b="1" dirty="0" err="1" smtClean="0">
                <a:effectLst>
                  <a:outerShdw blurRad="38100" dist="38100" dir="2700000" algn="tl">
                    <a:srgbClr val="000000">
                      <a:alpha val="43137"/>
                    </a:srgbClr>
                  </a:outerShdw>
                </a:effectLst>
              </a:rPr>
              <a:t>database</a:t>
            </a:r>
            <a:endParaRPr lang="fr-FR" sz="3900" dirty="0"/>
          </a:p>
        </p:txBody>
      </p:sp>
      <p:sp>
        <p:nvSpPr>
          <p:cNvPr id="5" name="Espace réservé du contenu 2"/>
          <p:cNvSpPr>
            <a:spLocks noGrp="1"/>
          </p:cNvSpPr>
          <p:nvPr>
            <p:ph idx="1"/>
          </p:nvPr>
        </p:nvSpPr>
        <p:spPr>
          <a:xfrm>
            <a:off x="673100" y="1762125"/>
            <a:ext cx="10515600" cy="4351338"/>
          </a:xfrm>
        </p:spPr>
        <p:txBody>
          <a:bodyPr/>
          <a:lstStyle/>
          <a:p>
            <a:pPr marL="0" indent="0">
              <a:buNone/>
            </a:pPr>
            <a:r>
              <a:rPr lang="fr-BE" dirty="0" err="1" smtClean="0"/>
              <a:t>Keyspaces</a:t>
            </a:r>
            <a:r>
              <a:rPr lang="fr-BE" dirty="0" smtClean="0"/>
              <a:t> </a:t>
            </a:r>
            <a:r>
              <a:rPr lang="fr-BE" dirty="0" err="1" smtClean="0"/>
              <a:t>consist</a:t>
            </a:r>
            <a:r>
              <a:rPr lang="fr-BE" dirty="0" smtClean="0"/>
              <a:t> of </a:t>
            </a:r>
            <a:r>
              <a:rPr lang="fr-BE" dirty="0" err="1" smtClean="0"/>
              <a:t>core</a:t>
            </a:r>
            <a:r>
              <a:rPr lang="fr-BE" dirty="0" smtClean="0"/>
              <a:t> </a:t>
            </a:r>
            <a:r>
              <a:rPr lang="fr-BE" dirty="0" err="1" smtClean="0"/>
              <a:t>objects</a:t>
            </a:r>
            <a:r>
              <a:rPr lang="fr-BE" dirty="0" smtClean="0"/>
              <a:t> </a:t>
            </a:r>
            <a:r>
              <a:rPr lang="fr-BE" dirty="0" err="1" smtClean="0"/>
              <a:t>called</a:t>
            </a:r>
            <a:r>
              <a:rPr lang="fr-BE" dirty="0" smtClean="0"/>
              <a:t> </a:t>
            </a:r>
            <a:r>
              <a:rPr lang="fr-BE" i="1" dirty="0" err="1" smtClean="0"/>
              <a:t>column</a:t>
            </a:r>
            <a:r>
              <a:rPr lang="fr-BE" i="1" dirty="0" smtClean="0"/>
              <a:t> </a:t>
            </a:r>
            <a:r>
              <a:rPr lang="fr-BE" i="1" dirty="0" err="1" smtClean="0"/>
              <a:t>families</a:t>
            </a:r>
            <a:r>
              <a:rPr lang="fr-BE" i="1" dirty="0" smtClean="0"/>
              <a:t> </a:t>
            </a:r>
            <a:r>
              <a:rPr lang="fr-BE" dirty="0" smtClean="0"/>
              <a:t>or </a:t>
            </a:r>
            <a:r>
              <a:rPr lang="fr-BE" i="1" dirty="0" smtClean="0"/>
              <a:t>tables</a:t>
            </a:r>
            <a:endParaRPr lang="fr-BE" i="1" dirty="0"/>
          </a:p>
          <a:p>
            <a:pPr marL="0" indent="0">
              <a:buNone/>
            </a:pPr>
            <a:r>
              <a:rPr lang="fr-BE" dirty="0" smtClean="0"/>
              <a:t/>
            </a:r>
            <a:br>
              <a:rPr lang="fr-BE" dirty="0" smtClean="0"/>
            </a:br>
            <a:r>
              <a:rPr lang="fr-BE" dirty="0" smtClean="0"/>
              <a:t/>
            </a:r>
            <a:br>
              <a:rPr lang="fr-BE" dirty="0" smtClean="0"/>
            </a:br>
            <a:endParaRPr lang="fr-BE" dirty="0"/>
          </a:p>
        </p:txBody>
      </p:sp>
      <p:pic>
        <p:nvPicPr>
          <p:cNvPr id="6" name="Image 5"/>
          <p:cNvPicPr/>
          <p:nvPr/>
        </p:nvPicPr>
        <p:blipFill>
          <a:blip r:embed="rId2"/>
          <a:stretch>
            <a:fillRect/>
          </a:stretch>
        </p:blipFill>
        <p:spPr>
          <a:xfrm>
            <a:off x="550100" y="2554490"/>
            <a:ext cx="4456797" cy="2385500"/>
          </a:xfrm>
          <a:prstGeom prst="rect">
            <a:avLst/>
          </a:prstGeom>
        </p:spPr>
      </p:pic>
      <p:pic>
        <p:nvPicPr>
          <p:cNvPr id="8" name="Image 7" descr="PartitionKeyTableData"/>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96340" y="5045399"/>
            <a:ext cx="10337313" cy="1433459"/>
          </a:xfrm>
          <a:prstGeom prst="rect">
            <a:avLst/>
          </a:prstGeom>
          <a:noFill/>
          <a:ln>
            <a:noFill/>
          </a:ln>
        </p:spPr>
      </p:pic>
    </p:spTree>
    <p:extLst>
      <p:ext uri="{BB962C8B-B14F-4D97-AF65-F5344CB8AC3E}">
        <p14:creationId xmlns:p14="http://schemas.microsoft.com/office/powerpoint/2010/main" val="23039663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673100" y="279400"/>
            <a:ext cx="6207202" cy="977900"/>
          </a:xfrm>
          <a:prstGeom prst="rect">
            <a:avLst/>
          </a:prstGeom>
        </p:spPr>
        <p:txBody>
          <a:bodyPr vert="horz" lIns="91440" tIns="45720" rIns="91440" bIns="45720" rtlCol="0" anchor="ctr">
            <a:normAutofit fontScale="9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900" b="1" dirty="0" smtClean="0">
                <a:effectLst>
                  <a:outerShdw blurRad="38100" dist="38100" dir="2700000" algn="tl">
                    <a:srgbClr val="000000">
                      <a:alpha val="43137"/>
                    </a:srgbClr>
                  </a:outerShdw>
                </a:effectLst>
              </a:rPr>
              <a:t>Cassandra – #1 Type of </a:t>
            </a:r>
            <a:r>
              <a:rPr lang="fr-FR" sz="3900" b="1" dirty="0" err="1" smtClean="0">
                <a:effectLst>
                  <a:outerShdw blurRad="38100" dist="38100" dir="2700000" algn="tl">
                    <a:srgbClr val="000000">
                      <a:alpha val="43137"/>
                    </a:srgbClr>
                  </a:outerShdw>
                </a:effectLst>
              </a:rPr>
              <a:t>database</a:t>
            </a:r>
            <a:endParaRPr lang="fr-FR" sz="3900" dirty="0"/>
          </a:p>
        </p:txBody>
      </p:sp>
      <p:sp>
        <p:nvSpPr>
          <p:cNvPr id="5" name="Espace réservé du contenu 2"/>
          <p:cNvSpPr>
            <a:spLocks noGrp="1"/>
          </p:cNvSpPr>
          <p:nvPr>
            <p:ph idx="1"/>
          </p:nvPr>
        </p:nvSpPr>
        <p:spPr>
          <a:xfrm>
            <a:off x="673100" y="2475800"/>
            <a:ext cx="10515600" cy="5095875"/>
          </a:xfrm>
        </p:spPr>
        <p:txBody>
          <a:bodyPr>
            <a:normAutofit/>
          </a:bodyPr>
          <a:lstStyle/>
          <a:p>
            <a:pPr marL="0" indent="0">
              <a:buNone/>
            </a:pPr>
            <a:r>
              <a:rPr lang="fr-BE" dirty="0" smtClean="0"/>
              <a:t>Cassandra </a:t>
            </a:r>
            <a:r>
              <a:rPr lang="fr-BE" dirty="0" err="1" smtClean="0"/>
              <a:t>Query</a:t>
            </a:r>
            <a:r>
              <a:rPr lang="fr-BE" dirty="0" smtClean="0"/>
              <a:t> </a:t>
            </a:r>
            <a:r>
              <a:rPr lang="fr-BE" dirty="0" err="1" smtClean="0"/>
              <a:t>Language</a:t>
            </a:r>
            <a:r>
              <a:rPr lang="fr-BE" dirty="0" smtClean="0"/>
              <a:t> (</a:t>
            </a:r>
            <a:r>
              <a:rPr lang="fr-BE" b="1" dirty="0" smtClean="0"/>
              <a:t>CQL</a:t>
            </a:r>
            <a:r>
              <a:rPr lang="fr-BE" dirty="0" smtClean="0"/>
              <a:t>) </a:t>
            </a:r>
            <a:r>
              <a:rPr lang="fr-BE" dirty="0" err="1" smtClean="0"/>
              <a:t>allows</a:t>
            </a:r>
            <a:r>
              <a:rPr lang="fr-BE" dirty="0" smtClean="0"/>
              <a:t> </a:t>
            </a:r>
            <a:r>
              <a:rPr lang="fr-BE" dirty="0" err="1" smtClean="0"/>
              <a:t>manipulating</a:t>
            </a:r>
            <a:r>
              <a:rPr lang="fr-BE" dirty="0" smtClean="0"/>
              <a:t> </a:t>
            </a:r>
            <a:r>
              <a:rPr lang="fr-BE" dirty="0" err="1" smtClean="0"/>
              <a:t>entities</a:t>
            </a:r>
            <a:endParaRPr lang="fr-BE" dirty="0" smtClean="0"/>
          </a:p>
          <a:p>
            <a:pPr marL="0" indent="0">
              <a:buNone/>
            </a:pPr>
            <a:endParaRPr lang="fr-BE" dirty="0"/>
          </a:p>
          <a:p>
            <a:pPr marL="0" indent="0">
              <a:buNone/>
            </a:pPr>
            <a:endParaRPr lang="fr-BE" dirty="0" smtClean="0"/>
          </a:p>
          <a:p>
            <a:pPr marL="0" indent="0">
              <a:buNone/>
            </a:pPr>
            <a:endParaRPr lang="fr-BE" dirty="0"/>
          </a:p>
          <a:p>
            <a:pPr marL="0" indent="0">
              <a:buNone/>
            </a:pPr>
            <a:endParaRPr lang="fr-BE" dirty="0" smtClean="0"/>
          </a:p>
        </p:txBody>
      </p:sp>
      <p:sp>
        <p:nvSpPr>
          <p:cNvPr id="2" name="Rectangle 1"/>
          <p:cNvSpPr/>
          <p:nvPr/>
        </p:nvSpPr>
        <p:spPr>
          <a:xfrm>
            <a:off x="2509334" y="3820473"/>
            <a:ext cx="6843132" cy="830997"/>
          </a:xfrm>
          <a:prstGeom prst="rect">
            <a:avLst/>
          </a:prstGeom>
          <a:ln>
            <a:solidFill>
              <a:srgbClr val="002060"/>
            </a:solidFill>
          </a:ln>
        </p:spPr>
        <p:txBody>
          <a:bodyPr wrap="square">
            <a:spAutoFit/>
          </a:bodyPr>
          <a:lstStyle/>
          <a:p>
            <a:r>
              <a:rPr lang="fr-BE" sz="2400" dirty="0">
                <a:solidFill>
                  <a:srgbClr val="002060"/>
                </a:solidFill>
                <a:latin typeface="Tw Cen MT Condensed" panose="020B0606020104020203" pitchFamily="34" charset="0"/>
              </a:rPr>
              <a:t>INSERT INTO </a:t>
            </a:r>
            <a:r>
              <a:rPr lang="fr-BE" sz="2400" dirty="0" err="1">
                <a:solidFill>
                  <a:srgbClr val="002060"/>
                </a:solidFill>
                <a:latin typeface="Tw Cen MT Condensed" panose="020B0606020104020203" pitchFamily="34" charset="0"/>
              </a:rPr>
              <a:t>MyTable</a:t>
            </a:r>
            <a:r>
              <a:rPr lang="fr-BE" sz="2400" dirty="0">
                <a:solidFill>
                  <a:srgbClr val="002060"/>
                </a:solidFill>
                <a:latin typeface="Tw Cen MT Condensed" panose="020B0606020104020203" pitchFamily="34" charset="0"/>
              </a:rPr>
              <a:t> (id, </a:t>
            </a:r>
            <a:r>
              <a:rPr lang="fr-BE" sz="2400" dirty="0" err="1">
                <a:solidFill>
                  <a:srgbClr val="002060"/>
                </a:solidFill>
                <a:latin typeface="Tw Cen MT Condensed" panose="020B0606020104020203" pitchFamily="34" charset="0"/>
              </a:rPr>
              <a:t>firstName</a:t>
            </a:r>
            <a:r>
              <a:rPr lang="fr-BE" sz="2400" dirty="0">
                <a:solidFill>
                  <a:srgbClr val="002060"/>
                </a:solidFill>
                <a:latin typeface="Tw Cen MT Condensed" panose="020B0606020104020203" pitchFamily="34" charset="0"/>
              </a:rPr>
              <a:t>, </a:t>
            </a:r>
            <a:r>
              <a:rPr lang="fr-BE" sz="2400" dirty="0" err="1">
                <a:solidFill>
                  <a:srgbClr val="002060"/>
                </a:solidFill>
                <a:latin typeface="Tw Cen MT Condensed" panose="020B0606020104020203" pitchFamily="34" charset="0"/>
              </a:rPr>
              <a:t>lastName</a:t>
            </a:r>
            <a:r>
              <a:rPr lang="fr-BE" sz="2400" dirty="0">
                <a:solidFill>
                  <a:srgbClr val="002060"/>
                </a:solidFill>
                <a:latin typeface="Tw Cen MT Condensed" panose="020B0606020104020203" pitchFamily="34" charset="0"/>
              </a:rPr>
              <a:t>) values (1, ‘John’, ‘</a:t>
            </a:r>
            <a:r>
              <a:rPr lang="fr-BE" sz="2400" dirty="0" err="1">
                <a:solidFill>
                  <a:srgbClr val="002060"/>
                </a:solidFill>
                <a:latin typeface="Tw Cen MT Condensed" panose="020B0606020104020203" pitchFamily="34" charset="0"/>
              </a:rPr>
              <a:t>Doe</a:t>
            </a:r>
            <a:r>
              <a:rPr lang="fr-BE" sz="2400" dirty="0">
                <a:solidFill>
                  <a:srgbClr val="002060"/>
                </a:solidFill>
                <a:latin typeface="Tw Cen MT Condensed" panose="020B0606020104020203" pitchFamily="34" charset="0"/>
              </a:rPr>
              <a:t>’);</a:t>
            </a:r>
          </a:p>
          <a:p>
            <a:r>
              <a:rPr lang="fr-BE" sz="2400" dirty="0">
                <a:solidFill>
                  <a:srgbClr val="002060"/>
                </a:solidFill>
                <a:latin typeface="Tw Cen MT Condensed" panose="020B0606020104020203" pitchFamily="34" charset="0"/>
              </a:rPr>
              <a:t>SELECT * FROM </a:t>
            </a:r>
            <a:r>
              <a:rPr lang="fr-BE" sz="2400" dirty="0" err="1">
                <a:solidFill>
                  <a:srgbClr val="002060"/>
                </a:solidFill>
                <a:latin typeface="Tw Cen MT Condensed" panose="020B0606020104020203" pitchFamily="34" charset="0"/>
              </a:rPr>
              <a:t>MyTable</a:t>
            </a:r>
            <a:r>
              <a:rPr lang="fr-BE" sz="2400" dirty="0">
                <a:solidFill>
                  <a:srgbClr val="002060"/>
                </a:solidFill>
                <a:latin typeface="Tw Cen MT Condensed" panose="020B0606020104020203" pitchFamily="34" charset="0"/>
              </a:rPr>
              <a:t> WHERE id = 1;</a:t>
            </a:r>
          </a:p>
        </p:txBody>
      </p:sp>
    </p:spTree>
    <p:extLst>
      <p:ext uri="{BB962C8B-B14F-4D97-AF65-F5344CB8AC3E}">
        <p14:creationId xmlns:p14="http://schemas.microsoft.com/office/powerpoint/2010/main" val="26058669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673100" y="279400"/>
            <a:ext cx="5478974"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#2 </a:t>
            </a:r>
            <a:r>
              <a:rPr lang="fr-FR" sz="3600" b="1" dirty="0" err="1" smtClean="0">
                <a:effectLst>
                  <a:outerShdw blurRad="38100" dist="38100" dir="2700000" algn="tl">
                    <a:srgbClr val="000000">
                      <a:alpha val="43137"/>
                    </a:srgbClr>
                  </a:outerShdw>
                </a:effectLst>
              </a:rPr>
              <a:t>Scalability</a:t>
            </a:r>
            <a:endParaRPr lang="fr-FR" sz="3600" dirty="0"/>
          </a:p>
        </p:txBody>
      </p:sp>
      <p:sp>
        <p:nvSpPr>
          <p:cNvPr id="6" name="Ellipse 5"/>
          <p:cNvSpPr/>
          <p:nvPr/>
        </p:nvSpPr>
        <p:spPr>
          <a:xfrm>
            <a:off x="5516173" y="574556"/>
            <a:ext cx="6161741" cy="6153964"/>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7" name="Ellipse 6"/>
          <p:cNvSpPr/>
          <p:nvPr/>
        </p:nvSpPr>
        <p:spPr>
          <a:xfrm>
            <a:off x="5922463" y="1304819"/>
            <a:ext cx="2670886" cy="271021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8" name="Ellipse 7"/>
          <p:cNvSpPr/>
          <p:nvPr/>
        </p:nvSpPr>
        <p:spPr>
          <a:xfrm>
            <a:off x="8920451" y="1978329"/>
            <a:ext cx="2670886" cy="271021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9" name="Ellipse 8"/>
          <p:cNvSpPr/>
          <p:nvPr/>
        </p:nvSpPr>
        <p:spPr>
          <a:xfrm>
            <a:off x="6892916" y="3920556"/>
            <a:ext cx="2670886" cy="271021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0" name="ZoneTexte 9"/>
          <p:cNvSpPr txBox="1"/>
          <p:nvPr/>
        </p:nvSpPr>
        <p:spPr>
          <a:xfrm>
            <a:off x="6974014" y="1304819"/>
            <a:ext cx="567784" cy="369332"/>
          </a:xfrm>
          <a:prstGeom prst="rect">
            <a:avLst/>
          </a:prstGeom>
          <a:noFill/>
        </p:spPr>
        <p:txBody>
          <a:bodyPr wrap="none" rtlCol="0">
            <a:spAutoFit/>
          </a:bodyPr>
          <a:lstStyle/>
          <a:p>
            <a:r>
              <a:rPr lang="fr-BE" dirty="0" smtClean="0"/>
              <a:t>DC1</a:t>
            </a:r>
            <a:endParaRPr lang="fr-BE" dirty="0"/>
          </a:p>
        </p:txBody>
      </p:sp>
      <p:sp>
        <p:nvSpPr>
          <p:cNvPr id="11" name="ZoneTexte 10"/>
          <p:cNvSpPr txBox="1"/>
          <p:nvPr/>
        </p:nvSpPr>
        <p:spPr>
          <a:xfrm>
            <a:off x="9972002" y="1978329"/>
            <a:ext cx="567784" cy="369332"/>
          </a:xfrm>
          <a:prstGeom prst="rect">
            <a:avLst/>
          </a:prstGeom>
          <a:noFill/>
        </p:spPr>
        <p:txBody>
          <a:bodyPr wrap="none" rtlCol="0">
            <a:spAutoFit/>
          </a:bodyPr>
          <a:lstStyle/>
          <a:p>
            <a:r>
              <a:rPr lang="fr-BE" dirty="0" smtClean="0"/>
              <a:t>DC2</a:t>
            </a:r>
            <a:endParaRPr lang="fr-BE" dirty="0"/>
          </a:p>
        </p:txBody>
      </p:sp>
      <p:sp>
        <p:nvSpPr>
          <p:cNvPr id="12" name="ZoneTexte 11"/>
          <p:cNvSpPr txBox="1"/>
          <p:nvPr/>
        </p:nvSpPr>
        <p:spPr>
          <a:xfrm>
            <a:off x="7892479" y="4015036"/>
            <a:ext cx="567784" cy="369332"/>
          </a:xfrm>
          <a:prstGeom prst="rect">
            <a:avLst/>
          </a:prstGeom>
          <a:noFill/>
        </p:spPr>
        <p:txBody>
          <a:bodyPr wrap="none" rtlCol="0">
            <a:spAutoFit/>
          </a:bodyPr>
          <a:lstStyle/>
          <a:p>
            <a:r>
              <a:rPr lang="fr-BE" dirty="0" smtClean="0"/>
              <a:t>DC3</a:t>
            </a:r>
            <a:endParaRPr lang="fr-BE" dirty="0"/>
          </a:p>
        </p:txBody>
      </p:sp>
      <p:sp>
        <p:nvSpPr>
          <p:cNvPr id="13" name="ZoneTexte 12"/>
          <p:cNvSpPr txBox="1"/>
          <p:nvPr/>
        </p:nvSpPr>
        <p:spPr>
          <a:xfrm>
            <a:off x="8056336" y="205224"/>
            <a:ext cx="1002069" cy="369332"/>
          </a:xfrm>
          <a:prstGeom prst="rect">
            <a:avLst/>
          </a:prstGeom>
          <a:noFill/>
        </p:spPr>
        <p:txBody>
          <a:bodyPr wrap="none" rtlCol="0">
            <a:spAutoFit/>
          </a:bodyPr>
          <a:lstStyle/>
          <a:p>
            <a:r>
              <a:rPr lang="fr-BE" dirty="0" smtClean="0"/>
              <a:t>CLUSTER</a:t>
            </a:r>
            <a:endParaRPr lang="fr-BE" dirty="0"/>
          </a:p>
        </p:txBody>
      </p:sp>
      <p:sp>
        <p:nvSpPr>
          <p:cNvPr id="14" name="Ellipse 13"/>
          <p:cNvSpPr/>
          <p:nvPr/>
        </p:nvSpPr>
        <p:spPr>
          <a:xfrm>
            <a:off x="6152074" y="1854836"/>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5" name="Ellipse 14"/>
          <p:cNvSpPr/>
          <p:nvPr/>
        </p:nvSpPr>
        <p:spPr>
          <a:xfrm>
            <a:off x="7290881" y="2044570"/>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6" name="Ellipse 15"/>
          <p:cNvSpPr/>
          <p:nvPr/>
        </p:nvSpPr>
        <p:spPr>
          <a:xfrm>
            <a:off x="6495586" y="2848388"/>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7" name="Ellipse 16"/>
          <p:cNvSpPr/>
          <p:nvPr/>
        </p:nvSpPr>
        <p:spPr>
          <a:xfrm>
            <a:off x="9374336" y="2565448"/>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8" name="Ellipse 17"/>
          <p:cNvSpPr/>
          <p:nvPr/>
        </p:nvSpPr>
        <p:spPr>
          <a:xfrm>
            <a:off x="10265646" y="3298263"/>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9" name="Ellipse 18"/>
          <p:cNvSpPr/>
          <p:nvPr/>
        </p:nvSpPr>
        <p:spPr>
          <a:xfrm>
            <a:off x="7101836" y="4566394"/>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0" name="Ellipse 19"/>
          <p:cNvSpPr/>
          <p:nvPr/>
        </p:nvSpPr>
        <p:spPr>
          <a:xfrm>
            <a:off x="8460986" y="4566394"/>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1" name="Ellipse 20"/>
          <p:cNvSpPr/>
          <p:nvPr/>
        </p:nvSpPr>
        <p:spPr>
          <a:xfrm>
            <a:off x="7308706" y="5511001"/>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2" name="Ellipse 21"/>
          <p:cNvSpPr/>
          <p:nvPr/>
        </p:nvSpPr>
        <p:spPr>
          <a:xfrm>
            <a:off x="8240643" y="5488122"/>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3" name="ZoneTexte 22"/>
          <p:cNvSpPr txBox="1"/>
          <p:nvPr/>
        </p:nvSpPr>
        <p:spPr>
          <a:xfrm>
            <a:off x="755254" y="1725699"/>
            <a:ext cx="4769561" cy="3970318"/>
          </a:xfrm>
          <a:prstGeom prst="rect">
            <a:avLst/>
          </a:prstGeom>
          <a:noFill/>
        </p:spPr>
        <p:txBody>
          <a:bodyPr wrap="square" rtlCol="0">
            <a:spAutoFit/>
          </a:bodyPr>
          <a:lstStyle/>
          <a:p>
            <a:r>
              <a:rPr lang="fr-BE" b="1" u="sng" dirty="0" err="1" smtClean="0"/>
              <a:t>Node</a:t>
            </a:r>
            <a:r>
              <a:rPr lang="fr-BE" dirty="0" smtClean="0"/>
              <a:t>: </a:t>
            </a:r>
            <a:br>
              <a:rPr lang="fr-BE" dirty="0" smtClean="0"/>
            </a:br>
            <a:r>
              <a:rPr lang="fr-BE" dirty="0" smtClean="0"/>
              <a:t>machine </a:t>
            </a:r>
            <a:r>
              <a:rPr lang="fr-BE" dirty="0" err="1" smtClean="0"/>
              <a:t>which</a:t>
            </a:r>
            <a:r>
              <a:rPr lang="fr-BE" dirty="0" smtClean="0"/>
              <a:t> stores </a:t>
            </a:r>
            <a:r>
              <a:rPr lang="fr-BE" dirty="0" err="1" smtClean="0"/>
              <a:t>some</a:t>
            </a:r>
            <a:r>
              <a:rPr lang="fr-BE" dirty="0" smtClean="0"/>
              <a:t> portion of </a:t>
            </a:r>
            <a:r>
              <a:rPr lang="fr-BE" dirty="0" err="1" smtClean="0"/>
              <a:t>your</a:t>
            </a:r>
            <a:r>
              <a:rPr lang="fr-BE" dirty="0" smtClean="0"/>
              <a:t> </a:t>
            </a:r>
            <a:r>
              <a:rPr lang="fr-BE" dirty="0" err="1" smtClean="0"/>
              <a:t>entire</a:t>
            </a:r>
            <a:r>
              <a:rPr lang="fr-BE" dirty="0" smtClean="0"/>
              <a:t> </a:t>
            </a:r>
            <a:r>
              <a:rPr lang="fr-BE" dirty="0" err="1" smtClean="0"/>
              <a:t>database</a:t>
            </a:r>
            <a:endParaRPr lang="fr-BE" dirty="0" smtClean="0"/>
          </a:p>
          <a:p>
            <a:endParaRPr lang="fr-BE" dirty="0"/>
          </a:p>
          <a:p>
            <a:r>
              <a:rPr lang="fr-BE" b="1" u="sng" dirty="0" smtClean="0"/>
              <a:t>Data center</a:t>
            </a:r>
            <a:r>
              <a:rPr lang="fr-BE" dirty="0" smtClean="0"/>
              <a:t>:</a:t>
            </a:r>
            <a:br>
              <a:rPr lang="fr-BE" dirty="0" smtClean="0"/>
            </a:br>
            <a:r>
              <a:rPr lang="fr-BE" dirty="0" err="1" smtClean="0"/>
              <a:t>logical</a:t>
            </a:r>
            <a:r>
              <a:rPr lang="fr-BE" dirty="0" smtClean="0"/>
              <a:t> </a:t>
            </a:r>
            <a:r>
              <a:rPr lang="fr-BE" dirty="0" err="1" smtClean="0"/>
              <a:t>grouping</a:t>
            </a:r>
            <a:r>
              <a:rPr lang="fr-BE" dirty="0" smtClean="0"/>
              <a:t> of </a:t>
            </a:r>
            <a:r>
              <a:rPr lang="fr-BE" dirty="0" err="1" smtClean="0"/>
              <a:t>Nodes</a:t>
            </a:r>
            <a:r>
              <a:rPr lang="fr-BE" dirty="0" smtClean="0"/>
              <a:t> </a:t>
            </a:r>
            <a:r>
              <a:rPr lang="fr-BE" dirty="0" err="1" smtClean="0"/>
              <a:t>which</a:t>
            </a:r>
            <a:r>
              <a:rPr lang="fr-BE" dirty="0" smtClean="0"/>
              <a:t> </a:t>
            </a:r>
            <a:r>
              <a:rPr lang="fr-BE" dirty="0" err="1" smtClean="0"/>
              <a:t>communicate</a:t>
            </a:r>
            <a:r>
              <a:rPr lang="fr-BE" dirty="0" smtClean="0"/>
              <a:t> </a:t>
            </a:r>
            <a:r>
              <a:rPr lang="fr-BE" dirty="0" err="1" smtClean="0"/>
              <a:t>together</a:t>
            </a:r>
            <a:endParaRPr lang="fr-BE" dirty="0" smtClean="0"/>
          </a:p>
          <a:p>
            <a:endParaRPr lang="fr-BE" dirty="0"/>
          </a:p>
          <a:p>
            <a:r>
              <a:rPr lang="fr-BE" b="1" u="sng" dirty="0" smtClean="0"/>
              <a:t>Cluster</a:t>
            </a:r>
            <a:r>
              <a:rPr lang="fr-BE" dirty="0" smtClean="0"/>
              <a:t>:</a:t>
            </a:r>
          </a:p>
          <a:p>
            <a:r>
              <a:rPr lang="fr-BE" dirty="0" smtClean="0"/>
              <a:t>The </a:t>
            </a:r>
            <a:r>
              <a:rPr lang="fr-BE" dirty="0" err="1" smtClean="0"/>
              <a:t>sum</a:t>
            </a:r>
            <a:r>
              <a:rPr lang="fr-BE" dirty="0" smtClean="0"/>
              <a:t> total of all machines (</a:t>
            </a:r>
            <a:r>
              <a:rPr lang="fr-BE" dirty="0" err="1" smtClean="0"/>
              <a:t>nodes</a:t>
            </a:r>
            <a:r>
              <a:rPr lang="fr-BE" dirty="0" smtClean="0"/>
              <a:t>) in </a:t>
            </a:r>
            <a:r>
              <a:rPr lang="fr-BE" dirty="0" err="1" smtClean="0"/>
              <a:t>your</a:t>
            </a:r>
            <a:r>
              <a:rPr lang="fr-BE" dirty="0" smtClean="0"/>
              <a:t> </a:t>
            </a:r>
            <a:r>
              <a:rPr lang="fr-BE" dirty="0" err="1" smtClean="0"/>
              <a:t>database</a:t>
            </a:r>
            <a:r>
              <a:rPr lang="fr-BE" dirty="0" smtClean="0"/>
              <a:t> </a:t>
            </a:r>
            <a:r>
              <a:rPr lang="fr-BE" dirty="0" err="1" smtClean="0"/>
              <a:t>including</a:t>
            </a:r>
            <a:r>
              <a:rPr lang="fr-BE" dirty="0" smtClean="0"/>
              <a:t> all </a:t>
            </a:r>
            <a:r>
              <a:rPr lang="fr-BE" dirty="0" err="1" smtClean="0"/>
              <a:t>datacenters</a:t>
            </a:r>
            <a:r>
              <a:rPr lang="fr-BE" dirty="0" smtClean="0"/>
              <a:t>.</a:t>
            </a:r>
            <a:br>
              <a:rPr lang="fr-BE" dirty="0" smtClean="0"/>
            </a:br>
            <a:r>
              <a:rPr lang="fr-BE" dirty="0" smtClean="0"/>
              <a:t>There </a:t>
            </a:r>
            <a:r>
              <a:rPr lang="fr-BE" dirty="0" err="1" smtClean="0"/>
              <a:t>is</a:t>
            </a:r>
            <a:r>
              <a:rPr lang="fr-BE" dirty="0" smtClean="0"/>
              <a:t> no cross-cluster </a:t>
            </a:r>
            <a:r>
              <a:rPr lang="fr-BE" dirty="0" err="1" smtClean="0"/>
              <a:t>replication</a:t>
            </a:r>
            <a:r>
              <a:rPr lang="fr-BE" dirty="0" smtClean="0"/>
              <a:t>.</a:t>
            </a:r>
            <a:br>
              <a:rPr lang="fr-BE" dirty="0" smtClean="0"/>
            </a:br>
            <a:r>
              <a:rPr lang="fr-BE" dirty="0" err="1" smtClean="0"/>
              <a:t>Two</a:t>
            </a:r>
            <a:r>
              <a:rPr lang="fr-BE" dirty="0" smtClean="0"/>
              <a:t> clusters </a:t>
            </a:r>
            <a:r>
              <a:rPr lang="fr-BE" dirty="0" err="1" smtClean="0"/>
              <a:t>represent</a:t>
            </a:r>
            <a:r>
              <a:rPr lang="fr-BE" dirty="0" smtClean="0"/>
              <a:t> </a:t>
            </a:r>
            <a:r>
              <a:rPr lang="fr-BE" dirty="0" err="1" smtClean="0"/>
              <a:t>two</a:t>
            </a:r>
            <a:r>
              <a:rPr lang="fr-BE" dirty="0" smtClean="0"/>
              <a:t> </a:t>
            </a:r>
            <a:r>
              <a:rPr lang="fr-BE" dirty="0" err="1" smtClean="0"/>
              <a:t>independent</a:t>
            </a:r>
            <a:r>
              <a:rPr lang="fr-BE" dirty="0" smtClean="0"/>
              <a:t> </a:t>
            </a:r>
            <a:r>
              <a:rPr lang="fr-BE" dirty="0" err="1" smtClean="0"/>
              <a:t>databases</a:t>
            </a:r>
            <a:r>
              <a:rPr lang="fr-BE" dirty="0" smtClean="0"/>
              <a:t>.</a:t>
            </a:r>
            <a:endParaRPr lang="fr-BE" dirty="0"/>
          </a:p>
        </p:txBody>
      </p:sp>
      <p:sp>
        <p:nvSpPr>
          <p:cNvPr id="24" name="Rectangle 23"/>
          <p:cNvSpPr/>
          <p:nvPr/>
        </p:nvSpPr>
        <p:spPr>
          <a:xfrm>
            <a:off x="755254" y="6550223"/>
            <a:ext cx="3049553" cy="523220"/>
          </a:xfrm>
          <a:prstGeom prst="rect">
            <a:avLst/>
          </a:prstGeom>
        </p:spPr>
        <p:txBody>
          <a:bodyPr wrap="none">
            <a:spAutoFit/>
          </a:bodyPr>
          <a:lstStyle/>
          <a:p>
            <a:r>
              <a:rPr lang="fr-BE" sz="1400" dirty="0" smtClean="0">
                <a:hlinkClick r:id="rId2"/>
              </a:rPr>
              <a:t>https://stackoverflow.com/a/28197651</a:t>
            </a:r>
            <a:endParaRPr lang="fr-BE" sz="1400" dirty="0" smtClean="0"/>
          </a:p>
          <a:p>
            <a:endParaRPr lang="fr-BE" sz="1400" dirty="0"/>
          </a:p>
        </p:txBody>
      </p:sp>
      <p:sp>
        <p:nvSpPr>
          <p:cNvPr id="25" name="Rectangle 24"/>
          <p:cNvSpPr/>
          <p:nvPr/>
        </p:nvSpPr>
        <p:spPr>
          <a:xfrm>
            <a:off x="592023" y="1489485"/>
            <a:ext cx="4745355" cy="4363865"/>
          </a:xfrm>
          <a:prstGeom prst="rect">
            <a:avLst/>
          </a:prstGeom>
          <a:solidFill>
            <a:schemeClr val="bg1">
              <a:alpha val="96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extLst>
      <p:ext uri="{BB962C8B-B14F-4D97-AF65-F5344CB8AC3E}">
        <p14:creationId xmlns:p14="http://schemas.microsoft.com/office/powerpoint/2010/main" val="1100563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llipse 5"/>
          <p:cNvSpPr/>
          <p:nvPr/>
        </p:nvSpPr>
        <p:spPr>
          <a:xfrm>
            <a:off x="5516173" y="574556"/>
            <a:ext cx="6161741" cy="6153964"/>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7" name="Ellipse 6"/>
          <p:cNvSpPr/>
          <p:nvPr/>
        </p:nvSpPr>
        <p:spPr>
          <a:xfrm>
            <a:off x="5922463" y="1304819"/>
            <a:ext cx="2670886" cy="271021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8" name="Ellipse 7"/>
          <p:cNvSpPr/>
          <p:nvPr/>
        </p:nvSpPr>
        <p:spPr>
          <a:xfrm>
            <a:off x="8920451" y="1978329"/>
            <a:ext cx="2670886" cy="271021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9" name="Ellipse 8"/>
          <p:cNvSpPr/>
          <p:nvPr/>
        </p:nvSpPr>
        <p:spPr>
          <a:xfrm>
            <a:off x="6892916" y="3920556"/>
            <a:ext cx="2670886" cy="271021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0" name="ZoneTexte 9"/>
          <p:cNvSpPr txBox="1"/>
          <p:nvPr/>
        </p:nvSpPr>
        <p:spPr>
          <a:xfrm>
            <a:off x="6974014" y="1304819"/>
            <a:ext cx="567784" cy="369332"/>
          </a:xfrm>
          <a:prstGeom prst="rect">
            <a:avLst/>
          </a:prstGeom>
          <a:noFill/>
        </p:spPr>
        <p:txBody>
          <a:bodyPr wrap="none" rtlCol="0">
            <a:spAutoFit/>
          </a:bodyPr>
          <a:lstStyle/>
          <a:p>
            <a:r>
              <a:rPr lang="fr-BE" dirty="0" smtClean="0"/>
              <a:t>DC1</a:t>
            </a:r>
            <a:endParaRPr lang="fr-BE" dirty="0"/>
          </a:p>
        </p:txBody>
      </p:sp>
      <p:sp>
        <p:nvSpPr>
          <p:cNvPr id="11" name="ZoneTexte 10"/>
          <p:cNvSpPr txBox="1"/>
          <p:nvPr/>
        </p:nvSpPr>
        <p:spPr>
          <a:xfrm>
            <a:off x="9972002" y="1978329"/>
            <a:ext cx="567784" cy="369332"/>
          </a:xfrm>
          <a:prstGeom prst="rect">
            <a:avLst/>
          </a:prstGeom>
          <a:noFill/>
        </p:spPr>
        <p:txBody>
          <a:bodyPr wrap="none" rtlCol="0">
            <a:spAutoFit/>
          </a:bodyPr>
          <a:lstStyle/>
          <a:p>
            <a:r>
              <a:rPr lang="fr-BE" dirty="0" smtClean="0"/>
              <a:t>DC2</a:t>
            </a:r>
            <a:endParaRPr lang="fr-BE" dirty="0"/>
          </a:p>
        </p:txBody>
      </p:sp>
      <p:sp>
        <p:nvSpPr>
          <p:cNvPr id="12" name="ZoneTexte 11"/>
          <p:cNvSpPr txBox="1"/>
          <p:nvPr/>
        </p:nvSpPr>
        <p:spPr>
          <a:xfrm>
            <a:off x="7892479" y="4015036"/>
            <a:ext cx="567784" cy="369332"/>
          </a:xfrm>
          <a:prstGeom prst="rect">
            <a:avLst/>
          </a:prstGeom>
          <a:noFill/>
        </p:spPr>
        <p:txBody>
          <a:bodyPr wrap="none" rtlCol="0">
            <a:spAutoFit/>
          </a:bodyPr>
          <a:lstStyle/>
          <a:p>
            <a:r>
              <a:rPr lang="fr-BE" dirty="0" smtClean="0"/>
              <a:t>DC3</a:t>
            </a:r>
            <a:endParaRPr lang="fr-BE" dirty="0"/>
          </a:p>
        </p:txBody>
      </p:sp>
      <p:sp>
        <p:nvSpPr>
          <p:cNvPr id="13" name="ZoneTexte 12"/>
          <p:cNvSpPr txBox="1"/>
          <p:nvPr/>
        </p:nvSpPr>
        <p:spPr>
          <a:xfrm>
            <a:off x="8056336" y="205224"/>
            <a:ext cx="1002069" cy="369332"/>
          </a:xfrm>
          <a:prstGeom prst="rect">
            <a:avLst/>
          </a:prstGeom>
          <a:noFill/>
        </p:spPr>
        <p:txBody>
          <a:bodyPr wrap="none" rtlCol="0">
            <a:spAutoFit/>
          </a:bodyPr>
          <a:lstStyle/>
          <a:p>
            <a:r>
              <a:rPr lang="fr-BE" dirty="0" smtClean="0"/>
              <a:t>CLUSTER</a:t>
            </a:r>
            <a:endParaRPr lang="fr-BE" dirty="0"/>
          </a:p>
        </p:txBody>
      </p:sp>
      <p:sp>
        <p:nvSpPr>
          <p:cNvPr id="14" name="Ellipse 13"/>
          <p:cNvSpPr/>
          <p:nvPr/>
        </p:nvSpPr>
        <p:spPr>
          <a:xfrm>
            <a:off x="6152074" y="1854836"/>
            <a:ext cx="898962" cy="862470"/>
          </a:xfrm>
          <a:prstGeom prst="ellipse">
            <a:avLst/>
          </a:prstGeom>
          <a:solidFill>
            <a:schemeClr val="accent1">
              <a:alpha val="9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5" name="Ellipse 14"/>
          <p:cNvSpPr/>
          <p:nvPr/>
        </p:nvSpPr>
        <p:spPr>
          <a:xfrm>
            <a:off x="7290881" y="2044570"/>
            <a:ext cx="898962" cy="862470"/>
          </a:xfrm>
          <a:prstGeom prst="ellipse">
            <a:avLst/>
          </a:prstGeom>
          <a:solidFill>
            <a:schemeClr val="accent1">
              <a:alpha val="9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6" name="Ellipse 15"/>
          <p:cNvSpPr/>
          <p:nvPr/>
        </p:nvSpPr>
        <p:spPr>
          <a:xfrm>
            <a:off x="6495586" y="2848388"/>
            <a:ext cx="898962" cy="862470"/>
          </a:xfrm>
          <a:prstGeom prst="ellipse">
            <a:avLst/>
          </a:prstGeom>
          <a:solidFill>
            <a:schemeClr val="accent1">
              <a:alpha val="9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7" name="Ellipse 16"/>
          <p:cNvSpPr/>
          <p:nvPr/>
        </p:nvSpPr>
        <p:spPr>
          <a:xfrm>
            <a:off x="9374336" y="2565448"/>
            <a:ext cx="898962" cy="862470"/>
          </a:xfrm>
          <a:prstGeom prst="ellipse">
            <a:avLst/>
          </a:prstGeom>
          <a:solidFill>
            <a:schemeClr val="accent1">
              <a:alpha val="9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8" name="Ellipse 17"/>
          <p:cNvSpPr/>
          <p:nvPr/>
        </p:nvSpPr>
        <p:spPr>
          <a:xfrm>
            <a:off x="10265646" y="3298263"/>
            <a:ext cx="898962" cy="862470"/>
          </a:xfrm>
          <a:prstGeom prst="ellipse">
            <a:avLst/>
          </a:prstGeom>
          <a:solidFill>
            <a:schemeClr val="accent1">
              <a:alpha val="9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9" name="Ellipse 18"/>
          <p:cNvSpPr/>
          <p:nvPr/>
        </p:nvSpPr>
        <p:spPr>
          <a:xfrm>
            <a:off x="7101836" y="4566394"/>
            <a:ext cx="898962" cy="862470"/>
          </a:xfrm>
          <a:prstGeom prst="ellipse">
            <a:avLst/>
          </a:prstGeom>
          <a:solidFill>
            <a:schemeClr val="accent1">
              <a:alpha val="9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0" name="Ellipse 19"/>
          <p:cNvSpPr/>
          <p:nvPr/>
        </p:nvSpPr>
        <p:spPr>
          <a:xfrm>
            <a:off x="8460986" y="4566394"/>
            <a:ext cx="898962" cy="862470"/>
          </a:xfrm>
          <a:prstGeom prst="ellipse">
            <a:avLst/>
          </a:prstGeom>
          <a:solidFill>
            <a:schemeClr val="accent1">
              <a:alpha val="9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1" name="Ellipse 20"/>
          <p:cNvSpPr/>
          <p:nvPr/>
        </p:nvSpPr>
        <p:spPr>
          <a:xfrm>
            <a:off x="7308706" y="5511001"/>
            <a:ext cx="898962" cy="862470"/>
          </a:xfrm>
          <a:prstGeom prst="ellipse">
            <a:avLst/>
          </a:prstGeom>
          <a:solidFill>
            <a:schemeClr val="accent1">
              <a:alpha val="9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2" name="Ellipse 21"/>
          <p:cNvSpPr/>
          <p:nvPr/>
        </p:nvSpPr>
        <p:spPr>
          <a:xfrm>
            <a:off x="8240643" y="5488122"/>
            <a:ext cx="898962" cy="862470"/>
          </a:xfrm>
          <a:prstGeom prst="ellipse">
            <a:avLst/>
          </a:prstGeom>
          <a:solidFill>
            <a:schemeClr val="accent1">
              <a:alpha val="9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3" name="ZoneTexte 22"/>
          <p:cNvSpPr txBox="1"/>
          <p:nvPr/>
        </p:nvSpPr>
        <p:spPr>
          <a:xfrm>
            <a:off x="755254" y="1725699"/>
            <a:ext cx="4769561" cy="3970318"/>
          </a:xfrm>
          <a:prstGeom prst="rect">
            <a:avLst/>
          </a:prstGeom>
          <a:noFill/>
        </p:spPr>
        <p:txBody>
          <a:bodyPr wrap="square" rtlCol="0">
            <a:spAutoFit/>
          </a:bodyPr>
          <a:lstStyle/>
          <a:p>
            <a:r>
              <a:rPr lang="fr-BE" b="1" u="sng" dirty="0" err="1" smtClean="0"/>
              <a:t>Node</a:t>
            </a:r>
            <a:r>
              <a:rPr lang="fr-BE" dirty="0" smtClean="0"/>
              <a:t>: </a:t>
            </a:r>
            <a:br>
              <a:rPr lang="fr-BE" dirty="0" smtClean="0"/>
            </a:br>
            <a:r>
              <a:rPr lang="fr-BE" dirty="0" smtClean="0"/>
              <a:t>machine </a:t>
            </a:r>
            <a:r>
              <a:rPr lang="fr-BE" dirty="0" err="1" smtClean="0"/>
              <a:t>which</a:t>
            </a:r>
            <a:r>
              <a:rPr lang="fr-BE" dirty="0" smtClean="0"/>
              <a:t> stores </a:t>
            </a:r>
            <a:r>
              <a:rPr lang="fr-BE" dirty="0" err="1" smtClean="0"/>
              <a:t>some</a:t>
            </a:r>
            <a:r>
              <a:rPr lang="fr-BE" dirty="0" smtClean="0"/>
              <a:t> portion of </a:t>
            </a:r>
            <a:r>
              <a:rPr lang="fr-BE" dirty="0" err="1" smtClean="0"/>
              <a:t>your</a:t>
            </a:r>
            <a:r>
              <a:rPr lang="fr-BE" dirty="0" smtClean="0"/>
              <a:t> </a:t>
            </a:r>
            <a:r>
              <a:rPr lang="fr-BE" dirty="0" err="1" smtClean="0"/>
              <a:t>entire</a:t>
            </a:r>
            <a:r>
              <a:rPr lang="fr-BE" dirty="0" smtClean="0"/>
              <a:t> </a:t>
            </a:r>
            <a:r>
              <a:rPr lang="fr-BE" dirty="0" err="1" smtClean="0"/>
              <a:t>database</a:t>
            </a:r>
            <a:endParaRPr lang="fr-BE" dirty="0" smtClean="0"/>
          </a:p>
          <a:p>
            <a:endParaRPr lang="fr-BE" dirty="0"/>
          </a:p>
          <a:p>
            <a:r>
              <a:rPr lang="fr-BE" b="1" u="sng" dirty="0" smtClean="0"/>
              <a:t>Data center</a:t>
            </a:r>
            <a:r>
              <a:rPr lang="fr-BE" dirty="0" smtClean="0"/>
              <a:t>:</a:t>
            </a:r>
            <a:br>
              <a:rPr lang="fr-BE" dirty="0" smtClean="0"/>
            </a:br>
            <a:r>
              <a:rPr lang="fr-BE" dirty="0" err="1" smtClean="0"/>
              <a:t>logical</a:t>
            </a:r>
            <a:r>
              <a:rPr lang="fr-BE" dirty="0" smtClean="0"/>
              <a:t> </a:t>
            </a:r>
            <a:r>
              <a:rPr lang="fr-BE" dirty="0" err="1" smtClean="0"/>
              <a:t>grouping</a:t>
            </a:r>
            <a:r>
              <a:rPr lang="fr-BE" dirty="0" smtClean="0"/>
              <a:t> of </a:t>
            </a:r>
            <a:r>
              <a:rPr lang="fr-BE" dirty="0" err="1" smtClean="0"/>
              <a:t>Nodes</a:t>
            </a:r>
            <a:r>
              <a:rPr lang="fr-BE" dirty="0" smtClean="0"/>
              <a:t> </a:t>
            </a:r>
            <a:r>
              <a:rPr lang="fr-BE" dirty="0" err="1" smtClean="0"/>
              <a:t>which</a:t>
            </a:r>
            <a:r>
              <a:rPr lang="fr-BE" dirty="0" smtClean="0"/>
              <a:t> </a:t>
            </a:r>
            <a:r>
              <a:rPr lang="fr-BE" dirty="0" err="1" smtClean="0"/>
              <a:t>communicate</a:t>
            </a:r>
            <a:r>
              <a:rPr lang="fr-BE" dirty="0" smtClean="0"/>
              <a:t> </a:t>
            </a:r>
            <a:r>
              <a:rPr lang="fr-BE" dirty="0" err="1" smtClean="0"/>
              <a:t>together</a:t>
            </a:r>
            <a:endParaRPr lang="fr-BE" dirty="0" smtClean="0"/>
          </a:p>
          <a:p>
            <a:endParaRPr lang="fr-BE" dirty="0"/>
          </a:p>
          <a:p>
            <a:r>
              <a:rPr lang="fr-BE" b="1" u="sng" dirty="0" smtClean="0"/>
              <a:t>Cluster</a:t>
            </a:r>
            <a:r>
              <a:rPr lang="fr-BE" dirty="0" smtClean="0"/>
              <a:t>:</a:t>
            </a:r>
          </a:p>
          <a:p>
            <a:r>
              <a:rPr lang="fr-BE" dirty="0" smtClean="0"/>
              <a:t>The </a:t>
            </a:r>
            <a:r>
              <a:rPr lang="fr-BE" dirty="0" err="1" smtClean="0"/>
              <a:t>sum</a:t>
            </a:r>
            <a:r>
              <a:rPr lang="fr-BE" dirty="0" smtClean="0"/>
              <a:t> total of all machines (</a:t>
            </a:r>
            <a:r>
              <a:rPr lang="fr-BE" dirty="0" err="1" smtClean="0"/>
              <a:t>nodes</a:t>
            </a:r>
            <a:r>
              <a:rPr lang="fr-BE" dirty="0" smtClean="0"/>
              <a:t>) in </a:t>
            </a:r>
            <a:r>
              <a:rPr lang="fr-BE" dirty="0" err="1" smtClean="0"/>
              <a:t>your</a:t>
            </a:r>
            <a:r>
              <a:rPr lang="fr-BE" dirty="0" smtClean="0"/>
              <a:t> </a:t>
            </a:r>
            <a:r>
              <a:rPr lang="fr-BE" dirty="0" err="1" smtClean="0"/>
              <a:t>database</a:t>
            </a:r>
            <a:r>
              <a:rPr lang="fr-BE" dirty="0" smtClean="0"/>
              <a:t> </a:t>
            </a:r>
            <a:r>
              <a:rPr lang="fr-BE" dirty="0" err="1" smtClean="0"/>
              <a:t>including</a:t>
            </a:r>
            <a:r>
              <a:rPr lang="fr-BE" dirty="0" smtClean="0"/>
              <a:t> all </a:t>
            </a:r>
            <a:r>
              <a:rPr lang="fr-BE" dirty="0" err="1" smtClean="0"/>
              <a:t>datacenters</a:t>
            </a:r>
            <a:r>
              <a:rPr lang="fr-BE" dirty="0" smtClean="0"/>
              <a:t>.</a:t>
            </a:r>
            <a:br>
              <a:rPr lang="fr-BE" dirty="0" smtClean="0"/>
            </a:br>
            <a:r>
              <a:rPr lang="fr-BE" dirty="0" smtClean="0"/>
              <a:t>There </a:t>
            </a:r>
            <a:r>
              <a:rPr lang="fr-BE" dirty="0" err="1" smtClean="0"/>
              <a:t>is</a:t>
            </a:r>
            <a:r>
              <a:rPr lang="fr-BE" dirty="0" smtClean="0"/>
              <a:t> no cross-cluster </a:t>
            </a:r>
            <a:r>
              <a:rPr lang="fr-BE" dirty="0" err="1" smtClean="0"/>
              <a:t>replication</a:t>
            </a:r>
            <a:r>
              <a:rPr lang="fr-BE" dirty="0" smtClean="0"/>
              <a:t>.</a:t>
            </a:r>
            <a:br>
              <a:rPr lang="fr-BE" dirty="0" smtClean="0"/>
            </a:br>
            <a:r>
              <a:rPr lang="fr-BE" dirty="0" err="1" smtClean="0"/>
              <a:t>Two</a:t>
            </a:r>
            <a:r>
              <a:rPr lang="fr-BE" dirty="0" smtClean="0"/>
              <a:t> clusters </a:t>
            </a:r>
            <a:r>
              <a:rPr lang="fr-BE" dirty="0" err="1" smtClean="0"/>
              <a:t>represent</a:t>
            </a:r>
            <a:r>
              <a:rPr lang="fr-BE" dirty="0" smtClean="0"/>
              <a:t> </a:t>
            </a:r>
            <a:r>
              <a:rPr lang="fr-BE" dirty="0" err="1" smtClean="0"/>
              <a:t>two</a:t>
            </a:r>
            <a:r>
              <a:rPr lang="fr-BE" dirty="0" smtClean="0"/>
              <a:t> </a:t>
            </a:r>
            <a:r>
              <a:rPr lang="fr-BE" dirty="0" err="1" smtClean="0"/>
              <a:t>independent</a:t>
            </a:r>
            <a:r>
              <a:rPr lang="fr-BE" dirty="0" smtClean="0"/>
              <a:t> </a:t>
            </a:r>
            <a:r>
              <a:rPr lang="fr-BE" dirty="0" err="1" smtClean="0"/>
              <a:t>databases</a:t>
            </a:r>
            <a:r>
              <a:rPr lang="fr-BE" dirty="0" smtClean="0"/>
              <a:t>.</a:t>
            </a:r>
            <a:endParaRPr lang="fr-BE" dirty="0"/>
          </a:p>
        </p:txBody>
      </p:sp>
      <p:sp>
        <p:nvSpPr>
          <p:cNvPr id="24" name="Rectangle 23"/>
          <p:cNvSpPr/>
          <p:nvPr/>
        </p:nvSpPr>
        <p:spPr>
          <a:xfrm>
            <a:off x="755254" y="6550223"/>
            <a:ext cx="3049553" cy="523220"/>
          </a:xfrm>
          <a:prstGeom prst="rect">
            <a:avLst/>
          </a:prstGeom>
        </p:spPr>
        <p:txBody>
          <a:bodyPr wrap="none">
            <a:spAutoFit/>
          </a:bodyPr>
          <a:lstStyle/>
          <a:p>
            <a:r>
              <a:rPr lang="fr-BE" sz="1400" dirty="0" smtClean="0">
                <a:hlinkClick r:id="rId2"/>
              </a:rPr>
              <a:t>https://stackoverflow.com/a/28197651</a:t>
            </a:r>
            <a:endParaRPr lang="fr-BE" sz="1400" dirty="0" smtClean="0"/>
          </a:p>
          <a:p>
            <a:endParaRPr lang="fr-BE" sz="1400" dirty="0"/>
          </a:p>
        </p:txBody>
      </p:sp>
      <p:sp>
        <p:nvSpPr>
          <p:cNvPr id="25" name="Rectangle 24"/>
          <p:cNvSpPr/>
          <p:nvPr/>
        </p:nvSpPr>
        <p:spPr>
          <a:xfrm>
            <a:off x="515408" y="2717306"/>
            <a:ext cx="4745355" cy="3137393"/>
          </a:xfrm>
          <a:prstGeom prst="rect">
            <a:avLst/>
          </a:prstGeom>
          <a:solidFill>
            <a:schemeClr val="bg1">
              <a:alpha val="96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6" name="Titre 1"/>
          <p:cNvSpPr txBox="1">
            <a:spLocks/>
          </p:cNvSpPr>
          <p:nvPr/>
        </p:nvSpPr>
        <p:spPr>
          <a:xfrm>
            <a:off x="673100" y="279400"/>
            <a:ext cx="5478974"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#2 </a:t>
            </a:r>
            <a:r>
              <a:rPr lang="fr-FR" sz="3600" b="1" dirty="0" err="1" smtClean="0">
                <a:effectLst>
                  <a:outerShdw blurRad="38100" dist="38100" dir="2700000" algn="tl">
                    <a:srgbClr val="000000">
                      <a:alpha val="43137"/>
                    </a:srgbClr>
                  </a:outerShdw>
                </a:effectLst>
              </a:rPr>
              <a:t>Scalability</a:t>
            </a:r>
            <a:endParaRPr lang="fr-FR" sz="3600" dirty="0"/>
          </a:p>
        </p:txBody>
      </p:sp>
    </p:spTree>
    <p:extLst>
      <p:ext uri="{BB962C8B-B14F-4D97-AF65-F5344CB8AC3E}">
        <p14:creationId xmlns:p14="http://schemas.microsoft.com/office/powerpoint/2010/main" val="5917365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llipse 5"/>
          <p:cNvSpPr/>
          <p:nvPr/>
        </p:nvSpPr>
        <p:spPr>
          <a:xfrm>
            <a:off x="5516173" y="574556"/>
            <a:ext cx="6161741" cy="6153964"/>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7" name="Ellipse 6"/>
          <p:cNvSpPr/>
          <p:nvPr/>
        </p:nvSpPr>
        <p:spPr>
          <a:xfrm>
            <a:off x="5922463" y="1304819"/>
            <a:ext cx="2670886" cy="2710217"/>
          </a:xfrm>
          <a:prstGeom prst="ellipse">
            <a:avLst/>
          </a:prstGeom>
          <a:solidFill>
            <a:schemeClr val="accent1">
              <a:alpha val="5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8" name="Ellipse 7"/>
          <p:cNvSpPr/>
          <p:nvPr/>
        </p:nvSpPr>
        <p:spPr>
          <a:xfrm>
            <a:off x="8920451" y="1978329"/>
            <a:ext cx="2670886" cy="2710217"/>
          </a:xfrm>
          <a:prstGeom prst="ellipse">
            <a:avLst/>
          </a:prstGeom>
          <a:solidFill>
            <a:schemeClr val="accent1">
              <a:alpha val="5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9" name="Ellipse 8"/>
          <p:cNvSpPr/>
          <p:nvPr/>
        </p:nvSpPr>
        <p:spPr>
          <a:xfrm>
            <a:off x="6892916" y="3920556"/>
            <a:ext cx="2670886" cy="2710217"/>
          </a:xfrm>
          <a:prstGeom prst="ellipse">
            <a:avLst/>
          </a:prstGeom>
          <a:solidFill>
            <a:schemeClr val="accent1">
              <a:alpha val="5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0" name="ZoneTexte 9"/>
          <p:cNvSpPr txBox="1"/>
          <p:nvPr/>
        </p:nvSpPr>
        <p:spPr>
          <a:xfrm>
            <a:off x="6974014" y="1304819"/>
            <a:ext cx="567784" cy="369332"/>
          </a:xfrm>
          <a:prstGeom prst="rect">
            <a:avLst/>
          </a:prstGeom>
          <a:noFill/>
        </p:spPr>
        <p:txBody>
          <a:bodyPr wrap="none" rtlCol="0">
            <a:spAutoFit/>
          </a:bodyPr>
          <a:lstStyle/>
          <a:p>
            <a:r>
              <a:rPr lang="fr-BE" dirty="0" smtClean="0"/>
              <a:t>DC1</a:t>
            </a:r>
            <a:endParaRPr lang="fr-BE" dirty="0"/>
          </a:p>
        </p:txBody>
      </p:sp>
      <p:sp>
        <p:nvSpPr>
          <p:cNvPr id="11" name="ZoneTexte 10"/>
          <p:cNvSpPr txBox="1"/>
          <p:nvPr/>
        </p:nvSpPr>
        <p:spPr>
          <a:xfrm>
            <a:off x="9972002" y="1978329"/>
            <a:ext cx="567784" cy="369332"/>
          </a:xfrm>
          <a:prstGeom prst="rect">
            <a:avLst/>
          </a:prstGeom>
          <a:noFill/>
        </p:spPr>
        <p:txBody>
          <a:bodyPr wrap="none" rtlCol="0">
            <a:spAutoFit/>
          </a:bodyPr>
          <a:lstStyle/>
          <a:p>
            <a:r>
              <a:rPr lang="fr-BE" dirty="0" smtClean="0"/>
              <a:t>DC2</a:t>
            </a:r>
            <a:endParaRPr lang="fr-BE" dirty="0"/>
          </a:p>
        </p:txBody>
      </p:sp>
      <p:sp>
        <p:nvSpPr>
          <p:cNvPr id="12" name="ZoneTexte 11"/>
          <p:cNvSpPr txBox="1"/>
          <p:nvPr/>
        </p:nvSpPr>
        <p:spPr>
          <a:xfrm>
            <a:off x="7892479" y="4015036"/>
            <a:ext cx="567784" cy="369332"/>
          </a:xfrm>
          <a:prstGeom prst="rect">
            <a:avLst/>
          </a:prstGeom>
          <a:noFill/>
        </p:spPr>
        <p:txBody>
          <a:bodyPr wrap="none" rtlCol="0">
            <a:spAutoFit/>
          </a:bodyPr>
          <a:lstStyle/>
          <a:p>
            <a:r>
              <a:rPr lang="fr-BE" dirty="0" smtClean="0"/>
              <a:t>DC3</a:t>
            </a:r>
            <a:endParaRPr lang="fr-BE" dirty="0"/>
          </a:p>
        </p:txBody>
      </p:sp>
      <p:sp>
        <p:nvSpPr>
          <p:cNvPr id="13" name="ZoneTexte 12"/>
          <p:cNvSpPr txBox="1"/>
          <p:nvPr/>
        </p:nvSpPr>
        <p:spPr>
          <a:xfrm>
            <a:off x="8056336" y="205224"/>
            <a:ext cx="1002069" cy="369332"/>
          </a:xfrm>
          <a:prstGeom prst="rect">
            <a:avLst/>
          </a:prstGeom>
          <a:noFill/>
        </p:spPr>
        <p:txBody>
          <a:bodyPr wrap="none" rtlCol="0">
            <a:spAutoFit/>
          </a:bodyPr>
          <a:lstStyle/>
          <a:p>
            <a:r>
              <a:rPr lang="fr-BE" dirty="0" smtClean="0"/>
              <a:t>CLUSTER</a:t>
            </a:r>
            <a:endParaRPr lang="fr-BE" dirty="0"/>
          </a:p>
        </p:txBody>
      </p:sp>
      <p:sp>
        <p:nvSpPr>
          <p:cNvPr id="14" name="Ellipse 13"/>
          <p:cNvSpPr/>
          <p:nvPr/>
        </p:nvSpPr>
        <p:spPr>
          <a:xfrm>
            <a:off x="6152074" y="1854836"/>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5" name="Ellipse 14"/>
          <p:cNvSpPr/>
          <p:nvPr/>
        </p:nvSpPr>
        <p:spPr>
          <a:xfrm>
            <a:off x="7290881" y="2044570"/>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6" name="Ellipse 15"/>
          <p:cNvSpPr/>
          <p:nvPr/>
        </p:nvSpPr>
        <p:spPr>
          <a:xfrm>
            <a:off x="6495586" y="2848388"/>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7" name="Ellipse 16"/>
          <p:cNvSpPr/>
          <p:nvPr/>
        </p:nvSpPr>
        <p:spPr>
          <a:xfrm>
            <a:off x="9374336" y="2565448"/>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8" name="Ellipse 17"/>
          <p:cNvSpPr/>
          <p:nvPr/>
        </p:nvSpPr>
        <p:spPr>
          <a:xfrm>
            <a:off x="10265646" y="3298263"/>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9" name="Ellipse 18"/>
          <p:cNvSpPr/>
          <p:nvPr/>
        </p:nvSpPr>
        <p:spPr>
          <a:xfrm>
            <a:off x="7101836" y="4566394"/>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0" name="Ellipse 19"/>
          <p:cNvSpPr/>
          <p:nvPr/>
        </p:nvSpPr>
        <p:spPr>
          <a:xfrm>
            <a:off x="8460986" y="4566394"/>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1" name="Ellipse 20"/>
          <p:cNvSpPr/>
          <p:nvPr/>
        </p:nvSpPr>
        <p:spPr>
          <a:xfrm>
            <a:off x="7308706" y="5511001"/>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2" name="Ellipse 21"/>
          <p:cNvSpPr/>
          <p:nvPr/>
        </p:nvSpPr>
        <p:spPr>
          <a:xfrm>
            <a:off x="8240643" y="5488122"/>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3" name="ZoneTexte 22"/>
          <p:cNvSpPr txBox="1"/>
          <p:nvPr/>
        </p:nvSpPr>
        <p:spPr>
          <a:xfrm>
            <a:off x="755254" y="1725699"/>
            <a:ext cx="4769561" cy="3970318"/>
          </a:xfrm>
          <a:prstGeom prst="rect">
            <a:avLst/>
          </a:prstGeom>
          <a:noFill/>
        </p:spPr>
        <p:txBody>
          <a:bodyPr wrap="square" rtlCol="0">
            <a:spAutoFit/>
          </a:bodyPr>
          <a:lstStyle/>
          <a:p>
            <a:r>
              <a:rPr lang="fr-BE" b="1" u="sng" dirty="0" err="1" smtClean="0"/>
              <a:t>Node</a:t>
            </a:r>
            <a:r>
              <a:rPr lang="fr-BE" dirty="0" smtClean="0"/>
              <a:t>: </a:t>
            </a:r>
            <a:br>
              <a:rPr lang="fr-BE" dirty="0" smtClean="0"/>
            </a:br>
            <a:r>
              <a:rPr lang="fr-BE" dirty="0" smtClean="0"/>
              <a:t>machine </a:t>
            </a:r>
            <a:r>
              <a:rPr lang="fr-BE" dirty="0" err="1" smtClean="0"/>
              <a:t>which</a:t>
            </a:r>
            <a:r>
              <a:rPr lang="fr-BE" dirty="0" smtClean="0"/>
              <a:t> stores </a:t>
            </a:r>
            <a:r>
              <a:rPr lang="fr-BE" dirty="0" err="1" smtClean="0"/>
              <a:t>some</a:t>
            </a:r>
            <a:r>
              <a:rPr lang="fr-BE" dirty="0" smtClean="0"/>
              <a:t> portion of </a:t>
            </a:r>
            <a:r>
              <a:rPr lang="fr-BE" dirty="0" err="1" smtClean="0"/>
              <a:t>your</a:t>
            </a:r>
            <a:r>
              <a:rPr lang="fr-BE" dirty="0" smtClean="0"/>
              <a:t> </a:t>
            </a:r>
            <a:r>
              <a:rPr lang="fr-BE" dirty="0" err="1" smtClean="0"/>
              <a:t>entire</a:t>
            </a:r>
            <a:r>
              <a:rPr lang="fr-BE" dirty="0" smtClean="0"/>
              <a:t> </a:t>
            </a:r>
            <a:r>
              <a:rPr lang="fr-BE" dirty="0" err="1" smtClean="0"/>
              <a:t>database</a:t>
            </a:r>
            <a:endParaRPr lang="fr-BE" dirty="0" smtClean="0"/>
          </a:p>
          <a:p>
            <a:endParaRPr lang="fr-BE" dirty="0"/>
          </a:p>
          <a:p>
            <a:r>
              <a:rPr lang="fr-BE" b="1" u="sng" dirty="0" smtClean="0"/>
              <a:t>Data center</a:t>
            </a:r>
            <a:r>
              <a:rPr lang="fr-BE" dirty="0" smtClean="0"/>
              <a:t>:</a:t>
            </a:r>
            <a:br>
              <a:rPr lang="fr-BE" dirty="0" smtClean="0"/>
            </a:br>
            <a:r>
              <a:rPr lang="fr-BE" dirty="0" err="1" smtClean="0"/>
              <a:t>logical</a:t>
            </a:r>
            <a:r>
              <a:rPr lang="fr-BE" dirty="0" smtClean="0"/>
              <a:t> </a:t>
            </a:r>
            <a:r>
              <a:rPr lang="fr-BE" dirty="0" err="1" smtClean="0"/>
              <a:t>grouping</a:t>
            </a:r>
            <a:r>
              <a:rPr lang="fr-BE" dirty="0" smtClean="0"/>
              <a:t> of </a:t>
            </a:r>
            <a:r>
              <a:rPr lang="fr-BE" dirty="0" err="1" smtClean="0"/>
              <a:t>Nodes</a:t>
            </a:r>
            <a:r>
              <a:rPr lang="fr-BE" dirty="0" smtClean="0"/>
              <a:t> </a:t>
            </a:r>
            <a:r>
              <a:rPr lang="fr-BE" dirty="0" err="1" smtClean="0"/>
              <a:t>which</a:t>
            </a:r>
            <a:r>
              <a:rPr lang="fr-BE" dirty="0" smtClean="0"/>
              <a:t> </a:t>
            </a:r>
            <a:r>
              <a:rPr lang="fr-BE" dirty="0" err="1" smtClean="0"/>
              <a:t>communicate</a:t>
            </a:r>
            <a:r>
              <a:rPr lang="fr-BE" dirty="0" smtClean="0"/>
              <a:t> </a:t>
            </a:r>
            <a:r>
              <a:rPr lang="fr-BE" dirty="0" err="1" smtClean="0"/>
              <a:t>together</a:t>
            </a:r>
            <a:endParaRPr lang="fr-BE" dirty="0" smtClean="0"/>
          </a:p>
          <a:p>
            <a:endParaRPr lang="fr-BE" dirty="0"/>
          </a:p>
          <a:p>
            <a:r>
              <a:rPr lang="fr-BE" b="1" u="sng" dirty="0" smtClean="0"/>
              <a:t>Cluster</a:t>
            </a:r>
            <a:r>
              <a:rPr lang="fr-BE" dirty="0" smtClean="0"/>
              <a:t>:</a:t>
            </a:r>
          </a:p>
          <a:p>
            <a:r>
              <a:rPr lang="fr-BE" dirty="0" smtClean="0"/>
              <a:t>The </a:t>
            </a:r>
            <a:r>
              <a:rPr lang="fr-BE" dirty="0" err="1" smtClean="0"/>
              <a:t>sum</a:t>
            </a:r>
            <a:r>
              <a:rPr lang="fr-BE" dirty="0" smtClean="0"/>
              <a:t> total of all machines (</a:t>
            </a:r>
            <a:r>
              <a:rPr lang="fr-BE" dirty="0" err="1" smtClean="0"/>
              <a:t>nodes</a:t>
            </a:r>
            <a:r>
              <a:rPr lang="fr-BE" dirty="0" smtClean="0"/>
              <a:t>) in </a:t>
            </a:r>
            <a:r>
              <a:rPr lang="fr-BE" dirty="0" err="1" smtClean="0"/>
              <a:t>your</a:t>
            </a:r>
            <a:r>
              <a:rPr lang="fr-BE" dirty="0" smtClean="0"/>
              <a:t> </a:t>
            </a:r>
            <a:r>
              <a:rPr lang="fr-BE" dirty="0" err="1" smtClean="0"/>
              <a:t>database</a:t>
            </a:r>
            <a:r>
              <a:rPr lang="fr-BE" dirty="0" smtClean="0"/>
              <a:t> </a:t>
            </a:r>
            <a:r>
              <a:rPr lang="fr-BE" dirty="0" err="1" smtClean="0"/>
              <a:t>including</a:t>
            </a:r>
            <a:r>
              <a:rPr lang="fr-BE" dirty="0" smtClean="0"/>
              <a:t> all </a:t>
            </a:r>
            <a:r>
              <a:rPr lang="fr-BE" dirty="0" err="1" smtClean="0"/>
              <a:t>datacenters</a:t>
            </a:r>
            <a:r>
              <a:rPr lang="fr-BE" dirty="0" smtClean="0"/>
              <a:t>.</a:t>
            </a:r>
            <a:br>
              <a:rPr lang="fr-BE" dirty="0" smtClean="0"/>
            </a:br>
            <a:r>
              <a:rPr lang="fr-BE" dirty="0" smtClean="0"/>
              <a:t>There </a:t>
            </a:r>
            <a:r>
              <a:rPr lang="fr-BE" dirty="0" err="1" smtClean="0"/>
              <a:t>is</a:t>
            </a:r>
            <a:r>
              <a:rPr lang="fr-BE" dirty="0" smtClean="0"/>
              <a:t> no cross-cluster </a:t>
            </a:r>
            <a:r>
              <a:rPr lang="fr-BE" dirty="0" err="1" smtClean="0"/>
              <a:t>replication</a:t>
            </a:r>
            <a:r>
              <a:rPr lang="fr-BE" dirty="0" smtClean="0"/>
              <a:t>.</a:t>
            </a:r>
            <a:br>
              <a:rPr lang="fr-BE" dirty="0" smtClean="0"/>
            </a:br>
            <a:r>
              <a:rPr lang="fr-BE" dirty="0" err="1" smtClean="0"/>
              <a:t>Two</a:t>
            </a:r>
            <a:r>
              <a:rPr lang="fr-BE" dirty="0" smtClean="0"/>
              <a:t> clusters </a:t>
            </a:r>
            <a:r>
              <a:rPr lang="fr-BE" dirty="0" err="1" smtClean="0"/>
              <a:t>represent</a:t>
            </a:r>
            <a:r>
              <a:rPr lang="fr-BE" dirty="0" smtClean="0"/>
              <a:t> </a:t>
            </a:r>
            <a:r>
              <a:rPr lang="fr-BE" dirty="0" err="1" smtClean="0"/>
              <a:t>two</a:t>
            </a:r>
            <a:r>
              <a:rPr lang="fr-BE" dirty="0" smtClean="0"/>
              <a:t> </a:t>
            </a:r>
            <a:r>
              <a:rPr lang="fr-BE" dirty="0" err="1" smtClean="0"/>
              <a:t>independent</a:t>
            </a:r>
            <a:r>
              <a:rPr lang="fr-BE" dirty="0" smtClean="0"/>
              <a:t> </a:t>
            </a:r>
            <a:r>
              <a:rPr lang="fr-BE" dirty="0" err="1" smtClean="0"/>
              <a:t>databases</a:t>
            </a:r>
            <a:r>
              <a:rPr lang="fr-BE" dirty="0" smtClean="0"/>
              <a:t>.</a:t>
            </a:r>
            <a:endParaRPr lang="fr-BE" dirty="0"/>
          </a:p>
        </p:txBody>
      </p:sp>
      <p:sp>
        <p:nvSpPr>
          <p:cNvPr id="24" name="Rectangle 23"/>
          <p:cNvSpPr/>
          <p:nvPr/>
        </p:nvSpPr>
        <p:spPr>
          <a:xfrm>
            <a:off x="755254" y="6550223"/>
            <a:ext cx="3049553" cy="523220"/>
          </a:xfrm>
          <a:prstGeom prst="rect">
            <a:avLst/>
          </a:prstGeom>
        </p:spPr>
        <p:txBody>
          <a:bodyPr wrap="none">
            <a:spAutoFit/>
          </a:bodyPr>
          <a:lstStyle/>
          <a:p>
            <a:r>
              <a:rPr lang="fr-BE" sz="1400" dirty="0" smtClean="0">
                <a:hlinkClick r:id="rId2"/>
              </a:rPr>
              <a:t>https://stackoverflow.com/a/28197651</a:t>
            </a:r>
            <a:endParaRPr lang="fr-BE" sz="1400" dirty="0" smtClean="0"/>
          </a:p>
          <a:p>
            <a:endParaRPr lang="fr-BE" sz="1400" dirty="0"/>
          </a:p>
        </p:txBody>
      </p:sp>
      <p:sp>
        <p:nvSpPr>
          <p:cNvPr id="25" name="Rectangle 24"/>
          <p:cNvSpPr/>
          <p:nvPr/>
        </p:nvSpPr>
        <p:spPr>
          <a:xfrm>
            <a:off x="515408" y="3920556"/>
            <a:ext cx="4745355" cy="1934143"/>
          </a:xfrm>
          <a:prstGeom prst="rect">
            <a:avLst/>
          </a:prstGeom>
          <a:solidFill>
            <a:schemeClr val="bg1">
              <a:alpha val="96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6" name="Rectangle 25"/>
          <p:cNvSpPr/>
          <p:nvPr/>
        </p:nvSpPr>
        <p:spPr>
          <a:xfrm>
            <a:off x="755254" y="1304819"/>
            <a:ext cx="4745355" cy="1435804"/>
          </a:xfrm>
          <a:prstGeom prst="rect">
            <a:avLst/>
          </a:prstGeom>
          <a:solidFill>
            <a:schemeClr val="bg1">
              <a:alpha val="96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7" name="Titre 1"/>
          <p:cNvSpPr txBox="1">
            <a:spLocks/>
          </p:cNvSpPr>
          <p:nvPr/>
        </p:nvSpPr>
        <p:spPr>
          <a:xfrm>
            <a:off x="673100" y="279400"/>
            <a:ext cx="5478974"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#2 </a:t>
            </a:r>
            <a:r>
              <a:rPr lang="fr-FR" sz="3600" b="1" dirty="0" err="1" smtClean="0">
                <a:effectLst>
                  <a:outerShdw blurRad="38100" dist="38100" dir="2700000" algn="tl">
                    <a:srgbClr val="000000">
                      <a:alpha val="43137"/>
                    </a:srgbClr>
                  </a:outerShdw>
                </a:effectLst>
              </a:rPr>
              <a:t>Scalability</a:t>
            </a:r>
            <a:endParaRPr lang="fr-FR" sz="3600" dirty="0"/>
          </a:p>
        </p:txBody>
      </p:sp>
    </p:spTree>
    <p:extLst>
      <p:ext uri="{BB962C8B-B14F-4D97-AF65-F5344CB8AC3E}">
        <p14:creationId xmlns:p14="http://schemas.microsoft.com/office/powerpoint/2010/main" val="34582389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llipse 5"/>
          <p:cNvSpPr/>
          <p:nvPr/>
        </p:nvSpPr>
        <p:spPr>
          <a:xfrm>
            <a:off x="5516173" y="574556"/>
            <a:ext cx="6161741" cy="6153964"/>
          </a:xfrm>
          <a:prstGeom prst="ellipse">
            <a:avLst/>
          </a:prstGeom>
          <a:solidFill>
            <a:schemeClr val="accent1">
              <a:alpha val="2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7" name="Ellipse 6"/>
          <p:cNvSpPr/>
          <p:nvPr/>
        </p:nvSpPr>
        <p:spPr>
          <a:xfrm>
            <a:off x="5922463" y="1304819"/>
            <a:ext cx="2670886" cy="271021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8" name="Ellipse 7"/>
          <p:cNvSpPr/>
          <p:nvPr/>
        </p:nvSpPr>
        <p:spPr>
          <a:xfrm>
            <a:off x="8920451" y="1978329"/>
            <a:ext cx="2670886" cy="271021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9" name="Ellipse 8"/>
          <p:cNvSpPr/>
          <p:nvPr/>
        </p:nvSpPr>
        <p:spPr>
          <a:xfrm>
            <a:off x="6892916" y="3920556"/>
            <a:ext cx="2670886" cy="271021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0" name="ZoneTexte 9"/>
          <p:cNvSpPr txBox="1"/>
          <p:nvPr/>
        </p:nvSpPr>
        <p:spPr>
          <a:xfrm>
            <a:off x="6974014" y="1304819"/>
            <a:ext cx="567784" cy="369332"/>
          </a:xfrm>
          <a:prstGeom prst="rect">
            <a:avLst/>
          </a:prstGeom>
          <a:noFill/>
        </p:spPr>
        <p:txBody>
          <a:bodyPr wrap="none" rtlCol="0">
            <a:spAutoFit/>
          </a:bodyPr>
          <a:lstStyle/>
          <a:p>
            <a:r>
              <a:rPr lang="fr-BE" dirty="0" smtClean="0"/>
              <a:t>DC1</a:t>
            </a:r>
            <a:endParaRPr lang="fr-BE" dirty="0"/>
          </a:p>
        </p:txBody>
      </p:sp>
      <p:sp>
        <p:nvSpPr>
          <p:cNvPr id="11" name="ZoneTexte 10"/>
          <p:cNvSpPr txBox="1"/>
          <p:nvPr/>
        </p:nvSpPr>
        <p:spPr>
          <a:xfrm>
            <a:off x="9972002" y="1978329"/>
            <a:ext cx="567784" cy="369332"/>
          </a:xfrm>
          <a:prstGeom prst="rect">
            <a:avLst/>
          </a:prstGeom>
          <a:noFill/>
        </p:spPr>
        <p:txBody>
          <a:bodyPr wrap="none" rtlCol="0">
            <a:spAutoFit/>
          </a:bodyPr>
          <a:lstStyle/>
          <a:p>
            <a:r>
              <a:rPr lang="fr-BE" dirty="0" smtClean="0"/>
              <a:t>DC2</a:t>
            </a:r>
            <a:endParaRPr lang="fr-BE" dirty="0"/>
          </a:p>
        </p:txBody>
      </p:sp>
      <p:sp>
        <p:nvSpPr>
          <p:cNvPr id="12" name="ZoneTexte 11"/>
          <p:cNvSpPr txBox="1"/>
          <p:nvPr/>
        </p:nvSpPr>
        <p:spPr>
          <a:xfrm>
            <a:off x="7892479" y="4015036"/>
            <a:ext cx="567784" cy="369332"/>
          </a:xfrm>
          <a:prstGeom prst="rect">
            <a:avLst/>
          </a:prstGeom>
          <a:noFill/>
        </p:spPr>
        <p:txBody>
          <a:bodyPr wrap="none" rtlCol="0">
            <a:spAutoFit/>
          </a:bodyPr>
          <a:lstStyle/>
          <a:p>
            <a:r>
              <a:rPr lang="fr-BE" dirty="0" smtClean="0"/>
              <a:t>DC3</a:t>
            </a:r>
            <a:endParaRPr lang="fr-BE" dirty="0"/>
          </a:p>
        </p:txBody>
      </p:sp>
      <p:sp>
        <p:nvSpPr>
          <p:cNvPr id="13" name="ZoneTexte 12"/>
          <p:cNvSpPr txBox="1"/>
          <p:nvPr/>
        </p:nvSpPr>
        <p:spPr>
          <a:xfrm>
            <a:off x="8056336" y="205224"/>
            <a:ext cx="1002069" cy="369332"/>
          </a:xfrm>
          <a:prstGeom prst="rect">
            <a:avLst/>
          </a:prstGeom>
          <a:noFill/>
        </p:spPr>
        <p:txBody>
          <a:bodyPr wrap="none" rtlCol="0">
            <a:spAutoFit/>
          </a:bodyPr>
          <a:lstStyle/>
          <a:p>
            <a:r>
              <a:rPr lang="fr-BE" dirty="0" smtClean="0"/>
              <a:t>CLUSTER</a:t>
            </a:r>
            <a:endParaRPr lang="fr-BE" dirty="0"/>
          </a:p>
        </p:txBody>
      </p:sp>
      <p:sp>
        <p:nvSpPr>
          <p:cNvPr id="14" name="Ellipse 13"/>
          <p:cNvSpPr/>
          <p:nvPr/>
        </p:nvSpPr>
        <p:spPr>
          <a:xfrm>
            <a:off x="6152074" y="1854836"/>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5" name="Ellipse 14"/>
          <p:cNvSpPr/>
          <p:nvPr/>
        </p:nvSpPr>
        <p:spPr>
          <a:xfrm>
            <a:off x="7290881" y="2044570"/>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6" name="Ellipse 15"/>
          <p:cNvSpPr/>
          <p:nvPr/>
        </p:nvSpPr>
        <p:spPr>
          <a:xfrm>
            <a:off x="6495586" y="2848388"/>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7" name="Ellipse 16"/>
          <p:cNvSpPr/>
          <p:nvPr/>
        </p:nvSpPr>
        <p:spPr>
          <a:xfrm>
            <a:off x="9374336" y="2565448"/>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8" name="Ellipse 17"/>
          <p:cNvSpPr/>
          <p:nvPr/>
        </p:nvSpPr>
        <p:spPr>
          <a:xfrm>
            <a:off x="10265646" y="3298263"/>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9" name="Ellipse 18"/>
          <p:cNvSpPr/>
          <p:nvPr/>
        </p:nvSpPr>
        <p:spPr>
          <a:xfrm>
            <a:off x="7101836" y="4566394"/>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0" name="Ellipse 19"/>
          <p:cNvSpPr/>
          <p:nvPr/>
        </p:nvSpPr>
        <p:spPr>
          <a:xfrm>
            <a:off x="8460986" y="4566394"/>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1" name="Ellipse 20"/>
          <p:cNvSpPr/>
          <p:nvPr/>
        </p:nvSpPr>
        <p:spPr>
          <a:xfrm>
            <a:off x="7308706" y="5511001"/>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2" name="Ellipse 21"/>
          <p:cNvSpPr/>
          <p:nvPr/>
        </p:nvSpPr>
        <p:spPr>
          <a:xfrm>
            <a:off x="8240643" y="5488122"/>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3" name="ZoneTexte 22"/>
          <p:cNvSpPr txBox="1"/>
          <p:nvPr/>
        </p:nvSpPr>
        <p:spPr>
          <a:xfrm>
            <a:off x="755254" y="1725699"/>
            <a:ext cx="4769561" cy="3970318"/>
          </a:xfrm>
          <a:prstGeom prst="rect">
            <a:avLst/>
          </a:prstGeom>
          <a:noFill/>
        </p:spPr>
        <p:txBody>
          <a:bodyPr wrap="square" rtlCol="0">
            <a:spAutoFit/>
          </a:bodyPr>
          <a:lstStyle/>
          <a:p>
            <a:r>
              <a:rPr lang="fr-BE" b="1" u="sng" dirty="0" err="1" smtClean="0"/>
              <a:t>Node</a:t>
            </a:r>
            <a:r>
              <a:rPr lang="fr-BE" dirty="0" smtClean="0"/>
              <a:t>: </a:t>
            </a:r>
            <a:br>
              <a:rPr lang="fr-BE" dirty="0" smtClean="0"/>
            </a:br>
            <a:r>
              <a:rPr lang="fr-BE" dirty="0" smtClean="0"/>
              <a:t>machine </a:t>
            </a:r>
            <a:r>
              <a:rPr lang="fr-BE" dirty="0" err="1" smtClean="0"/>
              <a:t>which</a:t>
            </a:r>
            <a:r>
              <a:rPr lang="fr-BE" dirty="0" smtClean="0"/>
              <a:t> stores </a:t>
            </a:r>
            <a:r>
              <a:rPr lang="fr-BE" dirty="0" err="1" smtClean="0"/>
              <a:t>some</a:t>
            </a:r>
            <a:r>
              <a:rPr lang="fr-BE" dirty="0" smtClean="0"/>
              <a:t> portion of </a:t>
            </a:r>
            <a:r>
              <a:rPr lang="fr-BE" dirty="0" err="1" smtClean="0"/>
              <a:t>your</a:t>
            </a:r>
            <a:r>
              <a:rPr lang="fr-BE" dirty="0" smtClean="0"/>
              <a:t> </a:t>
            </a:r>
            <a:r>
              <a:rPr lang="fr-BE" dirty="0" err="1" smtClean="0"/>
              <a:t>entire</a:t>
            </a:r>
            <a:r>
              <a:rPr lang="fr-BE" dirty="0" smtClean="0"/>
              <a:t> </a:t>
            </a:r>
            <a:r>
              <a:rPr lang="fr-BE" dirty="0" err="1" smtClean="0"/>
              <a:t>database</a:t>
            </a:r>
            <a:endParaRPr lang="fr-BE" dirty="0" smtClean="0"/>
          </a:p>
          <a:p>
            <a:endParaRPr lang="fr-BE" dirty="0"/>
          </a:p>
          <a:p>
            <a:r>
              <a:rPr lang="fr-BE" b="1" u="sng" dirty="0" smtClean="0"/>
              <a:t>Data center</a:t>
            </a:r>
            <a:r>
              <a:rPr lang="fr-BE" dirty="0" smtClean="0"/>
              <a:t>:</a:t>
            </a:r>
            <a:br>
              <a:rPr lang="fr-BE" dirty="0" smtClean="0"/>
            </a:br>
            <a:r>
              <a:rPr lang="fr-BE" dirty="0" err="1" smtClean="0"/>
              <a:t>logical</a:t>
            </a:r>
            <a:r>
              <a:rPr lang="fr-BE" dirty="0" smtClean="0"/>
              <a:t> </a:t>
            </a:r>
            <a:r>
              <a:rPr lang="fr-BE" dirty="0" err="1" smtClean="0"/>
              <a:t>grouping</a:t>
            </a:r>
            <a:r>
              <a:rPr lang="fr-BE" dirty="0" smtClean="0"/>
              <a:t> of </a:t>
            </a:r>
            <a:r>
              <a:rPr lang="fr-BE" dirty="0" err="1" smtClean="0"/>
              <a:t>Nodes</a:t>
            </a:r>
            <a:r>
              <a:rPr lang="fr-BE" dirty="0" smtClean="0"/>
              <a:t> </a:t>
            </a:r>
            <a:r>
              <a:rPr lang="fr-BE" dirty="0" err="1" smtClean="0"/>
              <a:t>which</a:t>
            </a:r>
            <a:r>
              <a:rPr lang="fr-BE" dirty="0" smtClean="0"/>
              <a:t> </a:t>
            </a:r>
            <a:r>
              <a:rPr lang="fr-BE" dirty="0" err="1" smtClean="0"/>
              <a:t>communicate</a:t>
            </a:r>
            <a:r>
              <a:rPr lang="fr-BE" dirty="0" smtClean="0"/>
              <a:t> </a:t>
            </a:r>
            <a:r>
              <a:rPr lang="fr-BE" dirty="0" err="1" smtClean="0"/>
              <a:t>together</a:t>
            </a:r>
            <a:endParaRPr lang="fr-BE" dirty="0" smtClean="0"/>
          </a:p>
          <a:p>
            <a:endParaRPr lang="fr-BE" dirty="0"/>
          </a:p>
          <a:p>
            <a:r>
              <a:rPr lang="fr-BE" b="1" u="sng" dirty="0" smtClean="0"/>
              <a:t>Cluster</a:t>
            </a:r>
            <a:r>
              <a:rPr lang="fr-BE" dirty="0" smtClean="0"/>
              <a:t>:</a:t>
            </a:r>
          </a:p>
          <a:p>
            <a:r>
              <a:rPr lang="fr-BE" dirty="0" smtClean="0"/>
              <a:t>The </a:t>
            </a:r>
            <a:r>
              <a:rPr lang="fr-BE" dirty="0" err="1" smtClean="0"/>
              <a:t>sum</a:t>
            </a:r>
            <a:r>
              <a:rPr lang="fr-BE" dirty="0" smtClean="0"/>
              <a:t> total of all machines (</a:t>
            </a:r>
            <a:r>
              <a:rPr lang="fr-BE" dirty="0" err="1" smtClean="0"/>
              <a:t>nodes</a:t>
            </a:r>
            <a:r>
              <a:rPr lang="fr-BE" dirty="0" smtClean="0"/>
              <a:t>) in </a:t>
            </a:r>
            <a:r>
              <a:rPr lang="fr-BE" dirty="0" err="1" smtClean="0"/>
              <a:t>your</a:t>
            </a:r>
            <a:r>
              <a:rPr lang="fr-BE" dirty="0" smtClean="0"/>
              <a:t> </a:t>
            </a:r>
            <a:r>
              <a:rPr lang="fr-BE" dirty="0" err="1" smtClean="0"/>
              <a:t>database</a:t>
            </a:r>
            <a:r>
              <a:rPr lang="fr-BE" dirty="0" smtClean="0"/>
              <a:t> </a:t>
            </a:r>
            <a:r>
              <a:rPr lang="fr-BE" dirty="0" err="1" smtClean="0"/>
              <a:t>including</a:t>
            </a:r>
            <a:r>
              <a:rPr lang="fr-BE" dirty="0" smtClean="0"/>
              <a:t> all </a:t>
            </a:r>
            <a:r>
              <a:rPr lang="fr-BE" dirty="0" err="1" smtClean="0"/>
              <a:t>datacenters</a:t>
            </a:r>
            <a:r>
              <a:rPr lang="fr-BE" dirty="0" smtClean="0"/>
              <a:t>.</a:t>
            </a:r>
            <a:br>
              <a:rPr lang="fr-BE" dirty="0" smtClean="0"/>
            </a:br>
            <a:r>
              <a:rPr lang="fr-BE" dirty="0" smtClean="0"/>
              <a:t>There </a:t>
            </a:r>
            <a:r>
              <a:rPr lang="fr-BE" dirty="0" err="1" smtClean="0"/>
              <a:t>is</a:t>
            </a:r>
            <a:r>
              <a:rPr lang="fr-BE" dirty="0" smtClean="0"/>
              <a:t> no cross-cluster </a:t>
            </a:r>
            <a:r>
              <a:rPr lang="fr-BE" dirty="0" err="1" smtClean="0"/>
              <a:t>replication</a:t>
            </a:r>
            <a:r>
              <a:rPr lang="fr-BE" dirty="0" smtClean="0"/>
              <a:t>.</a:t>
            </a:r>
            <a:br>
              <a:rPr lang="fr-BE" dirty="0" smtClean="0"/>
            </a:br>
            <a:r>
              <a:rPr lang="fr-BE" dirty="0" err="1" smtClean="0"/>
              <a:t>Two</a:t>
            </a:r>
            <a:r>
              <a:rPr lang="fr-BE" dirty="0" smtClean="0"/>
              <a:t> clusters </a:t>
            </a:r>
            <a:r>
              <a:rPr lang="fr-BE" dirty="0" err="1" smtClean="0"/>
              <a:t>represent</a:t>
            </a:r>
            <a:r>
              <a:rPr lang="fr-BE" dirty="0" smtClean="0"/>
              <a:t> </a:t>
            </a:r>
            <a:r>
              <a:rPr lang="fr-BE" dirty="0" err="1" smtClean="0"/>
              <a:t>two</a:t>
            </a:r>
            <a:r>
              <a:rPr lang="fr-BE" dirty="0" smtClean="0"/>
              <a:t> </a:t>
            </a:r>
            <a:r>
              <a:rPr lang="fr-BE" dirty="0" err="1" smtClean="0"/>
              <a:t>independent</a:t>
            </a:r>
            <a:r>
              <a:rPr lang="fr-BE" dirty="0" smtClean="0"/>
              <a:t> </a:t>
            </a:r>
            <a:r>
              <a:rPr lang="fr-BE" dirty="0" err="1" smtClean="0"/>
              <a:t>databases</a:t>
            </a:r>
            <a:r>
              <a:rPr lang="fr-BE" dirty="0" smtClean="0"/>
              <a:t>.</a:t>
            </a:r>
            <a:endParaRPr lang="fr-BE" dirty="0"/>
          </a:p>
        </p:txBody>
      </p:sp>
      <p:sp>
        <p:nvSpPr>
          <p:cNvPr id="24" name="Rectangle 23"/>
          <p:cNvSpPr/>
          <p:nvPr/>
        </p:nvSpPr>
        <p:spPr>
          <a:xfrm>
            <a:off x="755254" y="6550223"/>
            <a:ext cx="3049553" cy="523220"/>
          </a:xfrm>
          <a:prstGeom prst="rect">
            <a:avLst/>
          </a:prstGeom>
        </p:spPr>
        <p:txBody>
          <a:bodyPr wrap="none">
            <a:spAutoFit/>
          </a:bodyPr>
          <a:lstStyle/>
          <a:p>
            <a:r>
              <a:rPr lang="fr-BE" sz="1400" dirty="0" smtClean="0">
                <a:hlinkClick r:id="rId2"/>
              </a:rPr>
              <a:t>https://stackoverflow.com/a/28197651</a:t>
            </a:r>
            <a:endParaRPr lang="fr-BE" sz="1400" dirty="0" smtClean="0"/>
          </a:p>
          <a:p>
            <a:endParaRPr lang="fr-BE" sz="1400" dirty="0"/>
          </a:p>
        </p:txBody>
      </p:sp>
      <p:sp>
        <p:nvSpPr>
          <p:cNvPr id="25" name="Rectangle 24"/>
          <p:cNvSpPr/>
          <p:nvPr/>
        </p:nvSpPr>
        <p:spPr>
          <a:xfrm>
            <a:off x="515408" y="1490835"/>
            <a:ext cx="4745355" cy="2429722"/>
          </a:xfrm>
          <a:prstGeom prst="rect">
            <a:avLst/>
          </a:prstGeom>
          <a:solidFill>
            <a:schemeClr val="bg1">
              <a:alpha val="96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6" name="Titre 1"/>
          <p:cNvSpPr txBox="1">
            <a:spLocks/>
          </p:cNvSpPr>
          <p:nvPr/>
        </p:nvSpPr>
        <p:spPr>
          <a:xfrm>
            <a:off x="673100" y="279400"/>
            <a:ext cx="5478974"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#2 </a:t>
            </a:r>
            <a:r>
              <a:rPr lang="fr-FR" sz="3600" b="1" dirty="0" err="1" smtClean="0">
                <a:effectLst>
                  <a:outerShdw blurRad="38100" dist="38100" dir="2700000" algn="tl">
                    <a:srgbClr val="000000">
                      <a:alpha val="43137"/>
                    </a:srgbClr>
                  </a:outerShdw>
                </a:effectLst>
              </a:rPr>
              <a:t>Scalability</a:t>
            </a:r>
            <a:endParaRPr lang="fr-FR" sz="3600" dirty="0"/>
          </a:p>
        </p:txBody>
      </p:sp>
    </p:spTree>
    <p:extLst>
      <p:ext uri="{BB962C8B-B14F-4D97-AF65-F5344CB8AC3E}">
        <p14:creationId xmlns:p14="http://schemas.microsoft.com/office/powerpoint/2010/main" val="19859855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35396"/>
            <a:ext cx="12192000" cy="7128792"/>
          </a:xfrm>
          <a:prstGeom prst="rect">
            <a:avLst/>
          </a:prstGeom>
          <a:gradFill>
            <a:gsLst>
              <a:gs pos="0">
                <a:schemeClr val="accent1">
                  <a:lumMod val="5000"/>
                  <a:lumOff val="95000"/>
                </a:schemeClr>
              </a:gs>
              <a:gs pos="99000">
                <a:schemeClr val="accent5">
                  <a:lumMod val="75000"/>
                </a:schemeClr>
              </a:gs>
              <a:gs pos="0">
                <a:schemeClr val="accent1">
                  <a:lumMod val="30000"/>
                  <a:lumOff val="70000"/>
                </a:schemeClr>
              </a:gs>
            </a:gsLst>
            <a:lin ang="5400000" scaled="1"/>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pic>
        <p:nvPicPr>
          <p:cNvPr id="5" name="Picture 2" descr="Résultat de recherche d'images pour &quot;wikipedia log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6812" y="1992323"/>
            <a:ext cx="4769596" cy="435300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108701" y="368660"/>
            <a:ext cx="5791200" cy="2088232"/>
          </a:xfrm>
          <a:prstGeom prst="wedgeRectCallout">
            <a:avLst>
              <a:gd name="adj1" fmla="val -44534"/>
              <a:gd name="adj2" fmla="val 74794"/>
            </a:avLst>
          </a:prstGeom>
          <a:solidFill>
            <a:schemeClr val="bg1"/>
          </a:solidFill>
          <a:ln w="3175">
            <a:solidFill>
              <a:schemeClr val="tx1"/>
            </a:solid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BE" sz="2000" dirty="0" err="1" smtClean="0">
                <a:solidFill>
                  <a:schemeClr val="tx1"/>
                </a:solidFill>
              </a:rPr>
              <a:t>Any</a:t>
            </a:r>
            <a:r>
              <a:rPr lang="fr-BE" sz="2000" dirty="0" smtClean="0">
                <a:solidFill>
                  <a:schemeClr val="tx1"/>
                </a:solidFill>
              </a:rPr>
              <a:t> </a:t>
            </a:r>
            <a:r>
              <a:rPr lang="fr-BE" sz="2000" dirty="0" err="1" smtClean="0">
                <a:solidFill>
                  <a:schemeClr val="tx1"/>
                </a:solidFill>
              </a:rPr>
              <a:t>distributed</a:t>
            </a:r>
            <a:r>
              <a:rPr lang="fr-BE" sz="2000" dirty="0" smtClean="0">
                <a:solidFill>
                  <a:schemeClr val="tx1"/>
                </a:solidFill>
              </a:rPr>
              <a:t> data store </a:t>
            </a:r>
            <a:r>
              <a:rPr lang="fr-BE" sz="2000" dirty="0" err="1" smtClean="0">
                <a:solidFill>
                  <a:schemeClr val="tx1"/>
                </a:solidFill>
              </a:rPr>
              <a:t>can</a:t>
            </a:r>
            <a:r>
              <a:rPr lang="fr-BE" sz="2000" dirty="0" smtClean="0">
                <a:solidFill>
                  <a:schemeClr val="tx1"/>
                </a:solidFill>
              </a:rPr>
              <a:t> </a:t>
            </a:r>
            <a:r>
              <a:rPr lang="fr-BE" sz="2000" dirty="0" err="1" smtClean="0">
                <a:solidFill>
                  <a:schemeClr val="tx1"/>
                </a:solidFill>
              </a:rPr>
              <a:t>provide</a:t>
            </a:r>
            <a:r>
              <a:rPr lang="fr-BE" sz="2000" dirty="0" smtClean="0">
                <a:solidFill>
                  <a:schemeClr val="tx1"/>
                </a:solidFill>
              </a:rPr>
              <a:t> </a:t>
            </a:r>
            <a:r>
              <a:rPr lang="fr-BE" sz="2000" dirty="0" err="1" smtClean="0">
                <a:solidFill>
                  <a:schemeClr val="tx1"/>
                </a:solidFill>
              </a:rPr>
              <a:t>two</a:t>
            </a:r>
            <a:r>
              <a:rPr lang="fr-BE" sz="2000" dirty="0" smtClean="0">
                <a:solidFill>
                  <a:schemeClr val="tx1"/>
                </a:solidFill>
              </a:rPr>
              <a:t> of the </a:t>
            </a:r>
            <a:r>
              <a:rPr lang="fr-BE" sz="2000" dirty="0" err="1" smtClean="0">
                <a:solidFill>
                  <a:schemeClr val="tx1"/>
                </a:solidFill>
              </a:rPr>
              <a:t>following</a:t>
            </a:r>
            <a:r>
              <a:rPr lang="fr-BE" sz="2000" dirty="0" smtClean="0">
                <a:solidFill>
                  <a:schemeClr val="tx1"/>
                </a:solidFill>
              </a:rPr>
              <a:t> </a:t>
            </a:r>
            <a:r>
              <a:rPr lang="fr-BE" sz="2000" dirty="0" err="1" smtClean="0">
                <a:solidFill>
                  <a:schemeClr val="tx1"/>
                </a:solidFill>
              </a:rPr>
              <a:t>guarantees</a:t>
            </a:r>
            <a:r>
              <a:rPr lang="fr-BE" sz="2000" dirty="0" smtClean="0">
                <a:solidFill>
                  <a:schemeClr val="tx1"/>
                </a:solidFill>
              </a:rPr>
              <a:t>: </a:t>
            </a:r>
            <a:br>
              <a:rPr lang="fr-BE" sz="2000" dirty="0" smtClean="0">
                <a:solidFill>
                  <a:schemeClr val="tx1"/>
                </a:solidFill>
              </a:rPr>
            </a:br>
            <a:r>
              <a:rPr lang="fr-BE" sz="2000" dirty="0" smtClean="0">
                <a:solidFill>
                  <a:schemeClr val="tx1"/>
                </a:solidFill>
              </a:rPr>
              <a:t>(1) </a:t>
            </a:r>
            <a:r>
              <a:rPr lang="fr-BE" sz="2000" dirty="0" err="1" smtClean="0">
                <a:solidFill>
                  <a:schemeClr val="tx1"/>
                </a:solidFill>
              </a:rPr>
              <a:t>Consistency</a:t>
            </a:r>
            <a:r>
              <a:rPr lang="fr-BE" sz="2000" dirty="0" smtClean="0">
                <a:solidFill>
                  <a:schemeClr val="tx1"/>
                </a:solidFill>
              </a:rPr>
              <a:t>, (2) </a:t>
            </a:r>
            <a:r>
              <a:rPr lang="fr-BE" sz="2000" dirty="0" err="1" smtClean="0">
                <a:solidFill>
                  <a:schemeClr val="tx1"/>
                </a:solidFill>
              </a:rPr>
              <a:t>Availibility</a:t>
            </a:r>
            <a:r>
              <a:rPr lang="fr-BE" sz="2000" dirty="0" smtClean="0">
                <a:solidFill>
                  <a:schemeClr val="tx1"/>
                </a:solidFill>
              </a:rPr>
              <a:t>, (3) Partition </a:t>
            </a:r>
            <a:r>
              <a:rPr lang="fr-BE" sz="2000" dirty="0" err="1" smtClean="0">
                <a:solidFill>
                  <a:schemeClr val="tx1"/>
                </a:solidFill>
              </a:rPr>
              <a:t>tolerance</a:t>
            </a:r>
            <a:endParaRPr lang="fr-FR" sz="2000" dirty="0">
              <a:solidFill>
                <a:schemeClr val="tx1"/>
              </a:solidFill>
            </a:endParaRPr>
          </a:p>
        </p:txBody>
      </p:sp>
    </p:spTree>
    <p:extLst>
      <p:ext uri="{BB962C8B-B14F-4D97-AF65-F5344CB8AC3E}">
        <p14:creationId xmlns:p14="http://schemas.microsoft.com/office/powerpoint/2010/main" val="10659131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llipse 5"/>
          <p:cNvSpPr/>
          <p:nvPr/>
        </p:nvSpPr>
        <p:spPr>
          <a:xfrm>
            <a:off x="5516173" y="574556"/>
            <a:ext cx="6161741" cy="6153964"/>
          </a:xfrm>
          <a:prstGeom prst="ellipse">
            <a:avLst/>
          </a:prstGeom>
          <a:solidFill>
            <a:schemeClr val="accent1">
              <a:alpha val="2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7" name="Ellipse 6"/>
          <p:cNvSpPr/>
          <p:nvPr/>
        </p:nvSpPr>
        <p:spPr>
          <a:xfrm>
            <a:off x="5922463" y="1304819"/>
            <a:ext cx="2670886" cy="271021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8" name="Ellipse 7"/>
          <p:cNvSpPr/>
          <p:nvPr/>
        </p:nvSpPr>
        <p:spPr>
          <a:xfrm>
            <a:off x="8920451" y="1978329"/>
            <a:ext cx="2670886" cy="271021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9" name="Ellipse 8"/>
          <p:cNvSpPr/>
          <p:nvPr/>
        </p:nvSpPr>
        <p:spPr>
          <a:xfrm>
            <a:off x="6892916" y="3920556"/>
            <a:ext cx="2670886" cy="271021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0" name="ZoneTexte 9"/>
          <p:cNvSpPr txBox="1"/>
          <p:nvPr/>
        </p:nvSpPr>
        <p:spPr>
          <a:xfrm>
            <a:off x="6974014" y="1304819"/>
            <a:ext cx="567784" cy="369332"/>
          </a:xfrm>
          <a:prstGeom prst="rect">
            <a:avLst/>
          </a:prstGeom>
          <a:noFill/>
        </p:spPr>
        <p:txBody>
          <a:bodyPr wrap="none" rtlCol="0">
            <a:spAutoFit/>
          </a:bodyPr>
          <a:lstStyle/>
          <a:p>
            <a:r>
              <a:rPr lang="fr-BE" dirty="0" smtClean="0"/>
              <a:t>DC1</a:t>
            </a:r>
            <a:endParaRPr lang="fr-BE" dirty="0"/>
          </a:p>
        </p:txBody>
      </p:sp>
      <p:sp>
        <p:nvSpPr>
          <p:cNvPr id="11" name="ZoneTexte 10"/>
          <p:cNvSpPr txBox="1"/>
          <p:nvPr/>
        </p:nvSpPr>
        <p:spPr>
          <a:xfrm>
            <a:off x="9972002" y="1978329"/>
            <a:ext cx="567784" cy="369332"/>
          </a:xfrm>
          <a:prstGeom prst="rect">
            <a:avLst/>
          </a:prstGeom>
          <a:noFill/>
        </p:spPr>
        <p:txBody>
          <a:bodyPr wrap="none" rtlCol="0">
            <a:spAutoFit/>
          </a:bodyPr>
          <a:lstStyle/>
          <a:p>
            <a:r>
              <a:rPr lang="fr-BE" dirty="0" smtClean="0"/>
              <a:t>DC2</a:t>
            </a:r>
            <a:endParaRPr lang="fr-BE" dirty="0"/>
          </a:p>
        </p:txBody>
      </p:sp>
      <p:sp>
        <p:nvSpPr>
          <p:cNvPr id="12" name="ZoneTexte 11"/>
          <p:cNvSpPr txBox="1"/>
          <p:nvPr/>
        </p:nvSpPr>
        <p:spPr>
          <a:xfrm>
            <a:off x="7892479" y="4015036"/>
            <a:ext cx="567784" cy="369332"/>
          </a:xfrm>
          <a:prstGeom prst="rect">
            <a:avLst/>
          </a:prstGeom>
          <a:noFill/>
        </p:spPr>
        <p:txBody>
          <a:bodyPr wrap="none" rtlCol="0">
            <a:spAutoFit/>
          </a:bodyPr>
          <a:lstStyle/>
          <a:p>
            <a:r>
              <a:rPr lang="fr-BE" dirty="0" smtClean="0"/>
              <a:t>DC3</a:t>
            </a:r>
            <a:endParaRPr lang="fr-BE" dirty="0"/>
          </a:p>
        </p:txBody>
      </p:sp>
      <p:sp>
        <p:nvSpPr>
          <p:cNvPr id="13" name="ZoneTexte 12"/>
          <p:cNvSpPr txBox="1"/>
          <p:nvPr/>
        </p:nvSpPr>
        <p:spPr>
          <a:xfrm>
            <a:off x="8056336" y="205224"/>
            <a:ext cx="1002069" cy="369332"/>
          </a:xfrm>
          <a:prstGeom prst="rect">
            <a:avLst/>
          </a:prstGeom>
          <a:noFill/>
        </p:spPr>
        <p:txBody>
          <a:bodyPr wrap="none" rtlCol="0">
            <a:spAutoFit/>
          </a:bodyPr>
          <a:lstStyle/>
          <a:p>
            <a:r>
              <a:rPr lang="fr-BE" dirty="0" smtClean="0"/>
              <a:t>CLUSTER</a:t>
            </a:r>
            <a:endParaRPr lang="fr-BE" dirty="0"/>
          </a:p>
        </p:txBody>
      </p:sp>
      <p:sp>
        <p:nvSpPr>
          <p:cNvPr id="14" name="Ellipse 13"/>
          <p:cNvSpPr/>
          <p:nvPr/>
        </p:nvSpPr>
        <p:spPr>
          <a:xfrm>
            <a:off x="6152074" y="1854836"/>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5" name="Ellipse 14"/>
          <p:cNvSpPr/>
          <p:nvPr/>
        </p:nvSpPr>
        <p:spPr>
          <a:xfrm>
            <a:off x="7290881" y="2044570"/>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6" name="Ellipse 15"/>
          <p:cNvSpPr/>
          <p:nvPr/>
        </p:nvSpPr>
        <p:spPr>
          <a:xfrm>
            <a:off x="6495586" y="2848388"/>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7" name="Ellipse 16"/>
          <p:cNvSpPr/>
          <p:nvPr/>
        </p:nvSpPr>
        <p:spPr>
          <a:xfrm>
            <a:off x="9374336" y="2565448"/>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8" name="Ellipse 17"/>
          <p:cNvSpPr/>
          <p:nvPr/>
        </p:nvSpPr>
        <p:spPr>
          <a:xfrm>
            <a:off x="10265646" y="3298263"/>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9" name="Ellipse 18"/>
          <p:cNvSpPr/>
          <p:nvPr/>
        </p:nvSpPr>
        <p:spPr>
          <a:xfrm>
            <a:off x="7101836" y="4566394"/>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0" name="Ellipse 19"/>
          <p:cNvSpPr/>
          <p:nvPr/>
        </p:nvSpPr>
        <p:spPr>
          <a:xfrm>
            <a:off x="8460986" y="4566394"/>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1" name="Ellipse 20"/>
          <p:cNvSpPr/>
          <p:nvPr/>
        </p:nvSpPr>
        <p:spPr>
          <a:xfrm>
            <a:off x="7308706" y="5511001"/>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2" name="Ellipse 21"/>
          <p:cNvSpPr/>
          <p:nvPr/>
        </p:nvSpPr>
        <p:spPr>
          <a:xfrm>
            <a:off x="8240643" y="5488122"/>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3" name="ZoneTexte 22"/>
          <p:cNvSpPr txBox="1"/>
          <p:nvPr/>
        </p:nvSpPr>
        <p:spPr>
          <a:xfrm>
            <a:off x="755254" y="1725699"/>
            <a:ext cx="4769561" cy="3970318"/>
          </a:xfrm>
          <a:prstGeom prst="rect">
            <a:avLst/>
          </a:prstGeom>
          <a:noFill/>
        </p:spPr>
        <p:txBody>
          <a:bodyPr wrap="square" rtlCol="0">
            <a:spAutoFit/>
          </a:bodyPr>
          <a:lstStyle/>
          <a:p>
            <a:r>
              <a:rPr lang="fr-BE" b="1" u="sng" dirty="0" err="1" smtClean="0"/>
              <a:t>Node</a:t>
            </a:r>
            <a:r>
              <a:rPr lang="fr-BE" dirty="0" smtClean="0"/>
              <a:t>: </a:t>
            </a:r>
            <a:br>
              <a:rPr lang="fr-BE" dirty="0" smtClean="0"/>
            </a:br>
            <a:r>
              <a:rPr lang="fr-BE" dirty="0" smtClean="0"/>
              <a:t>machine </a:t>
            </a:r>
            <a:r>
              <a:rPr lang="fr-BE" dirty="0" err="1" smtClean="0"/>
              <a:t>which</a:t>
            </a:r>
            <a:r>
              <a:rPr lang="fr-BE" dirty="0" smtClean="0"/>
              <a:t> stores </a:t>
            </a:r>
            <a:r>
              <a:rPr lang="fr-BE" dirty="0" err="1" smtClean="0"/>
              <a:t>some</a:t>
            </a:r>
            <a:r>
              <a:rPr lang="fr-BE" dirty="0" smtClean="0"/>
              <a:t> portion of </a:t>
            </a:r>
            <a:r>
              <a:rPr lang="fr-BE" dirty="0" err="1" smtClean="0"/>
              <a:t>your</a:t>
            </a:r>
            <a:r>
              <a:rPr lang="fr-BE" dirty="0" smtClean="0"/>
              <a:t> </a:t>
            </a:r>
            <a:r>
              <a:rPr lang="fr-BE" dirty="0" err="1" smtClean="0"/>
              <a:t>entire</a:t>
            </a:r>
            <a:r>
              <a:rPr lang="fr-BE" dirty="0" smtClean="0"/>
              <a:t> </a:t>
            </a:r>
            <a:r>
              <a:rPr lang="fr-BE" dirty="0" err="1" smtClean="0"/>
              <a:t>database</a:t>
            </a:r>
            <a:endParaRPr lang="fr-BE" dirty="0" smtClean="0"/>
          </a:p>
          <a:p>
            <a:endParaRPr lang="fr-BE" dirty="0"/>
          </a:p>
          <a:p>
            <a:r>
              <a:rPr lang="fr-BE" b="1" u="sng" dirty="0" smtClean="0"/>
              <a:t>Data center</a:t>
            </a:r>
            <a:r>
              <a:rPr lang="fr-BE" dirty="0" smtClean="0"/>
              <a:t>:</a:t>
            </a:r>
            <a:br>
              <a:rPr lang="fr-BE" dirty="0" smtClean="0"/>
            </a:br>
            <a:r>
              <a:rPr lang="fr-BE" dirty="0" err="1" smtClean="0"/>
              <a:t>logical</a:t>
            </a:r>
            <a:r>
              <a:rPr lang="fr-BE" dirty="0" smtClean="0"/>
              <a:t> </a:t>
            </a:r>
            <a:r>
              <a:rPr lang="fr-BE" dirty="0" err="1" smtClean="0"/>
              <a:t>grouping</a:t>
            </a:r>
            <a:r>
              <a:rPr lang="fr-BE" dirty="0" smtClean="0"/>
              <a:t> of </a:t>
            </a:r>
            <a:r>
              <a:rPr lang="fr-BE" dirty="0" err="1" smtClean="0"/>
              <a:t>Nodes</a:t>
            </a:r>
            <a:r>
              <a:rPr lang="fr-BE" dirty="0" smtClean="0"/>
              <a:t> </a:t>
            </a:r>
            <a:r>
              <a:rPr lang="fr-BE" dirty="0" err="1" smtClean="0"/>
              <a:t>which</a:t>
            </a:r>
            <a:r>
              <a:rPr lang="fr-BE" dirty="0" smtClean="0"/>
              <a:t> </a:t>
            </a:r>
            <a:r>
              <a:rPr lang="fr-BE" dirty="0" err="1" smtClean="0"/>
              <a:t>communicate</a:t>
            </a:r>
            <a:r>
              <a:rPr lang="fr-BE" dirty="0" smtClean="0"/>
              <a:t> </a:t>
            </a:r>
            <a:r>
              <a:rPr lang="fr-BE" dirty="0" err="1" smtClean="0"/>
              <a:t>together</a:t>
            </a:r>
            <a:endParaRPr lang="fr-BE" dirty="0" smtClean="0"/>
          </a:p>
          <a:p>
            <a:endParaRPr lang="fr-BE" dirty="0"/>
          </a:p>
          <a:p>
            <a:r>
              <a:rPr lang="fr-BE" b="1" u="sng" dirty="0" smtClean="0"/>
              <a:t>Cluster</a:t>
            </a:r>
            <a:r>
              <a:rPr lang="fr-BE" dirty="0" smtClean="0"/>
              <a:t>:</a:t>
            </a:r>
          </a:p>
          <a:p>
            <a:r>
              <a:rPr lang="fr-BE" dirty="0" smtClean="0"/>
              <a:t>The </a:t>
            </a:r>
            <a:r>
              <a:rPr lang="fr-BE" dirty="0" err="1" smtClean="0"/>
              <a:t>sum</a:t>
            </a:r>
            <a:r>
              <a:rPr lang="fr-BE" dirty="0" smtClean="0"/>
              <a:t> total of all machines (</a:t>
            </a:r>
            <a:r>
              <a:rPr lang="fr-BE" dirty="0" err="1" smtClean="0"/>
              <a:t>nodes</a:t>
            </a:r>
            <a:r>
              <a:rPr lang="fr-BE" dirty="0" smtClean="0"/>
              <a:t>) in </a:t>
            </a:r>
            <a:r>
              <a:rPr lang="fr-BE" dirty="0" err="1" smtClean="0"/>
              <a:t>your</a:t>
            </a:r>
            <a:r>
              <a:rPr lang="fr-BE" dirty="0" smtClean="0"/>
              <a:t> </a:t>
            </a:r>
            <a:r>
              <a:rPr lang="fr-BE" dirty="0" err="1" smtClean="0"/>
              <a:t>database</a:t>
            </a:r>
            <a:r>
              <a:rPr lang="fr-BE" dirty="0" smtClean="0"/>
              <a:t> </a:t>
            </a:r>
            <a:r>
              <a:rPr lang="fr-BE" dirty="0" err="1" smtClean="0"/>
              <a:t>including</a:t>
            </a:r>
            <a:r>
              <a:rPr lang="fr-BE" dirty="0" smtClean="0"/>
              <a:t> all </a:t>
            </a:r>
            <a:r>
              <a:rPr lang="fr-BE" dirty="0" err="1" smtClean="0"/>
              <a:t>datacenters</a:t>
            </a:r>
            <a:r>
              <a:rPr lang="fr-BE" dirty="0" smtClean="0"/>
              <a:t>.</a:t>
            </a:r>
            <a:br>
              <a:rPr lang="fr-BE" dirty="0" smtClean="0"/>
            </a:br>
            <a:r>
              <a:rPr lang="fr-BE" dirty="0" smtClean="0"/>
              <a:t>There </a:t>
            </a:r>
            <a:r>
              <a:rPr lang="fr-BE" dirty="0" err="1" smtClean="0"/>
              <a:t>is</a:t>
            </a:r>
            <a:r>
              <a:rPr lang="fr-BE" dirty="0" smtClean="0"/>
              <a:t> no cross-cluster </a:t>
            </a:r>
            <a:r>
              <a:rPr lang="fr-BE" dirty="0" err="1" smtClean="0"/>
              <a:t>replication</a:t>
            </a:r>
            <a:r>
              <a:rPr lang="fr-BE" dirty="0" smtClean="0"/>
              <a:t>.</a:t>
            </a:r>
            <a:br>
              <a:rPr lang="fr-BE" dirty="0" smtClean="0"/>
            </a:br>
            <a:r>
              <a:rPr lang="fr-BE" dirty="0" err="1" smtClean="0"/>
              <a:t>Two</a:t>
            </a:r>
            <a:r>
              <a:rPr lang="fr-BE" dirty="0" smtClean="0"/>
              <a:t> clusters </a:t>
            </a:r>
            <a:r>
              <a:rPr lang="fr-BE" dirty="0" err="1" smtClean="0"/>
              <a:t>represent</a:t>
            </a:r>
            <a:r>
              <a:rPr lang="fr-BE" dirty="0" smtClean="0"/>
              <a:t> </a:t>
            </a:r>
            <a:r>
              <a:rPr lang="fr-BE" dirty="0" err="1" smtClean="0"/>
              <a:t>two</a:t>
            </a:r>
            <a:r>
              <a:rPr lang="fr-BE" dirty="0" smtClean="0"/>
              <a:t> </a:t>
            </a:r>
            <a:r>
              <a:rPr lang="fr-BE" dirty="0" err="1" smtClean="0"/>
              <a:t>independent</a:t>
            </a:r>
            <a:r>
              <a:rPr lang="fr-BE" dirty="0" smtClean="0"/>
              <a:t> </a:t>
            </a:r>
            <a:r>
              <a:rPr lang="fr-BE" dirty="0" err="1" smtClean="0"/>
              <a:t>databases</a:t>
            </a:r>
            <a:r>
              <a:rPr lang="fr-BE" dirty="0" smtClean="0"/>
              <a:t>.</a:t>
            </a:r>
            <a:endParaRPr lang="fr-BE" dirty="0"/>
          </a:p>
        </p:txBody>
      </p:sp>
      <p:sp>
        <p:nvSpPr>
          <p:cNvPr id="24" name="Rectangle 23"/>
          <p:cNvSpPr/>
          <p:nvPr/>
        </p:nvSpPr>
        <p:spPr>
          <a:xfrm>
            <a:off x="755254" y="6550223"/>
            <a:ext cx="3049553" cy="523220"/>
          </a:xfrm>
          <a:prstGeom prst="rect">
            <a:avLst/>
          </a:prstGeom>
        </p:spPr>
        <p:txBody>
          <a:bodyPr wrap="none">
            <a:spAutoFit/>
          </a:bodyPr>
          <a:lstStyle/>
          <a:p>
            <a:r>
              <a:rPr lang="fr-BE" sz="1400" dirty="0" smtClean="0">
                <a:hlinkClick r:id="rId2"/>
              </a:rPr>
              <a:t>https://stackoverflow.com/a/28197651</a:t>
            </a:r>
            <a:endParaRPr lang="fr-BE" sz="1400" dirty="0" smtClean="0"/>
          </a:p>
          <a:p>
            <a:endParaRPr lang="fr-BE" sz="1400" dirty="0"/>
          </a:p>
        </p:txBody>
      </p:sp>
      <p:sp>
        <p:nvSpPr>
          <p:cNvPr id="26" name="Titre 1"/>
          <p:cNvSpPr txBox="1">
            <a:spLocks/>
          </p:cNvSpPr>
          <p:nvPr/>
        </p:nvSpPr>
        <p:spPr>
          <a:xfrm>
            <a:off x="673100" y="279400"/>
            <a:ext cx="5478974"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#2 </a:t>
            </a:r>
            <a:r>
              <a:rPr lang="fr-FR" sz="3600" b="1" dirty="0" err="1" smtClean="0">
                <a:effectLst>
                  <a:outerShdw blurRad="38100" dist="38100" dir="2700000" algn="tl">
                    <a:srgbClr val="000000">
                      <a:alpha val="43137"/>
                    </a:srgbClr>
                  </a:outerShdw>
                </a:effectLst>
              </a:rPr>
              <a:t>Scalability</a:t>
            </a:r>
            <a:endParaRPr lang="fr-FR" sz="3600" dirty="0"/>
          </a:p>
        </p:txBody>
      </p:sp>
    </p:spTree>
    <p:extLst>
      <p:ext uri="{BB962C8B-B14F-4D97-AF65-F5344CB8AC3E}">
        <p14:creationId xmlns:p14="http://schemas.microsoft.com/office/powerpoint/2010/main" val="17367780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llipse 5"/>
          <p:cNvSpPr/>
          <p:nvPr/>
        </p:nvSpPr>
        <p:spPr>
          <a:xfrm>
            <a:off x="5516173" y="574556"/>
            <a:ext cx="6161741" cy="6153964"/>
          </a:xfrm>
          <a:prstGeom prst="ellipse">
            <a:avLst/>
          </a:prstGeom>
          <a:solidFill>
            <a:schemeClr val="accent1">
              <a:alpha val="2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7" name="Ellipse 6"/>
          <p:cNvSpPr/>
          <p:nvPr/>
        </p:nvSpPr>
        <p:spPr>
          <a:xfrm>
            <a:off x="5922463" y="1304819"/>
            <a:ext cx="2670886" cy="271021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8" name="Ellipse 7"/>
          <p:cNvSpPr/>
          <p:nvPr/>
        </p:nvSpPr>
        <p:spPr>
          <a:xfrm>
            <a:off x="8920451" y="1978329"/>
            <a:ext cx="2670886" cy="271021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9" name="Ellipse 8"/>
          <p:cNvSpPr/>
          <p:nvPr/>
        </p:nvSpPr>
        <p:spPr>
          <a:xfrm>
            <a:off x="6892916" y="3920556"/>
            <a:ext cx="2670886" cy="271021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0" name="ZoneTexte 9"/>
          <p:cNvSpPr txBox="1"/>
          <p:nvPr/>
        </p:nvSpPr>
        <p:spPr>
          <a:xfrm>
            <a:off x="6974014" y="1304819"/>
            <a:ext cx="567784" cy="369332"/>
          </a:xfrm>
          <a:prstGeom prst="rect">
            <a:avLst/>
          </a:prstGeom>
          <a:noFill/>
        </p:spPr>
        <p:txBody>
          <a:bodyPr wrap="none" rtlCol="0">
            <a:spAutoFit/>
          </a:bodyPr>
          <a:lstStyle/>
          <a:p>
            <a:r>
              <a:rPr lang="fr-BE" dirty="0" smtClean="0"/>
              <a:t>DC1</a:t>
            </a:r>
            <a:endParaRPr lang="fr-BE" dirty="0"/>
          </a:p>
        </p:txBody>
      </p:sp>
      <p:sp>
        <p:nvSpPr>
          <p:cNvPr id="11" name="ZoneTexte 10"/>
          <p:cNvSpPr txBox="1"/>
          <p:nvPr/>
        </p:nvSpPr>
        <p:spPr>
          <a:xfrm>
            <a:off x="9972002" y="1978329"/>
            <a:ext cx="567784" cy="369332"/>
          </a:xfrm>
          <a:prstGeom prst="rect">
            <a:avLst/>
          </a:prstGeom>
          <a:noFill/>
        </p:spPr>
        <p:txBody>
          <a:bodyPr wrap="none" rtlCol="0">
            <a:spAutoFit/>
          </a:bodyPr>
          <a:lstStyle/>
          <a:p>
            <a:r>
              <a:rPr lang="fr-BE" dirty="0" smtClean="0"/>
              <a:t>DC2</a:t>
            </a:r>
            <a:endParaRPr lang="fr-BE" dirty="0"/>
          </a:p>
        </p:txBody>
      </p:sp>
      <p:sp>
        <p:nvSpPr>
          <p:cNvPr id="12" name="ZoneTexte 11"/>
          <p:cNvSpPr txBox="1"/>
          <p:nvPr/>
        </p:nvSpPr>
        <p:spPr>
          <a:xfrm>
            <a:off x="7892479" y="4015036"/>
            <a:ext cx="567784" cy="369332"/>
          </a:xfrm>
          <a:prstGeom prst="rect">
            <a:avLst/>
          </a:prstGeom>
          <a:noFill/>
        </p:spPr>
        <p:txBody>
          <a:bodyPr wrap="none" rtlCol="0">
            <a:spAutoFit/>
          </a:bodyPr>
          <a:lstStyle/>
          <a:p>
            <a:r>
              <a:rPr lang="fr-BE" dirty="0" smtClean="0"/>
              <a:t>DC3</a:t>
            </a:r>
            <a:endParaRPr lang="fr-BE" dirty="0"/>
          </a:p>
        </p:txBody>
      </p:sp>
      <p:sp>
        <p:nvSpPr>
          <p:cNvPr id="13" name="ZoneTexte 12"/>
          <p:cNvSpPr txBox="1"/>
          <p:nvPr/>
        </p:nvSpPr>
        <p:spPr>
          <a:xfrm>
            <a:off x="8056336" y="205224"/>
            <a:ext cx="1002069" cy="369332"/>
          </a:xfrm>
          <a:prstGeom prst="rect">
            <a:avLst/>
          </a:prstGeom>
          <a:noFill/>
        </p:spPr>
        <p:txBody>
          <a:bodyPr wrap="none" rtlCol="0">
            <a:spAutoFit/>
          </a:bodyPr>
          <a:lstStyle/>
          <a:p>
            <a:r>
              <a:rPr lang="fr-BE" dirty="0" smtClean="0"/>
              <a:t>CLUSTER</a:t>
            </a:r>
            <a:endParaRPr lang="fr-BE" dirty="0"/>
          </a:p>
        </p:txBody>
      </p:sp>
      <p:sp>
        <p:nvSpPr>
          <p:cNvPr id="14" name="Ellipse 13"/>
          <p:cNvSpPr/>
          <p:nvPr/>
        </p:nvSpPr>
        <p:spPr>
          <a:xfrm>
            <a:off x="6152074" y="1854836"/>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5" name="Ellipse 14"/>
          <p:cNvSpPr/>
          <p:nvPr/>
        </p:nvSpPr>
        <p:spPr>
          <a:xfrm>
            <a:off x="7290881" y="2044570"/>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6" name="Ellipse 15"/>
          <p:cNvSpPr/>
          <p:nvPr/>
        </p:nvSpPr>
        <p:spPr>
          <a:xfrm>
            <a:off x="6495586" y="2848388"/>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7" name="Ellipse 16"/>
          <p:cNvSpPr/>
          <p:nvPr/>
        </p:nvSpPr>
        <p:spPr>
          <a:xfrm>
            <a:off x="9374336" y="2565448"/>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8" name="Ellipse 17"/>
          <p:cNvSpPr/>
          <p:nvPr/>
        </p:nvSpPr>
        <p:spPr>
          <a:xfrm>
            <a:off x="10265646" y="3298263"/>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9" name="Ellipse 18"/>
          <p:cNvSpPr/>
          <p:nvPr/>
        </p:nvSpPr>
        <p:spPr>
          <a:xfrm>
            <a:off x="7101836" y="4566394"/>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0" name="Ellipse 19"/>
          <p:cNvSpPr/>
          <p:nvPr/>
        </p:nvSpPr>
        <p:spPr>
          <a:xfrm>
            <a:off x="8460986" y="4566394"/>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1" name="Ellipse 20"/>
          <p:cNvSpPr/>
          <p:nvPr/>
        </p:nvSpPr>
        <p:spPr>
          <a:xfrm>
            <a:off x="7308706" y="5511001"/>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2" name="Ellipse 21"/>
          <p:cNvSpPr/>
          <p:nvPr/>
        </p:nvSpPr>
        <p:spPr>
          <a:xfrm>
            <a:off x="8240643" y="5488122"/>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3" name="ZoneTexte 22"/>
          <p:cNvSpPr txBox="1"/>
          <p:nvPr/>
        </p:nvSpPr>
        <p:spPr>
          <a:xfrm>
            <a:off x="742458" y="2044570"/>
            <a:ext cx="4769561" cy="4247317"/>
          </a:xfrm>
          <a:prstGeom prst="rect">
            <a:avLst/>
          </a:prstGeom>
          <a:noFill/>
        </p:spPr>
        <p:txBody>
          <a:bodyPr wrap="square" rtlCol="0">
            <a:spAutoFit/>
          </a:bodyPr>
          <a:lstStyle/>
          <a:p>
            <a:r>
              <a:rPr lang="fr-BE" b="1" u="sng" dirty="0" smtClean="0"/>
              <a:t>Data </a:t>
            </a:r>
            <a:r>
              <a:rPr lang="fr-BE" b="1" u="sng" dirty="0" err="1" smtClean="0"/>
              <a:t>replication</a:t>
            </a:r>
            <a:r>
              <a:rPr lang="fr-BE" b="1" u="sng" dirty="0" smtClean="0"/>
              <a:t> </a:t>
            </a:r>
            <a:r>
              <a:rPr lang="fr-BE" b="1" u="sng" dirty="0" err="1" smtClean="0"/>
              <a:t>strategy</a:t>
            </a:r>
            <a:endParaRPr lang="fr-BE" b="1" u="sng" dirty="0" smtClean="0"/>
          </a:p>
          <a:p>
            <a:endParaRPr lang="fr-BE" b="1" dirty="0"/>
          </a:p>
          <a:p>
            <a:r>
              <a:rPr lang="fr-BE" dirty="0" smtClean="0"/>
              <a:t>A Cassandra cluster </a:t>
            </a:r>
            <a:r>
              <a:rPr lang="fr-BE" dirty="0" err="1" smtClean="0"/>
              <a:t>is</a:t>
            </a:r>
            <a:r>
              <a:rPr lang="fr-BE" dirty="0" smtClean="0"/>
              <a:t> </a:t>
            </a:r>
            <a:r>
              <a:rPr lang="fr-BE" dirty="0" err="1" smtClean="0"/>
              <a:t>composed</a:t>
            </a:r>
            <a:r>
              <a:rPr lang="fr-BE" dirty="0" smtClean="0"/>
              <a:t> of </a:t>
            </a:r>
            <a:r>
              <a:rPr lang="fr-BE" dirty="0" err="1" smtClean="0"/>
              <a:t>either</a:t>
            </a:r>
            <a:r>
              <a:rPr lang="fr-BE" dirty="0" smtClean="0"/>
              <a:t> a single data center or multiple data </a:t>
            </a:r>
            <a:r>
              <a:rPr lang="fr-BE" dirty="0" err="1" smtClean="0"/>
              <a:t>centers</a:t>
            </a:r>
            <a:endParaRPr lang="fr-BE" dirty="0" smtClean="0"/>
          </a:p>
          <a:p>
            <a:r>
              <a:rPr lang="fr-BE" dirty="0" smtClean="0"/>
              <a:t/>
            </a:r>
            <a:br>
              <a:rPr lang="fr-BE" dirty="0" smtClean="0"/>
            </a:br>
            <a:endParaRPr lang="fr-BE" dirty="0" smtClean="0"/>
          </a:p>
          <a:p>
            <a:r>
              <a:rPr lang="fr-BE" dirty="0" smtClean="0"/>
              <a:t>Single data center: </a:t>
            </a:r>
            <a:r>
              <a:rPr lang="fr-BE" b="1" dirty="0" err="1"/>
              <a:t>SimpleStrategy</a:t>
            </a:r>
            <a:endParaRPr lang="fr-BE" b="1" dirty="0" smtClean="0"/>
          </a:p>
          <a:p>
            <a:endParaRPr lang="fr-BE" dirty="0"/>
          </a:p>
          <a:p>
            <a:r>
              <a:rPr lang="fr-BE" dirty="0" smtClean="0"/>
              <a:t>Multiple data </a:t>
            </a:r>
            <a:r>
              <a:rPr lang="fr-BE" dirty="0" err="1" smtClean="0"/>
              <a:t>centers</a:t>
            </a:r>
            <a:r>
              <a:rPr lang="fr-BE" dirty="0" smtClean="0"/>
              <a:t>: </a:t>
            </a:r>
            <a:r>
              <a:rPr lang="fr-BE" b="1" dirty="0" err="1" smtClean="0"/>
              <a:t>NetworkTopologyStrategy</a:t>
            </a:r>
            <a:endParaRPr lang="fr-BE" b="1" dirty="0" smtClean="0"/>
          </a:p>
          <a:p>
            <a:endParaRPr lang="fr-BE" b="1" dirty="0"/>
          </a:p>
          <a:p>
            <a:r>
              <a:rPr lang="fr-BE" dirty="0" smtClean="0"/>
              <a:t>A </a:t>
            </a:r>
            <a:r>
              <a:rPr lang="fr-BE" dirty="0" err="1" smtClean="0"/>
              <a:t>replication</a:t>
            </a:r>
            <a:r>
              <a:rPr lang="fr-BE" dirty="0" smtClean="0"/>
              <a:t> </a:t>
            </a:r>
            <a:r>
              <a:rPr lang="fr-BE" dirty="0" err="1" smtClean="0"/>
              <a:t>strategy</a:t>
            </a:r>
            <a:r>
              <a:rPr lang="fr-BE" dirty="0" smtClean="0"/>
              <a:t> must </a:t>
            </a:r>
            <a:r>
              <a:rPr lang="fr-BE" dirty="0" err="1" smtClean="0"/>
              <a:t>be</a:t>
            </a:r>
            <a:r>
              <a:rPr lang="fr-BE" dirty="0" smtClean="0"/>
              <a:t> </a:t>
            </a:r>
            <a:r>
              <a:rPr lang="fr-BE" dirty="0" err="1" smtClean="0"/>
              <a:t>specified</a:t>
            </a:r>
            <a:r>
              <a:rPr lang="fr-BE" dirty="0" smtClean="0"/>
              <a:t> for </a:t>
            </a:r>
            <a:r>
              <a:rPr lang="fr-BE" dirty="0" err="1" smtClean="0"/>
              <a:t>each</a:t>
            </a:r>
            <a:r>
              <a:rPr lang="fr-BE" dirty="0" smtClean="0"/>
              <a:t> </a:t>
            </a:r>
            <a:r>
              <a:rPr lang="fr-BE" dirty="0" err="1" smtClean="0"/>
              <a:t>declared</a:t>
            </a:r>
            <a:r>
              <a:rPr lang="fr-BE" dirty="0" smtClean="0"/>
              <a:t> </a:t>
            </a:r>
            <a:r>
              <a:rPr lang="fr-BE" dirty="0" err="1" smtClean="0"/>
              <a:t>keyspace</a:t>
            </a:r>
            <a:r>
              <a:rPr lang="fr-BE" dirty="0" smtClean="0"/>
              <a:t>. All the tables </a:t>
            </a:r>
            <a:r>
              <a:rPr lang="fr-BE" dirty="0" err="1" smtClean="0"/>
              <a:t>from</a:t>
            </a:r>
            <a:r>
              <a:rPr lang="fr-BE" dirty="0" smtClean="0"/>
              <a:t> a </a:t>
            </a:r>
            <a:r>
              <a:rPr lang="fr-BE" dirty="0" err="1" smtClean="0"/>
              <a:t>same</a:t>
            </a:r>
            <a:r>
              <a:rPr lang="fr-BE" dirty="0" smtClean="0"/>
              <a:t> </a:t>
            </a:r>
            <a:r>
              <a:rPr lang="fr-BE" dirty="0" err="1" smtClean="0"/>
              <a:t>keyspace</a:t>
            </a:r>
            <a:r>
              <a:rPr lang="fr-BE" dirty="0" smtClean="0"/>
              <a:t> </a:t>
            </a:r>
            <a:r>
              <a:rPr lang="fr-BE" dirty="0" err="1" smtClean="0"/>
              <a:t>share</a:t>
            </a:r>
            <a:r>
              <a:rPr lang="fr-BE" dirty="0" smtClean="0"/>
              <a:t> the </a:t>
            </a:r>
            <a:r>
              <a:rPr lang="fr-BE" dirty="0" err="1" smtClean="0"/>
              <a:t>same</a:t>
            </a:r>
            <a:r>
              <a:rPr lang="fr-BE" dirty="0" smtClean="0"/>
              <a:t> </a:t>
            </a:r>
            <a:r>
              <a:rPr lang="fr-BE" dirty="0" err="1" smtClean="0"/>
              <a:t>replication</a:t>
            </a:r>
            <a:r>
              <a:rPr lang="fr-BE" dirty="0" smtClean="0"/>
              <a:t> </a:t>
            </a:r>
            <a:r>
              <a:rPr lang="fr-BE" dirty="0" err="1" smtClean="0"/>
              <a:t>strategy</a:t>
            </a:r>
            <a:endParaRPr lang="fr-BE" dirty="0" smtClean="0"/>
          </a:p>
          <a:p>
            <a:endParaRPr lang="fr-BE" b="1" dirty="0"/>
          </a:p>
          <a:p>
            <a:endParaRPr lang="fr-BE" dirty="0"/>
          </a:p>
        </p:txBody>
      </p:sp>
      <p:sp>
        <p:nvSpPr>
          <p:cNvPr id="24" name="Rectangle 23"/>
          <p:cNvSpPr/>
          <p:nvPr/>
        </p:nvSpPr>
        <p:spPr>
          <a:xfrm>
            <a:off x="755254" y="6594827"/>
            <a:ext cx="7544758" cy="492443"/>
          </a:xfrm>
          <a:prstGeom prst="rect">
            <a:avLst/>
          </a:prstGeom>
        </p:spPr>
        <p:txBody>
          <a:bodyPr wrap="none">
            <a:spAutoFit/>
          </a:bodyPr>
          <a:lstStyle/>
          <a:p>
            <a:r>
              <a:rPr lang="fr-BE" sz="1300" dirty="0">
                <a:hlinkClick r:id="rId2"/>
              </a:rPr>
              <a:t>https://</a:t>
            </a:r>
            <a:r>
              <a:rPr lang="fr-BE" sz="1300" dirty="0" smtClean="0">
                <a:hlinkClick r:id="rId2"/>
              </a:rPr>
              <a:t>docs.datastax.com/en/cassandra-oss/3.0/cassandra/architecture/archDataDistributeReplication.html</a:t>
            </a:r>
            <a:endParaRPr lang="fr-BE" sz="1300" dirty="0" smtClean="0"/>
          </a:p>
          <a:p>
            <a:endParaRPr lang="fr-BE" sz="1300" dirty="0"/>
          </a:p>
        </p:txBody>
      </p:sp>
      <p:sp>
        <p:nvSpPr>
          <p:cNvPr id="25" name="Titre 1"/>
          <p:cNvSpPr txBox="1">
            <a:spLocks/>
          </p:cNvSpPr>
          <p:nvPr/>
        </p:nvSpPr>
        <p:spPr>
          <a:xfrm>
            <a:off x="673100" y="279400"/>
            <a:ext cx="5478974"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#2 </a:t>
            </a:r>
            <a:r>
              <a:rPr lang="fr-FR" sz="3600" b="1" dirty="0" err="1" smtClean="0">
                <a:effectLst>
                  <a:outerShdw blurRad="38100" dist="38100" dir="2700000" algn="tl">
                    <a:srgbClr val="000000">
                      <a:alpha val="43137"/>
                    </a:srgbClr>
                  </a:outerShdw>
                </a:effectLst>
              </a:rPr>
              <a:t>Scalability</a:t>
            </a:r>
            <a:endParaRPr lang="fr-FR" sz="3600" dirty="0"/>
          </a:p>
        </p:txBody>
      </p:sp>
    </p:spTree>
    <p:extLst>
      <p:ext uri="{BB962C8B-B14F-4D97-AF65-F5344CB8AC3E}">
        <p14:creationId xmlns:p14="http://schemas.microsoft.com/office/powerpoint/2010/main" val="2984181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p:cNvSpPr/>
          <p:nvPr/>
        </p:nvSpPr>
        <p:spPr>
          <a:xfrm>
            <a:off x="7083029" y="940987"/>
            <a:ext cx="4943243" cy="5243533"/>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7" name="Ellipse 6"/>
          <p:cNvSpPr/>
          <p:nvPr/>
        </p:nvSpPr>
        <p:spPr>
          <a:xfrm>
            <a:off x="7420095" y="1368999"/>
            <a:ext cx="4269114" cy="4712508"/>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0" name="ZoneTexte 9"/>
          <p:cNvSpPr txBox="1"/>
          <p:nvPr/>
        </p:nvSpPr>
        <p:spPr>
          <a:xfrm>
            <a:off x="9329270" y="1031535"/>
            <a:ext cx="450764" cy="369332"/>
          </a:xfrm>
          <a:prstGeom prst="rect">
            <a:avLst/>
          </a:prstGeom>
          <a:noFill/>
        </p:spPr>
        <p:txBody>
          <a:bodyPr wrap="none" rtlCol="0">
            <a:spAutoFit/>
          </a:bodyPr>
          <a:lstStyle/>
          <a:p>
            <a:r>
              <a:rPr lang="fr-BE" dirty="0" smtClean="0"/>
              <a:t>DC</a:t>
            </a:r>
            <a:endParaRPr lang="fr-BE" dirty="0"/>
          </a:p>
        </p:txBody>
      </p:sp>
      <p:sp>
        <p:nvSpPr>
          <p:cNvPr id="11" name="ZoneTexte 10"/>
          <p:cNvSpPr txBox="1"/>
          <p:nvPr/>
        </p:nvSpPr>
        <p:spPr>
          <a:xfrm>
            <a:off x="9053617" y="576269"/>
            <a:ext cx="1002069" cy="369332"/>
          </a:xfrm>
          <a:prstGeom prst="rect">
            <a:avLst/>
          </a:prstGeom>
          <a:noFill/>
        </p:spPr>
        <p:txBody>
          <a:bodyPr wrap="none" rtlCol="0">
            <a:spAutoFit/>
          </a:bodyPr>
          <a:lstStyle/>
          <a:p>
            <a:r>
              <a:rPr lang="fr-BE" dirty="0" smtClean="0"/>
              <a:t>CLUSTER</a:t>
            </a:r>
            <a:endParaRPr lang="fr-BE" dirty="0"/>
          </a:p>
        </p:txBody>
      </p:sp>
      <p:sp>
        <p:nvSpPr>
          <p:cNvPr id="17" name="Ellipse 16"/>
          <p:cNvSpPr/>
          <p:nvPr/>
        </p:nvSpPr>
        <p:spPr>
          <a:xfrm>
            <a:off x="8382117" y="2308058"/>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8" name="Ellipse 17"/>
          <p:cNvSpPr/>
          <p:nvPr/>
        </p:nvSpPr>
        <p:spPr>
          <a:xfrm>
            <a:off x="10055686" y="2603284"/>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9" name="Ellipse 18"/>
          <p:cNvSpPr/>
          <p:nvPr/>
        </p:nvSpPr>
        <p:spPr>
          <a:xfrm>
            <a:off x="8081508" y="3968529"/>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0" name="Ellipse 19"/>
          <p:cNvSpPr/>
          <p:nvPr/>
        </p:nvSpPr>
        <p:spPr>
          <a:xfrm>
            <a:off x="9905382" y="4201666"/>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1" name="ZoneTexte 20"/>
          <p:cNvSpPr txBox="1"/>
          <p:nvPr/>
        </p:nvSpPr>
        <p:spPr>
          <a:xfrm>
            <a:off x="708713" y="1013874"/>
            <a:ext cx="6870129" cy="4062651"/>
          </a:xfrm>
          <a:prstGeom prst="rect">
            <a:avLst/>
          </a:prstGeom>
          <a:noFill/>
        </p:spPr>
        <p:txBody>
          <a:bodyPr wrap="square" rtlCol="0">
            <a:spAutoFit/>
          </a:bodyPr>
          <a:lstStyle/>
          <a:p>
            <a:r>
              <a:rPr lang="fr-BE" sz="2400" b="1" dirty="0" smtClean="0"/>
              <a:t>Cassandra cluster </a:t>
            </a:r>
            <a:r>
              <a:rPr lang="fr-BE" sz="2400" b="1" dirty="0" err="1" smtClean="0"/>
              <a:t>composed</a:t>
            </a:r>
            <a:r>
              <a:rPr lang="fr-BE" sz="2400" b="1" dirty="0" smtClean="0"/>
              <a:t> of a single data center</a:t>
            </a:r>
            <a:r>
              <a:rPr lang="fr-BE" b="1" u="sng" dirty="0" smtClean="0"/>
              <a:t/>
            </a:r>
            <a:br>
              <a:rPr lang="fr-BE" b="1" u="sng" dirty="0" smtClean="0"/>
            </a:br>
            <a:endParaRPr lang="fr-BE" b="1" u="sng" dirty="0" smtClean="0"/>
          </a:p>
          <a:p>
            <a:endParaRPr lang="fr-BE" dirty="0" smtClean="0"/>
          </a:p>
          <a:p>
            <a:endParaRPr lang="fr-BE" dirty="0"/>
          </a:p>
          <a:p>
            <a:endParaRPr lang="fr-BE" dirty="0" smtClean="0"/>
          </a:p>
          <a:p>
            <a:endParaRPr lang="fr-BE" dirty="0"/>
          </a:p>
          <a:p>
            <a:endParaRPr lang="fr-BE" dirty="0" smtClean="0"/>
          </a:p>
          <a:p>
            <a:r>
              <a:rPr lang="fr-BE" dirty="0" smtClean="0"/>
              <a:t/>
            </a:r>
            <a:br>
              <a:rPr lang="fr-BE" dirty="0" smtClean="0"/>
            </a:br>
            <a:r>
              <a:rPr lang="fr-BE" dirty="0" err="1" smtClean="0"/>
              <a:t>MyKeySpace</a:t>
            </a:r>
            <a:r>
              <a:rPr lang="fr-BE" dirty="0" smtClean="0"/>
              <a:t> </a:t>
            </a:r>
            <a:r>
              <a:rPr lang="fr-BE" dirty="0" err="1" smtClean="0"/>
              <a:t>consists</a:t>
            </a:r>
            <a:r>
              <a:rPr lang="fr-BE" dirty="0" smtClean="0"/>
              <a:t> of one </a:t>
            </a:r>
            <a:r>
              <a:rPr lang="fr-BE" i="1" dirty="0" err="1" smtClean="0"/>
              <a:t>column</a:t>
            </a:r>
            <a:r>
              <a:rPr lang="fr-BE" i="1" dirty="0" smtClean="0"/>
              <a:t> </a:t>
            </a:r>
            <a:r>
              <a:rPr lang="fr-BE" i="1" dirty="0" err="1" smtClean="0"/>
              <a:t>family</a:t>
            </a:r>
            <a:r>
              <a:rPr lang="fr-BE" i="1" dirty="0" smtClean="0"/>
              <a:t> </a:t>
            </a:r>
            <a:r>
              <a:rPr lang="fr-BE" dirty="0" smtClean="0"/>
              <a:t>(or </a:t>
            </a:r>
            <a:r>
              <a:rPr lang="fr-BE" i="1" dirty="0" smtClean="0"/>
              <a:t>table</a:t>
            </a:r>
            <a:r>
              <a:rPr lang="fr-BE" dirty="0" smtClean="0"/>
              <a:t>).</a:t>
            </a:r>
            <a:br>
              <a:rPr lang="fr-BE" dirty="0" smtClean="0"/>
            </a:br>
            <a:r>
              <a:rPr lang="fr-BE" dirty="0" smtClean="0"/>
              <a:t/>
            </a:r>
            <a:br>
              <a:rPr lang="fr-BE" dirty="0" smtClean="0"/>
            </a:br>
            <a:endParaRPr lang="fr-BE" dirty="0" smtClean="0"/>
          </a:p>
          <a:p>
            <a:endParaRPr lang="fr-BE" b="1" dirty="0" smtClean="0"/>
          </a:p>
          <a:p>
            <a:endParaRPr lang="fr-BE" dirty="0"/>
          </a:p>
          <a:p>
            <a:endParaRPr lang="fr-BE" dirty="0"/>
          </a:p>
        </p:txBody>
      </p:sp>
      <p:pic>
        <p:nvPicPr>
          <p:cNvPr id="24" name="Image 23"/>
          <p:cNvPicPr>
            <a:picLocks noChangeAspect="1"/>
          </p:cNvPicPr>
          <p:nvPr/>
        </p:nvPicPr>
        <p:blipFill>
          <a:blip r:embed="rId2"/>
          <a:stretch>
            <a:fillRect/>
          </a:stretch>
        </p:blipFill>
        <p:spPr>
          <a:xfrm>
            <a:off x="613108" y="1991774"/>
            <a:ext cx="6342504" cy="1273422"/>
          </a:xfrm>
          <a:prstGeom prst="rect">
            <a:avLst/>
          </a:prstGeom>
        </p:spPr>
      </p:pic>
      <p:sp>
        <p:nvSpPr>
          <p:cNvPr id="16" name="Titre 1"/>
          <p:cNvSpPr txBox="1">
            <a:spLocks/>
          </p:cNvSpPr>
          <p:nvPr/>
        </p:nvSpPr>
        <p:spPr>
          <a:xfrm>
            <a:off x="673100" y="279400"/>
            <a:ext cx="5478974"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#2 </a:t>
            </a:r>
            <a:r>
              <a:rPr lang="fr-FR" sz="3600" b="1" dirty="0" err="1" smtClean="0">
                <a:effectLst>
                  <a:outerShdw blurRad="38100" dist="38100" dir="2700000" algn="tl">
                    <a:srgbClr val="000000">
                      <a:alpha val="43137"/>
                    </a:srgbClr>
                  </a:outerShdw>
                </a:effectLst>
              </a:rPr>
              <a:t>Scalability</a:t>
            </a:r>
            <a:endParaRPr lang="fr-FR" sz="3600" dirty="0"/>
          </a:p>
        </p:txBody>
      </p:sp>
    </p:spTree>
    <p:extLst>
      <p:ext uri="{BB962C8B-B14F-4D97-AF65-F5344CB8AC3E}">
        <p14:creationId xmlns:p14="http://schemas.microsoft.com/office/powerpoint/2010/main" val="28355635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p:cNvSpPr/>
          <p:nvPr/>
        </p:nvSpPr>
        <p:spPr>
          <a:xfrm>
            <a:off x="7083029" y="940987"/>
            <a:ext cx="4943243" cy="5243533"/>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7" name="Ellipse 6"/>
          <p:cNvSpPr/>
          <p:nvPr/>
        </p:nvSpPr>
        <p:spPr>
          <a:xfrm>
            <a:off x="7420095" y="1368999"/>
            <a:ext cx="4269114" cy="4712508"/>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0" name="ZoneTexte 9"/>
          <p:cNvSpPr txBox="1"/>
          <p:nvPr/>
        </p:nvSpPr>
        <p:spPr>
          <a:xfrm>
            <a:off x="9329270" y="1031535"/>
            <a:ext cx="450764" cy="369332"/>
          </a:xfrm>
          <a:prstGeom prst="rect">
            <a:avLst/>
          </a:prstGeom>
          <a:noFill/>
        </p:spPr>
        <p:txBody>
          <a:bodyPr wrap="none" rtlCol="0">
            <a:spAutoFit/>
          </a:bodyPr>
          <a:lstStyle/>
          <a:p>
            <a:r>
              <a:rPr lang="fr-BE" dirty="0" smtClean="0"/>
              <a:t>DC</a:t>
            </a:r>
            <a:endParaRPr lang="fr-BE" dirty="0"/>
          </a:p>
        </p:txBody>
      </p:sp>
      <p:sp>
        <p:nvSpPr>
          <p:cNvPr id="11" name="ZoneTexte 10"/>
          <p:cNvSpPr txBox="1"/>
          <p:nvPr/>
        </p:nvSpPr>
        <p:spPr>
          <a:xfrm>
            <a:off x="9053617" y="576269"/>
            <a:ext cx="1002069" cy="369332"/>
          </a:xfrm>
          <a:prstGeom prst="rect">
            <a:avLst/>
          </a:prstGeom>
          <a:noFill/>
        </p:spPr>
        <p:txBody>
          <a:bodyPr wrap="none" rtlCol="0">
            <a:spAutoFit/>
          </a:bodyPr>
          <a:lstStyle/>
          <a:p>
            <a:r>
              <a:rPr lang="fr-BE" dirty="0" smtClean="0"/>
              <a:t>CLUSTER</a:t>
            </a:r>
            <a:endParaRPr lang="fr-BE" dirty="0"/>
          </a:p>
        </p:txBody>
      </p:sp>
      <p:sp>
        <p:nvSpPr>
          <p:cNvPr id="17" name="Ellipse 16"/>
          <p:cNvSpPr/>
          <p:nvPr/>
        </p:nvSpPr>
        <p:spPr>
          <a:xfrm>
            <a:off x="8382117" y="2308058"/>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8" name="Ellipse 17"/>
          <p:cNvSpPr/>
          <p:nvPr/>
        </p:nvSpPr>
        <p:spPr>
          <a:xfrm>
            <a:off x="10055686" y="2603284"/>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9" name="Ellipse 18"/>
          <p:cNvSpPr/>
          <p:nvPr/>
        </p:nvSpPr>
        <p:spPr>
          <a:xfrm>
            <a:off x="8081508" y="3968529"/>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0" name="Ellipse 19"/>
          <p:cNvSpPr/>
          <p:nvPr/>
        </p:nvSpPr>
        <p:spPr>
          <a:xfrm>
            <a:off x="9905382" y="4201666"/>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1" name="ZoneTexte 20"/>
          <p:cNvSpPr txBox="1"/>
          <p:nvPr/>
        </p:nvSpPr>
        <p:spPr>
          <a:xfrm>
            <a:off x="708713" y="1013874"/>
            <a:ext cx="6870129" cy="4062651"/>
          </a:xfrm>
          <a:prstGeom prst="rect">
            <a:avLst/>
          </a:prstGeom>
          <a:noFill/>
        </p:spPr>
        <p:txBody>
          <a:bodyPr wrap="square" rtlCol="0">
            <a:spAutoFit/>
          </a:bodyPr>
          <a:lstStyle/>
          <a:p>
            <a:r>
              <a:rPr lang="fr-BE" sz="2400" b="1" dirty="0" smtClean="0"/>
              <a:t>Cassandra cluster </a:t>
            </a:r>
            <a:r>
              <a:rPr lang="fr-BE" sz="2400" b="1" dirty="0" err="1" smtClean="0"/>
              <a:t>composed</a:t>
            </a:r>
            <a:r>
              <a:rPr lang="fr-BE" sz="2400" b="1" dirty="0" smtClean="0"/>
              <a:t> of a single data center</a:t>
            </a:r>
            <a:r>
              <a:rPr lang="fr-BE" b="1" u="sng" dirty="0" smtClean="0"/>
              <a:t/>
            </a:r>
            <a:br>
              <a:rPr lang="fr-BE" b="1" u="sng" dirty="0" smtClean="0"/>
            </a:br>
            <a:endParaRPr lang="fr-BE" b="1" u="sng" dirty="0" smtClean="0"/>
          </a:p>
          <a:p>
            <a:endParaRPr lang="fr-BE" dirty="0" smtClean="0"/>
          </a:p>
          <a:p>
            <a:endParaRPr lang="fr-BE" dirty="0"/>
          </a:p>
          <a:p>
            <a:endParaRPr lang="fr-BE" dirty="0" smtClean="0"/>
          </a:p>
          <a:p>
            <a:endParaRPr lang="fr-BE" dirty="0"/>
          </a:p>
          <a:p>
            <a:endParaRPr lang="fr-BE" dirty="0" smtClean="0"/>
          </a:p>
          <a:p>
            <a:r>
              <a:rPr lang="fr-BE" dirty="0" smtClean="0"/>
              <a:t/>
            </a:r>
            <a:br>
              <a:rPr lang="fr-BE" dirty="0" smtClean="0"/>
            </a:br>
            <a:r>
              <a:rPr lang="fr-BE" dirty="0" err="1" smtClean="0"/>
              <a:t>MyKeySpace</a:t>
            </a:r>
            <a:r>
              <a:rPr lang="fr-BE" dirty="0" smtClean="0"/>
              <a:t> </a:t>
            </a:r>
            <a:r>
              <a:rPr lang="fr-BE" dirty="0" err="1" smtClean="0"/>
              <a:t>consists</a:t>
            </a:r>
            <a:r>
              <a:rPr lang="fr-BE" dirty="0" smtClean="0"/>
              <a:t> of one </a:t>
            </a:r>
            <a:r>
              <a:rPr lang="fr-BE" i="1" dirty="0" err="1" smtClean="0"/>
              <a:t>column</a:t>
            </a:r>
            <a:r>
              <a:rPr lang="fr-BE" i="1" dirty="0" smtClean="0"/>
              <a:t> </a:t>
            </a:r>
            <a:r>
              <a:rPr lang="fr-BE" i="1" dirty="0" err="1" smtClean="0"/>
              <a:t>family</a:t>
            </a:r>
            <a:r>
              <a:rPr lang="fr-BE" i="1" dirty="0" smtClean="0"/>
              <a:t> </a:t>
            </a:r>
            <a:r>
              <a:rPr lang="fr-BE" dirty="0" smtClean="0"/>
              <a:t>(or </a:t>
            </a:r>
            <a:r>
              <a:rPr lang="fr-BE" i="1" dirty="0" smtClean="0"/>
              <a:t>table</a:t>
            </a:r>
            <a:r>
              <a:rPr lang="fr-BE" dirty="0" smtClean="0"/>
              <a:t>).</a:t>
            </a:r>
            <a:br>
              <a:rPr lang="fr-BE" dirty="0" smtClean="0"/>
            </a:br>
            <a:r>
              <a:rPr lang="fr-BE" dirty="0" smtClean="0"/>
              <a:t/>
            </a:r>
            <a:br>
              <a:rPr lang="fr-BE" dirty="0" smtClean="0"/>
            </a:br>
            <a:endParaRPr lang="fr-BE" dirty="0" smtClean="0"/>
          </a:p>
          <a:p>
            <a:endParaRPr lang="fr-BE" b="1" dirty="0" smtClean="0"/>
          </a:p>
          <a:p>
            <a:endParaRPr lang="fr-BE" dirty="0"/>
          </a:p>
          <a:p>
            <a:endParaRPr lang="fr-BE" dirty="0"/>
          </a:p>
        </p:txBody>
      </p:sp>
      <p:pic>
        <p:nvPicPr>
          <p:cNvPr id="24" name="Image 23"/>
          <p:cNvPicPr>
            <a:picLocks noChangeAspect="1"/>
          </p:cNvPicPr>
          <p:nvPr/>
        </p:nvPicPr>
        <p:blipFill>
          <a:blip r:embed="rId2"/>
          <a:stretch>
            <a:fillRect/>
          </a:stretch>
        </p:blipFill>
        <p:spPr>
          <a:xfrm>
            <a:off x="613108" y="1991774"/>
            <a:ext cx="6342504" cy="1273422"/>
          </a:xfrm>
          <a:prstGeom prst="rect">
            <a:avLst/>
          </a:prstGeom>
        </p:spPr>
      </p:pic>
      <p:sp>
        <p:nvSpPr>
          <p:cNvPr id="16" name="Titre 1"/>
          <p:cNvSpPr txBox="1">
            <a:spLocks/>
          </p:cNvSpPr>
          <p:nvPr/>
        </p:nvSpPr>
        <p:spPr>
          <a:xfrm>
            <a:off x="673100" y="279400"/>
            <a:ext cx="5478974"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#2 </a:t>
            </a:r>
            <a:r>
              <a:rPr lang="fr-FR" sz="3600" b="1" dirty="0" err="1" smtClean="0">
                <a:effectLst>
                  <a:outerShdw blurRad="38100" dist="38100" dir="2700000" algn="tl">
                    <a:srgbClr val="000000">
                      <a:alpha val="43137"/>
                    </a:srgbClr>
                  </a:outerShdw>
                </a:effectLst>
              </a:rPr>
              <a:t>Scalability</a:t>
            </a:r>
            <a:endParaRPr lang="fr-FR" sz="3600" dirty="0"/>
          </a:p>
        </p:txBody>
      </p:sp>
      <p:cxnSp>
        <p:nvCxnSpPr>
          <p:cNvPr id="6" name="Connecteur en arc 5"/>
          <p:cNvCxnSpPr>
            <a:stCxn id="25" idx="2"/>
            <a:endCxn id="28" idx="0"/>
          </p:cNvCxnSpPr>
          <p:nvPr/>
        </p:nvCxnSpPr>
        <p:spPr>
          <a:xfrm rot="5400000">
            <a:off x="4480338" y="720931"/>
            <a:ext cx="951173" cy="2311044"/>
          </a:xfrm>
          <a:prstGeom prst="curvedConnector3">
            <a:avLst>
              <a:gd name="adj1" fmla="val 50000"/>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4943251" y="1127760"/>
            <a:ext cx="2336389" cy="27310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8" name="Rectangle 27"/>
          <p:cNvSpPr/>
          <p:nvPr/>
        </p:nvSpPr>
        <p:spPr>
          <a:xfrm>
            <a:off x="3226923" y="2352040"/>
            <a:ext cx="1146957" cy="2119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extLst>
      <p:ext uri="{BB962C8B-B14F-4D97-AF65-F5344CB8AC3E}">
        <p14:creationId xmlns:p14="http://schemas.microsoft.com/office/powerpoint/2010/main" val="29336816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p:cNvSpPr/>
          <p:nvPr/>
        </p:nvSpPr>
        <p:spPr>
          <a:xfrm>
            <a:off x="7083029" y="940987"/>
            <a:ext cx="4943243" cy="5243533"/>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7" name="Ellipse 6"/>
          <p:cNvSpPr/>
          <p:nvPr/>
        </p:nvSpPr>
        <p:spPr>
          <a:xfrm>
            <a:off x="7420095" y="1368999"/>
            <a:ext cx="4269114" cy="4712508"/>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0" name="ZoneTexte 9"/>
          <p:cNvSpPr txBox="1"/>
          <p:nvPr/>
        </p:nvSpPr>
        <p:spPr>
          <a:xfrm>
            <a:off x="9329270" y="1031535"/>
            <a:ext cx="450764" cy="369332"/>
          </a:xfrm>
          <a:prstGeom prst="rect">
            <a:avLst/>
          </a:prstGeom>
          <a:noFill/>
        </p:spPr>
        <p:txBody>
          <a:bodyPr wrap="none" rtlCol="0">
            <a:spAutoFit/>
          </a:bodyPr>
          <a:lstStyle/>
          <a:p>
            <a:r>
              <a:rPr lang="fr-BE" dirty="0" smtClean="0"/>
              <a:t>DC</a:t>
            </a:r>
            <a:endParaRPr lang="fr-BE" dirty="0"/>
          </a:p>
        </p:txBody>
      </p:sp>
      <p:sp>
        <p:nvSpPr>
          <p:cNvPr id="11" name="ZoneTexte 10"/>
          <p:cNvSpPr txBox="1"/>
          <p:nvPr/>
        </p:nvSpPr>
        <p:spPr>
          <a:xfrm>
            <a:off x="9053617" y="576269"/>
            <a:ext cx="1002069" cy="369332"/>
          </a:xfrm>
          <a:prstGeom prst="rect">
            <a:avLst/>
          </a:prstGeom>
          <a:noFill/>
        </p:spPr>
        <p:txBody>
          <a:bodyPr wrap="none" rtlCol="0">
            <a:spAutoFit/>
          </a:bodyPr>
          <a:lstStyle/>
          <a:p>
            <a:r>
              <a:rPr lang="fr-BE" dirty="0" smtClean="0"/>
              <a:t>CLUSTER</a:t>
            </a:r>
            <a:endParaRPr lang="fr-BE" dirty="0"/>
          </a:p>
        </p:txBody>
      </p:sp>
      <p:sp>
        <p:nvSpPr>
          <p:cNvPr id="17" name="Ellipse 16"/>
          <p:cNvSpPr/>
          <p:nvPr/>
        </p:nvSpPr>
        <p:spPr>
          <a:xfrm>
            <a:off x="8382117" y="2308058"/>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8" name="Ellipse 17"/>
          <p:cNvSpPr/>
          <p:nvPr/>
        </p:nvSpPr>
        <p:spPr>
          <a:xfrm>
            <a:off x="10055686" y="2603284"/>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9" name="Ellipse 18"/>
          <p:cNvSpPr/>
          <p:nvPr/>
        </p:nvSpPr>
        <p:spPr>
          <a:xfrm>
            <a:off x="8081508" y="3968529"/>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0" name="Ellipse 19"/>
          <p:cNvSpPr/>
          <p:nvPr/>
        </p:nvSpPr>
        <p:spPr>
          <a:xfrm>
            <a:off x="9905382" y="4201666"/>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1" name="ZoneTexte 20"/>
          <p:cNvSpPr txBox="1"/>
          <p:nvPr/>
        </p:nvSpPr>
        <p:spPr>
          <a:xfrm>
            <a:off x="708714" y="1013874"/>
            <a:ext cx="6711382" cy="5170646"/>
          </a:xfrm>
          <a:prstGeom prst="rect">
            <a:avLst/>
          </a:prstGeom>
          <a:noFill/>
        </p:spPr>
        <p:txBody>
          <a:bodyPr wrap="square" rtlCol="0">
            <a:spAutoFit/>
          </a:bodyPr>
          <a:lstStyle/>
          <a:p>
            <a:r>
              <a:rPr lang="fr-BE" sz="2400" b="1" dirty="0" smtClean="0"/>
              <a:t>Cassandra cluster </a:t>
            </a:r>
            <a:r>
              <a:rPr lang="fr-BE" sz="2400" b="1" dirty="0" err="1" smtClean="0"/>
              <a:t>composed</a:t>
            </a:r>
            <a:r>
              <a:rPr lang="fr-BE" sz="2400" b="1" dirty="0" smtClean="0"/>
              <a:t> of a single data center</a:t>
            </a:r>
            <a:r>
              <a:rPr lang="fr-BE" b="1" u="sng" dirty="0" smtClean="0"/>
              <a:t/>
            </a:r>
            <a:br>
              <a:rPr lang="fr-BE" b="1" u="sng" dirty="0" smtClean="0"/>
            </a:br>
            <a:endParaRPr lang="fr-BE" b="1" u="sng" dirty="0" smtClean="0"/>
          </a:p>
          <a:p>
            <a:endParaRPr lang="fr-BE" dirty="0" smtClean="0"/>
          </a:p>
          <a:p>
            <a:endParaRPr lang="fr-BE" dirty="0"/>
          </a:p>
          <a:p>
            <a:endParaRPr lang="fr-BE" dirty="0" smtClean="0"/>
          </a:p>
          <a:p>
            <a:endParaRPr lang="fr-BE" dirty="0"/>
          </a:p>
          <a:p>
            <a:endParaRPr lang="fr-BE" dirty="0" smtClean="0"/>
          </a:p>
          <a:p>
            <a:r>
              <a:rPr lang="fr-BE" dirty="0" smtClean="0"/>
              <a:t/>
            </a:r>
            <a:br>
              <a:rPr lang="fr-BE" dirty="0" smtClean="0"/>
            </a:br>
            <a:r>
              <a:rPr lang="fr-BE" dirty="0" err="1" smtClean="0"/>
              <a:t>MyKeySpace</a:t>
            </a:r>
            <a:r>
              <a:rPr lang="fr-BE" dirty="0" smtClean="0"/>
              <a:t> </a:t>
            </a:r>
            <a:r>
              <a:rPr lang="fr-BE" dirty="0" err="1" smtClean="0"/>
              <a:t>consists</a:t>
            </a:r>
            <a:r>
              <a:rPr lang="fr-BE" dirty="0" smtClean="0"/>
              <a:t> of one </a:t>
            </a:r>
            <a:r>
              <a:rPr lang="fr-BE" i="1" dirty="0" err="1" smtClean="0"/>
              <a:t>column</a:t>
            </a:r>
            <a:r>
              <a:rPr lang="fr-BE" i="1" dirty="0" smtClean="0"/>
              <a:t> </a:t>
            </a:r>
            <a:r>
              <a:rPr lang="fr-BE" i="1" dirty="0" err="1" smtClean="0"/>
              <a:t>family</a:t>
            </a:r>
            <a:r>
              <a:rPr lang="fr-BE" i="1" dirty="0" smtClean="0"/>
              <a:t> </a:t>
            </a:r>
            <a:r>
              <a:rPr lang="fr-BE" dirty="0" smtClean="0"/>
              <a:t>(or </a:t>
            </a:r>
            <a:r>
              <a:rPr lang="fr-BE" i="1" dirty="0" smtClean="0"/>
              <a:t>table</a:t>
            </a:r>
            <a:r>
              <a:rPr lang="fr-BE" dirty="0" smtClean="0"/>
              <a:t>).</a:t>
            </a:r>
            <a:br>
              <a:rPr lang="fr-BE" dirty="0" smtClean="0"/>
            </a:br>
            <a:r>
              <a:rPr lang="fr-BE" dirty="0" smtClean="0"/>
              <a:t/>
            </a:r>
            <a:br>
              <a:rPr lang="fr-BE" dirty="0" smtClean="0"/>
            </a:br>
            <a:endParaRPr lang="fr-BE" dirty="0" smtClean="0"/>
          </a:p>
          <a:p>
            <a:r>
              <a:rPr lang="fr-BE" dirty="0" smtClean="0"/>
              <a:t>Data (</a:t>
            </a:r>
            <a:r>
              <a:rPr lang="fr-BE" dirty="0" err="1" smtClean="0"/>
              <a:t>rows</a:t>
            </a:r>
            <a:r>
              <a:rPr lang="fr-BE" dirty="0" smtClean="0"/>
              <a:t>) </a:t>
            </a:r>
            <a:r>
              <a:rPr lang="fr-BE" dirty="0" err="1" smtClean="0"/>
              <a:t>from</a:t>
            </a:r>
            <a:r>
              <a:rPr lang="fr-BE" dirty="0" smtClean="0"/>
              <a:t> </a:t>
            </a:r>
            <a:r>
              <a:rPr lang="fr-BE" i="1" dirty="0" err="1" smtClean="0"/>
              <a:t>MyColumns</a:t>
            </a:r>
            <a:r>
              <a:rPr lang="fr-BE" dirty="0" smtClean="0"/>
              <a:t> are </a:t>
            </a:r>
            <a:r>
              <a:rPr lang="fr-BE" dirty="0" err="1" smtClean="0"/>
              <a:t>stored</a:t>
            </a:r>
            <a:r>
              <a:rPr lang="fr-BE" dirty="0" smtClean="0"/>
              <a:t> and </a:t>
            </a:r>
            <a:r>
              <a:rPr lang="fr-BE" dirty="0" err="1" smtClean="0"/>
              <a:t>replicated</a:t>
            </a:r>
            <a:r>
              <a:rPr lang="fr-BE" dirty="0" smtClean="0"/>
              <a:t> in 3 </a:t>
            </a:r>
            <a:r>
              <a:rPr lang="fr-BE" dirty="0" err="1" smtClean="0"/>
              <a:t>nodes</a:t>
            </a:r>
            <a:r>
              <a:rPr lang="fr-BE" dirty="0" smtClean="0"/>
              <a:t>.</a:t>
            </a:r>
            <a:br>
              <a:rPr lang="fr-BE" dirty="0" smtClean="0"/>
            </a:br>
            <a:endParaRPr lang="fr-BE" dirty="0" smtClean="0"/>
          </a:p>
          <a:p>
            <a:r>
              <a:rPr lang="fr-BE" dirty="0" smtClean="0"/>
              <a:t/>
            </a:r>
            <a:br>
              <a:rPr lang="fr-BE" dirty="0" smtClean="0"/>
            </a:br>
            <a:endParaRPr lang="fr-BE" dirty="0" smtClean="0"/>
          </a:p>
          <a:p>
            <a:endParaRPr lang="fr-BE" b="1" dirty="0" smtClean="0"/>
          </a:p>
          <a:p>
            <a:endParaRPr lang="fr-BE" dirty="0"/>
          </a:p>
          <a:p>
            <a:endParaRPr lang="fr-BE" dirty="0"/>
          </a:p>
        </p:txBody>
      </p:sp>
      <p:pic>
        <p:nvPicPr>
          <p:cNvPr id="24" name="Image 23"/>
          <p:cNvPicPr>
            <a:picLocks noChangeAspect="1"/>
          </p:cNvPicPr>
          <p:nvPr/>
        </p:nvPicPr>
        <p:blipFill>
          <a:blip r:embed="rId2"/>
          <a:stretch>
            <a:fillRect/>
          </a:stretch>
        </p:blipFill>
        <p:spPr>
          <a:xfrm>
            <a:off x="613108" y="1991774"/>
            <a:ext cx="6342504" cy="1273422"/>
          </a:xfrm>
          <a:prstGeom prst="rect">
            <a:avLst/>
          </a:prstGeom>
        </p:spPr>
      </p:pic>
      <p:sp>
        <p:nvSpPr>
          <p:cNvPr id="16" name="Titre 1"/>
          <p:cNvSpPr txBox="1">
            <a:spLocks/>
          </p:cNvSpPr>
          <p:nvPr/>
        </p:nvSpPr>
        <p:spPr>
          <a:xfrm>
            <a:off x="673100" y="279400"/>
            <a:ext cx="5478974"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#2 </a:t>
            </a:r>
            <a:r>
              <a:rPr lang="fr-FR" sz="3600" b="1" dirty="0" err="1" smtClean="0">
                <a:effectLst>
                  <a:outerShdw blurRad="38100" dist="38100" dir="2700000" algn="tl">
                    <a:srgbClr val="000000">
                      <a:alpha val="43137"/>
                    </a:srgbClr>
                  </a:outerShdw>
                </a:effectLst>
              </a:rPr>
              <a:t>Scalability</a:t>
            </a:r>
            <a:endParaRPr lang="fr-FR" sz="3600" dirty="0"/>
          </a:p>
        </p:txBody>
      </p:sp>
      <p:cxnSp>
        <p:nvCxnSpPr>
          <p:cNvPr id="6" name="Connecteur en arc 5"/>
          <p:cNvCxnSpPr>
            <a:stCxn id="25" idx="2"/>
            <a:endCxn id="28" idx="0"/>
          </p:cNvCxnSpPr>
          <p:nvPr/>
        </p:nvCxnSpPr>
        <p:spPr>
          <a:xfrm rot="5400000">
            <a:off x="4480338" y="720931"/>
            <a:ext cx="951173" cy="2311044"/>
          </a:xfrm>
          <a:prstGeom prst="curvedConnector3">
            <a:avLst>
              <a:gd name="adj1" fmla="val 50000"/>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4943251" y="1127760"/>
            <a:ext cx="2336389" cy="27310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8" name="Rectangle 27"/>
          <p:cNvSpPr/>
          <p:nvPr/>
        </p:nvSpPr>
        <p:spPr>
          <a:xfrm>
            <a:off x="3226923" y="2352040"/>
            <a:ext cx="1146957" cy="2119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extLst>
      <p:ext uri="{BB962C8B-B14F-4D97-AF65-F5344CB8AC3E}">
        <p14:creationId xmlns:p14="http://schemas.microsoft.com/office/powerpoint/2010/main" val="12544409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p:cNvSpPr/>
          <p:nvPr/>
        </p:nvSpPr>
        <p:spPr>
          <a:xfrm>
            <a:off x="7083029" y="940987"/>
            <a:ext cx="4943243" cy="5243533"/>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7" name="Ellipse 6"/>
          <p:cNvSpPr/>
          <p:nvPr/>
        </p:nvSpPr>
        <p:spPr>
          <a:xfrm>
            <a:off x="7420095" y="1368999"/>
            <a:ext cx="4269114" cy="4712508"/>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0" name="ZoneTexte 9"/>
          <p:cNvSpPr txBox="1"/>
          <p:nvPr/>
        </p:nvSpPr>
        <p:spPr>
          <a:xfrm>
            <a:off x="9329270" y="1031535"/>
            <a:ext cx="450764" cy="369332"/>
          </a:xfrm>
          <a:prstGeom prst="rect">
            <a:avLst/>
          </a:prstGeom>
          <a:noFill/>
        </p:spPr>
        <p:txBody>
          <a:bodyPr wrap="none" rtlCol="0">
            <a:spAutoFit/>
          </a:bodyPr>
          <a:lstStyle/>
          <a:p>
            <a:r>
              <a:rPr lang="fr-BE" dirty="0" smtClean="0"/>
              <a:t>DC</a:t>
            </a:r>
            <a:endParaRPr lang="fr-BE" dirty="0"/>
          </a:p>
        </p:txBody>
      </p:sp>
      <p:sp>
        <p:nvSpPr>
          <p:cNvPr id="11" name="ZoneTexte 10"/>
          <p:cNvSpPr txBox="1"/>
          <p:nvPr/>
        </p:nvSpPr>
        <p:spPr>
          <a:xfrm>
            <a:off x="9053617" y="576269"/>
            <a:ext cx="1002069" cy="369332"/>
          </a:xfrm>
          <a:prstGeom prst="rect">
            <a:avLst/>
          </a:prstGeom>
          <a:noFill/>
        </p:spPr>
        <p:txBody>
          <a:bodyPr wrap="none" rtlCol="0">
            <a:spAutoFit/>
          </a:bodyPr>
          <a:lstStyle/>
          <a:p>
            <a:r>
              <a:rPr lang="fr-BE" dirty="0" smtClean="0"/>
              <a:t>CLUSTER</a:t>
            </a:r>
            <a:endParaRPr lang="fr-BE" dirty="0"/>
          </a:p>
        </p:txBody>
      </p:sp>
      <p:sp>
        <p:nvSpPr>
          <p:cNvPr id="17" name="Ellipse 16"/>
          <p:cNvSpPr/>
          <p:nvPr/>
        </p:nvSpPr>
        <p:spPr>
          <a:xfrm>
            <a:off x="8382117" y="2308058"/>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8" name="Ellipse 17"/>
          <p:cNvSpPr/>
          <p:nvPr/>
        </p:nvSpPr>
        <p:spPr>
          <a:xfrm>
            <a:off x="10055686" y="2603284"/>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9" name="Ellipse 18"/>
          <p:cNvSpPr/>
          <p:nvPr/>
        </p:nvSpPr>
        <p:spPr>
          <a:xfrm>
            <a:off x="8081508" y="3968529"/>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0" name="Ellipse 19"/>
          <p:cNvSpPr/>
          <p:nvPr/>
        </p:nvSpPr>
        <p:spPr>
          <a:xfrm>
            <a:off x="9905382" y="4201666"/>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1" name="ZoneTexte 20"/>
          <p:cNvSpPr txBox="1"/>
          <p:nvPr/>
        </p:nvSpPr>
        <p:spPr>
          <a:xfrm>
            <a:off x="708713" y="1013874"/>
            <a:ext cx="6870129" cy="5170646"/>
          </a:xfrm>
          <a:prstGeom prst="rect">
            <a:avLst/>
          </a:prstGeom>
          <a:noFill/>
        </p:spPr>
        <p:txBody>
          <a:bodyPr wrap="square" rtlCol="0">
            <a:spAutoFit/>
          </a:bodyPr>
          <a:lstStyle/>
          <a:p>
            <a:r>
              <a:rPr lang="fr-BE" sz="2400" b="1" dirty="0" smtClean="0"/>
              <a:t>Cassandra cluster </a:t>
            </a:r>
            <a:r>
              <a:rPr lang="fr-BE" sz="2400" b="1" dirty="0" err="1" smtClean="0"/>
              <a:t>composed</a:t>
            </a:r>
            <a:r>
              <a:rPr lang="fr-BE" sz="2400" b="1" dirty="0" smtClean="0"/>
              <a:t> of a single data center</a:t>
            </a:r>
            <a:r>
              <a:rPr lang="fr-BE" b="1" u="sng" dirty="0" smtClean="0"/>
              <a:t/>
            </a:r>
            <a:br>
              <a:rPr lang="fr-BE" b="1" u="sng" dirty="0" smtClean="0"/>
            </a:br>
            <a:endParaRPr lang="fr-BE" b="1" u="sng" dirty="0" smtClean="0"/>
          </a:p>
          <a:p>
            <a:endParaRPr lang="fr-BE" dirty="0" smtClean="0"/>
          </a:p>
          <a:p>
            <a:endParaRPr lang="fr-BE" dirty="0"/>
          </a:p>
          <a:p>
            <a:endParaRPr lang="fr-BE" dirty="0" smtClean="0"/>
          </a:p>
          <a:p>
            <a:endParaRPr lang="fr-BE" dirty="0"/>
          </a:p>
          <a:p>
            <a:endParaRPr lang="fr-BE" dirty="0" smtClean="0"/>
          </a:p>
          <a:p>
            <a:r>
              <a:rPr lang="fr-BE" dirty="0" smtClean="0"/>
              <a:t/>
            </a:r>
            <a:br>
              <a:rPr lang="fr-BE" dirty="0" smtClean="0"/>
            </a:br>
            <a:r>
              <a:rPr lang="fr-BE" dirty="0" err="1" smtClean="0"/>
              <a:t>MyKeySpace</a:t>
            </a:r>
            <a:r>
              <a:rPr lang="fr-BE" dirty="0" smtClean="0"/>
              <a:t> </a:t>
            </a:r>
            <a:r>
              <a:rPr lang="fr-BE" dirty="0" err="1" smtClean="0"/>
              <a:t>consists</a:t>
            </a:r>
            <a:r>
              <a:rPr lang="fr-BE" dirty="0" smtClean="0"/>
              <a:t> of one </a:t>
            </a:r>
            <a:r>
              <a:rPr lang="fr-BE" i="1" dirty="0" err="1" smtClean="0"/>
              <a:t>column</a:t>
            </a:r>
            <a:r>
              <a:rPr lang="fr-BE" i="1" dirty="0" smtClean="0"/>
              <a:t> </a:t>
            </a:r>
            <a:r>
              <a:rPr lang="fr-BE" i="1" dirty="0" err="1" smtClean="0"/>
              <a:t>family</a:t>
            </a:r>
            <a:r>
              <a:rPr lang="fr-BE" i="1" dirty="0" smtClean="0"/>
              <a:t> </a:t>
            </a:r>
            <a:r>
              <a:rPr lang="fr-BE" dirty="0" smtClean="0"/>
              <a:t>(or </a:t>
            </a:r>
            <a:r>
              <a:rPr lang="fr-BE" i="1" dirty="0" smtClean="0"/>
              <a:t>table</a:t>
            </a:r>
            <a:r>
              <a:rPr lang="fr-BE" dirty="0" smtClean="0"/>
              <a:t>).</a:t>
            </a:r>
            <a:br>
              <a:rPr lang="fr-BE" dirty="0" smtClean="0"/>
            </a:br>
            <a:r>
              <a:rPr lang="fr-BE" dirty="0" smtClean="0"/>
              <a:t/>
            </a:r>
            <a:br>
              <a:rPr lang="fr-BE" dirty="0" smtClean="0"/>
            </a:br>
            <a:endParaRPr lang="fr-BE" dirty="0" smtClean="0"/>
          </a:p>
          <a:p>
            <a:r>
              <a:rPr lang="fr-BE" dirty="0" smtClean="0"/>
              <a:t>Data (</a:t>
            </a:r>
            <a:r>
              <a:rPr lang="fr-BE" dirty="0" err="1" smtClean="0"/>
              <a:t>rows</a:t>
            </a:r>
            <a:r>
              <a:rPr lang="fr-BE" dirty="0" smtClean="0"/>
              <a:t>) </a:t>
            </a:r>
            <a:r>
              <a:rPr lang="fr-BE" dirty="0" err="1" smtClean="0"/>
              <a:t>from</a:t>
            </a:r>
            <a:r>
              <a:rPr lang="fr-BE" dirty="0" smtClean="0"/>
              <a:t> </a:t>
            </a:r>
            <a:r>
              <a:rPr lang="fr-BE" i="1" dirty="0" err="1" smtClean="0"/>
              <a:t>MyColumns</a:t>
            </a:r>
            <a:r>
              <a:rPr lang="fr-BE" i="1" dirty="0" smtClean="0"/>
              <a:t> </a:t>
            </a:r>
            <a:r>
              <a:rPr lang="fr-BE" dirty="0" smtClean="0"/>
              <a:t>are </a:t>
            </a:r>
            <a:r>
              <a:rPr lang="fr-BE" dirty="0" err="1" smtClean="0"/>
              <a:t>stored</a:t>
            </a:r>
            <a:r>
              <a:rPr lang="fr-BE" dirty="0" smtClean="0"/>
              <a:t> and </a:t>
            </a:r>
            <a:r>
              <a:rPr lang="fr-BE" dirty="0" err="1" smtClean="0"/>
              <a:t>replicated</a:t>
            </a:r>
            <a:r>
              <a:rPr lang="fr-BE" dirty="0" smtClean="0"/>
              <a:t> in 3 </a:t>
            </a:r>
            <a:r>
              <a:rPr lang="fr-BE" dirty="0" err="1" smtClean="0"/>
              <a:t>nodes</a:t>
            </a:r>
            <a:r>
              <a:rPr lang="fr-BE" dirty="0" smtClean="0"/>
              <a:t>.</a:t>
            </a:r>
            <a:br>
              <a:rPr lang="fr-BE" dirty="0" smtClean="0"/>
            </a:br>
            <a:endParaRPr lang="fr-BE" dirty="0" smtClean="0"/>
          </a:p>
          <a:p>
            <a:r>
              <a:rPr lang="fr-BE" dirty="0" smtClean="0"/>
              <a:t/>
            </a:r>
            <a:br>
              <a:rPr lang="fr-BE" dirty="0" smtClean="0"/>
            </a:br>
            <a:endParaRPr lang="fr-BE" dirty="0" smtClean="0"/>
          </a:p>
          <a:p>
            <a:endParaRPr lang="fr-BE" b="1" dirty="0" smtClean="0"/>
          </a:p>
          <a:p>
            <a:endParaRPr lang="fr-BE" dirty="0"/>
          </a:p>
          <a:p>
            <a:endParaRPr lang="fr-BE" dirty="0"/>
          </a:p>
        </p:txBody>
      </p:sp>
      <p:pic>
        <p:nvPicPr>
          <p:cNvPr id="24" name="Image 23"/>
          <p:cNvPicPr>
            <a:picLocks noChangeAspect="1"/>
          </p:cNvPicPr>
          <p:nvPr/>
        </p:nvPicPr>
        <p:blipFill>
          <a:blip r:embed="rId2"/>
          <a:stretch>
            <a:fillRect/>
          </a:stretch>
        </p:blipFill>
        <p:spPr>
          <a:xfrm>
            <a:off x="613108" y="1991774"/>
            <a:ext cx="6342504" cy="1273422"/>
          </a:xfrm>
          <a:prstGeom prst="rect">
            <a:avLst/>
          </a:prstGeom>
        </p:spPr>
      </p:pic>
      <p:sp>
        <p:nvSpPr>
          <p:cNvPr id="16" name="Titre 1"/>
          <p:cNvSpPr txBox="1">
            <a:spLocks/>
          </p:cNvSpPr>
          <p:nvPr/>
        </p:nvSpPr>
        <p:spPr>
          <a:xfrm>
            <a:off x="673100" y="279400"/>
            <a:ext cx="5478974"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#2 </a:t>
            </a:r>
            <a:r>
              <a:rPr lang="fr-FR" sz="3600" b="1" dirty="0" err="1" smtClean="0">
                <a:effectLst>
                  <a:outerShdw blurRad="38100" dist="38100" dir="2700000" algn="tl">
                    <a:srgbClr val="000000">
                      <a:alpha val="43137"/>
                    </a:srgbClr>
                  </a:outerShdw>
                </a:effectLst>
              </a:rPr>
              <a:t>Scalability</a:t>
            </a:r>
            <a:endParaRPr lang="fr-FR" sz="3600" dirty="0"/>
          </a:p>
        </p:txBody>
      </p:sp>
      <p:cxnSp>
        <p:nvCxnSpPr>
          <p:cNvPr id="6" name="Connecteur en arc 5"/>
          <p:cNvCxnSpPr>
            <a:stCxn id="25" idx="2"/>
            <a:endCxn id="28" idx="0"/>
          </p:cNvCxnSpPr>
          <p:nvPr/>
        </p:nvCxnSpPr>
        <p:spPr>
          <a:xfrm rot="5400000">
            <a:off x="4480338" y="720931"/>
            <a:ext cx="951173" cy="2311044"/>
          </a:xfrm>
          <a:prstGeom prst="curvedConnector3">
            <a:avLst>
              <a:gd name="adj1" fmla="val 50000"/>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4943251" y="1127760"/>
            <a:ext cx="2336389" cy="27310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8" name="Rectangle 27"/>
          <p:cNvSpPr/>
          <p:nvPr/>
        </p:nvSpPr>
        <p:spPr>
          <a:xfrm>
            <a:off x="3226923" y="2352040"/>
            <a:ext cx="1146957" cy="2119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9" name="Rectangle 38"/>
          <p:cNvSpPr/>
          <p:nvPr/>
        </p:nvSpPr>
        <p:spPr>
          <a:xfrm>
            <a:off x="4501297" y="2352896"/>
            <a:ext cx="1737567" cy="2119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40" name="Rectangle 39"/>
          <p:cNvSpPr/>
          <p:nvPr/>
        </p:nvSpPr>
        <p:spPr>
          <a:xfrm>
            <a:off x="6139786" y="4201666"/>
            <a:ext cx="777488" cy="2119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cxnSp>
        <p:nvCxnSpPr>
          <p:cNvPr id="42" name="Connecteur en arc 41"/>
          <p:cNvCxnSpPr>
            <a:stCxn id="40" idx="0"/>
          </p:cNvCxnSpPr>
          <p:nvPr/>
        </p:nvCxnSpPr>
        <p:spPr>
          <a:xfrm rot="16200000" flipV="1">
            <a:off x="5052323" y="2937132"/>
            <a:ext cx="1637658" cy="891410"/>
          </a:xfrm>
          <a:prstGeom prst="curvedConnector3">
            <a:avLst>
              <a:gd name="adj1" fmla="val 50000"/>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7374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p:cNvSpPr/>
          <p:nvPr/>
        </p:nvSpPr>
        <p:spPr>
          <a:xfrm>
            <a:off x="7083029" y="940987"/>
            <a:ext cx="4943243" cy="5243533"/>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7" name="Ellipse 6"/>
          <p:cNvSpPr/>
          <p:nvPr/>
        </p:nvSpPr>
        <p:spPr>
          <a:xfrm>
            <a:off x="7420095" y="1368999"/>
            <a:ext cx="4269114" cy="4712508"/>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0" name="ZoneTexte 9"/>
          <p:cNvSpPr txBox="1"/>
          <p:nvPr/>
        </p:nvSpPr>
        <p:spPr>
          <a:xfrm>
            <a:off x="9329270" y="1031535"/>
            <a:ext cx="450764" cy="369332"/>
          </a:xfrm>
          <a:prstGeom prst="rect">
            <a:avLst/>
          </a:prstGeom>
          <a:noFill/>
        </p:spPr>
        <p:txBody>
          <a:bodyPr wrap="none" rtlCol="0">
            <a:spAutoFit/>
          </a:bodyPr>
          <a:lstStyle/>
          <a:p>
            <a:r>
              <a:rPr lang="fr-BE" dirty="0" smtClean="0"/>
              <a:t>DC</a:t>
            </a:r>
            <a:endParaRPr lang="fr-BE" dirty="0"/>
          </a:p>
        </p:txBody>
      </p:sp>
      <p:sp>
        <p:nvSpPr>
          <p:cNvPr id="11" name="ZoneTexte 10"/>
          <p:cNvSpPr txBox="1"/>
          <p:nvPr/>
        </p:nvSpPr>
        <p:spPr>
          <a:xfrm>
            <a:off x="9053617" y="576269"/>
            <a:ext cx="1002069" cy="369332"/>
          </a:xfrm>
          <a:prstGeom prst="rect">
            <a:avLst/>
          </a:prstGeom>
          <a:noFill/>
        </p:spPr>
        <p:txBody>
          <a:bodyPr wrap="none" rtlCol="0">
            <a:spAutoFit/>
          </a:bodyPr>
          <a:lstStyle/>
          <a:p>
            <a:r>
              <a:rPr lang="fr-BE" dirty="0" smtClean="0"/>
              <a:t>CLUSTER</a:t>
            </a:r>
            <a:endParaRPr lang="fr-BE" dirty="0"/>
          </a:p>
        </p:txBody>
      </p:sp>
      <p:sp>
        <p:nvSpPr>
          <p:cNvPr id="17" name="Ellipse 16"/>
          <p:cNvSpPr/>
          <p:nvPr/>
        </p:nvSpPr>
        <p:spPr>
          <a:xfrm>
            <a:off x="8382117" y="2308058"/>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8" name="Ellipse 17"/>
          <p:cNvSpPr/>
          <p:nvPr/>
        </p:nvSpPr>
        <p:spPr>
          <a:xfrm>
            <a:off x="10055686" y="2603284"/>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9" name="Ellipse 18"/>
          <p:cNvSpPr/>
          <p:nvPr/>
        </p:nvSpPr>
        <p:spPr>
          <a:xfrm>
            <a:off x="8081508" y="3968529"/>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0" name="Ellipse 19"/>
          <p:cNvSpPr/>
          <p:nvPr/>
        </p:nvSpPr>
        <p:spPr>
          <a:xfrm>
            <a:off x="9905382" y="4201666"/>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1" name="ZoneTexte 20"/>
          <p:cNvSpPr txBox="1"/>
          <p:nvPr/>
        </p:nvSpPr>
        <p:spPr>
          <a:xfrm>
            <a:off x="708713" y="1013874"/>
            <a:ext cx="6870129" cy="5170646"/>
          </a:xfrm>
          <a:prstGeom prst="rect">
            <a:avLst/>
          </a:prstGeom>
          <a:noFill/>
        </p:spPr>
        <p:txBody>
          <a:bodyPr wrap="square" rtlCol="0">
            <a:spAutoFit/>
          </a:bodyPr>
          <a:lstStyle/>
          <a:p>
            <a:r>
              <a:rPr lang="fr-BE" sz="2400" b="1" dirty="0" smtClean="0"/>
              <a:t>Cassandra cluster </a:t>
            </a:r>
            <a:r>
              <a:rPr lang="fr-BE" sz="2400" b="1" dirty="0" err="1" smtClean="0"/>
              <a:t>composed</a:t>
            </a:r>
            <a:r>
              <a:rPr lang="fr-BE" sz="2400" b="1" dirty="0" smtClean="0"/>
              <a:t> of a single data center</a:t>
            </a:r>
            <a:r>
              <a:rPr lang="fr-BE" b="1" u="sng" dirty="0" smtClean="0"/>
              <a:t/>
            </a:r>
            <a:br>
              <a:rPr lang="fr-BE" b="1" u="sng" dirty="0" smtClean="0"/>
            </a:br>
            <a:endParaRPr lang="fr-BE" b="1" u="sng" dirty="0" smtClean="0"/>
          </a:p>
          <a:p>
            <a:endParaRPr lang="fr-BE" dirty="0" smtClean="0"/>
          </a:p>
          <a:p>
            <a:endParaRPr lang="fr-BE" dirty="0"/>
          </a:p>
          <a:p>
            <a:endParaRPr lang="fr-BE" dirty="0" smtClean="0"/>
          </a:p>
          <a:p>
            <a:endParaRPr lang="fr-BE" dirty="0"/>
          </a:p>
          <a:p>
            <a:endParaRPr lang="fr-BE" dirty="0" smtClean="0"/>
          </a:p>
          <a:p>
            <a:r>
              <a:rPr lang="fr-BE" dirty="0" smtClean="0"/>
              <a:t/>
            </a:r>
            <a:br>
              <a:rPr lang="fr-BE" dirty="0" smtClean="0"/>
            </a:br>
            <a:r>
              <a:rPr lang="fr-BE" dirty="0" err="1" smtClean="0"/>
              <a:t>MyKeySpace</a:t>
            </a:r>
            <a:r>
              <a:rPr lang="fr-BE" dirty="0" smtClean="0"/>
              <a:t> </a:t>
            </a:r>
            <a:r>
              <a:rPr lang="fr-BE" dirty="0" err="1" smtClean="0"/>
              <a:t>consists</a:t>
            </a:r>
            <a:r>
              <a:rPr lang="fr-BE" dirty="0" smtClean="0"/>
              <a:t> of one </a:t>
            </a:r>
            <a:r>
              <a:rPr lang="fr-BE" i="1" dirty="0" err="1" smtClean="0"/>
              <a:t>column</a:t>
            </a:r>
            <a:r>
              <a:rPr lang="fr-BE" i="1" dirty="0" smtClean="0"/>
              <a:t> </a:t>
            </a:r>
            <a:r>
              <a:rPr lang="fr-BE" i="1" dirty="0" err="1" smtClean="0"/>
              <a:t>family</a:t>
            </a:r>
            <a:r>
              <a:rPr lang="fr-BE" i="1" dirty="0" smtClean="0"/>
              <a:t> </a:t>
            </a:r>
            <a:r>
              <a:rPr lang="fr-BE" dirty="0" smtClean="0"/>
              <a:t>(or </a:t>
            </a:r>
            <a:r>
              <a:rPr lang="fr-BE" i="1" dirty="0" smtClean="0"/>
              <a:t>table</a:t>
            </a:r>
            <a:r>
              <a:rPr lang="fr-BE" dirty="0" smtClean="0"/>
              <a:t>).</a:t>
            </a:r>
            <a:br>
              <a:rPr lang="fr-BE" dirty="0" smtClean="0"/>
            </a:br>
            <a:r>
              <a:rPr lang="fr-BE" dirty="0" smtClean="0"/>
              <a:t/>
            </a:r>
            <a:br>
              <a:rPr lang="fr-BE" dirty="0" smtClean="0"/>
            </a:br>
            <a:endParaRPr lang="fr-BE" dirty="0" smtClean="0"/>
          </a:p>
          <a:p>
            <a:r>
              <a:rPr lang="fr-BE" dirty="0" smtClean="0"/>
              <a:t>Data (</a:t>
            </a:r>
            <a:r>
              <a:rPr lang="fr-BE" dirty="0" err="1" smtClean="0"/>
              <a:t>rows</a:t>
            </a:r>
            <a:r>
              <a:rPr lang="fr-BE" dirty="0" smtClean="0"/>
              <a:t>) </a:t>
            </a:r>
            <a:r>
              <a:rPr lang="fr-BE" dirty="0" err="1" smtClean="0"/>
              <a:t>from</a:t>
            </a:r>
            <a:r>
              <a:rPr lang="fr-BE" dirty="0" smtClean="0"/>
              <a:t> </a:t>
            </a:r>
            <a:r>
              <a:rPr lang="fr-BE" i="1" dirty="0" err="1" smtClean="0"/>
              <a:t>MyColumns</a:t>
            </a:r>
            <a:r>
              <a:rPr lang="fr-BE" i="1" dirty="0" smtClean="0"/>
              <a:t> </a:t>
            </a:r>
            <a:r>
              <a:rPr lang="fr-BE" dirty="0" smtClean="0"/>
              <a:t>are </a:t>
            </a:r>
            <a:r>
              <a:rPr lang="fr-BE" dirty="0" err="1" smtClean="0"/>
              <a:t>stored</a:t>
            </a:r>
            <a:r>
              <a:rPr lang="fr-BE" dirty="0" smtClean="0"/>
              <a:t> and </a:t>
            </a:r>
            <a:r>
              <a:rPr lang="fr-BE" dirty="0" err="1" smtClean="0"/>
              <a:t>replicated</a:t>
            </a:r>
            <a:r>
              <a:rPr lang="fr-BE" dirty="0" smtClean="0"/>
              <a:t> in 3 </a:t>
            </a:r>
            <a:r>
              <a:rPr lang="fr-BE" dirty="0" err="1" smtClean="0"/>
              <a:t>nodes</a:t>
            </a:r>
            <a:r>
              <a:rPr lang="fr-BE" dirty="0" smtClean="0"/>
              <a:t>.</a:t>
            </a:r>
            <a:br>
              <a:rPr lang="fr-BE" dirty="0" smtClean="0"/>
            </a:br>
            <a:endParaRPr lang="fr-BE" dirty="0" smtClean="0"/>
          </a:p>
          <a:p>
            <a:r>
              <a:rPr lang="fr-BE" dirty="0" smtClean="0"/>
              <a:t/>
            </a:r>
            <a:br>
              <a:rPr lang="fr-BE" dirty="0" smtClean="0"/>
            </a:br>
            <a:endParaRPr lang="fr-BE" b="1" dirty="0"/>
          </a:p>
          <a:p>
            <a:r>
              <a:rPr lang="fr-BE" b="1" dirty="0" smtClean="0">
                <a:sym typeface="Wingdings" panose="05000000000000000000" pitchFamily="2" charset="2"/>
              </a:rPr>
              <a:t> </a:t>
            </a:r>
            <a:r>
              <a:rPr lang="fr-BE" b="1" dirty="0" smtClean="0"/>
              <a:t>Data </a:t>
            </a:r>
            <a:r>
              <a:rPr lang="fr-BE" b="1" dirty="0" err="1" smtClean="0"/>
              <a:t>replication</a:t>
            </a:r>
            <a:r>
              <a:rPr lang="fr-BE" b="1" dirty="0" smtClean="0"/>
              <a:t> </a:t>
            </a:r>
            <a:r>
              <a:rPr lang="fr-BE" b="1" dirty="0" err="1" smtClean="0"/>
              <a:t>strategy</a:t>
            </a:r>
            <a:r>
              <a:rPr lang="fr-BE" b="1" dirty="0" smtClean="0"/>
              <a:t> </a:t>
            </a:r>
            <a:r>
              <a:rPr lang="fr-BE" b="1" dirty="0" err="1" smtClean="0"/>
              <a:t>defined</a:t>
            </a:r>
            <a:r>
              <a:rPr lang="fr-BE" b="1" dirty="0" smtClean="0"/>
              <a:t> at the intra- data center </a:t>
            </a:r>
            <a:r>
              <a:rPr lang="fr-BE" b="1" dirty="0" err="1" smtClean="0"/>
              <a:t>level</a:t>
            </a:r>
            <a:endParaRPr lang="fr-BE" b="1" dirty="0" smtClean="0"/>
          </a:p>
          <a:p>
            <a:endParaRPr lang="fr-BE" dirty="0"/>
          </a:p>
          <a:p>
            <a:endParaRPr lang="fr-BE" dirty="0"/>
          </a:p>
        </p:txBody>
      </p:sp>
      <p:pic>
        <p:nvPicPr>
          <p:cNvPr id="24" name="Image 23"/>
          <p:cNvPicPr>
            <a:picLocks noChangeAspect="1"/>
          </p:cNvPicPr>
          <p:nvPr/>
        </p:nvPicPr>
        <p:blipFill>
          <a:blip r:embed="rId2"/>
          <a:stretch>
            <a:fillRect/>
          </a:stretch>
        </p:blipFill>
        <p:spPr>
          <a:xfrm>
            <a:off x="613108" y="1991774"/>
            <a:ext cx="6342504" cy="1273422"/>
          </a:xfrm>
          <a:prstGeom prst="rect">
            <a:avLst/>
          </a:prstGeom>
        </p:spPr>
      </p:pic>
      <p:sp>
        <p:nvSpPr>
          <p:cNvPr id="16" name="Titre 1"/>
          <p:cNvSpPr txBox="1">
            <a:spLocks/>
          </p:cNvSpPr>
          <p:nvPr/>
        </p:nvSpPr>
        <p:spPr>
          <a:xfrm>
            <a:off x="673100" y="279400"/>
            <a:ext cx="5478974"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#2 </a:t>
            </a:r>
            <a:r>
              <a:rPr lang="fr-FR" sz="3600" b="1" dirty="0" err="1" smtClean="0">
                <a:effectLst>
                  <a:outerShdw blurRad="38100" dist="38100" dir="2700000" algn="tl">
                    <a:srgbClr val="000000">
                      <a:alpha val="43137"/>
                    </a:srgbClr>
                  </a:outerShdw>
                </a:effectLst>
              </a:rPr>
              <a:t>Scalability</a:t>
            </a:r>
            <a:endParaRPr lang="fr-FR" sz="3600" dirty="0"/>
          </a:p>
        </p:txBody>
      </p:sp>
      <p:cxnSp>
        <p:nvCxnSpPr>
          <p:cNvPr id="6" name="Connecteur en arc 5"/>
          <p:cNvCxnSpPr>
            <a:stCxn id="25" idx="2"/>
            <a:endCxn id="28" idx="0"/>
          </p:cNvCxnSpPr>
          <p:nvPr/>
        </p:nvCxnSpPr>
        <p:spPr>
          <a:xfrm rot="5400000">
            <a:off x="4480338" y="720931"/>
            <a:ext cx="951173" cy="2311044"/>
          </a:xfrm>
          <a:prstGeom prst="curvedConnector3">
            <a:avLst>
              <a:gd name="adj1" fmla="val 50000"/>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4943251" y="1127760"/>
            <a:ext cx="2336389" cy="27310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8" name="Rectangle 27"/>
          <p:cNvSpPr/>
          <p:nvPr/>
        </p:nvSpPr>
        <p:spPr>
          <a:xfrm>
            <a:off x="3226923" y="2352040"/>
            <a:ext cx="1146957" cy="2119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9" name="Rectangle 38"/>
          <p:cNvSpPr/>
          <p:nvPr/>
        </p:nvSpPr>
        <p:spPr>
          <a:xfrm>
            <a:off x="4501297" y="2352896"/>
            <a:ext cx="1737567" cy="2119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cxnSp>
        <p:nvCxnSpPr>
          <p:cNvPr id="42" name="Connecteur en arc 41"/>
          <p:cNvCxnSpPr>
            <a:stCxn id="40" idx="0"/>
          </p:cNvCxnSpPr>
          <p:nvPr/>
        </p:nvCxnSpPr>
        <p:spPr>
          <a:xfrm rot="16200000" flipV="1">
            <a:off x="5052323" y="2937132"/>
            <a:ext cx="1637658" cy="891410"/>
          </a:xfrm>
          <a:prstGeom prst="curvedConnector3">
            <a:avLst>
              <a:gd name="adj1" fmla="val 50000"/>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6139786" y="4201666"/>
            <a:ext cx="777488" cy="2119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extLst>
      <p:ext uri="{BB962C8B-B14F-4D97-AF65-F5344CB8AC3E}">
        <p14:creationId xmlns:p14="http://schemas.microsoft.com/office/powerpoint/2010/main" val="10071896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ZoneTexte 20"/>
          <p:cNvSpPr txBox="1"/>
          <p:nvPr/>
        </p:nvSpPr>
        <p:spPr>
          <a:xfrm>
            <a:off x="708713" y="1013874"/>
            <a:ext cx="5964864" cy="5447645"/>
          </a:xfrm>
          <a:prstGeom prst="rect">
            <a:avLst/>
          </a:prstGeom>
          <a:noFill/>
        </p:spPr>
        <p:txBody>
          <a:bodyPr wrap="square" rtlCol="0">
            <a:spAutoFit/>
          </a:bodyPr>
          <a:lstStyle/>
          <a:p>
            <a:r>
              <a:rPr lang="fr-BE" sz="2400" b="1" dirty="0" smtClean="0"/>
              <a:t>Cassandra cluster </a:t>
            </a:r>
            <a:r>
              <a:rPr lang="fr-BE" sz="2400" b="1" dirty="0" err="1" smtClean="0"/>
              <a:t>composed</a:t>
            </a:r>
            <a:r>
              <a:rPr lang="fr-BE" sz="2400" b="1" dirty="0" smtClean="0"/>
              <a:t> of 3 data </a:t>
            </a:r>
            <a:r>
              <a:rPr lang="fr-BE" sz="2400" b="1" dirty="0" err="1" smtClean="0"/>
              <a:t>centers</a:t>
            </a:r>
            <a:r>
              <a:rPr lang="fr-BE" b="1" u="sng" dirty="0" smtClean="0"/>
              <a:t/>
            </a:r>
            <a:br>
              <a:rPr lang="fr-BE" b="1" u="sng" dirty="0" smtClean="0"/>
            </a:br>
            <a:endParaRPr lang="fr-BE" b="1" u="sng" dirty="0" smtClean="0"/>
          </a:p>
          <a:p>
            <a:endParaRPr lang="fr-BE" dirty="0" smtClean="0"/>
          </a:p>
          <a:p>
            <a:endParaRPr lang="fr-BE" dirty="0"/>
          </a:p>
          <a:p>
            <a:endParaRPr lang="fr-BE" dirty="0" smtClean="0"/>
          </a:p>
          <a:p>
            <a:endParaRPr lang="fr-BE" dirty="0"/>
          </a:p>
          <a:p>
            <a:endParaRPr lang="fr-BE" dirty="0" smtClean="0"/>
          </a:p>
          <a:p>
            <a:endParaRPr lang="fr-BE" dirty="0" smtClean="0"/>
          </a:p>
          <a:p>
            <a:endParaRPr lang="fr-BE" dirty="0"/>
          </a:p>
          <a:p>
            <a:endParaRPr lang="fr-BE" dirty="0" smtClean="0"/>
          </a:p>
          <a:p>
            <a:r>
              <a:rPr lang="fr-BE" dirty="0" smtClean="0"/>
              <a:t>T</a:t>
            </a:r>
          </a:p>
          <a:p>
            <a:endParaRPr lang="fr-BE" dirty="0"/>
          </a:p>
          <a:p>
            <a:endParaRPr lang="fr-BE" b="1" dirty="0"/>
          </a:p>
          <a:p>
            <a:r>
              <a:rPr lang="fr-BE" dirty="0" smtClean="0"/>
              <a:t/>
            </a:r>
            <a:br>
              <a:rPr lang="fr-BE" dirty="0" smtClean="0"/>
            </a:br>
            <a:r>
              <a:rPr lang="fr-BE" dirty="0" smtClean="0"/>
              <a:t/>
            </a:r>
            <a:br>
              <a:rPr lang="fr-BE" dirty="0" smtClean="0"/>
            </a:br>
            <a:endParaRPr lang="fr-BE" dirty="0" smtClean="0"/>
          </a:p>
          <a:p>
            <a:endParaRPr lang="fr-BE" b="1" dirty="0" smtClean="0"/>
          </a:p>
          <a:p>
            <a:endParaRPr lang="fr-BE" dirty="0"/>
          </a:p>
          <a:p>
            <a:endParaRPr lang="fr-BE" dirty="0"/>
          </a:p>
        </p:txBody>
      </p:sp>
      <p:sp>
        <p:nvSpPr>
          <p:cNvPr id="16" name="Titre 1"/>
          <p:cNvSpPr txBox="1">
            <a:spLocks/>
          </p:cNvSpPr>
          <p:nvPr/>
        </p:nvSpPr>
        <p:spPr>
          <a:xfrm>
            <a:off x="673100" y="279400"/>
            <a:ext cx="5478974"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#2 </a:t>
            </a:r>
            <a:r>
              <a:rPr lang="fr-FR" sz="3600" b="1" dirty="0" err="1" smtClean="0">
                <a:effectLst>
                  <a:outerShdw blurRad="38100" dist="38100" dir="2700000" algn="tl">
                    <a:srgbClr val="000000">
                      <a:alpha val="43137"/>
                    </a:srgbClr>
                  </a:outerShdw>
                </a:effectLst>
              </a:rPr>
              <a:t>Scalability</a:t>
            </a:r>
            <a:endParaRPr lang="fr-FR" sz="3600" dirty="0"/>
          </a:p>
        </p:txBody>
      </p:sp>
      <p:pic>
        <p:nvPicPr>
          <p:cNvPr id="2" name="Image 1"/>
          <p:cNvPicPr>
            <a:picLocks noChangeAspect="1"/>
          </p:cNvPicPr>
          <p:nvPr/>
        </p:nvPicPr>
        <p:blipFill>
          <a:blip r:embed="rId2"/>
          <a:stretch>
            <a:fillRect/>
          </a:stretch>
        </p:blipFill>
        <p:spPr>
          <a:xfrm>
            <a:off x="459466" y="1902027"/>
            <a:ext cx="4577668" cy="2316577"/>
          </a:xfrm>
          <a:prstGeom prst="rect">
            <a:avLst/>
          </a:prstGeom>
        </p:spPr>
      </p:pic>
      <p:sp>
        <p:nvSpPr>
          <p:cNvPr id="14" name="Ellipse 13"/>
          <p:cNvSpPr/>
          <p:nvPr/>
        </p:nvSpPr>
        <p:spPr>
          <a:xfrm>
            <a:off x="6087533" y="465667"/>
            <a:ext cx="5979074" cy="6261571"/>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5" name="Ellipse 14"/>
          <p:cNvSpPr/>
          <p:nvPr/>
        </p:nvSpPr>
        <p:spPr>
          <a:xfrm>
            <a:off x="6579447" y="1114270"/>
            <a:ext cx="2670886" cy="271021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2" name="Ellipse 21"/>
          <p:cNvSpPr/>
          <p:nvPr/>
        </p:nvSpPr>
        <p:spPr>
          <a:xfrm>
            <a:off x="9265904" y="1869917"/>
            <a:ext cx="2670886" cy="271021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3" name="Ellipse 22"/>
          <p:cNvSpPr/>
          <p:nvPr/>
        </p:nvSpPr>
        <p:spPr>
          <a:xfrm>
            <a:off x="7354779" y="3906624"/>
            <a:ext cx="2670886" cy="271021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5" name="ZoneTexte 24"/>
          <p:cNvSpPr txBox="1"/>
          <p:nvPr/>
        </p:nvSpPr>
        <p:spPr>
          <a:xfrm>
            <a:off x="7630998" y="1114270"/>
            <a:ext cx="567784" cy="369332"/>
          </a:xfrm>
          <a:prstGeom prst="rect">
            <a:avLst/>
          </a:prstGeom>
          <a:noFill/>
        </p:spPr>
        <p:txBody>
          <a:bodyPr wrap="none" rtlCol="0">
            <a:spAutoFit/>
          </a:bodyPr>
          <a:lstStyle/>
          <a:p>
            <a:r>
              <a:rPr lang="fr-BE" dirty="0" smtClean="0"/>
              <a:t>DC3</a:t>
            </a:r>
            <a:endParaRPr lang="fr-BE" dirty="0"/>
          </a:p>
        </p:txBody>
      </p:sp>
      <p:sp>
        <p:nvSpPr>
          <p:cNvPr id="26" name="ZoneTexte 25"/>
          <p:cNvSpPr txBox="1"/>
          <p:nvPr/>
        </p:nvSpPr>
        <p:spPr>
          <a:xfrm>
            <a:off x="10317455" y="1869917"/>
            <a:ext cx="567784" cy="369332"/>
          </a:xfrm>
          <a:prstGeom prst="rect">
            <a:avLst/>
          </a:prstGeom>
          <a:noFill/>
        </p:spPr>
        <p:txBody>
          <a:bodyPr wrap="none" rtlCol="0">
            <a:spAutoFit/>
          </a:bodyPr>
          <a:lstStyle/>
          <a:p>
            <a:r>
              <a:rPr lang="fr-BE" dirty="0" smtClean="0"/>
              <a:t>DC2</a:t>
            </a:r>
            <a:endParaRPr lang="fr-BE" dirty="0"/>
          </a:p>
        </p:txBody>
      </p:sp>
      <p:sp>
        <p:nvSpPr>
          <p:cNvPr id="27" name="ZoneTexte 26"/>
          <p:cNvSpPr txBox="1"/>
          <p:nvPr/>
        </p:nvSpPr>
        <p:spPr>
          <a:xfrm>
            <a:off x="8406330" y="3906624"/>
            <a:ext cx="567784" cy="369332"/>
          </a:xfrm>
          <a:prstGeom prst="rect">
            <a:avLst/>
          </a:prstGeom>
          <a:noFill/>
        </p:spPr>
        <p:txBody>
          <a:bodyPr wrap="none" rtlCol="0">
            <a:spAutoFit/>
          </a:bodyPr>
          <a:lstStyle/>
          <a:p>
            <a:r>
              <a:rPr lang="fr-BE" dirty="0" smtClean="0"/>
              <a:t>DC1</a:t>
            </a:r>
            <a:endParaRPr lang="fr-BE" dirty="0"/>
          </a:p>
        </p:txBody>
      </p:sp>
      <p:sp>
        <p:nvSpPr>
          <p:cNvPr id="28" name="ZoneTexte 27"/>
          <p:cNvSpPr txBox="1"/>
          <p:nvPr/>
        </p:nvSpPr>
        <p:spPr>
          <a:xfrm>
            <a:off x="8576035" y="94734"/>
            <a:ext cx="1002069" cy="369332"/>
          </a:xfrm>
          <a:prstGeom prst="rect">
            <a:avLst/>
          </a:prstGeom>
          <a:noFill/>
        </p:spPr>
        <p:txBody>
          <a:bodyPr wrap="none" rtlCol="0">
            <a:spAutoFit/>
          </a:bodyPr>
          <a:lstStyle/>
          <a:p>
            <a:r>
              <a:rPr lang="fr-BE" dirty="0" smtClean="0"/>
              <a:t>CLUSTER</a:t>
            </a:r>
            <a:endParaRPr lang="fr-BE" dirty="0"/>
          </a:p>
        </p:txBody>
      </p:sp>
      <p:sp>
        <p:nvSpPr>
          <p:cNvPr id="29" name="Ellipse 28"/>
          <p:cNvSpPr/>
          <p:nvPr/>
        </p:nvSpPr>
        <p:spPr>
          <a:xfrm>
            <a:off x="6809058" y="1664287"/>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0" name="Ellipse 29"/>
          <p:cNvSpPr/>
          <p:nvPr/>
        </p:nvSpPr>
        <p:spPr>
          <a:xfrm>
            <a:off x="7947865" y="1854021"/>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1" name="Ellipse 30"/>
          <p:cNvSpPr/>
          <p:nvPr/>
        </p:nvSpPr>
        <p:spPr>
          <a:xfrm>
            <a:off x="7152570" y="2657839"/>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2" name="Ellipse 31"/>
          <p:cNvSpPr/>
          <p:nvPr/>
        </p:nvSpPr>
        <p:spPr>
          <a:xfrm>
            <a:off x="9719789" y="2457036"/>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3" name="Ellipse 32"/>
          <p:cNvSpPr/>
          <p:nvPr/>
        </p:nvSpPr>
        <p:spPr>
          <a:xfrm>
            <a:off x="10611099" y="3189851"/>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4" name="Ellipse 33"/>
          <p:cNvSpPr/>
          <p:nvPr/>
        </p:nvSpPr>
        <p:spPr>
          <a:xfrm>
            <a:off x="7564887" y="4521482"/>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5" name="Ellipse 34"/>
          <p:cNvSpPr/>
          <p:nvPr/>
        </p:nvSpPr>
        <p:spPr>
          <a:xfrm>
            <a:off x="8924037" y="4521482"/>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6" name="Ellipse 35"/>
          <p:cNvSpPr/>
          <p:nvPr/>
        </p:nvSpPr>
        <p:spPr>
          <a:xfrm>
            <a:off x="7771757" y="5466089"/>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7" name="Ellipse 36"/>
          <p:cNvSpPr/>
          <p:nvPr/>
        </p:nvSpPr>
        <p:spPr>
          <a:xfrm>
            <a:off x="8703694" y="5443210"/>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extLst>
      <p:ext uri="{BB962C8B-B14F-4D97-AF65-F5344CB8AC3E}">
        <p14:creationId xmlns:p14="http://schemas.microsoft.com/office/powerpoint/2010/main" val="7016767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ZoneTexte 20"/>
          <p:cNvSpPr txBox="1"/>
          <p:nvPr/>
        </p:nvSpPr>
        <p:spPr>
          <a:xfrm>
            <a:off x="708713" y="1013874"/>
            <a:ext cx="5964864" cy="5447645"/>
          </a:xfrm>
          <a:prstGeom prst="rect">
            <a:avLst/>
          </a:prstGeom>
          <a:noFill/>
        </p:spPr>
        <p:txBody>
          <a:bodyPr wrap="square" rtlCol="0">
            <a:spAutoFit/>
          </a:bodyPr>
          <a:lstStyle/>
          <a:p>
            <a:r>
              <a:rPr lang="fr-BE" sz="2400" b="1" dirty="0" smtClean="0"/>
              <a:t>Cassandra cluster </a:t>
            </a:r>
            <a:r>
              <a:rPr lang="fr-BE" sz="2400" b="1" dirty="0" err="1" smtClean="0"/>
              <a:t>composed</a:t>
            </a:r>
            <a:r>
              <a:rPr lang="fr-BE" sz="2400" b="1" dirty="0" smtClean="0"/>
              <a:t> of 3 data </a:t>
            </a:r>
            <a:r>
              <a:rPr lang="fr-BE" sz="2400" b="1" dirty="0" err="1" smtClean="0"/>
              <a:t>centers</a:t>
            </a:r>
            <a:r>
              <a:rPr lang="fr-BE" b="1" u="sng" dirty="0" smtClean="0"/>
              <a:t/>
            </a:r>
            <a:br>
              <a:rPr lang="fr-BE" b="1" u="sng" dirty="0" smtClean="0"/>
            </a:br>
            <a:endParaRPr lang="fr-BE" b="1" u="sng" dirty="0" smtClean="0"/>
          </a:p>
          <a:p>
            <a:endParaRPr lang="fr-BE" dirty="0" smtClean="0"/>
          </a:p>
          <a:p>
            <a:endParaRPr lang="fr-BE" dirty="0"/>
          </a:p>
          <a:p>
            <a:endParaRPr lang="fr-BE" dirty="0" smtClean="0"/>
          </a:p>
          <a:p>
            <a:endParaRPr lang="fr-BE" dirty="0"/>
          </a:p>
          <a:p>
            <a:endParaRPr lang="fr-BE" dirty="0" smtClean="0"/>
          </a:p>
          <a:p>
            <a:endParaRPr lang="fr-BE" dirty="0" smtClean="0"/>
          </a:p>
          <a:p>
            <a:endParaRPr lang="fr-BE" dirty="0"/>
          </a:p>
          <a:p>
            <a:endParaRPr lang="fr-BE" dirty="0" smtClean="0"/>
          </a:p>
          <a:p>
            <a:r>
              <a:rPr lang="fr-BE" dirty="0" smtClean="0"/>
              <a:t>T</a:t>
            </a:r>
          </a:p>
          <a:p>
            <a:endParaRPr lang="fr-BE" dirty="0"/>
          </a:p>
          <a:p>
            <a:endParaRPr lang="fr-BE" b="1" dirty="0"/>
          </a:p>
          <a:p>
            <a:r>
              <a:rPr lang="fr-BE" dirty="0" smtClean="0"/>
              <a:t/>
            </a:r>
            <a:br>
              <a:rPr lang="fr-BE" dirty="0" smtClean="0"/>
            </a:br>
            <a:r>
              <a:rPr lang="fr-BE" dirty="0" smtClean="0"/>
              <a:t/>
            </a:r>
            <a:br>
              <a:rPr lang="fr-BE" dirty="0" smtClean="0"/>
            </a:br>
            <a:endParaRPr lang="fr-BE" dirty="0" smtClean="0"/>
          </a:p>
          <a:p>
            <a:endParaRPr lang="fr-BE" b="1" dirty="0" smtClean="0"/>
          </a:p>
          <a:p>
            <a:endParaRPr lang="fr-BE" dirty="0"/>
          </a:p>
          <a:p>
            <a:endParaRPr lang="fr-BE" dirty="0"/>
          </a:p>
        </p:txBody>
      </p:sp>
      <p:sp>
        <p:nvSpPr>
          <p:cNvPr id="16" name="Titre 1"/>
          <p:cNvSpPr txBox="1">
            <a:spLocks/>
          </p:cNvSpPr>
          <p:nvPr/>
        </p:nvSpPr>
        <p:spPr>
          <a:xfrm>
            <a:off x="673100" y="279400"/>
            <a:ext cx="5478974"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#2 </a:t>
            </a:r>
            <a:r>
              <a:rPr lang="fr-FR" sz="3600" b="1" dirty="0" err="1" smtClean="0">
                <a:effectLst>
                  <a:outerShdw blurRad="38100" dist="38100" dir="2700000" algn="tl">
                    <a:srgbClr val="000000">
                      <a:alpha val="43137"/>
                    </a:srgbClr>
                  </a:outerShdw>
                </a:effectLst>
              </a:rPr>
              <a:t>Scalability</a:t>
            </a:r>
            <a:endParaRPr lang="fr-FR" sz="3600" dirty="0"/>
          </a:p>
        </p:txBody>
      </p:sp>
      <p:pic>
        <p:nvPicPr>
          <p:cNvPr id="2" name="Image 1"/>
          <p:cNvPicPr>
            <a:picLocks noChangeAspect="1"/>
          </p:cNvPicPr>
          <p:nvPr/>
        </p:nvPicPr>
        <p:blipFill>
          <a:blip r:embed="rId2"/>
          <a:stretch>
            <a:fillRect/>
          </a:stretch>
        </p:blipFill>
        <p:spPr>
          <a:xfrm>
            <a:off x="459466" y="1902027"/>
            <a:ext cx="4577668" cy="2316577"/>
          </a:xfrm>
          <a:prstGeom prst="rect">
            <a:avLst/>
          </a:prstGeom>
        </p:spPr>
      </p:pic>
      <p:sp>
        <p:nvSpPr>
          <p:cNvPr id="14" name="Ellipse 13"/>
          <p:cNvSpPr/>
          <p:nvPr/>
        </p:nvSpPr>
        <p:spPr>
          <a:xfrm>
            <a:off x="6087533" y="465667"/>
            <a:ext cx="5979074" cy="6261571"/>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5" name="Ellipse 14"/>
          <p:cNvSpPr/>
          <p:nvPr/>
        </p:nvSpPr>
        <p:spPr>
          <a:xfrm>
            <a:off x="6579447" y="1114270"/>
            <a:ext cx="2670886" cy="271021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2" name="Ellipse 21"/>
          <p:cNvSpPr/>
          <p:nvPr/>
        </p:nvSpPr>
        <p:spPr>
          <a:xfrm>
            <a:off x="9265904" y="1869917"/>
            <a:ext cx="2670886" cy="271021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3" name="Ellipse 22"/>
          <p:cNvSpPr/>
          <p:nvPr/>
        </p:nvSpPr>
        <p:spPr>
          <a:xfrm>
            <a:off x="7354779" y="3906624"/>
            <a:ext cx="2670886" cy="271021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5" name="ZoneTexte 24"/>
          <p:cNvSpPr txBox="1"/>
          <p:nvPr/>
        </p:nvSpPr>
        <p:spPr>
          <a:xfrm>
            <a:off x="7630998" y="1114270"/>
            <a:ext cx="567784" cy="369332"/>
          </a:xfrm>
          <a:prstGeom prst="rect">
            <a:avLst/>
          </a:prstGeom>
          <a:noFill/>
        </p:spPr>
        <p:txBody>
          <a:bodyPr wrap="none" rtlCol="0">
            <a:spAutoFit/>
          </a:bodyPr>
          <a:lstStyle/>
          <a:p>
            <a:r>
              <a:rPr lang="fr-BE" dirty="0" smtClean="0"/>
              <a:t>DC3</a:t>
            </a:r>
            <a:endParaRPr lang="fr-BE" dirty="0"/>
          </a:p>
        </p:txBody>
      </p:sp>
      <p:sp>
        <p:nvSpPr>
          <p:cNvPr id="26" name="ZoneTexte 25"/>
          <p:cNvSpPr txBox="1"/>
          <p:nvPr/>
        </p:nvSpPr>
        <p:spPr>
          <a:xfrm>
            <a:off x="10317455" y="1869917"/>
            <a:ext cx="567784" cy="369332"/>
          </a:xfrm>
          <a:prstGeom prst="rect">
            <a:avLst/>
          </a:prstGeom>
          <a:noFill/>
        </p:spPr>
        <p:txBody>
          <a:bodyPr wrap="none" rtlCol="0">
            <a:spAutoFit/>
          </a:bodyPr>
          <a:lstStyle/>
          <a:p>
            <a:r>
              <a:rPr lang="fr-BE" dirty="0" smtClean="0"/>
              <a:t>DC2</a:t>
            </a:r>
            <a:endParaRPr lang="fr-BE" dirty="0"/>
          </a:p>
        </p:txBody>
      </p:sp>
      <p:sp>
        <p:nvSpPr>
          <p:cNvPr id="27" name="ZoneTexte 26"/>
          <p:cNvSpPr txBox="1"/>
          <p:nvPr/>
        </p:nvSpPr>
        <p:spPr>
          <a:xfrm>
            <a:off x="8406330" y="3906624"/>
            <a:ext cx="567784" cy="369332"/>
          </a:xfrm>
          <a:prstGeom prst="rect">
            <a:avLst/>
          </a:prstGeom>
          <a:noFill/>
        </p:spPr>
        <p:txBody>
          <a:bodyPr wrap="none" rtlCol="0">
            <a:spAutoFit/>
          </a:bodyPr>
          <a:lstStyle/>
          <a:p>
            <a:r>
              <a:rPr lang="fr-BE" dirty="0" smtClean="0"/>
              <a:t>DC1</a:t>
            </a:r>
            <a:endParaRPr lang="fr-BE" dirty="0"/>
          </a:p>
        </p:txBody>
      </p:sp>
      <p:sp>
        <p:nvSpPr>
          <p:cNvPr id="28" name="ZoneTexte 27"/>
          <p:cNvSpPr txBox="1"/>
          <p:nvPr/>
        </p:nvSpPr>
        <p:spPr>
          <a:xfrm>
            <a:off x="8576035" y="94734"/>
            <a:ext cx="1002069" cy="369332"/>
          </a:xfrm>
          <a:prstGeom prst="rect">
            <a:avLst/>
          </a:prstGeom>
          <a:noFill/>
        </p:spPr>
        <p:txBody>
          <a:bodyPr wrap="none" rtlCol="0">
            <a:spAutoFit/>
          </a:bodyPr>
          <a:lstStyle/>
          <a:p>
            <a:r>
              <a:rPr lang="fr-BE" dirty="0" smtClean="0"/>
              <a:t>CLUSTER</a:t>
            </a:r>
            <a:endParaRPr lang="fr-BE" dirty="0"/>
          </a:p>
        </p:txBody>
      </p:sp>
      <p:sp>
        <p:nvSpPr>
          <p:cNvPr id="29" name="Ellipse 28"/>
          <p:cNvSpPr/>
          <p:nvPr/>
        </p:nvSpPr>
        <p:spPr>
          <a:xfrm>
            <a:off x="6809058" y="1664287"/>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0" name="Ellipse 29"/>
          <p:cNvSpPr/>
          <p:nvPr/>
        </p:nvSpPr>
        <p:spPr>
          <a:xfrm>
            <a:off x="7947865" y="1854021"/>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1" name="Ellipse 30"/>
          <p:cNvSpPr/>
          <p:nvPr/>
        </p:nvSpPr>
        <p:spPr>
          <a:xfrm>
            <a:off x="7152570" y="2657839"/>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2" name="Ellipse 31"/>
          <p:cNvSpPr/>
          <p:nvPr/>
        </p:nvSpPr>
        <p:spPr>
          <a:xfrm>
            <a:off x="9719789" y="2457036"/>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3" name="Ellipse 32"/>
          <p:cNvSpPr/>
          <p:nvPr/>
        </p:nvSpPr>
        <p:spPr>
          <a:xfrm>
            <a:off x="10611099" y="3189851"/>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4" name="Ellipse 33"/>
          <p:cNvSpPr/>
          <p:nvPr/>
        </p:nvSpPr>
        <p:spPr>
          <a:xfrm>
            <a:off x="7564887" y="4521482"/>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5" name="Ellipse 34"/>
          <p:cNvSpPr/>
          <p:nvPr/>
        </p:nvSpPr>
        <p:spPr>
          <a:xfrm>
            <a:off x="8924037" y="4521482"/>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6" name="Ellipse 35"/>
          <p:cNvSpPr/>
          <p:nvPr/>
        </p:nvSpPr>
        <p:spPr>
          <a:xfrm>
            <a:off x="7771757" y="5466089"/>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7" name="Ellipse 36"/>
          <p:cNvSpPr/>
          <p:nvPr/>
        </p:nvSpPr>
        <p:spPr>
          <a:xfrm>
            <a:off x="8703694" y="5443210"/>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4" name="Rectangle 23"/>
          <p:cNvSpPr/>
          <p:nvPr/>
        </p:nvSpPr>
        <p:spPr>
          <a:xfrm>
            <a:off x="1945806" y="2615164"/>
            <a:ext cx="2336389" cy="27310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extLst>
      <p:ext uri="{BB962C8B-B14F-4D97-AF65-F5344CB8AC3E}">
        <p14:creationId xmlns:p14="http://schemas.microsoft.com/office/powerpoint/2010/main" val="9153992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ZoneTexte 20"/>
          <p:cNvSpPr txBox="1"/>
          <p:nvPr/>
        </p:nvSpPr>
        <p:spPr>
          <a:xfrm>
            <a:off x="708713" y="1013874"/>
            <a:ext cx="5964864" cy="6740307"/>
          </a:xfrm>
          <a:prstGeom prst="rect">
            <a:avLst/>
          </a:prstGeom>
          <a:noFill/>
        </p:spPr>
        <p:txBody>
          <a:bodyPr wrap="square" rtlCol="0">
            <a:spAutoFit/>
          </a:bodyPr>
          <a:lstStyle/>
          <a:p>
            <a:r>
              <a:rPr lang="fr-BE" sz="2400" b="1" dirty="0" smtClean="0"/>
              <a:t>Cassandra cluster </a:t>
            </a:r>
            <a:r>
              <a:rPr lang="fr-BE" sz="2400" b="1" dirty="0" err="1" smtClean="0"/>
              <a:t>composed</a:t>
            </a:r>
            <a:r>
              <a:rPr lang="fr-BE" sz="2400" b="1" dirty="0" smtClean="0"/>
              <a:t> of 3 data </a:t>
            </a:r>
            <a:r>
              <a:rPr lang="fr-BE" sz="2400" b="1" dirty="0" err="1" smtClean="0"/>
              <a:t>centers</a:t>
            </a:r>
            <a:r>
              <a:rPr lang="fr-BE" b="1" u="sng" dirty="0" smtClean="0"/>
              <a:t/>
            </a:r>
            <a:br>
              <a:rPr lang="fr-BE" b="1" u="sng" dirty="0" smtClean="0"/>
            </a:br>
            <a:endParaRPr lang="fr-BE" b="1" u="sng" dirty="0" smtClean="0"/>
          </a:p>
          <a:p>
            <a:endParaRPr lang="fr-BE" dirty="0" smtClean="0"/>
          </a:p>
          <a:p>
            <a:endParaRPr lang="fr-BE" dirty="0"/>
          </a:p>
          <a:p>
            <a:endParaRPr lang="fr-BE" dirty="0" smtClean="0"/>
          </a:p>
          <a:p>
            <a:endParaRPr lang="fr-BE" dirty="0"/>
          </a:p>
          <a:p>
            <a:endParaRPr lang="fr-BE" dirty="0" smtClean="0"/>
          </a:p>
          <a:p>
            <a:endParaRPr lang="fr-BE" dirty="0" smtClean="0"/>
          </a:p>
          <a:p>
            <a:endParaRPr lang="fr-BE" dirty="0"/>
          </a:p>
          <a:p>
            <a:endParaRPr lang="fr-BE" dirty="0" smtClean="0"/>
          </a:p>
          <a:p>
            <a:r>
              <a:rPr lang="fr-BE" dirty="0" smtClean="0"/>
              <a:t>T</a:t>
            </a:r>
          </a:p>
          <a:p>
            <a:endParaRPr lang="fr-BE" dirty="0"/>
          </a:p>
          <a:p>
            <a:r>
              <a:rPr lang="fr-BE" dirty="0" err="1" smtClean="0"/>
              <a:t>Keyspace</a:t>
            </a:r>
            <a:r>
              <a:rPr lang="fr-BE" dirty="0" smtClean="0"/>
              <a:t> </a:t>
            </a:r>
            <a:r>
              <a:rPr lang="fr-BE" i="1" dirty="0" err="1" smtClean="0"/>
              <a:t>Cycling</a:t>
            </a:r>
            <a:r>
              <a:rPr lang="fr-BE" i="1" dirty="0" smtClean="0"/>
              <a:t> </a:t>
            </a:r>
            <a:r>
              <a:rPr lang="fr-BE" dirty="0" smtClean="0"/>
              <a:t>data are </a:t>
            </a:r>
            <a:r>
              <a:rPr lang="fr-BE" dirty="0" err="1" smtClean="0"/>
              <a:t>stored</a:t>
            </a:r>
            <a:r>
              <a:rPr lang="fr-BE" dirty="0" smtClean="0"/>
              <a:t> and </a:t>
            </a:r>
            <a:r>
              <a:rPr lang="fr-BE" dirty="0" err="1" smtClean="0"/>
              <a:t>replicated</a:t>
            </a:r>
            <a:r>
              <a:rPr lang="fr-BE" dirty="0" smtClean="0"/>
              <a:t> </a:t>
            </a:r>
            <a:r>
              <a:rPr lang="fr-BE" dirty="0" err="1" smtClean="0"/>
              <a:t>across</a:t>
            </a:r>
            <a:r>
              <a:rPr lang="fr-BE" dirty="0" smtClean="0"/>
              <a:t> </a:t>
            </a:r>
            <a:br>
              <a:rPr lang="fr-BE" dirty="0" smtClean="0"/>
            </a:br>
            <a:r>
              <a:rPr lang="fr-BE" dirty="0" smtClean="0"/>
              <a:t>the 3 data </a:t>
            </a:r>
            <a:r>
              <a:rPr lang="fr-BE" dirty="0" err="1" smtClean="0"/>
              <a:t>centers</a:t>
            </a:r>
            <a:r>
              <a:rPr lang="fr-BE" dirty="0" smtClean="0"/>
              <a:t>:</a:t>
            </a:r>
          </a:p>
          <a:p>
            <a:pPr marL="742950" lvl="1" indent="-285750">
              <a:buFont typeface="Courier New" panose="02070309020205020404" pitchFamily="49" charset="0"/>
              <a:buChar char="o"/>
            </a:pPr>
            <a:r>
              <a:rPr lang="fr-BE" sz="1600" dirty="0" smtClean="0"/>
              <a:t>Data center 1: </a:t>
            </a:r>
            <a:r>
              <a:rPr lang="fr-BE" sz="1600" dirty="0" err="1" smtClean="0"/>
              <a:t>each</a:t>
            </a:r>
            <a:r>
              <a:rPr lang="fr-BE" sz="1600" dirty="0" smtClean="0"/>
              <a:t> </a:t>
            </a:r>
            <a:r>
              <a:rPr lang="fr-BE" sz="1600" dirty="0" err="1" smtClean="0"/>
              <a:t>row</a:t>
            </a:r>
            <a:r>
              <a:rPr lang="fr-BE" sz="1600" dirty="0" smtClean="0"/>
              <a:t> </a:t>
            </a:r>
            <a:r>
              <a:rPr lang="fr-BE" sz="1600" dirty="0" err="1" smtClean="0"/>
              <a:t>is</a:t>
            </a:r>
            <a:r>
              <a:rPr lang="fr-BE" sz="1600" dirty="0" smtClean="0"/>
              <a:t> </a:t>
            </a:r>
            <a:r>
              <a:rPr lang="fr-BE" sz="1600" dirty="0" err="1" smtClean="0"/>
              <a:t>replicated</a:t>
            </a:r>
            <a:r>
              <a:rPr lang="fr-BE" sz="1600" dirty="0" smtClean="0"/>
              <a:t> on 3 </a:t>
            </a:r>
            <a:r>
              <a:rPr lang="fr-BE" sz="1600" dirty="0" err="1" smtClean="0"/>
              <a:t>nodes</a:t>
            </a:r>
            <a:endParaRPr lang="fr-BE" sz="1600" dirty="0" smtClean="0"/>
          </a:p>
          <a:p>
            <a:pPr marL="742950" lvl="1" indent="-285750">
              <a:buFont typeface="Courier New" panose="02070309020205020404" pitchFamily="49" charset="0"/>
              <a:buChar char="o"/>
            </a:pPr>
            <a:r>
              <a:rPr lang="fr-BE" sz="1600" dirty="0" smtClean="0"/>
              <a:t>Data center 2: </a:t>
            </a:r>
            <a:r>
              <a:rPr lang="fr-BE" sz="1600" dirty="0" err="1" smtClean="0"/>
              <a:t>each</a:t>
            </a:r>
            <a:r>
              <a:rPr lang="fr-BE" sz="1600" dirty="0" smtClean="0"/>
              <a:t> </a:t>
            </a:r>
            <a:r>
              <a:rPr lang="fr-BE" sz="1600" dirty="0" err="1" smtClean="0"/>
              <a:t>row</a:t>
            </a:r>
            <a:r>
              <a:rPr lang="fr-BE" sz="1600" dirty="0" smtClean="0"/>
              <a:t> </a:t>
            </a:r>
            <a:r>
              <a:rPr lang="fr-BE" sz="1600" dirty="0" err="1" smtClean="0"/>
              <a:t>is</a:t>
            </a:r>
            <a:r>
              <a:rPr lang="fr-BE" sz="1600" dirty="0" smtClean="0"/>
              <a:t> </a:t>
            </a:r>
            <a:r>
              <a:rPr lang="fr-BE" sz="1600" dirty="0" err="1" smtClean="0"/>
              <a:t>replicated</a:t>
            </a:r>
            <a:r>
              <a:rPr lang="fr-BE" sz="1600" dirty="0" smtClean="0"/>
              <a:t> on 2 </a:t>
            </a:r>
            <a:r>
              <a:rPr lang="fr-BE" sz="1600" dirty="0" err="1" smtClean="0"/>
              <a:t>nodes</a:t>
            </a:r>
            <a:endParaRPr lang="fr-BE" sz="1600" dirty="0" smtClean="0"/>
          </a:p>
          <a:p>
            <a:pPr marL="742950" lvl="1" indent="-285750">
              <a:buFont typeface="Courier New" panose="02070309020205020404" pitchFamily="49" charset="0"/>
              <a:buChar char="o"/>
            </a:pPr>
            <a:r>
              <a:rPr lang="fr-BE" sz="1600" dirty="0" smtClean="0"/>
              <a:t>Data center 3: </a:t>
            </a:r>
            <a:r>
              <a:rPr lang="fr-BE" sz="1600" dirty="0" err="1" smtClean="0"/>
              <a:t>each</a:t>
            </a:r>
            <a:r>
              <a:rPr lang="fr-BE" sz="1600" dirty="0" smtClean="0"/>
              <a:t> </a:t>
            </a:r>
            <a:r>
              <a:rPr lang="fr-BE" sz="1600" dirty="0" err="1" smtClean="0"/>
              <a:t>row</a:t>
            </a:r>
            <a:r>
              <a:rPr lang="fr-BE" sz="1600" dirty="0" smtClean="0"/>
              <a:t> </a:t>
            </a:r>
            <a:r>
              <a:rPr lang="fr-BE" sz="1600" dirty="0" err="1" smtClean="0"/>
              <a:t>is</a:t>
            </a:r>
            <a:r>
              <a:rPr lang="fr-BE" sz="1600" dirty="0" smtClean="0"/>
              <a:t> </a:t>
            </a:r>
            <a:r>
              <a:rPr lang="fr-BE" sz="1600" dirty="0" err="1" smtClean="0"/>
              <a:t>replicated</a:t>
            </a:r>
            <a:r>
              <a:rPr lang="fr-BE" sz="1600" dirty="0" smtClean="0"/>
              <a:t> on 2 </a:t>
            </a:r>
            <a:r>
              <a:rPr lang="fr-BE" sz="1600" dirty="0" err="1" smtClean="0"/>
              <a:t>nodes</a:t>
            </a:r>
            <a:endParaRPr lang="fr-BE" sz="1600" dirty="0" smtClean="0"/>
          </a:p>
          <a:p>
            <a:endParaRPr lang="fr-BE" b="1" dirty="0" smtClean="0">
              <a:sym typeface="Wingdings" panose="05000000000000000000" pitchFamily="2" charset="2"/>
            </a:endParaRPr>
          </a:p>
          <a:p>
            <a:r>
              <a:rPr lang="fr-BE" dirty="0" smtClean="0"/>
              <a:t/>
            </a:r>
            <a:br>
              <a:rPr lang="fr-BE" dirty="0" smtClean="0"/>
            </a:br>
            <a:r>
              <a:rPr lang="fr-BE" dirty="0" smtClean="0"/>
              <a:t/>
            </a:r>
            <a:br>
              <a:rPr lang="fr-BE" dirty="0" smtClean="0"/>
            </a:br>
            <a:endParaRPr lang="fr-BE" dirty="0" smtClean="0"/>
          </a:p>
          <a:p>
            <a:endParaRPr lang="fr-BE" b="1" dirty="0" smtClean="0"/>
          </a:p>
          <a:p>
            <a:endParaRPr lang="fr-BE" dirty="0"/>
          </a:p>
          <a:p>
            <a:endParaRPr lang="fr-BE" dirty="0"/>
          </a:p>
        </p:txBody>
      </p:sp>
      <p:sp>
        <p:nvSpPr>
          <p:cNvPr id="16" name="Titre 1"/>
          <p:cNvSpPr txBox="1">
            <a:spLocks/>
          </p:cNvSpPr>
          <p:nvPr/>
        </p:nvSpPr>
        <p:spPr>
          <a:xfrm>
            <a:off x="673100" y="279400"/>
            <a:ext cx="5478974"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#2 </a:t>
            </a:r>
            <a:r>
              <a:rPr lang="fr-FR" sz="3600" b="1" dirty="0" err="1" smtClean="0">
                <a:effectLst>
                  <a:outerShdw blurRad="38100" dist="38100" dir="2700000" algn="tl">
                    <a:srgbClr val="000000">
                      <a:alpha val="43137"/>
                    </a:srgbClr>
                  </a:outerShdw>
                </a:effectLst>
              </a:rPr>
              <a:t>Scalability</a:t>
            </a:r>
            <a:endParaRPr lang="fr-FR" sz="3600" dirty="0"/>
          </a:p>
        </p:txBody>
      </p:sp>
      <p:pic>
        <p:nvPicPr>
          <p:cNvPr id="2" name="Image 1"/>
          <p:cNvPicPr>
            <a:picLocks noChangeAspect="1"/>
          </p:cNvPicPr>
          <p:nvPr/>
        </p:nvPicPr>
        <p:blipFill>
          <a:blip r:embed="rId2"/>
          <a:stretch>
            <a:fillRect/>
          </a:stretch>
        </p:blipFill>
        <p:spPr>
          <a:xfrm>
            <a:off x="459466" y="1902027"/>
            <a:ext cx="4577668" cy="2316577"/>
          </a:xfrm>
          <a:prstGeom prst="rect">
            <a:avLst/>
          </a:prstGeom>
        </p:spPr>
      </p:pic>
      <p:sp>
        <p:nvSpPr>
          <p:cNvPr id="14" name="Ellipse 13"/>
          <p:cNvSpPr/>
          <p:nvPr/>
        </p:nvSpPr>
        <p:spPr>
          <a:xfrm>
            <a:off x="6087533" y="465667"/>
            <a:ext cx="5979074" cy="6261571"/>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5" name="Ellipse 14"/>
          <p:cNvSpPr/>
          <p:nvPr/>
        </p:nvSpPr>
        <p:spPr>
          <a:xfrm>
            <a:off x="6579447" y="1114270"/>
            <a:ext cx="2670886" cy="271021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2" name="Ellipse 21"/>
          <p:cNvSpPr/>
          <p:nvPr/>
        </p:nvSpPr>
        <p:spPr>
          <a:xfrm>
            <a:off x="9265904" y="1869917"/>
            <a:ext cx="2670886" cy="271021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3" name="Ellipse 22"/>
          <p:cNvSpPr/>
          <p:nvPr/>
        </p:nvSpPr>
        <p:spPr>
          <a:xfrm>
            <a:off x="7354779" y="3906624"/>
            <a:ext cx="2670886" cy="271021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5" name="ZoneTexte 24"/>
          <p:cNvSpPr txBox="1"/>
          <p:nvPr/>
        </p:nvSpPr>
        <p:spPr>
          <a:xfrm>
            <a:off x="7630998" y="1114270"/>
            <a:ext cx="567784" cy="369332"/>
          </a:xfrm>
          <a:prstGeom prst="rect">
            <a:avLst/>
          </a:prstGeom>
          <a:noFill/>
        </p:spPr>
        <p:txBody>
          <a:bodyPr wrap="none" rtlCol="0">
            <a:spAutoFit/>
          </a:bodyPr>
          <a:lstStyle/>
          <a:p>
            <a:r>
              <a:rPr lang="fr-BE" dirty="0" smtClean="0"/>
              <a:t>DC3</a:t>
            </a:r>
            <a:endParaRPr lang="fr-BE" dirty="0"/>
          </a:p>
        </p:txBody>
      </p:sp>
      <p:sp>
        <p:nvSpPr>
          <p:cNvPr id="26" name="ZoneTexte 25"/>
          <p:cNvSpPr txBox="1"/>
          <p:nvPr/>
        </p:nvSpPr>
        <p:spPr>
          <a:xfrm>
            <a:off x="10317455" y="1869917"/>
            <a:ext cx="567784" cy="369332"/>
          </a:xfrm>
          <a:prstGeom prst="rect">
            <a:avLst/>
          </a:prstGeom>
          <a:noFill/>
        </p:spPr>
        <p:txBody>
          <a:bodyPr wrap="none" rtlCol="0">
            <a:spAutoFit/>
          </a:bodyPr>
          <a:lstStyle/>
          <a:p>
            <a:r>
              <a:rPr lang="fr-BE" dirty="0" smtClean="0"/>
              <a:t>DC2</a:t>
            </a:r>
            <a:endParaRPr lang="fr-BE" dirty="0"/>
          </a:p>
        </p:txBody>
      </p:sp>
      <p:sp>
        <p:nvSpPr>
          <p:cNvPr id="27" name="ZoneTexte 26"/>
          <p:cNvSpPr txBox="1"/>
          <p:nvPr/>
        </p:nvSpPr>
        <p:spPr>
          <a:xfrm>
            <a:off x="8406330" y="3906624"/>
            <a:ext cx="567784" cy="369332"/>
          </a:xfrm>
          <a:prstGeom prst="rect">
            <a:avLst/>
          </a:prstGeom>
          <a:noFill/>
        </p:spPr>
        <p:txBody>
          <a:bodyPr wrap="none" rtlCol="0">
            <a:spAutoFit/>
          </a:bodyPr>
          <a:lstStyle/>
          <a:p>
            <a:r>
              <a:rPr lang="fr-BE" dirty="0" smtClean="0"/>
              <a:t>DC1</a:t>
            </a:r>
            <a:endParaRPr lang="fr-BE" dirty="0"/>
          </a:p>
        </p:txBody>
      </p:sp>
      <p:sp>
        <p:nvSpPr>
          <p:cNvPr id="28" name="ZoneTexte 27"/>
          <p:cNvSpPr txBox="1"/>
          <p:nvPr/>
        </p:nvSpPr>
        <p:spPr>
          <a:xfrm>
            <a:off x="8576035" y="94734"/>
            <a:ext cx="1002069" cy="369332"/>
          </a:xfrm>
          <a:prstGeom prst="rect">
            <a:avLst/>
          </a:prstGeom>
          <a:noFill/>
        </p:spPr>
        <p:txBody>
          <a:bodyPr wrap="none" rtlCol="0">
            <a:spAutoFit/>
          </a:bodyPr>
          <a:lstStyle/>
          <a:p>
            <a:r>
              <a:rPr lang="fr-BE" dirty="0" smtClean="0"/>
              <a:t>CLUSTER</a:t>
            </a:r>
            <a:endParaRPr lang="fr-BE" dirty="0"/>
          </a:p>
        </p:txBody>
      </p:sp>
      <p:sp>
        <p:nvSpPr>
          <p:cNvPr id="29" name="Ellipse 28"/>
          <p:cNvSpPr/>
          <p:nvPr/>
        </p:nvSpPr>
        <p:spPr>
          <a:xfrm>
            <a:off x="6809058" y="1664287"/>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0" name="Ellipse 29"/>
          <p:cNvSpPr/>
          <p:nvPr/>
        </p:nvSpPr>
        <p:spPr>
          <a:xfrm>
            <a:off x="7947865" y="1854021"/>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1" name="Ellipse 30"/>
          <p:cNvSpPr/>
          <p:nvPr/>
        </p:nvSpPr>
        <p:spPr>
          <a:xfrm>
            <a:off x="7152570" y="2657839"/>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2" name="Ellipse 31"/>
          <p:cNvSpPr/>
          <p:nvPr/>
        </p:nvSpPr>
        <p:spPr>
          <a:xfrm>
            <a:off x="9719789" y="2457036"/>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3" name="Ellipse 32"/>
          <p:cNvSpPr/>
          <p:nvPr/>
        </p:nvSpPr>
        <p:spPr>
          <a:xfrm>
            <a:off x="10611099" y="3189851"/>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4" name="Ellipse 33"/>
          <p:cNvSpPr/>
          <p:nvPr/>
        </p:nvSpPr>
        <p:spPr>
          <a:xfrm>
            <a:off x="7564887" y="4521482"/>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5" name="Ellipse 34"/>
          <p:cNvSpPr/>
          <p:nvPr/>
        </p:nvSpPr>
        <p:spPr>
          <a:xfrm>
            <a:off x="8924037" y="4521482"/>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6" name="Ellipse 35"/>
          <p:cNvSpPr/>
          <p:nvPr/>
        </p:nvSpPr>
        <p:spPr>
          <a:xfrm>
            <a:off x="7771757" y="5466089"/>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7" name="Ellipse 36"/>
          <p:cNvSpPr/>
          <p:nvPr/>
        </p:nvSpPr>
        <p:spPr>
          <a:xfrm>
            <a:off x="8703694" y="5443210"/>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4" name="Rectangle 23"/>
          <p:cNvSpPr/>
          <p:nvPr/>
        </p:nvSpPr>
        <p:spPr>
          <a:xfrm>
            <a:off x="1043928" y="2923761"/>
            <a:ext cx="1284406" cy="8015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extLst>
      <p:ext uri="{BB962C8B-B14F-4D97-AF65-F5344CB8AC3E}">
        <p14:creationId xmlns:p14="http://schemas.microsoft.com/office/powerpoint/2010/main" val="39228232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35396"/>
            <a:ext cx="12192000" cy="7128792"/>
          </a:xfrm>
          <a:prstGeom prst="rect">
            <a:avLst/>
          </a:prstGeom>
          <a:gradFill>
            <a:gsLst>
              <a:gs pos="0">
                <a:schemeClr val="accent1">
                  <a:lumMod val="5000"/>
                  <a:lumOff val="95000"/>
                </a:schemeClr>
              </a:gs>
              <a:gs pos="99000">
                <a:schemeClr val="accent5">
                  <a:lumMod val="75000"/>
                </a:schemeClr>
              </a:gs>
              <a:gs pos="0">
                <a:schemeClr val="accent1">
                  <a:lumMod val="30000"/>
                  <a:lumOff val="70000"/>
                </a:schemeClr>
              </a:gs>
            </a:gsLst>
            <a:lin ang="5400000" scaled="1"/>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pic>
        <p:nvPicPr>
          <p:cNvPr id="5" name="Picture 2" descr="Résultat de recherche d'images pour &quot;wikipedia log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6812" y="1992323"/>
            <a:ext cx="4769596" cy="435300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108701" y="368660"/>
            <a:ext cx="5791200" cy="2088232"/>
          </a:xfrm>
          <a:prstGeom prst="wedgeRectCallout">
            <a:avLst>
              <a:gd name="adj1" fmla="val -44534"/>
              <a:gd name="adj2" fmla="val 74794"/>
            </a:avLst>
          </a:prstGeom>
          <a:solidFill>
            <a:schemeClr val="bg1"/>
          </a:solidFill>
          <a:ln w="3175">
            <a:solidFill>
              <a:schemeClr val="tx1"/>
            </a:solid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BE" sz="2000" dirty="0" err="1" smtClean="0">
                <a:solidFill>
                  <a:schemeClr val="tx1"/>
                </a:solidFill>
              </a:rPr>
              <a:t>Any</a:t>
            </a:r>
            <a:r>
              <a:rPr lang="fr-BE" sz="2000" dirty="0" smtClean="0">
                <a:solidFill>
                  <a:schemeClr val="tx1"/>
                </a:solidFill>
              </a:rPr>
              <a:t> </a:t>
            </a:r>
            <a:r>
              <a:rPr lang="fr-BE" sz="2000" dirty="0" err="1" smtClean="0">
                <a:solidFill>
                  <a:schemeClr val="tx1"/>
                </a:solidFill>
              </a:rPr>
              <a:t>distributed</a:t>
            </a:r>
            <a:r>
              <a:rPr lang="fr-BE" sz="2000" dirty="0" smtClean="0">
                <a:solidFill>
                  <a:schemeClr val="tx1"/>
                </a:solidFill>
              </a:rPr>
              <a:t> data store </a:t>
            </a:r>
            <a:r>
              <a:rPr lang="fr-BE" sz="2000" dirty="0" err="1" smtClean="0">
                <a:solidFill>
                  <a:schemeClr val="tx1"/>
                </a:solidFill>
              </a:rPr>
              <a:t>can</a:t>
            </a:r>
            <a:r>
              <a:rPr lang="fr-BE" sz="2000" dirty="0" smtClean="0">
                <a:solidFill>
                  <a:schemeClr val="tx1"/>
                </a:solidFill>
              </a:rPr>
              <a:t> </a:t>
            </a:r>
            <a:r>
              <a:rPr lang="fr-BE" sz="2000" dirty="0" err="1" smtClean="0">
                <a:solidFill>
                  <a:schemeClr val="tx1"/>
                </a:solidFill>
              </a:rPr>
              <a:t>provide</a:t>
            </a:r>
            <a:r>
              <a:rPr lang="fr-BE" sz="2000" dirty="0" smtClean="0">
                <a:solidFill>
                  <a:schemeClr val="tx1"/>
                </a:solidFill>
              </a:rPr>
              <a:t> </a:t>
            </a:r>
            <a:r>
              <a:rPr lang="fr-BE" sz="2000" dirty="0" err="1" smtClean="0">
                <a:solidFill>
                  <a:schemeClr val="tx1"/>
                </a:solidFill>
              </a:rPr>
              <a:t>two</a:t>
            </a:r>
            <a:r>
              <a:rPr lang="fr-BE" sz="2000" dirty="0" smtClean="0">
                <a:solidFill>
                  <a:schemeClr val="tx1"/>
                </a:solidFill>
              </a:rPr>
              <a:t> of the </a:t>
            </a:r>
            <a:r>
              <a:rPr lang="fr-BE" sz="2000" dirty="0" err="1" smtClean="0">
                <a:solidFill>
                  <a:schemeClr val="tx1"/>
                </a:solidFill>
              </a:rPr>
              <a:t>following</a:t>
            </a:r>
            <a:r>
              <a:rPr lang="fr-BE" sz="2000" dirty="0" smtClean="0">
                <a:solidFill>
                  <a:schemeClr val="tx1"/>
                </a:solidFill>
              </a:rPr>
              <a:t> </a:t>
            </a:r>
            <a:r>
              <a:rPr lang="fr-BE" sz="2000" dirty="0" err="1" smtClean="0">
                <a:solidFill>
                  <a:schemeClr val="tx1"/>
                </a:solidFill>
              </a:rPr>
              <a:t>guarantees</a:t>
            </a:r>
            <a:r>
              <a:rPr lang="fr-BE" sz="2000" dirty="0" smtClean="0">
                <a:solidFill>
                  <a:schemeClr val="tx1"/>
                </a:solidFill>
              </a:rPr>
              <a:t>: </a:t>
            </a:r>
            <a:br>
              <a:rPr lang="fr-BE" sz="2000" dirty="0" smtClean="0">
                <a:solidFill>
                  <a:schemeClr val="tx1"/>
                </a:solidFill>
              </a:rPr>
            </a:br>
            <a:r>
              <a:rPr lang="fr-BE" sz="2000" dirty="0" smtClean="0">
                <a:solidFill>
                  <a:schemeClr val="tx1"/>
                </a:solidFill>
              </a:rPr>
              <a:t>(1) </a:t>
            </a:r>
            <a:r>
              <a:rPr lang="fr-BE" sz="2000" dirty="0" err="1" smtClean="0">
                <a:solidFill>
                  <a:schemeClr val="tx1"/>
                </a:solidFill>
              </a:rPr>
              <a:t>Consistency</a:t>
            </a:r>
            <a:r>
              <a:rPr lang="fr-BE" sz="2000" dirty="0" smtClean="0">
                <a:solidFill>
                  <a:schemeClr val="tx1"/>
                </a:solidFill>
              </a:rPr>
              <a:t>, (2) </a:t>
            </a:r>
            <a:r>
              <a:rPr lang="fr-BE" sz="2000" dirty="0" err="1" smtClean="0">
                <a:solidFill>
                  <a:schemeClr val="tx1"/>
                </a:solidFill>
              </a:rPr>
              <a:t>Availibility</a:t>
            </a:r>
            <a:r>
              <a:rPr lang="fr-BE" sz="2000" dirty="0" smtClean="0">
                <a:solidFill>
                  <a:schemeClr val="tx1"/>
                </a:solidFill>
              </a:rPr>
              <a:t>, (3) Partition </a:t>
            </a:r>
            <a:r>
              <a:rPr lang="fr-BE" sz="2000" dirty="0" err="1" smtClean="0">
                <a:solidFill>
                  <a:schemeClr val="tx1"/>
                </a:solidFill>
              </a:rPr>
              <a:t>tolerance</a:t>
            </a:r>
            <a:endParaRPr lang="fr-FR" sz="2000" dirty="0">
              <a:solidFill>
                <a:schemeClr val="tx1"/>
              </a:solidFill>
            </a:endParaRPr>
          </a:p>
        </p:txBody>
      </p:sp>
      <p:pic>
        <p:nvPicPr>
          <p:cNvPr id="7" name="Picture 6" descr="CAP Theorem - Data Science Blog"/>
          <p:cNvPicPr>
            <a:picLocks noChangeAspect="1" noChangeArrowheads="1"/>
          </p:cNvPicPr>
          <p:nvPr/>
        </p:nvPicPr>
        <p:blipFill rotWithShape="1">
          <a:blip r:embed="rId3">
            <a:extLst>
              <a:ext uri="{28A0092B-C50C-407E-A947-70E740481C1C}">
                <a14:useLocalDpi xmlns:a14="http://schemas.microsoft.com/office/drawing/2010/main" val="0"/>
              </a:ext>
            </a:extLst>
          </a:blip>
          <a:srcRect l="7543" t="-1" r="22399" b="10166"/>
          <a:stretch/>
        </p:blipFill>
        <p:spPr bwMode="auto">
          <a:xfrm>
            <a:off x="2586000" y="351000"/>
            <a:ext cx="7020000" cy="6156000"/>
          </a:xfrm>
          <a:prstGeom prst="rect">
            <a:avLst/>
          </a:prstGeom>
          <a:noFill/>
          <a:ln w="79375">
            <a:solidFill>
              <a:schemeClr val="accent1">
                <a:shade val="50000"/>
              </a:schemeClr>
            </a:solidFill>
          </a:ln>
          <a:effectLst>
            <a:outerShdw blurRad="50800" dist="38100" sx="102000" sy="1020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Rectangle 1"/>
          <p:cNvSpPr/>
          <p:nvPr/>
        </p:nvSpPr>
        <p:spPr>
          <a:xfrm>
            <a:off x="7937500" y="479488"/>
            <a:ext cx="1668500" cy="2463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8" name="Rectangle 7"/>
          <p:cNvSpPr/>
          <p:nvPr/>
        </p:nvSpPr>
        <p:spPr>
          <a:xfrm>
            <a:off x="2586000" y="517225"/>
            <a:ext cx="1668500" cy="2463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9" name="Rectangle 8"/>
          <p:cNvSpPr/>
          <p:nvPr/>
        </p:nvSpPr>
        <p:spPr>
          <a:xfrm>
            <a:off x="5346700" y="6332538"/>
            <a:ext cx="1596252" cy="174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0" name="Rectangle 9"/>
          <p:cNvSpPr/>
          <p:nvPr/>
        </p:nvSpPr>
        <p:spPr>
          <a:xfrm>
            <a:off x="3420250" y="6378400"/>
            <a:ext cx="1596252" cy="1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1" name="Rectangle 10"/>
          <p:cNvSpPr/>
          <p:nvPr/>
        </p:nvSpPr>
        <p:spPr>
          <a:xfrm rot="5400000">
            <a:off x="8781376" y="3129311"/>
            <a:ext cx="1386216" cy="2630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extLst>
      <p:ext uri="{BB962C8B-B14F-4D97-AF65-F5344CB8AC3E}">
        <p14:creationId xmlns:p14="http://schemas.microsoft.com/office/powerpoint/2010/main" val="225509710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stretch>
            <a:fillRect/>
          </a:stretch>
        </p:blipFill>
        <p:spPr>
          <a:xfrm>
            <a:off x="459466" y="1902027"/>
            <a:ext cx="4577668" cy="2316577"/>
          </a:xfrm>
          <a:prstGeom prst="rect">
            <a:avLst/>
          </a:prstGeom>
        </p:spPr>
      </p:pic>
      <p:sp>
        <p:nvSpPr>
          <p:cNvPr id="14" name="Ellipse 13"/>
          <p:cNvSpPr/>
          <p:nvPr/>
        </p:nvSpPr>
        <p:spPr>
          <a:xfrm>
            <a:off x="6087533" y="465667"/>
            <a:ext cx="5979074" cy="6261571"/>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5" name="Ellipse 14"/>
          <p:cNvSpPr/>
          <p:nvPr/>
        </p:nvSpPr>
        <p:spPr>
          <a:xfrm>
            <a:off x="6579447" y="1114270"/>
            <a:ext cx="2670886" cy="271021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2" name="Ellipse 21"/>
          <p:cNvSpPr/>
          <p:nvPr/>
        </p:nvSpPr>
        <p:spPr>
          <a:xfrm>
            <a:off x="9265904" y="1869917"/>
            <a:ext cx="2670886" cy="271021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3" name="Ellipse 22"/>
          <p:cNvSpPr/>
          <p:nvPr/>
        </p:nvSpPr>
        <p:spPr>
          <a:xfrm>
            <a:off x="7354779" y="3906624"/>
            <a:ext cx="2670886" cy="271021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5" name="ZoneTexte 24"/>
          <p:cNvSpPr txBox="1"/>
          <p:nvPr/>
        </p:nvSpPr>
        <p:spPr>
          <a:xfrm>
            <a:off x="7630998" y="1114270"/>
            <a:ext cx="567784" cy="369332"/>
          </a:xfrm>
          <a:prstGeom prst="rect">
            <a:avLst/>
          </a:prstGeom>
          <a:noFill/>
        </p:spPr>
        <p:txBody>
          <a:bodyPr wrap="none" rtlCol="0">
            <a:spAutoFit/>
          </a:bodyPr>
          <a:lstStyle/>
          <a:p>
            <a:r>
              <a:rPr lang="fr-BE" dirty="0" smtClean="0"/>
              <a:t>DC3</a:t>
            </a:r>
            <a:endParaRPr lang="fr-BE" dirty="0"/>
          </a:p>
        </p:txBody>
      </p:sp>
      <p:sp>
        <p:nvSpPr>
          <p:cNvPr id="26" name="ZoneTexte 25"/>
          <p:cNvSpPr txBox="1"/>
          <p:nvPr/>
        </p:nvSpPr>
        <p:spPr>
          <a:xfrm>
            <a:off x="10317455" y="1869917"/>
            <a:ext cx="567784" cy="369332"/>
          </a:xfrm>
          <a:prstGeom prst="rect">
            <a:avLst/>
          </a:prstGeom>
          <a:noFill/>
        </p:spPr>
        <p:txBody>
          <a:bodyPr wrap="none" rtlCol="0">
            <a:spAutoFit/>
          </a:bodyPr>
          <a:lstStyle/>
          <a:p>
            <a:r>
              <a:rPr lang="fr-BE" dirty="0" smtClean="0"/>
              <a:t>DC2</a:t>
            </a:r>
            <a:endParaRPr lang="fr-BE" dirty="0"/>
          </a:p>
        </p:txBody>
      </p:sp>
      <p:sp>
        <p:nvSpPr>
          <p:cNvPr id="27" name="ZoneTexte 26"/>
          <p:cNvSpPr txBox="1"/>
          <p:nvPr/>
        </p:nvSpPr>
        <p:spPr>
          <a:xfrm>
            <a:off x="8406330" y="3906624"/>
            <a:ext cx="567784" cy="369332"/>
          </a:xfrm>
          <a:prstGeom prst="rect">
            <a:avLst/>
          </a:prstGeom>
          <a:noFill/>
        </p:spPr>
        <p:txBody>
          <a:bodyPr wrap="none" rtlCol="0">
            <a:spAutoFit/>
          </a:bodyPr>
          <a:lstStyle/>
          <a:p>
            <a:r>
              <a:rPr lang="fr-BE" dirty="0" smtClean="0"/>
              <a:t>DC1</a:t>
            </a:r>
            <a:endParaRPr lang="fr-BE" dirty="0"/>
          </a:p>
        </p:txBody>
      </p:sp>
      <p:sp>
        <p:nvSpPr>
          <p:cNvPr id="28" name="ZoneTexte 27"/>
          <p:cNvSpPr txBox="1"/>
          <p:nvPr/>
        </p:nvSpPr>
        <p:spPr>
          <a:xfrm>
            <a:off x="8576035" y="94734"/>
            <a:ext cx="1002069" cy="369332"/>
          </a:xfrm>
          <a:prstGeom prst="rect">
            <a:avLst/>
          </a:prstGeom>
          <a:noFill/>
        </p:spPr>
        <p:txBody>
          <a:bodyPr wrap="none" rtlCol="0">
            <a:spAutoFit/>
          </a:bodyPr>
          <a:lstStyle/>
          <a:p>
            <a:r>
              <a:rPr lang="fr-BE" dirty="0" smtClean="0"/>
              <a:t>CLUSTER</a:t>
            </a:r>
            <a:endParaRPr lang="fr-BE" dirty="0"/>
          </a:p>
        </p:txBody>
      </p:sp>
      <p:sp>
        <p:nvSpPr>
          <p:cNvPr id="29" name="Ellipse 28"/>
          <p:cNvSpPr/>
          <p:nvPr/>
        </p:nvSpPr>
        <p:spPr>
          <a:xfrm>
            <a:off x="6809058" y="1664287"/>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0" name="Ellipse 29"/>
          <p:cNvSpPr/>
          <p:nvPr/>
        </p:nvSpPr>
        <p:spPr>
          <a:xfrm>
            <a:off x="7947865" y="1854021"/>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1" name="Ellipse 30"/>
          <p:cNvSpPr/>
          <p:nvPr/>
        </p:nvSpPr>
        <p:spPr>
          <a:xfrm>
            <a:off x="7152570" y="2657839"/>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2" name="Ellipse 31"/>
          <p:cNvSpPr/>
          <p:nvPr/>
        </p:nvSpPr>
        <p:spPr>
          <a:xfrm>
            <a:off x="9719789" y="2457036"/>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3" name="Ellipse 32"/>
          <p:cNvSpPr/>
          <p:nvPr/>
        </p:nvSpPr>
        <p:spPr>
          <a:xfrm>
            <a:off x="10611099" y="3189851"/>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4" name="Ellipse 33"/>
          <p:cNvSpPr/>
          <p:nvPr/>
        </p:nvSpPr>
        <p:spPr>
          <a:xfrm>
            <a:off x="7564887" y="4521482"/>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5" name="Ellipse 34"/>
          <p:cNvSpPr/>
          <p:nvPr/>
        </p:nvSpPr>
        <p:spPr>
          <a:xfrm>
            <a:off x="8924037" y="4521482"/>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6" name="Ellipse 35"/>
          <p:cNvSpPr/>
          <p:nvPr/>
        </p:nvSpPr>
        <p:spPr>
          <a:xfrm>
            <a:off x="7771757" y="5466089"/>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7" name="Ellipse 36"/>
          <p:cNvSpPr/>
          <p:nvPr/>
        </p:nvSpPr>
        <p:spPr>
          <a:xfrm>
            <a:off x="8703694" y="5443210"/>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4" name="Titre 1"/>
          <p:cNvSpPr txBox="1">
            <a:spLocks/>
          </p:cNvSpPr>
          <p:nvPr/>
        </p:nvSpPr>
        <p:spPr>
          <a:xfrm>
            <a:off x="673100" y="279400"/>
            <a:ext cx="5478974"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#2 </a:t>
            </a:r>
            <a:r>
              <a:rPr lang="fr-FR" sz="3600" b="1" dirty="0" err="1" smtClean="0">
                <a:effectLst>
                  <a:outerShdw blurRad="38100" dist="38100" dir="2700000" algn="tl">
                    <a:srgbClr val="000000">
                      <a:alpha val="43137"/>
                    </a:srgbClr>
                  </a:outerShdw>
                </a:effectLst>
              </a:rPr>
              <a:t>Scalability</a:t>
            </a:r>
            <a:endParaRPr lang="fr-FR" sz="3600" dirty="0"/>
          </a:p>
        </p:txBody>
      </p:sp>
      <p:sp>
        <p:nvSpPr>
          <p:cNvPr id="39" name="ZoneTexte 38"/>
          <p:cNvSpPr txBox="1"/>
          <p:nvPr/>
        </p:nvSpPr>
        <p:spPr>
          <a:xfrm>
            <a:off x="708713" y="1013874"/>
            <a:ext cx="5964864" cy="7725192"/>
          </a:xfrm>
          <a:prstGeom prst="rect">
            <a:avLst/>
          </a:prstGeom>
          <a:noFill/>
        </p:spPr>
        <p:txBody>
          <a:bodyPr wrap="square" rtlCol="0">
            <a:spAutoFit/>
          </a:bodyPr>
          <a:lstStyle/>
          <a:p>
            <a:r>
              <a:rPr lang="fr-BE" sz="2400" b="1" dirty="0" smtClean="0"/>
              <a:t>Cassandra cluster </a:t>
            </a:r>
            <a:r>
              <a:rPr lang="fr-BE" sz="2400" b="1" dirty="0" err="1" smtClean="0"/>
              <a:t>composed</a:t>
            </a:r>
            <a:r>
              <a:rPr lang="fr-BE" sz="2400" b="1" dirty="0" smtClean="0"/>
              <a:t> of 3 data </a:t>
            </a:r>
            <a:r>
              <a:rPr lang="fr-BE" sz="2400" b="1" dirty="0" err="1" smtClean="0"/>
              <a:t>centers</a:t>
            </a:r>
            <a:r>
              <a:rPr lang="fr-BE" b="1" u="sng" dirty="0" smtClean="0"/>
              <a:t/>
            </a:r>
            <a:br>
              <a:rPr lang="fr-BE" b="1" u="sng" dirty="0" smtClean="0"/>
            </a:br>
            <a:endParaRPr lang="fr-BE" b="1" u="sng" dirty="0" smtClean="0"/>
          </a:p>
          <a:p>
            <a:endParaRPr lang="fr-BE" dirty="0" smtClean="0"/>
          </a:p>
          <a:p>
            <a:endParaRPr lang="fr-BE" dirty="0"/>
          </a:p>
          <a:p>
            <a:endParaRPr lang="fr-BE" dirty="0" smtClean="0"/>
          </a:p>
          <a:p>
            <a:endParaRPr lang="fr-BE" dirty="0"/>
          </a:p>
          <a:p>
            <a:endParaRPr lang="fr-BE" dirty="0" smtClean="0"/>
          </a:p>
          <a:p>
            <a:endParaRPr lang="fr-BE" dirty="0" smtClean="0"/>
          </a:p>
          <a:p>
            <a:endParaRPr lang="fr-BE" dirty="0"/>
          </a:p>
          <a:p>
            <a:endParaRPr lang="fr-BE" dirty="0" smtClean="0"/>
          </a:p>
          <a:p>
            <a:endParaRPr lang="fr-BE" dirty="0" smtClean="0"/>
          </a:p>
          <a:p>
            <a:endParaRPr lang="fr-BE" dirty="0"/>
          </a:p>
          <a:p>
            <a:r>
              <a:rPr lang="fr-BE" dirty="0" err="1" smtClean="0"/>
              <a:t>Keyspace</a:t>
            </a:r>
            <a:r>
              <a:rPr lang="fr-BE" dirty="0" smtClean="0"/>
              <a:t> </a:t>
            </a:r>
            <a:r>
              <a:rPr lang="fr-BE" i="1" dirty="0" err="1" smtClean="0"/>
              <a:t>Cycling</a:t>
            </a:r>
            <a:r>
              <a:rPr lang="fr-BE" i="1" dirty="0" smtClean="0"/>
              <a:t> </a:t>
            </a:r>
            <a:r>
              <a:rPr lang="fr-BE" dirty="0" smtClean="0"/>
              <a:t>data are </a:t>
            </a:r>
            <a:r>
              <a:rPr lang="fr-BE" dirty="0" err="1" smtClean="0"/>
              <a:t>stored</a:t>
            </a:r>
            <a:r>
              <a:rPr lang="fr-BE" dirty="0" smtClean="0"/>
              <a:t> and </a:t>
            </a:r>
            <a:r>
              <a:rPr lang="fr-BE" dirty="0" err="1" smtClean="0"/>
              <a:t>replicated</a:t>
            </a:r>
            <a:r>
              <a:rPr lang="fr-BE" dirty="0" smtClean="0"/>
              <a:t> </a:t>
            </a:r>
            <a:r>
              <a:rPr lang="fr-BE" dirty="0" err="1" smtClean="0"/>
              <a:t>across</a:t>
            </a:r>
            <a:r>
              <a:rPr lang="fr-BE" dirty="0" smtClean="0"/>
              <a:t> </a:t>
            </a:r>
            <a:br>
              <a:rPr lang="fr-BE" dirty="0" smtClean="0"/>
            </a:br>
            <a:r>
              <a:rPr lang="fr-BE" dirty="0" smtClean="0"/>
              <a:t>the 3 data </a:t>
            </a:r>
            <a:r>
              <a:rPr lang="fr-BE" dirty="0" err="1" smtClean="0"/>
              <a:t>centers</a:t>
            </a:r>
            <a:r>
              <a:rPr lang="fr-BE" dirty="0" smtClean="0"/>
              <a:t>:</a:t>
            </a:r>
          </a:p>
          <a:p>
            <a:pPr marL="742950" lvl="1" indent="-285750">
              <a:buFont typeface="Courier New" panose="02070309020205020404" pitchFamily="49" charset="0"/>
              <a:buChar char="o"/>
            </a:pPr>
            <a:r>
              <a:rPr lang="fr-BE" sz="1600" dirty="0" smtClean="0"/>
              <a:t>Data center 1: </a:t>
            </a:r>
            <a:r>
              <a:rPr lang="fr-BE" sz="1600" dirty="0" err="1" smtClean="0"/>
              <a:t>each</a:t>
            </a:r>
            <a:r>
              <a:rPr lang="fr-BE" sz="1600" dirty="0" smtClean="0"/>
              <a:t> </a:t>
            </a:r>
            <a:r>
              <a:rPr lang="fr-BE" sz="1600" dirty="0" err="1" smtClean="0"/>
              <a:t>row</a:t>
            </a:r>
            <a:r>
              <a:rPr lang="fr-BE" sz="1600" dirty="0" smtClean="0"/>
              <a:t> </a:t>
            </a:r>
            <a:r>
              <a:rPr lang="fr-BE" sz="1600" dirty="0" err="1" smtClean="0"/>
              <a:t>is</a:t>
            </a:r>
            <a:r>
              <a:rPr lang="fr-BE" sz="1600" dirty="0" smtClean="0"/>
              <a:t> </a:t>
            </a:r>
            <a:r>
              <a:rPr lang="fr-BE" sz="1600" dirty="0" err="1" smtClean="0"/>
              <a:t>replicated</a:t>
            </a:r>
            <a:r>
              <a:rPr lang="fr-BE" sz="1600" dirty="0" smtClean="0"/>
              <a:t> on 3 </a:t>
            </a:r>
            <a:r>
              <a:rPr lang="fr-BE" sz="1600" dirty="0" err="1" smtClean="0"/>
              <a:t>nodes</a:t>
            </a:r>
            <a:endParaRPr lang="fr-BE" sz="1600" dirty="0" smtClean="0"/>
          </a:p>
          <a:p>
            <a:pPr marL="742950" lvl="1" indent="-285750">
              <a:buFont typeface="Courier New" panose="02070309020205020404" pitchFamily="49" charset="0"/>
              <a:buChar char="o"/>
            </a:pPr>
            <a:r>
              <a:rPr lang="fr-BE" sz="1600" dirty="0" smtClean="0"/>
              <a:t>Data center 2: </a:t>
            </a:r>
            <a:r>
              <a:rPr lang="fr-BE" sz="1600" dirty="0" err="1" smtClean="0"/>
              <a:t>each</a:t>
            </a:r>
            <a:r>
              <a:rPr lang="fr-BE" sz="1600" dirty="0" smtClean="0"/>
              <a:t> </a:t>
            </a:r>
            <a:r>
              <a:rPr lang="fr-BE" sz="1600" dirty="0" err="1" smtClean="0"/>
              <a:t>row</a:t>
            </a:r>
            <a:r>
              <a:rPr lang="fr-BE" sz="1600" dirty="0" smtClean="0"/>
              <a:t> </a:t>
            </a:r>
            <a:r>
              <a:rPr lang="fr-BE" sz="1600" dirty="0" err="1" smtClean="0"/>
              <a:t>is</a:t>
            </a:r>
            <a:r>
              <a:rPr lang="fr-BE" sz="1600" dirty="0" smtClean="0"/>
              <a:t> </a:t>
            </a:r>
            <a:r>
              <a:rPr lang="fr-BE" sz="1600" dirty="0" err="1" smtClean="0"/>
              <a:t>replicated</a:t>
            </a:r>
            <a:r>
              <a:rPr lang="fr-BE" sz="1600" dirty="0" smtClean="0"/>
              <a:t> on 2 </a:t>
            </a:r>
            <a:r>
              <a:rPr lang="fr-BE" sz="1600" dirty="0" err="1" smtClean="0"/>
              <a:t>nodes</a:t>
            </a:r>
            <a:endParaRPr lang="fr-BE" sz="1600" dirty="0" smtClean="0"/>
          </a:p>
          <a:p>
            <a:pPr marL="742950" lvl="1" indent="-285750">
              <a:buFont typeface="Courier New" panose="02070309020205020404" pitchFamily="49" charset="0"/>
              <a:buChar char="o"/>
            </a:pPr>
            <a:r>
              <a:rPr lang="fr-BE" sz="1600" dirty="0" smtClean="0"/>
              <a:t>Data center 3: </a:t>
            </a:r>
            <a:r>
              <a:rPr lang="fr-BE" sz="1600" dirty="0" err="1" smtClean="0"/>
              <a:t>each</a:t>
            </a:r>
            <a:r>
              <a:rPr lang="fr-BE" sz="1600" dirty="0" smtClean="0"/>
              <a:t> </a:t>
            </a:r>
            <a:r>
              <a:rPr lang="fr-BE" sz="1600" dirty="0" err="1" smtClean="0"/>
              <a:t>row</a:t>
            </a:r>
            <a:r>
              <a:rPr lang="fr-BE" sz="1600" dirty="0" smtClean="0"/>
              <a:t> </a:t>
            </a:r>
            <a:r>
              <a:rPr lang="fr-BE" sz="1600" dirty="0" err="1" smtClean="0"/>
              <a:t>is</a:t>
            </a:r>
            <a:r>
              <a:rPr lang="fr-BE" sz="1600" dirty="0" smtClean="0"/>
              <a:t> </a:t>
            </a:r>
            <a:r>
              <a:rPr lang="fr-BE" sz="1600" dirty="0" err="1" smtClean="0"/>
              <a:t>replicated</a:t>
            </a:r>
            <a:r>
              <a:rPr lang="fr-BE" sz="1600" dirty="0" smtClean="0"/>
              <a:t> on 2 </a:t>
            </a:r>
            <a:r>
              <a:rPr lang="fr-BE" sz="1600" dirty="0" err="1" smtClean="0"/>
              <a:t>nodes</a:t>
            </a:r>
            <a:endParaRPr lang="fr-BE" sz="1600" dirty="0"/>
          </a:p>
          <a:p>
            <a:pPr lvl="1"/>
            <a:endParaRPr lang="fr-BE" sz="1600" dirty="0"/>
          </a:p>
          <a:p>
            <a:r>
              <a:rPr lang="fr-BE" sz="1600" b="1" dirty="0">
                <a:sym typeface="Wingdings" panose="05000000000000000000" pitchFamily="2" charset="2"/>
              </a:rPr>
              <a:t> </a:t>
            </a:r>
            <a:r>
              <a:rPr lang="fr-BE" sz="1600" b="1" dirty="0"/>
              <a:t>Data </a:t>
            </a:r>
            <a:r>
              <a:rPr lang="fr-BE" sz="1600" b="1" dirty="0" err="1"/>
              <a:t>replication</a:t>
            </a:r>
            <a:r>
              <a:rPr lang="fr-BE" sz="1600" b="1" dirty="0"/>
              <a:t> </a:t>
            </a:r>
            <a:r>
              <a:rPr lang="fr-BE" sz="1600" b="1" dirty="0" err="1"/>
              <a:t>strategy</a:t>
            </a:r>
            <a:r>
              <a:rPr lang="fr-BE" sz="1600" b="1" dirty="0"/>
              <a:t> </a:t>
            </a:r>
            <a:r>
              <a:rPr lang="fr-BE" sz="1600" b="1" dirty="0" err="1"/>
              <a:t>defined</a:t>
            </a:r>
            <a:r>
              <a:rPr lang="fr-BE" sz="1600" b="1" dirty="0"/>
              <a:t> at the inter- and intra-    </a:t>
            </a:r>
            <a:br>
              <a:rPr lang="fr-BE" sz="1600" b="1" dirty="0"/>
            </a:br>
            <a:r>
              <a:rPr lang="fr-BE" sz="1600" b="1" dirty="0"/>
              <a:t>     data center </a:t>
            </a:r>
            <a:r>
              <a:rPr lang="fr-BE" sz="1600" b="1" dirty="0" err="1"/>
              <a:t>level</a:t>
            </a:r>
            <a:endParaRPr lang="fr-BE" sz="1600" b="1" dirty="0"/>
          </a:p>
          <a:p>
            <a:pPr lvl="1"/>
            <a:endParaRPr lang="fr-BE" sz="1600" dirty="0" smtClean="0"/>
          </a:p>
          <a:p>
            <a:endParaRPr lang="fr-BE" b="1" dirty="0" smtClean="0">
              <a:sym typeface="Wingdings" panose="05000000000000000000" pitchFamily="2" charset="2"/>
            </a:endParaRPr>
          </a:p>
          <a:p>
            <a:r>
              <a:rPr lang="fr-BE" dirty="0" smtClean="0"/>
              <a:t/>
            </a:r>
            <a:br>
              <a:rPr lang="fr-BE" dirty="0" smtClean="0"/>
            </a:br>
            <a:r>
              <a:rPr lang="fr-BE" dirty="0" smtClean="0"/>
              <a:t/>
            </a:r>
            <a:br>
              <a:rPr lang="fr-BE" dirty="0" smtClean="0"/>
            </a:br>
            <a:endParaRPr lang="fr-BE" dirty="0" smtClean="0"/>
          </a:p>
          <a:p>
            <a:endParaRPr lang="fr-BE" b="1" dirty="0" smtClean="0"/>
          </a:p>
          <a:p>
            <a:endParaRPr lang="fr-BE" dirty="0"/>
          </a:p>
          <a:p>
            <a:endParaRPr lang="fr-BE" dirty="0"/>
          </a:p>
        </p:txBody>
      </p:sp>
    </p:spTree>
    <p:extLst>
      <p:ext uri="{BB962C8B-B14F-4D97-AF65-F5344CB8AC3E}">
        <p14:creationId xmlns:p14="http://schemas.microsoft.com/office/powerpoint/2010/main" val="34361278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673100" y="279400"/>
            <a:ext cx="5478974"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#2 </a:t>
            </a:r>
            <a:r>
              <a:rPr lang="fr-FR" sz="3600" b="1" dirty="0" err="1" smtClean="0">
                <a:effectLst>
                  <a:outerShdw blurRad="38100" dist="38100" dir="2700000" algn="tl">
                    <a:srgbClr val="000000">
                      <a:alpha val="43137"/>
                    </a:srgbClr>
                  </a:outerShdw>
                </a:effectLst>
              </a:rPr>
              <a:t>Scalability</a:t>
            </a:r>
            <a:endParaRPr lang="fr-FR" sz="3600" dirty="0"/>
          </a:p>
        </p:txBody>
      </p:sp>
      <p:sp>
        <p:nvSpPr>
          <p:cNvPr id="5" name="ZoneTexte 4"/>
          <p:cNvSpPr txBox="1"/>
          <p:nvPr/>
        </p:nvSpPr>
        <p:spPr>
          <a:xfrm>
            <a:off x="673099" y="2173807"/>
            <a:ext cx="10358968" cy="3416320"/>
          </a:xfrm>
          <a:prstGeom prst="rect">
            <a:avLst/>
          </a:prstGeom>
          <a:noFill/>
        </p:spPr>
        <p:txBody>
          <a:bodyPr wrap="square" rtlCol="0">
            <a:spAutoFit/>
          </a:bodyPr>
          <a:lstStyle/>
          <a:p>
            <a:r>
              <a:rPr lang="fr-BE" b="1" u="sng" dirty="0"/>
              <a:t>Intra- data </a:t>
            </a:r>
            <a:r>
              <a:rPr lang="fr-BE" b="1" u="sng" dirty="0" smtClean="0"/>
              <a:t>center </a:t>
            </a:r>
            <a:r>
              <a:rPr lang="fr-BE" b="1" u="sng" dirty="0" err="1" smtClean="0"/>
              <a:t>replication</a:t>
            </a:r>
            <a:r>
              <a:rPr lang="fr-BE" b="1" u="sng" dirty="0" smtClean="0"/>
              <a:t>: </a:t>
            </a:r>
          </a:p>
          <a:p>
            <a:endParaRPr lang="fr-BE" b="1" u="sng" dirty="0" smtClean="0"/>
          </a:p>
          <a:p>
            <a:r>
              <a:rPr lang="fr-BE" dirty="0" smtClean="0"/>
              <a:t>Data </a:t>
            </a:r>
            <a:r>
              <a:rPr lang="fr-BE" dirty="0"/>
              <a:t>are </a:t>
            </a:r>
            <a:r>
              <a:rPr lang="fr-BE" dirty="0" err="1"/>
              <a:t>stored</a:t>
            </a:r>
            <a:r>
              <a:rPr lang="fr-BE" dirty="0"/>
              <a:t> in multiple </a:t>
            </a:r>
            <a:r>
              <a:rPr lang="fr-BE" dirty="0" err="1"/>
              <a:t>nodes</a:t>
            </a:r>
            <a:r>
              <a:rPr lang="fr-BE" dirty="0"/>
              <a:t> of a </a:t>
            </a:r>
            <a:r>
              <a:rPr lang="fr-BE" dirty="0" err="1"/>
              <a:t>same</a:t>
            </a:r>
            <a:r>
              <a:rPr lang="fr-BE" dirty="0"/>
              <a:t> data center.</a:t>
            </a:r>
          </a:p>
          <a:p>
            <a:pPr marL="285750" indent="-285750">
              <a:buFont typeface="Wingdings" panose="05000000000000000000" pitchFamily="2" charset="2"/>
              <a:buChar char="è"/>
            </a:pPr>
            <a:r>
              <a:rPr lang="fr-BE" dirty="0" err="1" smtClean="0">
                <a:sym typeface="Wingdings" panose="05000000000000000000" pitchFamily="2" charset="2"/>
              </a:rPr>
              <a:t>Increased</a:t>
            </a:r>
            <a:r>
              <a:rPr lang="fr-BE" dirty="0" smtClean="0">
                <a:sym typeface="Wingdings" panose="05000000000000000000" pitchFamily="2" charset="2"/>
              </a:rPr>
              <a:t> </a:t>
            </a:r>
            <a:r>
              <a:rPr lang="fr-BE" dirty="0" err="1">
                <a:sym typeface="Wingdings" panose="05000000000000000000" pitchFamily="2" charset="2"/>
              </a:rPr>
              <a:t>Availibility</a:t>
            </a:r>
            <a:r>
              <a:rPr lang="fr-BE" dirty="0">
                <a:sym typeface="Wingdings" panose="05000000000000000000" pitchFamily="2" charset="2"/>
              </a:rPr>
              <a:t> (CAP): if a </a:t>
            </a:r>
            <a:r>
              <a:rPr lang="fr-BE" dirty="0" err="1">
                <a:sym typeface="Wingdings" panose="05000000000000000000" pitchFamily="2" charset="2"/>
              </a:rPr>
              <a:t>node</a:t>
            </a:r>
            <a:r>
              <a:rPr lang="fr-BE" dirty="0">
                <a:sym typeface="Wingdings" panose="05000000000000000000" pitchFamily="2" charset="2"/>
              </a:rPr>
              <a:t> </a:t>
            </a:r>
            <a:r>
              <a:rPr lang="fr-BE" dirty="0" err="1" smtClean="0">
                <a:sym typeface="Wingdings" panose="05000000000000000000" pitchFamily="2" charset="2"/>
              </a:rPr>
              <a:t>does</a:t>
            </a:r>
            <a:r>
              <a:rPr lang="fr-BE" dirty="0" smtClean="0">
                <a:sym typeface="Wingdings" panose="05000000000000000000" pitchFamily="2" charset="2"/>
              </a:rPr>
              <a:t> not </a:t>
            </a:r>
            <a:r>
              <a:rPr lang="fr-BE" dirty="0" err="1" smtClean="0">
                <a:sym typeface="Wingdings" panose="05000000000000000000" pitchFamily="2" charset="2"/>
              </a:rPr>
              <a:t>respond</a:t>
            </a:r>
            <a:r>
              <a:rPr lang="fr-BE" dirty="0" smtClean="0">
                <a:sym typeface="Wingdings" panose="05000000000000000000" pitchFamily="2" charset="2"/>
              </a:rPr>
              <a:t>, </a:t>
            </a:r>
            <a:r>
              <a:rPr lang="fr-BE" dirty="0">
                <a:sym typeface="Wingdings" panose="05000000000000000000" pitchFamily="2" charset="2"/>
              </a:rPr>
              <a:t>data are </a:t>
            </a:r>
            <a:r>
              <a:rPr lang="fr-BE" dirty="0" err="1">
                <a:sym typeface="Wingdings" panose="05000000000000000000" pitchFamily="2" charset="2"/>
              </a:rPr>
              <a:t>still</a:t>
            </a:r>
            <a:r>
              <a:rPr lang="fr-BE" dirty="0">
                <a:sym typeface="Wingdings" panose="05000000000000000000" pitchFamily="2" charset="2"/>
              </a:rPr>
              <a:t> </a:t>
            </a:r>
            <a:r>
              <a:rPr lang="fr-BE" dirty="0" err="1">
                <a:sym typeface="Wingdings" panose="05000000000000000000" pitchFamily="2" charset="2"/>
              </a:rPr>
              <a:t>available</a:t>
            </a:r>
            <a:r>
              <a:rPr lang="fr-BE" dirty="0">
                <a:sym typeface="Wingdings" panose="05000000000000000000" pitchFamily="2" charset="2"/>
              </a:rPr>
              <a:t> by </a:t>
            </a:r>
            <a:r>
              <a:rPr lang="fr-BE" dirty="0" err="1">
                <a:sym typeface="Wingdings" panose="05000000000000000000" pitchFamily="2" charset="2"/>
              </a:rPr>
              <a:t>querying</a:t>
            </a:r>
            <a:r>
              <a:rPr lang="fr-BE" dirty="0">
                <a:sym typeface="Wingdings" panose="05000000000000000000" pitchFamily="2" charset="2"/>
              </a:rPr>
              <a:t> the </a:t>
            </a:r>
            <a:r>
              <a:rPr lang="fr-BE" dirty="0" err="1" smtClean="0">
                <a:sym typeface="Wingdings" panose="05000000000000000000" pitchFamily="2" charset="2"/>
              </a:rPr>
              <a:t>replicates</a:t>
            </a:r>
            <a:r>
              <a:rPr lang="fr-BE" dirty="0" smtClean="0">
                <a:sym typeface="Wingdings" panose="05000000000000000000" pitchFamily="2" charset="2"/>
              </a:rPr>
              <a:t>.</a:t>
            </a:r>
          </a:p>
          <a:p>
            <a:pPr marL="285750" indent="-285750">
              <a:buFont typeface="Wingdings" panose="05000000000000000000" pitchFamily="2" charset="2"/>
              <a:buChar char="è"/>
            </a:pPr>
            <a:endParaRPr lang="fr-BE" dirty="0"/>
          </a:p>
          <a:p>
            <a:r>
              <a:rPr lang="fr-BE" b="1" u="sng" dirty="0"/>
              <a:t>Inter- data </a:t>
            </a:r>
            <a:r>
              <a:rPr lang="fr-BE" b="1" u="sng" dirty="0" smtClean="0"/>
              <a:t>center </a:t>
            </a:r>
            <a:r>
              <a:rPr lang="fr-BE" b="1" u="sng" dirty="0" err="1" smtClean="0"/>
              <a:t>replication</a:t>
            </a:r>
            <a:r>
              <a:rPr lang="fr-BE" b="1" u="sng" dirty="0" smtClean="0"/>
              <a:t>: </a:t>
            </a:r>
            <a:br>
              <a:rPr lang="fr-BE" b="1" u="sng" dirty="0" smtClean="0"/>
            </a:br>
            <a:endParaRPr lang="fr-BE" b="1" u="sng" dirty="0" smtClean="0"/>
          </a:p>
          <a:p>
            <a:r>
              <a:rPr lang="fr-BE" dirty="0" smtClean="0"/>
              <a:t>Data are </a:t>
            </a:r>
            <a:r>
              <a:rPr lang="fr-BE" dirty="0" err="1" smtClean="0"/>
              <a:t>stored</a:t>
            </a:r>
            <a:r>
              <a:rPr lang="fr-BE" dirty="0" smtClean="0"/>
              <a:t> in multiple data </a:t>
            </a:r>
            <a:r>
              <a:rPr lang="fr-BE" dirty="0" err="1" smtClean="0"/>
              <a:t>centers</a:t>
            </a:r>
            <a:endParaRPr lang="fr-BE" b="1" u="sng" dirty="0"/>
          </a:p>
          <a:p>
            <a:r>
              <a:rPr lang="fr-BE" dirty="0" smtClean="0">
                <a:sym typeface="Wingdings" panose="05000000000000000000" pitchFamily="2" charset="2"/>
              </a:rPr>
              <a:t> </a:t>
            </a:r>
            <a:r>
              <a:rPr lang="fr-BE" dirty="0" err="1" smtClean="0"/>
              <a:t>Optimization</a:t>
            </a:r>
            <a:r>
              <a:rPr lang="fr-BE" dirty="0" smtClean="0"/>
              <a:t> </a:t>
            </a:r>
            <a:r>
              <a:rPr lang="fr-BE" dirty="0"/>
              <a:t>of the </a:t>
            </a:r>
            <a:r>
              <a:rPr lang="fr-BE" dirty="0" err="1"/>
              <a:t>access</a:t>
            </a:r>
            <a:r>
              <a:rPr lang="fr-BE" dirty="0"/>
              <a:t> time </a:t>
            </a:r>
            <a:r>
              <a:rPr lang="fr-BE" dirty="0" err="1"/>
              <a:t>through</a:t>
            </a:r>
            <a:r>
              <a:rPr lang="fr-BE" dirty="0"/>
              <a:t> the </a:t>
            </a:r>
            <a:r>
              <a:rPr lang="fr-BE" dirty="0" err="1"/>
              <a:t>different</a:t>
            </a:r>
            <a:r>
              <a:rPr lang="fr-BE" dirty="0"/>
              <a:t> </a:t>
            </a:r>
            <a:r>
              <a:rPr lang="fr-BE" dirty="0" err="1"/>
              <a:t>geographical</a:t>
            </a:r>
            <a:r>
              <a:rPr lang="fr-BE" dirty="0"/>
              <a:t> areas </a:t>
            </a:r>
            <a:r>
              <a:rPr lang="fr-BE" dirty="0" smtClean="0"/>
              <a:t>(</a:t>
            </a:r>
            <a:r>
              <a:rPr lang="fr-BE" dirty="0" err="1" smtClean="0"/>
              <a:t>e.g</a:t>
            </a:r>
            <a:r>
              <a:rPr lang="fr-BE" dirty="0" smtClean="0"/>
              <a:t>., one </a:t>
            </a:r>
            <a:r>
              <a:rPr lang="fr-BE" dirty="0"/>
              <a:t>data </a:t>
            </a:r>
            <a:r>
              <a:rPr lang="fr-BE" dirty="0" smtClean="0"/>
              <a:t> center </a:t>
            </a:r>
            <a:r>
              <a:rPr lang="fr-BE" dirty="0"/>
              <a:t>per </a:t>
            </a:r>
            <a:r>
              <a:rPr lang="fr-BE" dirty="0" smtClean="0"/>
              <a:t/>
            </a:r>
            <a:br>
              <a:rPr lang="fr-BE" dirty="0" smtClean="0"/>
            </a:br>
            <a:r>
              <a:rPr lang="fr-BE" dirty="0" smtClean="0"/>
              <a:t>     </a:t>
            </a:r>
            <a:r>
              <a:rPr lang="fr-BE" dirty="0" err="1" smtClean="0"/>
              <a:t>geographical</a:t>
            </a:r>
            <a:r>
              <a:rPr lang="fr-BE" dirty="0" smtClean="0"/>
              <a:t> </a:t>
            </a:r>
            <a:r>
              <a:rPr lang="fr-BE" dirty="0"/>
              <a:t>area)</a:t>
            </a:r>
          </a:p>
          <a:p>
            <a:r>
              <a:rPr lang="fr-BE" dirty="0" smtClean="0">
                <a:sym typeface="Wingdings" panose="05000000000000000000" pitchFamily="2" charset="2"/>
              </a:rPr>
              <a:t> </a:t>
            </a:r>
            <a:r>
              <a:rPr lang="fr-BE" dirty="0" err="1" smtClean="0"/>
              <a:t>Increased</a:t>
            </a:r>
            <a:r>
              <a:rPr lang="fr-BE" dirty="0" smtClean="0"/>
              <a:t> </a:t>
            </a:r>
            <a:r>
              <a:rPr lang="fr-BE" dirty="0" err="1" smtClean="0"/>
              <a:t>Avaibility</a:t>
            </a:r>
            <a:r>
              <a:rPr lang="fr-BE" dirty="0"/>
              <a:t>: if a data center </a:t>
            </a:r>
            <a:r>
              <a:rPr lang="fr-BE" dirty="0" err="1" smtClean="0"/>
              <a:t>does</a:t>
            </a:r>
            <a:r>
              <a:rPr lang="fr-BE" dirty="0" smtClean="0"/>
              <a:t> not </a:t>
            </a:r>
            <a:r>
              <a:rPr lang="fr-BE" dirty="0" err="1" smtClean="0"/>
              <a:t>respond</a:t>
            </a:r>
            <a:r>
              <a:rPr lang="fr-BE" dirty="0" smtClean="0"/>
              <a:t>, </a:t>
            </a:r>
            <a:r>
              <a:rPr lang="fr-BE" dirty="0"/>
              <a:t>data are </a:t>
            </a:r>
            <a:r>
              <a:rPr lang="fr-BE" dirty="0" err="1"/>
              <a:t>still</a:t>
            </a:r>
            <a:r>
              <a:rPr lang="fr-BE" dirty="0"/>
              <a:t> </a:t>
            </a:r>
            <a:r>
              <a:rPr lang="fr-BE" dirty="0" err="1"/>
              <a:t>available</a:t>
            </a:r>
            <a:r>
              <a:rPr lang="fr-BE" dirty="0"/>
              <a:t> by </a:t>
            </a:r>
            <a:r>
              <a:rPr lang="fr-BE" dirty="0" err="1"/>
              <a:t>querying</a:t>
            </a:r>
            <a:r>
              <a:rPr lang="fr-BE" dirty="0"/>
              <a:t> the </a:t>
            </a:r>
            <a:r>
              <a:rPr lang="fr-BE" dirty="0" err="1"/>
              <a:t>replicated</a:t>
            </a:r>
            <a:r>
              <a:rPr lang="fr-BE" dirty="0"/>
              <a:t> </a:t>
            </a:r>
            <a:r>
              <a:rPr lang="fr-BE" dirty="0" smtClean="0"/>
              <a:t/>
            </a:r>
            <a:br>
              <a:rPr lang="fr-BE" dirty="0" smtClean="0"/>
            </a:br>
            <a:r>
              <a:rPr lang="fr-BE" dirty="0" smtClean="0"/>
              <a:t>     data </a:t>
            </a:r>
            <a:r>
              <a:rPr lang="fr-BE" dirty="0" err="1"/>
              <a:t>centers</a:t>
            </a:r>
            <a:r>
              <a:rPr lang="fr-BE" dirty="0"/>
              <a:t> (</a:t>
            </a:r>
            <a:r>
              <a:rPr lang="fr-BE" dirty="0" err="1"/>
              <a:t>latency</a:t>
            </a:r>
            <a:r>
              <a:rPr lang="fr-BE" dirty="0"/>
              <a:t> possible </a:t>
            </a:r>
            <a:r>
              <a:rPr lang="fr-BE" dirty="0" err="1"/>
              <a:t>according</a:t>
            </a:r>
            <a:r>
              <a:rPr lang="fr-BE" dirty="0"/>
              <a:t> to the area)</a:t>
            </a:r>
          </a:p>
        </p:txBody>
      </p:sp>
    </p:spTree>
    <p:extLst>
      <p:ext uri="{BB962C8B-B14F-4D97-AF65-F5344CB8AC3E}">
        <p14:creationId xmlns:p14="http://schemas.microsoft.com/office/powerpoint/2010/main" val="30180013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8" y="986965"/>
            <a:ext cx="5964864" cy="4893647"/>
          </a:xfrm>
          <a:prstGeom prst="rect">
            <a:avLst/>
          </a:prstGeom>
          <a:noFill/>
        </p:spPr>
        <p:txBody>
          <a:bodyPr wrap="square" rtlCol="0">
            <a:spAutoFit/>
          </a:bodyPr>
          <a:lstStyle/>
          <a:p>
            <a:r>
              <a:rPr lang="fr-BE" sz="2400" b="1" dirty="0" err="1" smtClean="0"/>
              <a:t>Partitioning</a:t>
            </a:r>
            <a:r>
              <a:rPr lang="fr-BE" sz="2400" b="1" dirty="0" smtClean="0"/>
              <a:t> and </a:t>
            </a:r>
            <a:r>
              <a:rPr lang="fr-BE" sz="2400" b="1" dirty="0" err="1" smtClean="0"/>
              <a:t>clustering</a:t>
            </a:r>
            <a:r>
              <a:rPr lang="fr-BE" sz="2400" b="1" dirty="0" smtClean="0"/>
              <a:t> keys</a:t>
            </a:r>
            <a:r>
              <a:rPr lang="fr-BE" b="1" u="sng" dirty="0" smtClean="0"/>
              <a:t/>
            </a:r>
            <a:br>
              <a:rPr lang="fr-BE" b="1" u="sng" dirty="0" smtClean="0"/>
            </a:br>
            <a:endParaRPr lang="fr-BE" b="1" u="sng" dirty="0" smtClean="0"/>
          </a:p>
          <a:p>
            <a:endParaRPr lang="fr-BE" dirty="0" smtClean="0"/>
          </a:p>
          <a:p>
            <a:endParaRPr lang="fr-BE" dirty="0"/>
          </a:p>
          <a:p>
            <a:endParaRPr lang="fr-BE" dirty="0" smtClean="0"/>
          </a:p>
          <a:p>
            <a:endParaRPr lang="fr-BE" dirty="0"/>
          </a:p>
          <a:p>
            <a:endParaRPr lang="fr-BE" dirty="0" smtClean="0"/>
          </a:p>
          <a:p>
            <a:endParaRPr lang="fr-BE" dirty="0" smtClean="0"/>
          </a:p>
          <a:p>
            <a:endParaRPr lang="fr-BE" dirty="0"/>
          </a:p>
          <a:p>
            <a:endParaRPr lang="fr-BE" dirty="0" smtClean="0"/>
          </a:p>
          <a:p>
            <a:endParaRPr lang="fr-BE" b="1" dirty="0"/>
          </a:p>
          <a:p>
            <a:r>
              <a:rPr lang="fr-BE" dirty="0" smtClean="0"/>
              <a:t/>
            </a:r>
            <a:br>
              <a:rPr lang="fr-BE" dirty="0" smtClean="0"/>
            </a:br>
            <a:r>
              <a:rPr lang="fr-BE" dirty="0" smtClean="0"/>
              <a:t/>
            </a:r>
            <a:br>
              <a:rPr lang="fr-BE" dirty="0" smtClean="0"/>
            </a:br>
            <a:endParaRPr lang="fr-BE" dirty="0" smtClean="0"/>
          </a:p>
          <a:p>
            <a:endParaRPr lang="fr-BE" b="1" dirty="0" smtClean="0"/>
          </a:p>
          <a:p>
            <a:endParaRPr lang="fr-BE" dirty="0"/>
          </a:p>
          <a:p>
            <a:endParaRPr lang="fr-BE" dirty="0"/>
          </a:p>
        </p:txBody>
      </p:sp>
      <p:sp>
        <p:nvSpPr>
          <p:cNvPr id="7" name="Titre 1"/>
          <p:cNvSpPr txBox="1">
            <a:spLocks/>
          </p:cNvSpPr>
          <p:nvPr/>
        </p:nvSpPr>
        <p:spPr>
          <a:xfrm>
            <a:off x="720805" y="279400"/>
            <a:ext cx="10283798" cy="977900"/>
          </a:xfrm>
          <a:prstGeom prst="rect">
            <a:avLst/>
          </a:prstGeom>
        </p:spPr>
        <p:txBody>
          <a:bodyPr vert="horz" lIns="91440" tIns="45720" rIns="91440" bIns="45720" rtlCol="0" anchor="ctr">
            <a:normAutofit fontScale="9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a:t>
            </a:r>
            <a:r>
              <a:rPr lang="fr-FR" sz="3600" b="1" dirty="0" smtClean="0">
                <a:effectLst>
                  <a:outerShdw blurRad="38100" dist="38100" dir="2700000" algn="tl">
                    <a:srgbClr val="000000">
                      <a:alpha val="43137"/>
                    </a:srgbClr>
                  </a:outerShdw>
                </a:effectLst>
              </a:rPr>
              <a:t>#3 Data model and #4,5 </a:t>
            </a:r>
            <a:r>
              <a:rPr lang="fr-FR" sz="3600" b="1" dirty="0" err="1" smtClean="0">
                <a:effectLst>
                  <a:outerShdw blurRad="38100" dist="38100" dir="2700000" algn="tl">
                    <a:srgbClr val="000000">
                      <a:alpha val="43137"/>
                    </a:srgbClr>
                  </a:outerShdw>
                </a:effectLst>
              </a:rPr>
              <a:t>Query</a:t>
            </a:r>
            <a:r>
              <a:rPr lang="fr-FR" sz="3600" b="1" dirty="0" smtClean="0">
                <a:effectLst>
                  <a:outerShdw blurRad="38100" dist="38100" dir="2700000" algn="tl">
                    <a:srgbClr val="000000">
                      <a:alpha val="43137"/>
                    </a:srgbClr>
                  </a:outerShdw>
                </a:effectLst>
              </a:rPr>
              <a:t> performance</a:t>
            </a:r>
            <a:endParaRPr lang="fr-FR" sz="3600" dirty="0"/>
          </a:p>
        </p:txBody>
      </p:sp>
    </p:spTree>
    <p:extLst>
      <p:ext uri="{BB962C8B-B14F-4D97-AF65-F5344CB8AC3E}">
        <p14:creationId xmlns:p14="http://schemas.microsoft.com/office/powerpoint/2010/main" val="48916891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8" y="986965"/>
            <a:ext cx="5964864" cy="4893647"/>
          </a:xfrm>
          <a:prstGeom prst="rect">
            <a:avLst/>
          </a:prstGeom>
          <a:noFill/>
        </p:spPr>
        <p:txBody>
          <a:bodyPr wrap="square" rtlCol="0">
            <a:spAutoFit/>
          </a:bodyPr>
          <a:lstStyle/>
          <a:p>
            <a:r>
              <a:rPr lang="fr-BE" sz="2400" b="1" dirty="0" err="1" smtClean="0"/>
              <a:t>Partitioning</a:t>
            </a:r>
            <a:r>
              <a:rPr lang="fr-BE" sz="2400" b="1" dirty="0" smtClean="0"/>
              <a:t> and </a:t>
            </a:r>
            <a:r>
              <a:rPr lang="fr-BE" sz="2400" b="1" dirty="0" err="1" smtClean="0"/>
              <a:t>clustering</a:t>
            </a:r>
            <a:r>
              <a:rPr lang="fr-BE" sz="2400" b="1" dirty="0" smtClean="0"/>
              <a:t> keys</a:t>
            </a:r>
            <a:r>
              <a:rPr lang="fr-BE" b="1" u="sng" dirty="0" smtClean="0"/>
              <a:t/>
            </a:r>
            <a:br>
              <a:rPr lang="fr-BE" b="1" u="sng" dirty="0" smtClean="0"/>
            </a:br>
            <a:endParaRPr lang="fr-BE" b="1" u="sng" dirty="0" smtClean="0"/>
          </a:p>
          <a:p>
            <a:endParaRPr lang="fr-BE" dirty="0" smtClean="0"/>
          </a:p>
          <a:p>
            <a:endParaRPr lang="fr-BE" dirty="0"/>
          </a:p>
          <a:p>
            <a:endParaRPr lang="fr-BE" dirty="0" smtClean="0"/>
          </a:p>
          <a:p>
            <a:endParaRPr lang="fr-BE" dirty="0"/>
          </a:p>
          <a:p>
            <a:endParaRPr lang="fr-BE" dirty="0" smtClean="0"/>
          </a:p>
          <a:p>
            <a:endParaRPr lang="fr-BE" dirty="0" smtClean="0"/>
          </a:p>
          <a:p>
            <a:endParaRPr lang="fr-BE" dirty="0"/>
          </a:p>
          <a:p>
            <a:endParaRPr lang="fr-BE" dirty="0" smtClean="0"/>
          </a:p>
          <a:p>
            <a:endParaRPr lang="fr-BE" b="1" dirty="0"/>
          </a:p>
          <a:p>
            <a:r>
              <a:rPr lang="fr-BE" dirty="0" smtClean="0"/>
              <a:t/>
            </a:r>
            <a:br>
              <a:rPr lang="fr-BE" dirty="0" smtClean="0"/>
            </a:br>
            <a:r>
              <a:rPr lang="fr-BE" dirty="0" smtClean="0"/>
              <a:t/>
            </a:r>
            <a:br>
              <a:rPr lang="fr-BE" dirty="0" smtClean="0"/>
            </a:br>
            <a:endParaRPr lang="fr-BE" dirty="0" smtClean="0"/>
          </a:p>
          <a:p>
            <a:endParaRPr lang="fr-BE" b="1" dirty="0" smtClean="0"/>
          </a:p>
          <a:p>
            <a:endParaRPr lang="fr-BE" dirty="0"/>
          </a:p>
          <a:p>
            <a:endParaRPr lang="fr-BE" dirty="0"/>
          </a:p>
        </p:txBody>
      </p:sp>
      <p:pic>
        <p:nvPicPr>
          <p:cNvPr id="6" name="Image 5"/>
          <p:cNvPicPr/>
          <p:nvPr/>
        </p:nvPicPr>
        <p:blipFill>
          <a:blip r:embed="rId2"/>
          <a:stretch>
            <a:fillRect/>
          </a:stretch>
        </p:blipFill>
        <p:spPr>
          <a:xfrm>
            <a:off x="2702449" y="2418180"/>
            <a:ext cx="6970476" cy="3068221"/>
          </a:xfrm>
          <a:prstGeom prst="rect">
            <a:avLst/>
          </a:prstGeom>
        </p:spPr>
      </p:pic>
      <p:sp>
        <p:nvSpPr>
          <p:cNvPr id="9" name="Titre 1"/>
          <p:cNvSpPr txBox="1">
            <a:spLocks/>
          </p:cNvSpPr>
          <p:nvPr/>
        </p:nvSpPr>
        <p:spPr>
          <a:xfrm>
            <a:off x="720805" y="279400"/>
            <a:ext cx="10283798" cy="977900"/>
          </a:xfrm>
          <a:prstGeom prst="rect">
            <a:avLst/>
          </a:prstGeom>
        </p:spPr>
        <p:txBody>
          <a:bodyPr vert="horz" lIns="91440" tIns="45720" rIns="91440" bIns="45720" rtlCol="0" anchor="ctr">
            <a:normAutofit fontScale="9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a:t>
            </a:r>
            <a:r>
              <a:rPr lang="fr-FR" sz="3600" b="1" dirty="0" smtClean="0">
                <a:effectLst>
                  <a:outerShdw blurRad="38100" dist="38100" dir="2700000" algn="tl">
                    <a:srgbClr val="000000">
                      <a:alpha val="43137"/>
                    </a:srgbClr>
                  </a:outerShdw>
                </a:effectLst>
              </a:rPr>
              <a:t>#3 Data model and #4,5 </a:t>
            </a:r>
            <a:r>
              <a:rPr lang="fr-FR" sz="3600" b="1" dirty="0" err="1" smtClean="0">
                <a:effectLst>
                  <a:outerShdw blurRad="38100" dist="38100" dir="2700000" algn="tl">
                    <a:srgbClr val="000000">
                      <a:alpha val="43137"/>
                    </a:srgbClr>
                  </a:outerShdw>
                </a:effectLst>
              </a:rPr>
              <a:t>Query</a:t>
            </a:r>
            <a:r>
              <a:rPr lang="fr-FR" sz="3600" b="1" dirty="0" smtClean="0">
                <a:effectLst>
                  <a:outerShdw blurRad="38100" dist="38100" dir="2700000" algn="tl">
                    <a:srgbClr val="000000">
                      <a:alpha val="43137"/>
                    </a:srgbClr>
                  </a:outerShdw>
                </a:effectLst>
              </a:rPr>
              <a:t> performance</a:t>
            </a:r>
            <a:endParaRPr lang="fr-FR" sz="3600" dirty="0"/>
          </a:p>
        </p:txBody>
      </p:sp>
    </p:spTree>
    <p:extLst>
      <p:ext uri="{BB962C8B-B14F-4D97-AF65-F5344CB8AC3E}">
        <p14:creationId xmlns:p14="http://schemas.microsoft.com/office/powerpoint/2010/main" val="197160269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8" y="986965"/>
            <a:ext cx="5254399" cy="4062651"/>
          </a:xfrm>
          <a:prstGeom prst="rect">
            <a:avLst/>
          </a:prstGeom>
          <a:noFill/>
        </p:spPr>
        <p:txBody>
          <a:bodyPr wrap="square" rtlCol="0">
            <a:spAutoFit/>
          </a:bodyPr>
          <a:lstStyle/>
          <a:p>
            <a:r>
              <a:rPr lang="fr-BE" sz="2400" b="1" dirty="0" smtClean="0"/>
              <a:t>1. </a:t>
            </a:r>
            <a:r>
              <a:rPr lang="fr-BE" sz="2400" b="1" dirty="0" err="1" smtClean="0"/>
              <a:t>Partitioning</a:t>
            </a:r>
            <a:r>
              <a:rPr lang="fr-BE" sz="2400" b="1" dirty="0" smtClean="0"/>
              <a:t> key</a:t>
            </a:r>
            <a:r>
              <a:rPr lang="fr-BE" b="1" u="sng" dirty="0" smtClean="0"/>
              <a:t/>
            </a:r>
            <a:br>
              <a:rPr lang="fr-BE" b="1" u="sng" dirty="0" smtClean="0"/>
            </a:br>
            <a:endParaRPr lang="fr-BE" b="1" u="sng" dirty="0" smtClean="0"/>
          </a:p>
          <a:p>
            <a:endParaRPr lang="fr-BE" dirty="0" smtClean="0"/>
          </a:p>
          <a:p>
            <a:endParaRPr lang="fr-BE" dirty="0"/>
          </a:p>
          <a:p>
            <a:endParaRPr lang="fr-BE" dirty="0" smtClean="0"/>
          </a:p>
          <a:p>
            <a:endParaRPr lang="fr-BE" dirty="0"/>
          </a:p>
          <a:p>
            <a:endParaRPr lang="fr-BE" dirty="0" smtClean="0"/>
          </a:p>
          <a:p>
            <a:endParaRPr lang="fr-BE" dirty="0" smtClean="0"/>
          </a:p>
          <a:p>
            <a:endParaRPr lang="fr-BE" dirty="0"/>
          </a:p>
          <a:p>
            <a:endParaRPr lang="fr-BE" dirty="0" smtClean="0"/>
          </a:p>
          <a:p>
            <a:endParaRPr lang="fr-BE" b="1" dirty="0"/>
          </a:p>
          <a:p>
            <a:r>
              <a:rPr lang="fr-BE" dirty="0" smtClean="0"/>
              <a:t/>
            </a:r>
            <a:br>
              <a:rPr lang="fr-BE" dirty="0" smtClean="0"/>
            </a:br>
            <a:r>
              <a:rPr lang="fr-BE" dirty="0" smtClean="0"/>
              <a:t/>
            </a:r>
            <a:br>
              <a:rPr lang="fr-BE" dirty="0" smtClean="0"/>
            </a:br>
            <a:endParaRPr lang="fr-BE" b="1" dirty="0" smtClean="0"/>
          </a:p>
        </p:txBody>
      </p:sp>
      <p:pic>
        <p:nvPicPr>
          <p:cNvPr id="7" name="Image 6"/>
          <p:cNvPicPr/>
          <p:nvPr/>
        </p:nvPicPr>
        <p:blipFill>
          <a:blip r:embed="rId2"/>
          <a:stretch>
            <a:fillRect/>
          </a:stretch>
        </p:blipFill>
        <p:spPr>
          <a:xfrm>
            <a:off x="537605" y="1685546"/>
            <a:ext cx="4243179" cy="2680602"/>
          </a:xfrm>
          <a:prstGeom prst="rect">
            <a:avLst/>
          </a:prstGeom>
        </p:spPr>
      </p:pic>
      <p:sp>
        <p:nvSpPr>
          <p:cNvPr id="23" name="Titre 1"/>
          <p:cNvSpPr txBox="1">
            <a:spLocks/>
          </p:cNvSpPr>
          <p:nvPr/>
        </p:nvSpPr>
        <p:spPr>
          <a:xfrm>
            <a:off x="720805" y="279400"/>
            <a:ext cx="10283798" cy="977900"/>
          </a:xfrm>
          <a:prstGeom prst="rect">
            <a:avLst/>
          </a:prstGeom>
        </p:spPr>
        <p:txBody>
          <a:bodyPr vert="horz" lIns="91440" tIns="45720" rIns="91440" bIns="45720" rtlCol="0" anchor="ctr">
            <a:normAutofit fontScale="9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a:t>
            </a:r>
            <a:r>
              <a:rPr lang="fr-FR" sz="3600" b="1" dirty="0" smtClean="0">
                <a:effectLst>
                  <a:outerShdw blurRad="38100" dist="38100" dir="2700000" algn="tl">
                    <a:srgbClr val="000000">
                      <a:alpha val="43137"/>
                    </a:srgbClr>
                  </a:outerShdw>
                </a:effectLst>
              </a:rPr>
              <a:t>#3 Data model and #4,5 </a:t>
            </a:r>
            <a:r>
              <a:rPr lang="fr-FR" sz="3600" b="1" dirty="0" err="1" smtClean="0">
                <a:effectLst>
                  <a:outerShdw blurRad="38100" dist="38100" dir="2700000" algn="tl">
                    <a:srgbClr val="000000">
                      <a:alpha val="43137"/>
                    </a:srgbClr>
                  </a:outerShdw>
                </a:effectLst>
              </a:rPr>
              <a:t>Query</a:t>
            </a:r>
            <a:r>
              <a:rPr lang="fr-FR" sz="3600" b="1" dirty="0" smtClean="0">
                <a:effectLst>
                  <a:outerShdw blurRad="38100" dist="38100" dir="2700000" algn="tl">
                    <a:srgbClr val="000000">
                      <a:alpha val="43137"/>
                    </a:srgbClr>
                  </a:outerShdw>
                </a:effectLst>
              </a:rPr>
              <a:t> performance</a:t>
            </a:r>
            <a:endParaRPr lang="fr-FR" sz="3600" dirty="0"/>
          </a:p>
        </p:txBody>
      </p:sp>
    </p:spTree>
    <p:extLst>
      <p:ext uri="{BB962C8B-B14F-4D97-AF65-F5344CB8AC3E}">
        <p14:creationId xmlns:p14="http://schemas.microsoft.com/office/powerpoint/2010/main" val="96748450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8" y="986965"/>
            <a:ext cx="5254399" cy="5447645"/>
          </a:xfrm>
          <a:prstGeom prst="rect">
            <a:avLst/>
          </a:prstGeom>
          <a:noFill/>
        </p:spPr>
        <p:txBody>
          <a:bodyPr wrap="square" rtlCol="0">
            <a:spAutoFit/>
          </a:bodyPr>
          <a:lstStyle/>
          <a:p>
            <a:r>
              <a:rPr lang="fr-BE" sz="2400" b="1" dirty="0" smtClean="0"/>
              <a:t>1. </a:t>
            </a:r>
            <a:r>
              <a:rPr lang="fr-BE" sz="2400" b="1" dirty="0" err="1" smtClean="0"/>
              <a:t>Partitioning</a:t>
            </a:r>
            <a:r>
              <a:rPr lang="fr-BE" sz="2400" b="1" dirty="0" smtClean="0"/>
              <a:t> key</a:t>
            </a:r>
            <a:r>
              <a:rPr lang="fr-BE" b="1" u="sng" dirty="0" smtClean="0"/>
              <a:t/>
            </a:r>
            <a:br>
              <a:rPr lang="fr-BE" b="1" u="sng" dirty="0" smtClean="0"/>
            </a:br>
            <a:endParaRPr lang="fr-BE" b="1" u="sng" dirty="0" smtClean="0"/>
          </a:p>
          <a:p>
            <a:endParaRPr lang="fr-BE" dirty="0" smtClean="0"/>
          </a:p>
          <a:p>
            <a:endParaRPr lang="fr-BE" dirty="0"/>
          </a:p>
          <a:p>
            <a:endParaRPr lang="fr-BE" dirty="0" smtClean="0"/>
          </a:p>
          <a:p>
            <a:endParaRPr lang="fr-BE" dirty="0"/>
          </a:p>
          <a:p>
            <a:endParaRPr lang="fr-BE" dirty="0" smtClean="0"/>
          </a:p>
          <a:p>
            <a:endParaRPr lang="fr-BE" dirty="0" smtClean="0"/>
          </a:p>
          <a:p>
            <a:endParaRPr lang="fr-BE" dirty="0"/>
          </a:p>
          <a:p>
            <a:endParaRPr lang="fr-BE" dirty="0" smtClean="0"/>
          </a:p>
          <a:p>
            <a:endParaRPr lang="fr-BE" b="1" dirty="0"/>
          </a:p>
          <a:p>
            <a:r>
              <a:rPr lang="fr-BE" dirty="0" smtClean="0"/>
              <a:t/>
            </a:r>
            <a:br>
              <a:rPr lang="fr-BE" dirty="0" smtClean="0"/>
            </a:br>
            <a:r>
              <a:rPr lang="fr-BE" dirty="0" smtClean="0"/>
              <a:t/>
            </a:r>
            <a:br>
              <a:rPr lang="fr-BE" dirty="0" smtClean="0"/>
            </a:br>
            <a:endParaRPr lang="fr-BE" b="1" dirty="0" smtClean="0"/>
          </a:p>
          <a:p>
            <a:r>
              <a:rPr lang="en-US" dirty="0" smtClean="0">
                <a:solidFill>
                  <a:srgbClr val="000000"/>
                </a:solidFill>
              </a:rPr>
              <a:t>Cassandra </a:t>
            </a:r>
            <a:r>
              <a:rPr lang="en-US" dirty="0">
                <a:solidFill>
                  <a:srgbClr val="000000"/>
                </a:solidFill>
              </a:rPr>
              <a:t>uses a consistent hashing technique to generate the hash value of the partition key (</a:t>
            </a:r>
            <a:r>
              <a:rPr lang="en-US" i="1" dirty="0" err="1">
                <a:solidFill>
                  <a:srgbClr val="000000"/>
                </a:solidFill>
              </a:rPr>
              <a:t>app_name</a:t>
            </a:r>
            <a:r>
              <a:rPr lang="en-US" dirty="0">
                <a:solidFill>
                  <a:srgbClr val="000000"/>
                </a:solidFill>
              </a:rPr>
              <a:t>) and assign the row data to a partition range inside a node. Each row with the same partition key value will be stored in the same node.</a:t>
            </a:r>
            <a:endParaRPr lang="fr-BE" dirty="0"/>
          </a:p>
        </p:txBody>
      </p:sp>
      <p:pic>
        <p:nvPicPr>
          <p:cNvPr id="7" name="Image 6"/>
          <p:cNvPicPr/>
          <p:nvPr/>
        </p:nvPicPr>
        <p:blipFill>
          <a:blip r:embed="rId2"/>
          <a:stretch>
            <a:fillRect/>
          </a:stretch>
        </p:blipFill>
        <p:spPr>
          <a:xfrm>
            <a:off x="537605" y="1685546"/>
            <a:ext cx="4243179" cy="2680602"/>
          </a:xfrm>
          <a:prstGeom prst="rect">
            <a:avLst/>
          </a:prstGeom>
        </p:spPr>
      </p:pic>
      <p:sp>
        <p:nvSpPr>
          <p:cNvPr id="3" name="Rectangle 2"/>
          <p:cNvSpPr/>
          <p:nvPr/>
        </p:nvSpPr>
        <p:spPr>
          <a:xfrm>
            <a:off x="1192696" y="3703245"/>
            <a:ext cx="2067339" cy="278295"/>
          </a:xfrm>
          <a:prstGeom prst="rect">
            <a:avLst/>
          </a:prstGeom>
          <a:noFill/>
          <a:ln w="38100">
            <a:solidFill>
              <a:srgbClr val="D616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1" name="Titre 1"/>
          <p:cNvSpPr txBox="1">
            <a:spLocks/>
          </p:cNvSpPr>
          <p:nvPr/>
        </p:nvSpPr>
        <p:spPr>
          <a:xfrm>
            <a:off x="720805" y="279400"/>
            <a:ext cx="10283798" cy="977900"/>
          </a:xfrm>
          <a:prstGeom prst="rect">
            <a:avLst/>
          </a:prstGeom>
        </p:spPr>
        <p:txBody>
          <a:bodyPr vert="horz" lIns="91440" tIns="45720" rIns="91440" bIns="45720" rtlCol="0" anchor="ctr">
            <a:normAutofit fontScale="9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a:t>
            </a:r>
            <a:r>
              <a:rPr lang="fr-FR" sz="3600" b="1" dirty="0" smtClean="0">
                <a:effectLst>
                  <a:outerShdw blurRad="38100" dist="38100" dir="2700000" algn="tl">
                    <a:srgbClr val="000000">
                      <a:alpha val="43137"/>
                    </a:srgbClr>
                  </a:outerShdw>
                </a:effectLst>
              </a:rPr>
              <a:t>#3 Data model and #4,5 </a:t>
            </a:r>
            <a:r>
              <a:rPr lang="fr-FR" sz="3600" b="1" dirty="0" err="1" smtClean="0">
                <a:effectLst>
                  <a:outerShdw blurRad="38100" dist="38100" dir="2700000" algn="tl">
                    <a:srgbClr val="000000">
                      <a:alpha val="43137"/>
                    </a:srgbClr>
                  </a:outerShdw>
                </a:effectLst>
              </a:rPr>
              <a:t>Query</a:t>
            </a:r>
            <a:r>
              <a:rPr lang="fr-FR" sz="3600" b="1" dirty="0" smtClean="0">
                <a:effectLst>
                  <a:outerShdw blurRad="38100" dist="38100" dir="2700000" algn="tl">
                    <a:srgbClr val="000000">
                      <a:alpha val="43137"/>
                    </a:srgbClr>
                  </a:outerShdw>
                </a:effectLst>
              </a:rPr>
              <a:t> performance</a:t>
            </a:r>
            <a:endParaRPr lang="fr-FR" sz="3600" dirty="0"/>
          </a:p>
        </p:txBody>
      </p:sp>
    </p:spTree>
    <p:extLst>
      <p:ext uri="{BB962C8B-B14F-4D97-AF65-F5344CB8AC3E}">
        <p14:creationId xmlns:p14="http://schemas.microsoft.com/office/powerpoint/2010/main" val="201239960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8" y="986965"/>
            <a:ext cx="5254399" cy="5447645"/>
          </a:xfrm>
          <a:prstGeom prst="rect">
            <a:avLst/>
          </a:prstGeom>
          <a:noFill/>
        </p:spPr>
        <p:txBody>
          <a:bodyPr wrap="square" rtlCol="0">
            <a:spAutoFit/>
          </a:bodyPr>
          <a:lstStyle/>
          <a:p>
            <a:r>
              <a:rPr lang="fr-BE" sz="2400" b="1" dirty="0" smtClean="0"/>
              <a:t>1. </a:t>
            </a:r>
            <a:r>
              <a:rPr lang="fr-BE" sz="2400" b="1" dirty="0" err="1" smtClean="0"/>
              <a:t>Partitioning</a:t>
            </a:r>
            <a:r>
              <a:rPr lang="fr-BE" sz="2400" b="1" dirty="0" smtClean="0"/>
              <a:t> key</a:t>
            </a:r>
            <a:r>
              <a:rPr lang="fr-BE" b="1" u="sng" dirty="0" smtClean="0"/>
              <a:t/>
            </a:r>
            <a:br>
              <a:rPr lang="fr-BE" b="1" u="sng" dirty="0" smtClean="0"/>
            </a:br>
            <a:endParaRPr lang="fr-BE" b="1" u="sng" dirty="0" smtClean="0"/>
          </a:p>
          <a:p>
            <a:endParaRPr lang="fr-BE" dirty="0" smtClean="0"/>
          </a:p>
          <a:p>
            <a:endParaRPr lang="fr-BE" dirty="0"/>
          </a:p>
          <a:p>
            <a:endParaRPr lang="fr-BE" dirty="0" smtClean="0"/>
          </a:p>
          <a:p>
            <a:endParaRPr lang="fr-BE" dirty="0"/>
          </a:p>
          <a:p>
            <a:endParaRPr lang="fr-BE" dirty="0" smtClean="0"/>
          </a:p>
          <a:p>
            <a:endParaRPr lang="fr-BE" dirty="0" smtClean="0"/>
          </a:p>
          <a:p>
            <a:endParaRPr lang="fr-BE" dirty="0"/>
          </a:p>
          <a:p>
            <a:endParaRPr lang="fr-BE" dirty="0" smtClean="0"/>
          </a:p>
          <a:p>
            <a:endParaRPr lang="fr-BE" b="1" dirty="0"/>
          </a:p>
          <a:p>
            <a:r>
              <a:rPr lang="fr-BE" dirty="0" smtClean="0"/>
              <a:t/>
            </a:r>
            <a:br>
              <a:rPr lang="fr-BE" dirty="0" smtClean="0"/>
            </a:br>
            <a:r>
              <a:rPr lang="fr-BE" dirty="0" smtClean="0"/>
              <a:t/>
            </a:r>
            <a:br>
              <a:rPr lang="fr-BE" dirty="0" smtClean="0"/>
            </a:br>
            <a:endParaRPr lang="fr-BE" b="1" dirty="0" smtClean="0"/>
          </a:p>
          <a:p>
            <a:r>
              <a:rPr lang="en-US" dirty="0" smtClean="0">
                <a:solidFill>
                  <a:srgbClr val="000000"/>
                </a:solidFill>
              </a:rPr>
              <a:t>Cassandra </a:t>
            </a:r>
            <a:r>
              <a:rPr lang="en-US" dirty="0">
                <a:solidFill>
                  <a:srgbClr val="000000"/>
                </a:solidFill>
              </a:rPr>
              <a:t>uses a consistent hashing technique to generate the hash value of the partition key (</a:t>
            </a:r>
            <a:r>
              <a:rPr lang="en-US" i="1" dirty="0" err="1">
                <a:solidFill>
                  <a:srgbClr val="000000"/>
                </a:solidFill>
              </a:rPr>
              <a:t>app_name</a:t>
            </a:r>
            <a:r>
              <a:rPr lang="en-US" dirty="0">
                <a:solidFill>
                  <a:srgbClr val="000000"/>
                </a:solidFill>
              </a:rPr>
              <a:t>) and assign the row data to a partition range inside a node. Each row with the same partition key value will be stored in the same node.</a:t>
            </a:r>
            <a:endParaRPr lang="fr-BE" dirty="0"/>
          </a:p>
        </p:txBody>
      </p:sp>
      <p:pic>
        <p:nvPicPr>
          <p:cNvPr id="7" name="Image 6"/>
          <p:cNvPicPr/>
          <p:nvPr/>
        </p:nvPicPr>
        <p:blipFill>
          <a:blip r:embed="rId2"/>
          <a:stretch>
            <a:fillRect/>
          </a:stretch>
        </p:blipFill>
        <p:spPr>
          <a:xfrm>
            <a:off x="537605" y="1685546"/>
            <a:ext cx="4243179" cy="2680602"/>
          </a:xfrm>
          <a:prstGeom prst="rect">
            <a:avLst/>
          </a:prstGeom>
        </p:spPr>
      </p:pic>
      <p:sp>
        <p:nvSpPr>
          <p:cNvPr id="3" name="Rectangle 2"/>
          <p:cNvSpPr/>
          <p:nvPr/>
        </p:nvSpPr>
        <p:spPr>
          <a:xfrm>
            <a:off x="1192696" y="3703245"/>
            <a:ext cx="2067339" cy="278295"/>
          </a:xfrm>
          <a:prstGeom prst="rect">
            <a:avLst/>
          </a:prstGeom>
          <a:noFill/>
          <a:ln w="38100">
            <a:solidFill>
              <a:srgbClr val="D616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pic>
        <p:nvPicPr>
          <p:cNvPr id="9" name="Image 8" descr="PartitionKeyTableData"/>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32377" y="1816366"/>
            <a:ext cx="7074905" cy="981066"/>
          </a:xfrm>
          <a:prstGeom prst="rect">
            <a:avLst/>
          </a:prstGeom>
          <a:noFill/>
          <a:ln>
            <a:noFill/>
          </a:ln>
        </p:spPr>
      </p:pic>
      <p:sp>
        <p:nvSpPr>
          <p:cNvPr id="21" name="Titre 1"/>
          <p:cNvSpPr txBox="1">
            <a:spLocks/>
          </p:cNvSpPr>
          <p:nvPr/>
        </p:nvSpPr>
        <p:spPr>
          <a:xfrm>
            <a:off x="720805" y="279400"/>
            <a:ext cx="10283798" cy="977900"/>
          </a:xfrm>
          <a:prstGeom prst="rect">
            <a:avLst/>
          </a:prstGeom>
        </p:spPr>
        <p:txBody>
          <a:bodyPr vert="horz" lIns="91440" tIns="45720" rIns="91440" bIns="45720" rtlCol="0" anchor="ctr">
            <a:normAutofit fontScale="9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a:t>
            </a:r>
            <a:r>
              <a:rPr lang="fr-FR" sz="3600" b="1" dirty="0" smtClean="0">
                <a:effectLst>
                  <a:outerShdw blurRad="38100" dist="38100" dir="2700000" algn="tl">
                    <a:srgbClr val="000000">
                      <a:alpha val="43137"/>
                    </a:srgbClr>
                  </a:outerShdw>
                </a:effectLst>
              </a:rPr>
              <a:t>#3 Data model and #4,5 </a:t>
            </a:r>
            <a:r>
              <a:rPr lang="fr-FR" sz="3600" b="1" dirty="0" err="1" smtClean="0">
                <a:effectLst>
                  <a:outerShdw blurRad="38100" dist="38100" dir="2700000" algn="tl">
                    <a:srgbClr val="000000">
                      <a:alpha val="43137"/>
                    </a:srgbClr>
                  </a:outerShdw>
                </a:effectLst>
              </a:rPr>
              <a:t>Query</a:t>
            </a:r>
            <a:r>
              <a:rPr lang="fr-FR" sz="3600" b="1" dirty="0" smtClean="0">
                <a:effectLst>
                  <a:outerShdw blurRad="38100" dist="38100" dir="2700000" algn="tl">
                    <a:srgbClr val="000000">
                      <a:alpha val="43137"/>
                    </a:srgbClr>
                  </a:outerShdw>
                </a:effectLst>
              </a:rPr>
              <a:t> performance</a:t>
            </a:r>
            <a:endParaRPr lang="fr-FR" sz="3600" dirty="0"/>
          </a:p>
        </p:txBody>
      </p:sp>
    </p:spTree>
    <p:extLst>
      <p:ext uri="{BB962C8B-B14F-4D97-AF65-F5344CB8AC3E}">
        <p14:creationId xmlns:p14="http://schemas.microsoft.com/office/powerpoint/2010/main" val="31287566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8" y="986965"/>
            <a:ext cx="5254399" cy="5447645"/>
          </a:xfrm>
          <a:prstGeom prst="rect">
            <a:avLst/>
          </a:prstGeom>
          <a:noFill/>
        </p:spPr>
        <p:txBody>
          <a:bodyPr wrap="square" rtlCol="0">
            <a:spAutoFit/>
          </a:bodyPr>
          <a:lstStyle/>
          <a:p>
            <a:r>
              <a:rPr lang="fr-BE" sz="2400" b="1" dirty="0" smtClean="0"/>
              <a:t>1. </a:t>
            </a:r>
            <a:r>
              <a:rPr lang="fr-BE" sz="2400" b="1" dirty="0" err="1" smtClean="0"/>
              <a:t>Partitioning</a:t>
            </a:r>
            <a:r>
              <a:rPr lang="fr-BE" sz="2400" b="1" dirty="0" smtClean="0"/>
              <a:t> key</a:t>
            </a:r>
            <a:r>
              <a:rPr lang="fr-BE" b="1" u="sng" dirty="0" smtClean="0"/>
              <a:t/>
            </a:r>
            <a:br>
              <a:rPr lang="fr-BE" b="1" u="sng" dirty="0" smtClean="0"/>
            </a:br>
            <a:endParaRPr lang="fr-BE" b="1" u="sng" dirty="0" smtClean="0"/>
          </a:p>
          <a:p>
            <a:endParaRPr lang="fr-BE" dirty="0" smtClean="0"/>
          </a:p>
          <a:p>
            <a:endParaRPr lang="fr-BE" dirty="0"/>
          </a:p>
          <a:p>
            <a:endParaRPr lang="fr-BE" dirty="0" smtClean="0"/>
          </a:p>
          <a:p>
            <a:endParaRPr lang="fr-BE" dirty="0"/>
          </a:p>
          <a:p>
            <a:endParaRPr lang="fr-BE" dirty="0" smtClean="0"/>
          </a:p>
          <a:p>
            <a:endParaRPr lang="fr-BE" dirty="0" smtClean="0"/>
          </a:p>
          <a:p>
            <a:endParaRPr lang="fr-BE" dirty="0"/>
          </a:p>
          <a:p>
            <a:endParaRPr lang="fr-BE" dirty="0" smtClean="0"/>
          </a:p>
          <a:p>
            <a:endParaRPr lang="fr-BE" b="1" dirty="0"/>
          </a:p>
          <a:p>
            <a:r>
              <a:rPr lang="fr-BE" dirty="0" smtClean="0"/>
              <a:t/>
            </a:r>
            <a:br>
              <a:rPr lang="fr-BE" dirty="0" smtClean="0"/>
            </a:br>
            <a:r>
              <a:rPr lang="fr-BE" dirty="0" smtClean="0"/>
              <a:t/>
            </a:r>
            <a:br>
              <a:rPr lang="fr-BE" dirty="0" smtClean="0"/>
            </a:br>
            <a:endParaRPr lang="fr-BE" b="1" dirty="0" smtClean="0"/>
          </a:p>
          <a:p>
            <a:r>
              <a:rPr lang="en-US" dirty="0" smtClean="0">
                <a:solidFill>
                  <a:srgbClr val="000000"/>
                </a:solidFill>
              </a:rPr>
              <a:t>Cassandra </a:t>
            </a:r>
            <a:r>
              <a:rPr lang="en-US" dirty="0">
                <a:solidFill>
                  <a:srgbClr val="000000"/>
                </a:solidFill>
              </a:rPr>
              <a:t>uses a consistent hashing technique to generate the hash value of the partition key (</a:t>
            </a:r>
            <a:r>
              <a:rPr lang="en-US" i="1" dirty="0" err="1">
                <a:solidFill>
                  <a:srgbClr val="000000"/>
                </a:solidFill>
              </a:rPr>
              <a:t>app_name</a:t>
            </a:r>
            <a:r>
              <a:rPr lang="en-US" dirty="0">
                <a:solidFill>
                  <a:srgbClr val="000000"/>
                </a:solidFill>
              </a:rPr>
              <a:t>) and assign the row data to a partition range inside a node. Each row with the same partition key value will be stored in the same node.</a:t>
            </a:r>
            <a:endParaRPr lang="fr-BE" dirty="0"/>
          </a:p>
        </p:txBody>
      </p:sp>
      <p:pic>
        <p:nvPicPr>
          <p:cNvPr id="7" name="Image 6"/>
          <p:cNvPicPr/>
          <p:nvPr/>
        </p:nvPicPr>
        <p:blipFill>
          <a:blip r:embed="rId2"/>
          <a:stretch>
            <a:fillRect/>
          </a:stretch>
        </p:blipFill>
        <p:spPr>
          <a:xfrm>
            <a:off x="537605" y="1685546"/>
            <a:ext cx="4243179" cy="2680602"/>
          </a:xfrm>
          <a:prstGeom prst="rect">
            <a:avLst/>
          </a:prstGeom>
        </p:spPr>
      </p:pic>
      <p:sp>
        <p:nvSpPr>
          <p:cNvPr id="3" name="Rectangle 2"/>
          <p:cNvSpPr/>
          <p:nvPr/>
        </p:nvSpPr>
        <p:spPr>
          <a:xfrm>
            <a:off x="1192696" y="3703245"/>
            <a:ext cx="2067339" cy="278295"/>
          </a:xfrm>
          <a:prstGeom prst="rect">
            <a:avLst/>
          </a:prstGeom>
          <a:noFill/>
          <a:ln w="38100">
            <a:solidFill>
              <a:srgbClr val="D616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pic>
        <p:nvPicPr>
          <p:cNvPr id="8" name="Image 7" descr="Data Nodes"/>
          <p:cNvPicPr/>
          <p:nvPr/>
        </p:nvPicPr>
        <p:blipFill>
          <a:blip r:embed="rId3">
            <a:extLst>
              <a:ext uri="{28A0092B-C50C-407E-A947-70E740481C1C}">
                <a14:useLocalDpi xmlns:a14="http://schemas.microsoft.com/office/drawing/2010/main" val="0"/>
              </a:ext>
            </a:extLst>
          </a:blip>
          <a:srcRect/>
          <a:stretch>
            <a:fillRect/>
          </a:stretch>
        </p:blipFill>
        <p:spPr bwMode="auto">
          <a:xfrm>
            <a:off x="6689725" y="3449296"/>
            <a:ext cx="3560208" cy="3284193"/>
          </a:xfrm>
          <a:prstGeom prst="rect">
            <a:avLst/>
          </a:prstGeom>
          <a:noFill/>
          <a:ln>
            <a:noFill/>
          </a:ln>
        </p:spPr>
      </p:pic>
      <p:pic>
        <p:nvPicPr>
          <p:cNvPr id="9" name="Image 8" descr="PartitionKeyTableData"/>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32377" y="1816366"/>
            <a:ext cx="7074905" cy="981066"/>
          </a:xfrm>
          <a:prstGeom prst="rect">
            <a:avLst/>
          </a:prstGeom>
          <a:noFill/>
          <a:ln>
            <a:noFill/>
          </a:ln>
        </p:spPr>
      </p:pic>
      <p:sp>
        <p:nvSpPr>
          <p:cNvPr id="15" name="Rectangle 14"/>
          <p:cNvSpPr/>
          <p:nvPr/>
        </p:nvSpPr>
        <p:spPr>
          <a:xfrm>
            <a:off x="11805874" y="2586185"/>
            <a:ext cx="194733" cy="20348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6" name="Rectangle 15"/>
          <p:cNvSpPr/>
          <p:nvPr/>
        </p:nvSpPr>
        <p:spPr>
          <a:xfrm>
            <a:off x="11802837" y="2395862"/>
            <a:ext cx="194733" cy="20348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7" name="Rectangle 16"/>
          <p:cNvSpPr/>
          <p:nvPr/>
        </p:nvSpPr>
        <p:spPr>
          <a:xfrm>
            <a:off x="11802838" y="2019852"/>
            <a:ext cx="194733" cy="3849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8" name="Rectangle 17"/>
          <p:cNvSpPr/>
          <p:nvPr/>
        </p:nvSpPr>
        <p:spPr>
          <a:xfrm>
            <a:off x="7843519" y="5448582"/>
            <a:ext cx="414000" cy="41373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9" name="Rectangle 18"/>
          <p:cNvSpPr/>
          <p:nvPr/>
        </p:nvSpPr>
        <p:spPr>
          <a:xfrm>
            <a:off x="8685692" y="5448582"/>
            <a:ext cx="414000" cy="41373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0" name="Rectangle 19"/>
          <p:cNvSpPr/>
          <p:nvPr/>
        </p:nvSpPr>
        <p:spPr>
          <a:xfrm>
            <a:off x="8228155" y="4491883"/>
            <a:ext cx="414000" cy="41373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1" name="Titre 1"/>
          <p:cNvSpPr txBox="1">
            <a:spLocks/>
          </p:cNvSpPr>
          <p:nvPr/>
        </p:nvSpPr>
        <p:spPr>
          <a:xfrm>
            <a:off x="720805" y="279400"/>
            <a:ext cx="10283798" cy="977900"/>
          </a:xfrm>
          <a:prstGeom prst="rect">
            <a:avLst/>
          </a:prstGeom>
        </p:spPr>
        <p:txBody>
          <a:bodyPr vert="horz" lIns="91440" tIns="45720" rIns="91440" bIns="45720" rtlCol="0" anchor="ctr">
            <a:normAutofit fontScale="9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a:t>
            </a:r>
            <a:r>
              <a:rPr lang="fr-FR" sz="3600" b="1" dirty="0" smtClean="0">
                <a:effectLst>
                  <a:outerShdw blurRad="38100" dist="38100" dir="2700000" algn="tl">
                    <a:srgbClr val="000000">
                      <a:alpha val="43137"/>
                    </a:srgbClr>
                  </a:outerShdw>
                </a:effectLst>
              </a:rPr>
              <a:t>#3 Data model and #4,5 </a:t>
            </a:r>
            <a:r>
              <a:rPr lang="fr-FR" sz="3600" b="1" dirty="0" err="1" smtClean="0">
                <a:effectLst>
                  <a:outerShdw blurRad="38100" dist="38100" dir="2700000" algn="tl">
                    <a:srgbClr val="000000">
                      <a:alpha val="43137"/>
                    </a:srgbClr>
                  </a:outerShdw>
                </a:effectLst>
              </a:rPr>
              <a:t>Query</a:t>
            </a:r>
            <a:r>
              <a:rPr lang="fr-FR" sz="3600" b="1" dirty="0" smtClean="0">
                <a:effectLst>
                  <a:outerShdw blurRad="38100" dist="38100" dir="2700000" algn="tl">
                    <a:srgbClr val="000000">
                      <a:alpha val="43137"/>
                    </a:srgbClr>
                  </a:outerShdw>
                </a:effectLst>
              </a:rPr>
              <a:t> performance</a:t>
            </a:r>
            <a:endParaRPr lang="fr-FR" sz="3600" dirty="0"/>
          </a:p>
        </p:txBody>
      </p:sp>
    </p:spTree>
    <p:extLst>
      <p:ext uri="{BB962C8B-B14F-4D97-AF65-F5344CB8AC3E}">
        <p14:creationId xmlns:p14="http://schemas.microsoft.com/office/powerpoint/2010/main" val="335896410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8" y="986965"/>
            <a:ext cx="5254399" cy="4893647"/>
          </a:xfrm>
          <a:prstGeom prst="rect">
            <a:avLst/>
          </a:prstGeom>
          <a:noFill/>
        </p:spPr>
        <p:txBody>
          <a:bodyPr wrap="square" rtlCol="0">
            <a:spAutoFit/>
          </a:bodyPr>
          <a:lstStyle/>
          <a:p>
            <a:r>
              <a:rPr lang="fr-BE" sz="2400" b="1" dirty="0" smtClean="0"/>
              <a:t>1. </a:t>
            </a:r>
            <a:r>
              <a:rPr lang="fr-BE" sz="2400" b="1" dirty="0" err="1" smtClean="0"/>
              <a:t>Partitioning</a:t>
            </a:r>
            <a:r>
              <a:rPr lang="fr-BE" sz="2400" b="1" dirty="0" smtClean="0"/>
              <a:t> key</a:t>
            </a:r>
            <a:r>
              <a:rPr lang="fr-BE" b="1" u="sng" dirty="0" smtClean="0"/>
              <a:t/>
            </a:r>
            <a:br>
              <a:rPr lang="fr-BE" b="1" u="sng" dirty="0" smtClean="0"/>
            </a:br>
            <a:endParaRPr lang="fr-BE" b="1" u="sng" dirty="0" smtClean="0"/>
          </a:p>
          <a:p>
            <a:endParaRPr lang="fr-BE" dirty="0" smtClean="0"/>
          </a:p>
          <a:p>
            <a:endParaRPr lang="fr-BE" dirty="0"/>
          </a:p>
          <a:p>
            <a:endParaRPr lang="fr-BE" dirty="0" smtClean="0"/>
          </a:p>
          <a:p>
            <a:endParaRPr lang="fr-BE" dirty="0"/>
          </a:p>
          <a:p>
            <a:endParaRPr lang="fr-BE" dirty="0" smtClean="0"/>
          </a:p>
          <a:p>
            <a:endParaRPr lang="fr-BE" dirty="0" smtClean="0"/>
          </a:p>
          <a:p>
            <a:endParaRPr lang="fr-BE" dirty="0"/>
          </a:p>
          <a:p>
            <a:endParaRPr lang="fr-BE" dirty="0" smtClean="0"/>
          </a:p>
          <a:p>
            <a:endParaRPr lang="fr-BE" b="1" dirty="0"/>
          </a:p>
          <a:p>
            <a:r>
              <a:rPr lang="fr-BE" dirty="0" smtClean="0"/>
              <a:t/>
            </a:r>
            <a:br>
              <a:rPr lang="fr-BE" dirty="0" smtClean="0"/>
            </a:br>
            <a:endParaRPr lang="fr-BE" b="1" dirty="0" smtClean="0"/>
          </a:p>
          <a:p>
            <a:endParaRPr lang="en-US" dirty="0" smtClean="0"/>
          </a:p>
          <a:p>
            <a:r>
              <a:rPr lang="en-US" dirty="0" smtClean="0"/>
              <a:t>A </a:t>
            </a:r>
            <a:r>
              <a:rPr lang="en-US" dirty="0"/>
              <a:t>data fetch query without a partition key in the </a:t>
            </a:r>
            <a:r>
              <a:rPr lang="en-US" i="1" dirty="0"/>
              <a:t>where</a:t>
            </a:r>
            <a:r>
              <a:rPr lang="en-US" dirty="0"/>
              <a:t> clause results in an inefficient full cluster scan.</a:t>
            </a:r>
            <a:endParaRPr lang="fr-BE" dirty="0"/>
          </a:p>
        </p:txBody>
      </p:sp>
      <p:pic>
        <p:nvPicPr>
          <p:cNvPr id="7" name="Image 6"/>
          <p:cNvPicPr/>
          <p:nvPr/>
        </p:nvPicPr>
        <p:blipFill>
          <a:blip r:embed="rId2"/>
          <a:stretch>
            <a:fillRect/>
          </a:stretch>
        </p:blipFill>
        <p:spPr>
          <a:xfrm>
            <a:off x="537605" y="1685546"/>
            <a:ext cx="4243179" cy="2680602"/>
          </a:xfrm>
          <a:prstGeom prst="rect">
            <a:avLst/>
          </a:prstGeom>
        </p:spPr>
      </p:pic>
      <p:sp>
        <p:nvSpPr>
          <p:cNvPr id="3" name="Rectangle 2"/>
          <p:cNvSpPr/>
          <p:nvPr/>
        </p:nvSpPr>
        <p:spPr>
          <a:xfrm>
            <a:off x="1192696" y="3703245"/>
            <a:ext cx="2067339" cy="278295"/>
          </a:xfrm>
          <a:prstGeom prst="rect">
            <a:avLst/>
          </a:prstGeom>
          <a:noFill/>
          <a:ln w="38100">
            <a:solidFill>
              <a:srgbClr val="D616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pic>
        <p:nvPicPr>
          <p:cNvPr id="8" name="Image 7" descr="Data Nodes"/>
          <p:cNvPicPr/>
          <p:nvPr/>
        </p:nvPicPr>
        <p:blipFill>
          <a:blip r:embed="rId3">
            <a:extLst>
              <a:ext uri="{28A0092B-C50C-407E-A947-70E740481C1C}">
                <a14:useLocalDpi xmlns:a14="http://schemas.microsoft.com/office/drawing/2010/main" val="0"/>
              </a:ext>
            </a:extLst>
          </a:blip>
          <a:srcRect/>
          <a:stretch>
            <a:fillRect/>
          </a:stretch>
        </p:blipFill>
        <p:spPr bwMode="auto">
          <a:xfrm>
            <a:off x="6689725" y="3449296"/>
            <a:ext cx="3560208" cy="3284193"/>
          </a:xfrm>
          <a:prstGeom prst="rect">
            <a:avLst/>
          </a:prstGeom>
          <a:noFill/>
          <a:ln>
            <a:noFill/>
          </a:ln>
        </p:spPr>
      </p:pic>
      <p:pic>
        <p:nvPicPr>
          <p:cNvPr id="9" name="Image 8" descr="PartitionKeyTableData"/>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32377" y="1816366"/>
            <a:ext cx="7074905" cy="981066"/>
          </a:xfrm>
          <a:prstGeom prst="rect">
            <a:avLst/>
          </a:prstGeom>
          <a:noFill/>
          <a:ln>
            <a:noFill/>
          </a:ln>
        </p:spPr>
      </p:pic>
      <p:sp>
        <p:nvSpPr>
          <p:cNvPr id="15" name="Rectangle 14"/>
          <p:cNvSpPr/>
          <p:nvPr/>
        </p:nvSpPr>
        <p:spPr>
          <a:xfrm>
            <a:off x="11805874" y="2586185"/>
            <a:ext cx="194733" cy="20348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6" name="Rectangle 15"/>
          <p:cNvSpPr/>
          <p:nvPr/>
        </p:nvSpPr>
        <p:spPr>
          <a:xfrm>
            <a:off x="11802837" y="2395862"/>
            <a:ext cx="194733" cy="20348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7" name="Rectangle 16"/>
          <p:cNvSpPr/>
          <p:nvPr/>
        </p:nvSpPr>
        <p:spPr>
          <a:xfrm>
            <a:off x="11802838" y="2019852"/>
            <a:ext cx="194733" cy="3849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8" name="Rectangle 17"/>
          <p:cNvSpPr/>
          <p:nvPr/>
        </p:nvSpPr>
        <p:spPr>
          <a:xfrm>
            <a:off x="7843519" y="5448582"/>
            <a:ext cx="414000" cy="41373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9" name="Rectangle 18"/>
          <p:cNvSpPr/>
          <p:nvPr/>
        </p:nvSpPr>
        <p:spPr>
          <a:xfrm>
            <a:off x="8685692" y="5448582"/>
            <a:ext cx="414000" cy="41373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0" name="Rectangle 19"/>
          <p:cNvSpPr/>
          <p:nvPr/>
        </p:nvSpPr>
        <p:spPr>
          <a:xfrm>
            <a:off x="8228155" y="4491883"/>
            <a:ext cx="414000" cy="41373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pic>
        <p:nvPicPr>
          <p:cNvPr id="21" name="Image 20"/>
          <p:cNvPicPr>
            <a:picLocks noChangeAspect="1"/>
          </p:cNvPicPr>
          <p:nvPr/>
        </p:nvPicPr>
        <p:blipFill rotWithShape="1">
          <a:blip r:embed="rId5"/>
          <a:srcRect r="8373"/>
          <a:stretch/>
        </p:blipFill>
        <p:spPr>
          <a:xfrm>
            <a:off x="759633" y="5983416"/>
            <a:ext cx="5549649" cy="545115"/>
          </a:xfrm>
          <a:prstGeom prst="rect">
            <a:avLst/>
          </a:prstGeom>
        </p:spPr>
      </p:pic>
      <p:sp>
        <p:nvSpPr>
          <p:cNvPr id="22" name="Titre 1"/>
          <p:cNvSpPr txBox="1">
            <a:spLocks/>
          </p:cNvSpPr>
          <p:nvPr/>
        </p:nvSpPr>
        <p:spPr>
          <a:xfrm>
            <a:off x="720805" y="279400"/>
            <a:ext cx="10283798" cy="977900"/>
          </a:xfrm>
          <a:prstGeom prst="rect">
            <a:avLst/>
          </a:prstGeom>
        </p:spPr>
        <p:txBody>
          <a:bodyPr vert="horz" lIns="91440" tIns="45720" rIns="91440" bIns="45720" rtlCol="0" anchor="ctr">
            <a:normAutofit fontScale="9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a:t>
            </a:r>
            <a:r>
              <a:rPr lang="fr-FR" sz="3600" b="1" dirty="0" smtClean="0">
                <a:effectLst>
                  <a:outerShdw blurRad="38100" dist="38100" dir="2700000" algn="tl">
                    <a:srgbClr val="000000">
                      <a:alpha val="43137"/>
                    </a:srgbClr>
                  </a:outerShdw>
                </a:effectLst>
              </a:rPr>
              <a:t>#3 Data model and #4,5 </a:t>
            </a:r>
            <a:r>
              <a:rPr lang="fr-FR" sz="3600" b="1" dirty="0" err="1" smtClean="0">
                <a:effectLst>
                  <a:outerShdw blurRad="38100" dist="38100" dir="2700000" algn="tl">
                    <a:srgbClr val="000000">
                      <a:alpha val="43137"/>
                    </a:srgbClr>
                  </a:outerShdw>
                </a:effectLst>
              </a:rPr>
              <a:t>Query</a:t>
            </a:r>
            <a:r>
              <a:rPr lang="fr-FR" sz="3600" b="1" dirty="0" smtClean="0">
                <a:effectLst>
                  <a:outerShdw blurRad="38100" dist="38100" dir="2700000" algn="tl">
                    <a:srgbClr val="000000">
                      <a:alpha val="43137"/>
                    </a:srgbClr>
                  </a:outerShdw>
                </a:effectLst>
              </a:rPr>
              <a:t> performance</a:t>
            </a:r>
            <a:endParaRPr lang="fr-FR" sz="3600" dirty="0"/>
          </a:p>
        </p:txBody>
      </p:sp>
    </p:spTree>
    <p:extLst>
      <p:ext uri="{BB962C8B-B14F-4D97-AF65-F5344CB8AC3E}">
        <p14:creationId xmlns:p14="http://schemas.microsoft.com/office/powerpoint/2010/main" val="123480983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8" y="986965"/>
            <a:ext cx="5254399" cy="4062651"/>
          </a:xfrm>
          <a:prstGeom prst="rect">
            <a:avLst/>
          </a:prstGeom>
          <a:noFill/>
        </p:spPr>
        <p:txBody>
          <a:bodyPr wrap="square" rtlCol="0">
            <a:spAutoFit/>
          </a:bodyPr>
          <a:lstStyle/>
          <a:p>
            <a:r>
              <a:rPr lang="fr-BE" sz="2400" b="1" dirty="0" smtClean="0"/>
              <a:t>1. </a:t>
            </a:r>
            <a:r>
              <a:rPr lang="fr-BE" sz="2400" b="1" dirty="0" err="1" smtClean="0"/>
              <a:t>Partitioning</a:t>
            </a:r>
            <a:r>
              <a:rPr lang="fr-BE" sz="2400" b="1" dirty="0" smtClean="0"/>
              <a:t> key (composite)</a:t>
            </a:r>
            <a:r>
              <a:rPr lang="fr-BE" b="1" u="sng" dirty="0" smtClean="0"/>
              <a:t/>
            </a:r>
            <a:br>
              <a:rPr lang="fr-BE" b="1" u="sng" dirty="0" smtClean="0"/>
            </a:br>
            <a:endParaRPr lang="fr-BE" b="1" u="sng" dirty="0" smtClean="0"/>
          </a:p>
          <a:p>
            <a:endParaRPr lang="fr-BE" dirty="0" smtClean="0"/>
          </a:p>
          <a:p>
            <a:endParaRPr lang="fr-BE" dirty="0"/>
          </a:p>
          <a:p>
            <a:endParaRPr lang="fr-BE" dirty="0" smtClean="0"/>
          </a:p>
          <a:p>
            <a:endParaRPr lang="fr-BE" dirty="0"/>
          </a:p>
          <a:p>
            <a:endParaRPr lang="fr-BE" dirty="0" smtClean="0"/>
          </a:p>
          <a:p>
            <a:endParaRPr lang="fr-BE" dirty="0" smtClean="0"/>
          </a:p>
          <a:p>
            <a:endParaRPr lang="fr-BE" dirty="0"/>
          </a:p>
          <a:p>
            <a:endParaRPr lang="fr-BE" dirty="0" smtClean="0"/>
          </a:p>
          <a:p>
            <a:endParaRPr lang="fr-BE" b="1" dirty="0"/>
          </a:p>
          <a:p>
            <a:r>
              <a:rPr lang="fr-BE" dirty="0" smtClean="0"/>
              <a:t/>
            </a:r>
            <a:br>
              <a:rPr lang="fr-BE" dirty="0" smtClean="0"/>
            </a:br>
            <a:endParaRPr lang="fr-BE" b="1" dirty="0" smtClean="0"/>
          </a:p>
          <a:p>
            <a:endParaRPr lang="fr-BE" dirty="0"/>
          </a:p>
        </p:txBody>
      </p:sp>
      <p:sp>
        <p:nvSpPr>
          <p:cNvPr id="3" name="Rectangle 2"/>
          <p:cNvSpPr/>
          <p:nvPr/>
        </p:nvSpPr>
        <p:spPr>
          <a:xfrm>
            <a:off x="1192696" y="3703245"/>
            <a:ext cx="2067339" cy="278295"/>
          </a:xfrm>
          <a:prstGeom prst="rect">
            <a:avLst/>
          </a:prstGeom>
          <a:noFill/>
          <a:ln w="38100">
            <a:solidFill>
              <a:srgbClr val="D616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pic>
        <p:nvPicPr>
          <p:cNvPr id="22" name="Image 21"/>
          <p:cNvPicPr>
            <a:picLocks noChangeAspect="1"/>
          </p:cNvPicPr>
          <p:nvPr/>
        </p:nvPicPr>
        <p:blipFill>
          <a:blip r:embed="rId2"/>
          <a:stretch>
            <a:fillRect/>
          </a:stretch>
        </p:blipFill>
        <p:spPr>
          <a:xfrm>
            <a:off x="599261" y="1706098"/>
            <a:ext cx="4082806" cy="2660986"/>
          </a:xfrm>
          <a:prstGeom prst="rect">
            <a:avLst/>
          </a:prstGeom>
        </p:spPr>
      </p:pic>
      <p:sp>
        <p:nvSpPr>
          <p:cNvPr id="23" name="Rectangle 22"/>
          <p:cNvSpPr/>
          <p:nvPr/>
        </p:nvSpPr>
        <p:spPr>
          <a:xfrm>
            <a:off x="1192696" y="3720179"/>
            <a:ext cx="2922104" cy="278295"/>
          </a:xfrm>
          <a:prstGeom prst="rect">
            <a:avLst/>
          </a:prstGeom>
          <a:noFill/>
          <a:ln w="38100">
            <a:solidFill>
              <a:srgbClr val="D616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44" name="Titre 1"/>
          <p:cNvSpPr txBox="1">
            <a:spLocks/>
          </p:cNvSpPr>
          <p:nvPr/>
        </p:nvSpPr>
        <p:spPr>
          <a:xfrm>
            <a:off x="720805" y="279400"/>
            <a:ext cx="10283798" cy="977900"/>
          </a:xfrm>
          <a:prstGeom prst="rect">
            <a:avLst/>
          </a:prstGeom>
        </p:spPr>
        <p:txBody>
          <a:bodyPr vert="horz" lIns="91440" tIns="45720" rIns="91440" bIns="45720" rtlCol="0" anchor="ctr">
            <a:normAutofit fontScale="9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a:t>
            </a:r>
            <a:r>
              <a:rPr lang="fr-FR" sz="3600" b="1" dirty="0" smtClean="0">
                <a:effectLst>
                  <a:outerShdw blurRad="38100" dist="38100" dir="2700000" algn="tl">
                    <a:srgbClr val="000000">
                      <a:alpha val="43137"/>
                    </a:srgbClr>
                  </a:outerShdw>
                </a:effectLst>
              </a:rPr>
              <a:t>#3 Data model and #4,5 </a:t>
            </a:r>
            <a:r>
              <a:rPr lang="fr-FR" sz="3600" b="1" dirty="0" err="1" smtClean="0">
                <a:effectLst>
                  <a:outerShdw blurRad="38100" dist="38100" dir="2700000" algn="tl">
                    <a:srgbClr val="000000">
                      <a:alpha val="43137"/>
                    </a:srgbClr>
                  </a:outerShdw>
                </a:effectLst>
              </a:rPr>
              <a:t>Query</a:t>
            </a:r>
            <a:r>
              <a:rPr lang="fr-FR" sz="3600" b="1" dirty="0" smtClean="0">
                <a:effectLst>
                  <a:outerShdw blurRad="38100" dist="38100" dir="2700000" algn="tl">
                    <a:srgbClr val="000000">
                      <a:alpha val="43137"/>
                    </a:srgbClr>
                  </a:outerShdw>
                </a:effectLst>
              </a:rPr>
              <a:t> performance</a:t>
            </a:r>
            <a:endParaRPr lang="fr-FR" sz="3600" dirty="0"/>
          </a:p>
        </p:txBody>
      </p:sp>
    </p:spTree>
    <p:extLst>
      <p:ext uri="{BB962C8B-B14F-4D97-AF65-F5344CB8AC3E}">
        <p14:creationId xmlns:p14="http://schemas.microsoft.com/office/powerpoint/2010/main" val="37559144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673100" y="279400"/>
            <a:ext cx="4762500"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900" b="1" dirty="0" err="1" smtClean="0">
                <a:effectLst>
                  <a:outerShdw blurRad="38100" dist="38100" dir="2700000" algn="tl">
                    <a:srgbClr val="000000">
                      <a:alpha val="43137"/>
                    </a:srgbClr>
                  </a:outerShdw>
                </a:effectLst>
              </a:rPr>
              <a:t>Consistency</a:t>
            </a:r>
            <a:endParaRPr lang="fr-FR" sz="3900" dirty="0"/>
          </a:p>
        </p:txBody>
      </p:sp>
      <p:sp>
        <p:nvSpPr>
          <p:cNvPr id="5" name="Espace réservé du contenu 2"/>
          <p:cNvSpPr>
            <a:spLocks noGrp="1"/>
          </p:cNvSpPr>
          <p:nvPr>
            <p:ph idx="1"/>
          </p:nvPr>
        </p:nvSpPr>
        <p:spPr>
          <a:xfrm>
            <a:off x="673100" y="1762125"/>
            <a:ext cx="10515600" cy="4351338"/>
          </a:xfrm>
        </p:spPr>
        <p:txBody>
          <a:bodyPr/>
          <a:lstStyle/>
          <a:p>
            <a:pPr marL="0" indent="0">
              <a:buNone/>
            </a:pPr>
            <a:r>
              <a:rPr lang="fr-BE" dirty="0" err="1" smtClean="0"/>
              <a:t>Every</a:t>
            </a:r>
            <a:r>
              <a:rPr lang="fr-BE" dirty="0" smtClean="0"/>
              <a:t> </a:t>
            </a:r>
            <a:r>
              <a:rPr lang="fr-BE" dirty="0" err="1" smtClean="0"/>
              <a:t>read</a:t>
            </a:r>
            <a:r>
              <a:rPr lang="fr-BE" dirty="0" smtClean="0"/>
              <a:t> </a:t>
            </a:r>
            <a:r>
              <a:rPr lang="fr-BE" dirty="0" err="1" smtClean="0"/>
              <a:t>receives</a:t>
            </a:r>
            <a:r>
              <a:rPr lang="fr-BE" dirty="0" smtClean="0"/>
              <a:t> the </a:t>
            </a:r>
            <a:r>
              <a:rPr lang="fr-BE" dirty="0" err="1" smtClean="0"/>
              <a:t>most</a:t>
            </a:r>
            <a:r>
              <a:rPr lang="fr-BE" dirty="0" smtClean="0"/>
              <a:t> </a:t>
            </a:r>
            <a:r>
              <a:rPr lang="fr-BE" dirty="0" err="1" smtClean="0"/>
              <a:t>recent</a:t>
            </a:r>
            <a:r>
              <a:rPr lang="fr-BE" dirty="0" smtClean="0"/>
              <a:t> </a:t>
            </a:r>
            <a:r>
              <a:rPr lang="fr-BE" dirty="0" err="1" smtClean="0"/>
              <a:t>write</a:t>
            </a:r>
            <a:r>
              <a:rPr lang="fr-BE" dirty="0" smtClean="0"/>
              <a:t> (or an </a:t>
            </a:r>
            <a:r>
              <a:rPr lang="fr-BE" dirty="0" err="1" smtClean="0"/>
              <a:t>error</a:t>
            </a:r>
            <a:r>
              <a:rPr lang="fr-BE" dirty="0" smtClean="0"/>
              <a:t>)</a:t>
            </a:r>
            <a:br>
              <a:rPr lang="fr-BE" dirty="0" smtClean="0"/>
            </a:br>
            <a:r>
              <a:rPr lang="fr-BE" dirty="0" smtClean="0"/>
              <a:t/>
            </a:r>
            <a:br>
              <a:rPr lang="fr-BE" dirty="0" smtClean="0"/>
            </a:br>
            <a:r>
              <a:rPr lang="fr-BE" dirty="0" smtClean="0"/>
              <a:t/>
            </a:r>
            <a:br>
              <a:rPr lang="fr-BE" dirty="0" smtClean="0"/>
            </a:br>
            <a:endParaRPr lang="fr-BE" dirty="0"/>
          </a:p>
        </p:txBody>
      </p:sp>
    </p:spTree>
    <p:extLst>
      <p:ext uri="{BB962C8B-B14F-4D97-AF65-F5344CB8AC3E}">
        <p14:creationId xmlns:p14="http://schemas.microsoft.com/office/powerpoint/2010/main" val="203781348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8" y="986965"/>
            <a:ext cx="5254399" cy="4062651"/>
          </a:xfrm>
          <a:prstGeom prst="rect">
            <a:avLst/>
          </a:prstGeom>
          <a:noFill/>
        </p:spPr>
        <p:txBody>
          <a:bodyPr wrap="square" rtlCol="0">
            <a:spAutoFit/>
          </a:bodyPr>
          <a:lstStyle/>
          <a:p>
            <a:r>
              <a:rPr lang="fr-BE" sz="2400" b="1" dirty="0" smtClean="0"/>
              <a:t>1. </a:t>
            </a:r>
            <a:r>
              <a:rPr lang="fr-BE" sz="2400" b="1" dirty="0" err="1" smtClean="0"/>
              <a:t>Partitioning</a:t>
            </a:r>
            <a:r>
              <a:rPr lang="fr-BE" sz="2400" b="1" dirty="0" smtClean="0"/>
              <a:t> key (composite)</a:t>
            </a:r>
            <a:r>
              <a:rPr lang="fr-BE" b="1" u="sng" dirty="0" smtClean="0"/>
              <a:t/>
            </a:r>
            <a:br>
              <a:rPr lang="fr-BE" b="1" u="sng" dirty="0" smtClean="0"/>
            </a:br>
            <a:endParaRPr lang="fr-BE" b="1" u="sng" dirty="0" smtClean="0"/>
          </a:p>
          <a:p>
            <a:endParaRPr lang="fr-BE" dirty="0" smtClean="0"/>
          </a:p>
          <a:p>
            <a:endParaRPr lang="fr-BE" dirty="0"/>
          </a:p>
          <a:p>
            <a:endParaRPr lang="fr-BE" dirty="0" smtClean="0"/>
          </a:p>
          <a:p>
            <a:endParaRPr lang="fr-BE" dirty="0"/>
          </a:p>
          <a:p>
            <a:endParaRPr lang="fr-BE" dirty="0" smtClean="0"/>
          </a:p>
          <a:p>
            <a:endParaRPr lang="fr-BE" dirty="0" smtClean="0"/>
          </a:p>
          <a:p>
            <a:endParaRPr lang="fr-BE" dirty="0"/>
          </a:p>
          <a:p>
            <a:endParaRPr lang="fr-BE" dirty="0" smtClean="0"/>
          </a:p>
          <a:p>
            <a:endParaRPr lang="fr-BE" b="1" dirty="0"/>
          </a:p>
          <a:p>
            <a:r>
              <a:rPr lang="fr-BE" dirty="0" smtClean="0"/>
              <a:t/>
            </a:r>
            <a:br>
              <a:rPr lang="fr-BE" dirty="0" smtClean="0"/>
            </a:br>
            <a:endParaRPr lang="fr-BE" b="1" dirty="0" smtClean="0"/>
          </a:p>
          <a:p>
            <a:endParaRPr lang="en-US" dirty="0" smtClean="0"/>
          </a:p>
        </p:txBody>
      </p:sp>
      <p:sp>
        <p:nvSpPr>
          <p:cNvPr id="3" name="Rectangle 2"/>
          <p:cNvSpPr/>
          <p:nvPr/>
        </p:nvSpPr>
        <p:spPr>
          <a:xfrm>
            <a:off x="1192696" y="3703245"/>
            <a:ext cx="2067339" cy="278295"/>
          </a:xfrm>
          <a:prstGeom prst="rect">
            <a:avLst/>
          </a:prstGeom>
          <a:noFill/>
          <a:ln w="38100">
            <a:solidFill>
              <a:srgbClr val="D616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8" name="Rectangle 17"/>
          <p:cNvSpPr/>
          <p:nvPr/>
        </p:nvSpPr>
        <p:spPr>
          <a:xfrm>
            <a:off x="7843519" y="5448582"/>
            <a:ext cx="414000" cy="41373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9" name="Rectangle 18"/>
          <p:cNvSpPr/>
          <p:nvPr/>
        </p:nvSpPr>
        <p:spPr>
          <a:xfrm>
            <a:off x="8685692" y="5448582"/>
            <a:ext cx="414000" cy="41373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0" name="Rectangle 19"/>
          <p:cNvSpPr/>
          <p:nvPr/>
        </p:nvSpPr>
        <p:spPr>
          <a:xfrm>
            <a:off x="8228155" y="4491883"/>
            <a:ext cx="414000" cy="41373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pic>
        <p:nvPicPr>
          <p:cNvPr id="22" name="Image 21"/>
          <p:cNvPicPr>
            <a:picLocks noChangeAspect="1"/>
          </p:cNvPicPr>
          <p:nvPr/>
        </p:nvPicPr>
        <p:blipFill>
          <a:blip r:embed="rId2"/>
          <a:stretch>
            <a:fillRect/>
          </a:stretch>
        </p:blipFill>
        <p:spPr>
          <a:xfrm>
            <a:off x="599261" y="1706098"/>
            <a:ext cx="4082806" cy="2660986"/>
          </a:xfrm>
          <a:prstGeom prst="rect">
            <a:avLst/>
          </a:prstGeom>
        </p:spPr>
      </p:pic>
      <p:sp>
        <p:nvSpPr>
          <p:cNvPr id="23" name="Rectangle 22"/>
          <p:cNvSpPr/>
          <p:nvPr/>
        </p:nvSpPr>
        <p:spPr>
          <a:xfrm>
            <a:off x="1192696" y="3720179"/>
            <a:ext cx="2922104" cy="278295"/>
          </a:xfrm>
          <a:prstGeom prst="rect">
            <a:avLst/>
          </a:prstGeom>
          <a:noFill/>
          <a:ln w="38100">
            <a:solidFill>
              <a:srgbClr val="D616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pic>
        <p:nvPicPr>
          <p:cNvPr id="24" name="Image 23" descr="CompositeDataDistributionNodes"/>
          <p:cNvPicPr/>
          <p:nvPr/>
        </p:nvPicPr>
        <p:blipFill>
          <a:blip r:embed="rId3">
            <a:extLst>
              <a:ext uri="{28A0092B-C50C-407E-A947-70E740481C1C}">
                <a14:useLocalDpi xmlns:a14="http://schemas.microsoft.com/office/drawing/2010/main" val="0"/>
              </a:ext>
            </a:extLst>
          </a:blip>
          <a:srcRect/>
          <a:stretch>
            <a:fillRect/>
          </a:stretch>
        </p:blipFill>
        <p:spPr bwMode="auto">
          <a:xfrm>
            <a:off x="6678641" y="3449296"/>
            <a:ext cx="3582375" cy="3220029"/>
          </a:xfrm>
          <a:prstGeom prst="rect">
            <a:avLst/>
          </a:prstGeom>
          <a:noFill/>
          <a:ln>
            <a:noFill/>
          </a:ln>
        </p:spPr>
      </p:pic>
      <p:pic>
        <p:nvPicPr>
          <p:cNvPr id="33" name="Image 32"/>
          <p:cNvPicPr>
            <a:picLocks noChangeAspect="1"/>
          </p:cNvPicPr>
          <p:nvPr/>
        </p:nvPicPr>
        <p:blipFill>
          <a:blip r:embed="rId4"/>
          <a:stretch>
            <a:fillRect/>
          </a:stretch>
        </p:blipFill>
        <p:spPr>
          <a:xfrm>
            <a:off x="4869010" y="1791100"/>
            <a:ext cx="7198239" cy="1248627"/>
          </a:xfrm>
          <a:prstGeom prst="rect">
            <a:avLst/>
          </a:prstGeom>
        </p:spPr>
      </p:pic>
      <p:sp>
        <p:nvSpPr>
          <p:cNvPr id="34" name="Titre 1"/>
          <p:cNvSpPr txBox="1">
            <a:spLocks/>
          </p:cNvSpPr>
          <p:nvPr/>
        </p:nvSpPr>
        <p:spPr>
          <a:xfrm>
            <a:off x="720805" y="279400"/>
            <a:ext cx="10283798" cy="977900"/>
          </a:xfrm>
          <a:prstGeom prst="rect">
            <a:avLst/>
          </a:prstGeom>
        </p:spPr>
        <p:txBody>
          <a:bodyPr vert="horz" lIns="91440" tIns="45720" rIns="91440" bIns="45720" rtlCol="0" anchor="ctr">
            <a:normAutofit fontScale="9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a:t>
            </a:r>
            <a:r>
              <a:rPr lang="fr-FR" sz="3600" b="1" dirty="0" smtClean="0">
                <a:effectLst>
                  <a:outerShdw blurRad="38100" dist="38100" dir="2700000" algn="tl">
                    <a:srgbClr val="000000">
                      <a:alpha val="43137"/>
                    </a:srgbClr>
                  </a:outerShdw>
                </a:effectLst>
              </a:rPr>
              <a:t>#3 Data model and #4,5 </a:t>
            </a:r>
            <a:r>
              <a:rPr lang="fr-FR" sz="3600" b="1" dirty="0" err="1" smtClean="0">
                <a:effectLst>
                  <a:outerShdw blurRad="38100" dist="38100" dir="2700000" algn="tl">
                    <a:srgbClr val="000000">
                      <a:alpha val="43137"/>
                    </a:srgbClr>
                  </a:outerShdw>
                </a:effectLst>
              </a:rPr>
              <a:t>Query</a:t>
            </a:r>
            <a:r>
              <a:rPr lang="fr-FR" sz="3600" b="1" dirty="0" smtClean="0">
                <a:effectLst>
                  <a:outerShdw blurRad="38100" dist="38100" dir="2700000" algn="tl">
                    <a:srgbClr val="000000">
                      <a:alpha val="43137"/>
                    </a:srgbClr>
                  </a:outerShdw>
                </a:effectLst>
              </a:rPr>
              <a:t> performance</a:t>
            </a:r>
            <a:endParaRPr lang="fr-FR" sz="3600" dirty="0"/>
          </a:p>
        </p:txBody>
      </p:sp>
    </p:spTree>
    <p:extLst>
      <p:ext uri="{BB962C8B-B14F-4D97-AF65-F5344CB8AC3E}">
        <p14:creationId xmlns:p14="http://schemas.microsoft.com/office/powerpoint/2010/main" val="106051905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8" y="986965"/>
            <a:ext cx="5254399" cy="4893647"/>
          </a:xfrm>
          <a:prstGeom prst="rect">
            <a:avLst/>
          </a:prstGeom>
          <a:noFill/>
        </p:spPr>
        <p:txBody>
          <a:bodyPr wrap="square" rtlCol="0">
            <a:spAutoFit/>
          </a:bodyPr>
          <a:lstStyle/>
          <a:p>
            <a:r>
              <a:rPr lang="fr-BE" sz="2400" b="1" dirty="0" smtClean="0"/>
              <a:t>1. </a:t>
            </a:r>
            <a:r>
              <a:rPr lang="fr-BE" sz="2400" b="1" dirty="0" err="1" smtClean="0"/>
              <a:t>Partitioning</a:t>
            </a:r>
            <a:r>
              <a:rPr lang="fr-BE" sz="2400" b="1" dirty="0" smtClean="0"/>
              <a:t> key (composite)</a:t>
            </a:r>
            <a:r>
              <a:rPr lang="fr-BE" b="1" u="sng" dirty="0" smtClean="0"/>
              <a:t/>
            </a:r>
            <a:br>
              <a:rPr lang="fr-BE" b="1" u="sng" dirty="0" smtClean="0"/>
            </a:br>
            <a:endParaRPr lang="fr-BE" b="1" u="sng" dirty="0" smtClean="0"/>
          </a:p>
          <a:p>
            <a:endParaRPr lang="fr-BE" dirty="0" smtClean="0"/>
          </a:p>
          <a:p>
            <a:endParaRPr lang="fr-BE" dirty="0"/>
          </a:p>
          <a:p>
            <a:endParaRPr lang="fr-BE" dirty="0" smtClean="0"/>
          </a:p>
          <a:p>
            <a:endParaRPr lang="fr-BE" dirty="0"/>
          </a:p>
          <a:p>
            <a:endParaRPr lang="fr-BE" dirty="0" smtClean="0"/>
          </a:p>
          <a:p>
            <a:endParaRPr lang="fr-BE" dirty="0" smtClean="0"/>
          </a:p>
          <a:p>
            <a:endParaRPr lang="fr-BE" dirty="0"/>
          </a:p>
          <a:p>
            <a:endParaRPr lang="fr-BE" dirty="0" smtClean="0"/>
          </a:p>
          <a:p>
            <a:endParaRPr lang="fr-BE" b="1" dirty="0"/>
          </a:p>
          <a:p>
            <a:r>
              <a:rPr lang="fr-BE" dirty="0" smtClean="0"/>
              <a:t/>
            </a:r>
            <a:br>
              <a:rPr lang="fr-BE" dirty="0" smtClean="0"/>
            </a:br>
            <a:endParaRPr lang="fr-BE" b="1" dirty="0" smtClean="0"/>
          </a:p>
          <a:p>
            <a:endParaRPr lang="en-US" dirty="0" smtClean="0"/>
          </a:p>
          <a:p>
            <a:r>
              <a:rPr lang="en-US" dirty="0" smtClean="0"/>
              <a:t>A </a:t>
            </a:r>
            <a:r>
              <a:rPr lang="en-US" dirty="0"/>
              <a:t>data fetch query without a partition key in the </a:t>
            </a:r>
            <a:r>
              <a:rPr lang="en-US" i="1" dirty="0"/>
              <a:t>where</a:t>
            </a:r>
            <a:r>
              <a:rPr lang="en-US" dirty="0"/>
              <a:t> clause results in an inefficient full cluster scan.</a:t>
            </a:r>
            <a:endParaRPr lang="fr-BE" dirty="0"/>
          </a:p>
        </p:txBody>
      </p:sp>
      <p:sp>
        <p:nvSpPr>
          <p:cNvPr id="3" name="Rectangle 2"/>
          <p:cNvSpPr/>
          <p:nvPr/>
        </p:nvSpPr>
        <p:spPr>
          <a:xfrm>
            <a:off x="1192696" y="3703245"/>
            <a:ext cx="2067339" cy="278295"/>
          </a:xfrm>
          <a:prstGeom prst="rect">
            <a:avLst/>
          </a:prstGeom>
          <a:noFill/>
          <a:ln w="38100">
            <a:solidFill>
              <a:srgbClr val="D616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8" name="Rectangle 17"/>
          <p:cNvSpPr/>
          <p:nvPr/>
        </p:nvSpPr>
        <p:spPr>
          <a:xfrm>
            <a:off x="7843519" y="5448582"/>
            <a:ext cx="414000" cy="41373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9" name="Rectangle 18"/>
          <p:cNvSpPr/>
          <p:nvPr/>
        </p:nvSpPr>
        <p:spPr>
          <a:xfrm>
            <a:off x="8685692" y="5448582"/>
            <a:ext cx="414000" cy="41373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0" name="Rectangle 19"/>
          <p:cNvSpPr/>
          <p:nvPr/>
        </p:nvSpPr>
        <p:spPr>
          <a:xfrm>
            <a:off x="8228155" y="4491883"/>
            <a:ext cx="414000" cy="41373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pic>
        <p:nvPicPr>
          <p:cNvPr id="22" name="Image 21"/>
          <p:cNvPicPr>
            <a:picLocks noChangeAspect="1"/>
          </p:cNvPicPr>
          <p:nvPr/>
        </p:nvPicPr>
        <p:blipFill>
          <a:blip r:embed="rId2"/>
          <a:stretch>
            <a:fillRect/>
          </a:stretch>
        </p:blipFill>
        <p:spPr>
          <a:xfrm>
            <a:off x="599261" y="1706098"/>
            <a:ext cx="4082806" cy="2660986"/>
          </a:xfrm>
          <a:prstGeom prst="rect">
            <a:avLst/>
          </a:prstGeom>
        </p:spPr>
      </p:pic>
      <p:sp>
        <p:nvSpPr>
          <p:cNvPr id="23" name="Rectangle 22"/>
          <p:cNvSpPr/>
          <p:nvPr/>
        </p:nvSpPr>
        <p:spPr>
          <a:xfrm>
            <a:off x="1192696" y="3720179"/>
            <a:ext cx="2922104" cy="278295"/>
          </a:xfrm>
          <a:prstGeom prst="rect">
            <a:avLst/>
          </a:prstGeom>
          <a:noFill/>
          <a:ln w="38100">
            <a:solidFill>
              <a:srgbClr val="D616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pic>
        <p:nvPicPr>
          <p:cNvPr id="24" name="Image 23" descr="CompositeDataDistributionNodes"/>
          <p:cNvPicPr/>
          <p:nvPr/>
        </p:nvPicPr>
        <p:blipFill>
          <a:blip r:embed="rId3">
            <a:extLst>
              <a:ext uri="{28A0092B-C50C-407E-A947-70E740481C1C}">
                <a14:useLocalDpi xmlns:a14="http://schemas.microsoft.com/office/drawing/2010/main" val="0"/>
              </a:ext>
            </a:extLst>
          </a:blip>
          <a:srcRect/>
          <a:stretch>
            <a:fillRect/>
          </a:stretch>
        </p:blipFill>
        <p:spPr bwMode="auto">
          <a:xfrm>
            <a:off x="6678641" y="3449296"/>
            <a:ext cx="3582375" cy="3220029"/>
          </a:xfrm>
          <a:prstGeom prst="rect">
            <a:avLst/>
          </a:prstGeom>
          <a:noFill/>
          <a:ln>
            <a:noFill/>
          </a:ln>
        </p:spPr>
      </p:pic>
      <p:pic>
        <p:nvPicPr>
          <p:cNvPr id="26" name="Image 25"/>
          <p:cNvPicPr>
            <a:picLocks noChangeAspect="1"/>
          </p:cNvPicPr>
          <p:nvPr/>
        </p:nvPicPr>
        <p:blipFill rotWithShape="1">
          <a:blip r:embed="rId4"/>
          <a:srcRect r="28787"/>
          <a:stretch/>
        </p:blipFill>
        <p:spPr>
          <a:xfrm>
            <a:off x="673100" y="5803539"/>
            <a:ext cx="5609167" cy="601742"/>
          </a:xfrm>
          <a:prstGeom prst="rect">
            <a:avLst/>
          </a:prstGeom>
        </p:spPr>
      </p:pic>
      <p:pic>
        <p:nvPicPr>
          <p:cNvPr id="27" name="Image 26"/>
          <p:cNvPicPr>
            <a:picLocks noChangeAspect="1"/>
          </p:cNvPicPr>
          <p:nvPr/>
        </p:nvPicPr>
        <p:blipFill rotWithShape="1">
          <a:blip r:embed="rId4"/>
          <a:srcRect l="-1" t="16106" r="95446"/>
          <a:stretch/>
        </p:blipFill>
        <p:spPr>
          <a:xfrm>
            <a:off x="673101" y="6306062"/>
            <a:ext cx="358774" cy="504827"/>
          </a:xfrm>
          <a:prstGeom prst="rect">
            <a:avLst/>
          </a:prstGeom>
        </p:spPr>
      </p:pic>
      <p:pic>
        <p:nvPicPr>
          <p:cNvPr id="28" name="Image 27"/>
          <p:cNvPicPr>
            <a:picLocks noChangeAspect="1"/>
          </p:cNvPicPr>
          <p:nvPr/>
        </p:nvPicPr>
        <p:blipFill rotWithShape="1">
          <a:blip r:embed="rId4"/>
          <a:srcRect l="70594" t="16106"/>
          <a:stretch/>
        </p:blipFill>
        <p:spPr>
          <a:xfrm>
            <a:off x="887132" y="6306061"/>
            <a:ext cx="2316267" cy="504827"/>
          </a:xfrm>
          <a:prstGeom prst="rect">
            <a:avLst/>
          </a:prstGeom>
        </p:spPr>
      </p:pic>
      <p:pic>
        <p:nvPicPr>
          <p:cNvPr id="29" name="Image 28"/>
          <p:cNvPicPr>
            <a:picLocks noChangeAspect="1"/>
          </p:cNvPicPr>
          <p:nvPr/>
        </p:nvPicPr>
        <p:blipFill rotWithShape="1">
          <a:blip r:embed="rId4"/>
          <a:srcRect l="95120" t="16106"/>
          <a:stretch/>
        </p:blipFill>
        <p:spPr>
          <a:xfrm>
            <a:off x="3093296" y="6306060"/>
            <a:ext cx="384387" cy="504827"/>
          </a:xfrm>
          <a:prstGeom prst="rect">
            <a:avLst/>
          </a:prstGeom>
        </p:spPr>
      </p:pic>
      <p:pic>
        <p:nvPicPr>
          <p:cNvPr id="30" name="Image 29"/>
          <p:cNvPicPr>
            <a:picLocks noChangeAspect="1"/>
          </p:cNvPicPr>
          <p:nvPr/>
        </p:nvPicPr>
        <p:blipFill rotWithShape="1">
          <a:blip r:embed="rId4"/>
          <a:srcRect l="95120" t="16106"/>
          <a:stretch/>
        </p:blipFill>
        <p:spPr>
          <a:xfrm>
            <a:off x="3412587" y="6306060"/>
            <a:ext cx="384387" cy="504827"/>
          </a:xfrm>
          <a:prstGeom prst="rect">
            <a:avLst/>
          </a:prstGeom>
        </p:spPr>
      </p:pic>
      <p:pic>
        <p:nvPicPr>
          <p:cNvPr id="31" name="Image 30"/>
          <p:cNvPicPr>
            <a:picLocks noChangeAspect="1"/>
          </p:cNvPicPr>
          <p:nvPr/>
        </p:nvPicPr>
        <p:blipFill rotWithShape="1">
          <a:blip r:embed="rId4"/>
          <a:srcRect l="95120" t="16106"/>
          <a:stretch/>
        </p:blipFill>
        <p:spPr>
          <a:xfrm>
            <a:off x="3796974" y="6306060"/>
            <a:ext cx="384387" cy="504827"/>
          </a:xfrm>
          <a:prstGeom prst="rect">
            <a:avLst/>
          </a:prstGeom>
        </p:spPr>
      </p:pic>
      <p:pic>
        <p:nvPicPr>
          <p:cNvPr id="32" name="Image 31"/>
          <p:cNvPicPr>
            <a:picLocks noChangeAspect="1"/>
          </p:cNvPicPr>
          <p:nvPr/>
        </p:nvPicPr>
        <p:blipFill rotWithShape="1">
          <a:blip r:embed="rId4"/>
          <a:srcRect l="95120" t="16106"/>
          <a:stretch/>
        </p:blipFill>
        <p:spPr>
          <a:xfrm>
            <a:off x="4116265" y="6306060"/>
            <a:ext cx="384387" cy="504827"/>
          </a:xfrm>
          <a:prstGeom prst="rect">
            <a:avLst/>
          </a:prstGeom>
        </p:spPr>
      </p:pic>
      <p:pic>
        <p:nvPicPr>
          <p:cNvPr id="35" name="Image 34"/>
          <p:cNvPicPr>
            <a:picLocks noChangeAspect="1"/>
          </p:cNvPicPr>
          <p:nvPr/>
        </p:nvPicPr>
        <p:blipFill rotWithShape="1">
          <a:blip r:embed="rId4"/>
          <a:srcRect l="95120" t="16106"/>
          <a:stretch/>
        </p:blipFill>
        <p:spPr>
          <a:xfrm>
            <a:off x="4468020" y="6306060"/>
            <a:ext cx="384387" cy="504827"/>
          </a:xfrm>
          <a:prstGeom prst="rect">
            <a:avLst/>
          </a:prstGeom>
        </p:spPr>
      </p:pic>
      <p:pic>
        <p:nvPicPr>
          <p:cNvPr id="36" name="Image 35"/>
          <p:cNvPicPr>
            <a:picLocks noChangeAspect="1"/>
          </p:cNvPicPr>
          <p:nvPr/>
        </p:nvPicPr>
        <p:blipFill rotWithShape="1">
          <a:blip r:embed="rId4"/>
          <a:srcRect l="95120" t="16106"/>
          <a:stretch/>
        </p:blipFill>
        <p:spPr>
          <a:xfrm>
            <a:off x="4787311" y="6306060"/>
            <a:ext cx="384387" cy="504827"/>
          </a:xfrm>
          <a:prstGeom prst="rect">
            <a:avLst/>
          </a:prstGeom>
        </p:spPr>
      </p:pic>
      <p:pic>
        <p:nvPicPr>
          <p:cNvPr id="37" name="Image 36"/>
          <p:cNvPicPr>
            <a:picLocks noChangeAspect="1"/>
          </p:cNvPicPr>
          <p:nvPr/>
        </p:nvPicPr>
        <p:blipFill rotWithShape="1">
          <a:blip r:embed="rId4"/>
          <a:srcRect l="95120" t="16106"/>
          <a:stretch/>
        </p:blipFill>
        <p:spPr>
          <a:xfrm>
            <a:off x="5171698" y="6306060"/>
            <a:ext cx="384387" cy="504827"/>
          </a:xfrm>
          <a:prstGeom prst="rect">
            <a:avLst/>
          </a:prstGeom>
        </p:spPr>
      </p:pic>
      <p:pic>
        <p:nvPicPr>
          <p:cNvPr id="38" name="Image 37"/>
          <p:cNvPicPr>
            <a:picLocks noChangeAspect="1"/>
          </p:cNvPicPr>
          <p:nvPr/>
        </p:nvPicPr>
        <p:blipFill rotWithShape="1">
          <a:blip r:embed="rId4"/>
          <a:srcRect l="95120" t="16106"/>
          <a:stretch/>
        </p:blipFill>
        <p:spPr>
          <a:xfrm>
            <a:off x="5490989" y="6306060"/>
            <a:ext cx="384387" cy="504827"/>
          </a:xfrm>
          <a:prstGeom prst="rect">
            <a:avLst/>
          </a:prstGeom>
        </p:spPr>
      </p:pic>
      <p:pic>
        <p:nvPicPr>
          <p:cNvPr id="39" name="Image 38"/>
          <p:cNvPicPr>
            <a:picLocks noChangeAspect="1"/>
          </p:cNvPicPr>
          <p:nvPr/>
        </p:nvPicPr>
        <p:blipFill rotWithShape="1">
          <a:blip r:embed="rId4"/>
          <a:srcRect l="95120" t="16106"/>
          <a:stretch/>
        </p:blipFill>
        <p:spPr>
          <a:xfrm>
            <a:off x="5866958" y="6306060"/>
            <a:ext cx="384387" cy="504827"/>
          </a:xfrm>
          <a:prstGeom prst="rect">
            <a:avLst/>
          </a:prstGeom>
        </p:spPr>
      </p:pic>
      <p:pic>
        <p:nvPicPr>
          <p:cNvPr id="40" name="Image 39"/>
          <p:cNvPicPr>
            <a:picLocks noChangeAspect="1"/>
          </p:cNvPicPr>
          <p:nvPr/>
        </p:nvPicPr>
        <p:blipFill rotWithShape="1">
          <a:blip r:embed="rId4"/>
          <a:srcRect l="95120" t="16106"/>
          <a:stretch/>
        </p:blipFill>
        <p:spPr>
          <a:xfrm>
            <a:off x="5896830" y="6306059"/>
            <a:ext cx="384387" cy="504827"/>
          </a:xfrm>
          <a:prstGeom prst="rect">
            <a:avLst/>
          </a:prstGeom>
        </p:spPr>
      </p:pic>
      <p:pic>
        <p:nvPicPr>
          <p:cNvPr id="33" name="Image 32"/>
          <p:cNvPicPr>
            <a:picLocks noChangeAspect="1"/>
          </p:cNvPicPr>
          <p:nvPr/>
        </p:nvPicPr>
        <p:blipFill>
          <a:blip r:embed="rId5"/>
          <a:stretch>
            <a:fillRect/>
          </a:stretch>
        </p:blipFill>
        <p:spPr>
          <a:xfrm>
            <a:off x="4869010" y="1791100"/>
            <a:ext cx="7198239" cy="1248627"/>
          </a:xfrm>
          <a:prstGeom prst="rect">
            <a:avLst/>
          </a:prstGeom>
        </p:spPr>
      </p:pic>
      <p:sp>
        <p:nvSpPr>
          <p:cNvPr id="34" name="Titre 1"/>
          <p:cNvSpPr txBox="1">
            <a:spLocks/>
          </p:cNvSpPr>
          <p:nvPr/>
        </p:nvSpPr>
        <p:spPr>
          <a:xfrm>
            <a:off x="720805" y="279400"/>
            <a:ext cx="10283798" cy="977900"/>
          </a:xfrm>
          <a:prstGeom prst="rect">
            <a:avLst/>
          </a:prstGeom>
        </p:spPr>
        <p:txBody>
          <a:bodyPr vert="horz" lIns="91440" tIns="45720" rIns="91440" bIns="45720" rtlCol="0" anchor="ctr">
            <a:normAutofit fontScale="9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a:t>
            </a:r>
            <a:r>
              <a:rPr lang="fr-FR" sz="3600" b="1" dirty="0" smtClean="0">
                <a:effectLst>
                  <a:outerShdw blurRad="38100" dist="38100" dir="2700000" algn="tl">
                    <a:srgbClr val="000000">
                      <a:alpha val="43137"/>
                    </a:srgbClr>
                  </a:outerShdw>
                </a:effectLst>
              </a:rPr>
              <a:t>#3 Data model and #4,5 </a:t>
            </a:r>
            <a:r>
              <a:rPr lang="fr-FR" sz="3600" b="1" dirty="0" err="1" smtClean="0">
                <a:effectLst>
                  <a:outerShdw blurRad="38100" dist="38100" dir="2700000" algn="tl">
                    <a:srgbClr val="000000">
                      <a:alpha val="43137"/>
                    </a:srgbClr>
                  </a:outerShdw>
                </a:effectLst>
              </a:rPr>
              <a:t>Query</a:t>
            </a:r>
            <a:r>
              <a:rPr lang="fr-FR" sz="3600" b="1" dirty="0" smtClean="0">
                <a:effectLst>
                  <a:outerShdw blurRad="38100" dist="38100" dir="2700000" algn="tl">
                    <a:srgbClr val="000000">
                      <a:alpha val="43137"/>
                    </a:srgbClr>
                  </a:outerShdw>
                </a:effectLst>
              </a:rPr>
              <a:t> performance</a:t>
            </a:r>
            <a:endParaRPr lang="fr-FR" sz="3600" dirty="0"/>
          </a:p>
        </p:txBody>
      </p:sp>
    </p:spTree>
    <p:extLst>
      <p:ext uri="{BB962C8B-B14F-4D97-AF65-F5344CB8AC3E}">
        <p14:creationId xmlns:p14="http://schemas.microsoft.com/office/powerpoint/2010/main" val="178671499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8" y="986965"/>
            <a:ext cx="5254399" cy="3508653"/>
          </a:xfrm>
          <a:prstGeom prst="rect">
            <a:avLst/>
          </a:prstGeom>
          <a:noFill/>
        </p:spPr>
        <p:txBody>
          <a:bodyPr wrap="square" rtlCol="0">
            <a:spAutoFit/>
          </a:bodyPr>
          <a:lstStyle/>
          <a:p>
            <a:r>
              <a:rPr lang="fr-BE" sz="2400" b="1" dirty="0" smtClean="0"/>
              <a:t>2. </a:t>
            </a:r>
            <a:r>
              <a:rPr lang="fr-BE" sz="2400" b="1" dirty="0" err="1" smtClean="0"/>
              <a:t>Clustering</a:t>
            </a:r>
            <a:r>
              <a:rPr lang="fr-BE" sz="2400" b="1" dirty="0" smtClean="0"/>
              <a:t> key</a:t>
            </a:r>
            <a:r>
              <a:rPr lang="fr-BE" b="1" u="sng" dirty="0" smtClean="0"/>
              <a:t/>
            </a:r>
            <a:br>
              <a:rPr lang="fr-BE" b="1" u="sng" dirty="0" smtClean="0"/>
            </a:br>
            <a:endParaRPr lang="fr-BE" b="1" u="sng" dirty="0" smtClean="0"/>
          </a:p>
          <a:p>
            <a:endParaRPr lang="fr-BE" dirty="0" smtClean="0"/>
          </a:p>
          <a:p>
            <a:endParaRPr lang="fr-BE" dirty="0"/>
          </a:p>
          <a:p>
            <a:endParaRPr lang="fr-BE" dirty="0" smtClean="0"/>
          </a:p>
          <a:p>
            <a:endParaRPr lang="fr-BE" dirty="0"/>
          </a:p>
          <a:p>
            <a:endParaRPr lang="fr-BE" dirty="0" smtClean="0"/>
          </a:p>
          <a:p>
            <a:endParaRPr lang="fr-BE" dirty="0"/>
          </a:p>
          <a:p>
            <a:r>
              <a:rPr lang="fr-BE" dirty="0" smtClean="0"/>
              <a:t/>
            </a:r>
            <a:br>
              <a:rPr lang="fr-BE" dirty="0" smtClean="0"/>
            </a:br>
            <a:endParaRPr lang="fr-BE" b="1" dirty="0" smtClean="0"/>
          </a:p>
          <a:p>
            <a:endParaRPr lang="en-US" dirty="0" smtClean="0"/>
          </a:p>
          <a:p>
            <a:endParaRPr lang="fr-BE" dirty="0"/>
          </a:p>
        </p:txBody>
      </p:sp>
      <p:sp>
        <p:nvSpPr>
          <p:cNvPr id="13" name="Titre 1"/>
          <p:cNvSpPr txBox="1">
            <a:spLocks/>
          </p:cNvSpPr>
          <p:nvPr/>
        </p:nvSpPr>
        <p:spPr>
          <a:xfrm>
            <a:off x="720805" y="279400"/>
            <a:ext cx="10283798" cy="977900"/>
          </a:xfrm>
          <a:prstGeom prst="rect">
            <a:avLst/>
          </a:prstGeom>
        </p:spPr>
        <p:txBody>
          <a:bodyPr vert="horz" lIns="91440" tIns="45720" rIns="91440" bIns="45720" rtlCol="0" anchor="ctr">
            <a:normAutofit fontScale="9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a:t>
            </a:r>
            <a:r>
              <a:rPr lang="fr-FR" sz="3600" b="1" dirty="0" smtClean="0">
                <a:effectLst>
                  <a:outerShdw blurRad="38100" dist="38100" dir="2700000" algn="tl">
                    <a:srgbClr val="000000">
                      <a:alpha val="43137"/>
                    </a:srgbClr>
                  </a:outerShdw>
                </a:effectLst>
              </a:rPr>
              <a:t>#3 Data model and #4,5 </a:t>
            </a:r>
            <a:r>
              <a:rPr lang="fr-FR" sz="3600" b="1" dirty="0" err="1" smtClean="0">
                <a:effectLst>
                  <a:outerShdw blurRad="38100" dist="38100" dir="2700000" algn="tl">
                    <a:srgbClr val="000000">
                      <a:alpha val="43137"/>
                    </a:srgbClr>
                  </a:outerShdw>
                </a:effectLst>
              </a:rPr>
              <a:t>Query</a:t>
            </a:r>
            <a:r>
              <a:rPr lang="fr-FR" sz="3600" b="1" dirty="0" smtClean="0">
                <a:effectLst>
                  <a:outerShdw blurRad="38100" dist="38100" dir="2700000" algn="tl">
                    <a:srgbClr val="000000">
                      <a:alpha val="43137"/>
                    </a:srgbClr>
                  </a:outerShdw>
                </a:effectLst>
              </a:rPr>
              <a:t> performance</a:t>
            </a:r>
            <a:endParaRPr lang="fr-FR" sz="3600" dirty="0"/>
          </a:p>
        </p:txBody>
      </p:sp>
    </p:spTree>
    <p:extLst>
      <p:ext uri="{BB962C8B-B14F-4D97-AF65-F5344CB8AC3E}">
        <p14:creationId xmlns:p14="http://schemas.microsoft.com/office/powerpoint/2010/main" val="146515636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7" y="986965"/>
            <a:ext cx="9250297" cy="5447645"/>
          </a:xfrm>
          <a:prstGeom prst="rect">
            <a:avLst/>
          </a:prstGeom>
          <a:noFill/>
        </p:spPr>
        <p:txBody>
          <a:bodyPr wrap="square" rtlCol="0">
            <a:spAutoFit/>
          </a:bodyPr>
          <a:lstStyle/>
          <a:p>
            <a:r>
              <a:rPr lang="fr-BE" sz="2400" b="1" dirty="0" smtClean="0"/>
              <a:t>2. </a:t>
            </a:r>
            <a:r>
              <a:rPr lang="fr-BE" sz="2400" b="1" dirty="0" err="1" smtClean="0"/>
              <a:t>Clustering</a:t>
            </a:r>
            <a:r>
              <a:rPr lang="fr-BE" sz="2400" b="1" dirty="0" smtClean="0"/>
              <a:t> key</a:t>
            </a:r>
            <a:r>
              <a:rPr lang="fr-BE" b="1" u="sng" dirty="0" smtClean="0"/>
              <a:t/>
            </a:r>
            <a:br>
              <a:rPr lang="fr-BE" b="1" u="sng" dirty="0" smtClean="0"/>
            </a:br>
            <a:endParaRPr lang="fr-BE" b="1" u="sng" dirty="0" smtClean="0"/>
          </a:p>
          <a:p>
            <a:endParaRPr lang="fr-BE" dirty="0" smtClean="0"/>
          </a:p>
          <a:p>
            <a:endParaRPr lang="fr-BE" dirty="0"/>
          </a:p>
          <a:p>
            <a:endParaRPr lang="fr-BE" dirty="0" smtClean="0"/>
          </a:p>
          <a:p>
            <a:endParaRPr lang="fr-BE" dirty="0"/>
          </a:p>
          <a:p>
            <a:endParaRPr lang="fr-BE" dirty="0" smtClean="0"/>
          </a:p>
          <a:p>
            <a:endParaRPr lang="fr-BE" dirty="0" smtClean="0"/>
          </a:p>
          <a:p>
            <a:endParaRPr lang="fr-BE" dirty="0"/>
          </a:p>
          <a:p>
            <a:endParaRPr lang="fr-BE" dirty="0" smtClean="0"/>
          </a:p>
          <a:p>
            <a:endParaRPr lang="fr-BE" dirty="0"/>
          </a:p>
          <a:p>
            <a:endParaRPr lang="en-US" dirty="0" smtClean="0">
              <a:solidFill>
                <a:srgbClr val="000000"/>
              </a:solidFill>
            </a:endParaRPr>
          </a:p>
          <a:p>
            <a:r>
              <a:rPr lang="en-US" dirty="0" smtClean="0">
                <a:solidFill>
                  <a:srgbClr val="000000"/>
                </a:solidFill>
              </a:rPr>
              <a:t>partitioning </a:t>
            </a:r>
            <a:r>
              <a:rPr lang="en-US" dirty="0">
                <a:solidFill>
                  <a:srgbClr val="000000"/>
                </a:solidFill>
              </a:rPr>
              <a:t>is the process of identifying the partition range within a node the data is placed into. In contrast, </a:t>
            </a:r>
            <a:r>
              <a:rPr lang="en-US" b="1" dirty="0">
                <a:solidFill>
                  <a:srgbClr val="000000"/>
                </a:solidFill>
              </a:rPr>
              <a:t>clustering is a storage engine process of sorting the data within a partition and is based on the columns defined as the clustering keys</a:t>
            </a:r>
            <a:r>
              <a:rPr lang="en-US" dirty="0">
                <a:solidFill>
                  <a:srgbClr val="000000"/>
                </a:solidFill>
              </a:rPr>
              <a:t>.</a:t>
            </a:r>
            <a:endParaRPr lang="fr-BE" dirty="0"/>
          </a:p>
          <a:p>
            <a:r>
              <a:rPr lang="fr-BE" dirty="0" smtClean="0"/>
              <a:t/>
            </a:r>
            <a:br>
              <a:rPr lang="fr-BE" dirty="0" smtClean="0"/>
            </a:br>
            <a:endParaRPr lang="fr-BE" b="1" dirty="0" smtClean="0"/>
          </a:p>
          <a:p>
            <a:endParaRPr lang="en-US" dirty="0" smtClean="0"/>
          </a:p>
          <a:p>
            <a:endParaRPr lang="fr-BE" dirty="0"/>
          </a:p>
        </p:txBody>
      </p:sp>
      <p:pic>
        <p:nvPicPr>
          <p:cNvPr id="6" name="Image 5"/>
          <p:cNvPicPr>
            <a:picLocks noChangeAspect="1"/>
          </p:cNvPicPr>
          <p:nvPr/>
        </p:nvPicPr>
        <p:blipFill rotWithShape="1">
          <a:blip r:embed="rId2"/>
          <a:srcRect r="6553"/>
          <a:stretch/>
        </p:blipFill>
        <p:spPr>
          <a:xfrm>
            <a:off x="492444" y="1781475"/>
            <a:ext cx="5474278" cy="2328512"/>
          </a:xfrm>
          <a:prstGeom prst="rect">
            <a:avLst/>
          </a:prstGeom>
        </p:spPr>
      </p:pic>
      <p:sp>
        <p:nvSpPr>
          <p:cNvPr id="7" name="Rectangle 6"/>
          <p:cNvSpPr/>
          <p:nvPr/>
        </p:nvSpPr>
        <p:spPr>
          <a:xfrm>
            <a:off x="3829077" y="3508424"/>
            <a:ext cx="2137645" cy="278295"/>
          </a:xfrm>
          <a:prstGeom prst="rect">
            <a:avLst/>
          </a:prstGeom>
          <a:noFill/>
          <a:ln w="38100">
            <a:solidFill>
              <a:srgbClr val="D616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9" name="Titre 1"/>
          <p:cNvSpPr txBox="1">
            <a:spLocks/>
          </p:cNvSpPr>
          <p:nvPr/>
        </p:nvSpPr>
        <p:spPr>
          <a:xfrm>
            <a:off x="720805" y="279400"/>
            <a:ext cx="10283798" cy="977900"/>
          </a:xfrm>
          <a:prstGeom prst="rect">
            <a:avLst/>
          </a:prstGeom>
        </p:spPr>
        <p:txBody>
          <a:bodyPr vert="horz" lIns="91440" tIns="45720" rIns="91440" bIns="45720" rtlCol="0" anchor="ctr">
            <a:normAutofit fontScale="9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a:t>
            </a:r>
            <a:r>
              <a:rPr lang="fr-FR" sz="3600" b="1" dirty="0" smtClean="0">
                <a:effectLst>
                  <a:outerShdw blurRad="38100" dist="38100" dir="2700000" algn="tl">
                    <a:srgbClr val="000000">
                      <a:alpha val="43137"/>
                    </a:srgbClr>
                  </a:outerShdw>
                </a:effectLst>
              </a:rPr>
              <a:t>#3 Data model and #4,5 </a:t>
            </a:r>
            <a:r>
              <a:rPr lang="fr-FR" sz="3600" b="1" dirty="0" err="1" smtClean="0">
                <a:effectLst>
                  <a:outerShdw blurRad="38100" dist="38100" dir="2700000" algn="tl">
                    <a:srgbClr val="000000">
                      <a:alpha val="43137"/>
                    </a:srgbClr>
                  </a:outerShdw>
                </a:effectLst>
              </a:rPr>
              <a:t>Query</a:t>
            </a:r>
            <a:r>
              <a:rPr lang="fr-FR" sz="3600" b="1" dirty="0" smtClean="0">
                <a:effectLst>
                  <a:outerShdw blurRad="38100" dist="38100" dir="2700000" algn="tl">
                    <a:srgbClr val="000000">
                      <a:alpha val="43137"/>
                    </a:srgbClr>
                  </a:outerShdw>
                </a:effectLst>
              </a:rPr>
              <a:t> performance</a:t>
            </a:r>
            <a:endParaRPr lang="fr-FR" sz="3600" dirty="0"/>
          </a:p>
        </p:txBody>
      </p:sp>
    </p:spTree>
    <p:extLst>
      <p:ext uri="{BB962C8B-B14F-4D97-AF65-F5344CB8AC3E}">
        <p14:creationId xmlns:p14="http://schemas.microsoft.com/office/powerpoint/2010/main" val="277421369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7" y="986965"/>
            <a:ext cx="9250297" cy="4893647"/>
          </a:xfrm>
          <a:prstGeom prst="rect">
            <a:avLst/>
          </a:prstGeom>
          <a:noFill/>
        </p:spPr>
        <p:txBody>
          <a:bodyPr wrap="square" rtlCol="0">
            <a:spAutoFit/>
          </a:bodyPr>
          <a:lstStyle/>
          <a:p>
            <a:r>
              <a:rPr lang="fr-BE" sz="2400" b="1" dirty="0" smtClean="0"/>
              <a:t>2. </a:t>
            </a:r>
            <a:r>
              <a:rPr lang="fr-BE" sz="2400" b="1" dirty="0" err="1" smtClean="0"/>
              <a:t>Clustering</a:t>
            </a:r>
            <a:r>
              <a:rPr lang="fr-BE" sz="2400" b="1" dirty="0" smtClean="0"/>
              <a:t> key</a:t>
            </a:r>
            <a:r>
              <a:rPr lang="fr-BE" b="1" u="sng" dirty="0" smtClean="0"/>
              <a:t/>
            </a:r>
            <a:br>
              <a:rPr lang="fr-BE" b="1" u="sng" dirty="0" smtClean="0"/>
            </a:br>
            <a:endParaRPr lang="fr-BE" b="1" u="sng" dirty="0" smtClean="0"/>
          </a:p>
          <a:p>
            <a:endParaRPr lang="fr-BE" dirty="0" smtClean="0"/>
          </a:p>
          <a:p>
            <a:endParaRPr lang="fr-BE" dirty="0"/>
          </a:p>
          <a:p>
            <a:endParaRPr lang="fr-BE" dirty="0" smtClean="0"/>
          </a:p>
          <a:p>
            <a:endParaRPr lang="fr-BE" dirty="0"/>
          </a:p>
          <a:p>
            <a:endParaRPr lang="fr-BE" dirty="0" smtClean="0"/>
          </a:p>
          <a:p>
            <a:endParaRPr lang="fr-BE" dirty="0" smtClean="0"/>
          </a:p>
          <a:p>
            <a:endParaRPr lang="fr-BE" dirty="0"/>
          </a:p>
          <a:p>
            <a:endParaRPr lang="fr-BE" dirty="0" smtClean="0"/>
          </a:p>
          <a:p>
            <a:endParaRPr lang="fr-BE" dirty="0"/>
          </a:p>
          <a:p>
            <a:endParaRPr lang="en-US" dirty="0" smtClean="0">
              <a:solidFill>
                <a:srgbClr val="000000"/>
              </a:solidFill>
            </a:endParaRPr>
          </a:p>
          <a:p>
            <a:r>
              <a:rPr lang="en-US" dirty="0" smtClean="0">
                <a:solidFill>
                  <a:srgbClr val="000000"/>
                </a:solidFill>
              </a:rPr>
              <a:t>partitioning </a:t>
            </a:r>
            <a:r>
              <a:rPr lang="en-US" dirty="0">
                <a:solidFill>
                  <a:srgbClr val="000000"/>
                </a:solidFill>
              </a:rPr>
              <a:t>is the process of identifying the partition range within a node the data is placed into. In contrast, </a:t>
            </a:r>
            <a:r>
              <a:rPr lang="en-US" b="1" dirty="0">
                <a:solidFill>
                  <a:srgbClr val="000000"/>
                </a:solidFill>
              </a:rPr>
              <a:t>clustering is a storage engine process of sorting the data within a partition and is based on the columns defined as the clustering keys</a:t>
            </a:r>
            <a:r>
              <a:rPr lang="en-US" dirty="0">
                <a:solidFill>
                  <a:srgbClr val="000000"/>
                </a:solidFill>
              </a:rPr>
              <a:t>.</a:t>
            </a:r>
            <a:endParaRPr lang="fr-BE" dirty="0"/>
          </a:p>
          <a:p>
            <a:endParaRPr lang="en-US" dirty="0" smtClean="0"/>
          </a:p>
          <a:p>
            <a:endParaRPr lang="fr-BE" dirty="0"/>
          </a:p>
        </p:txBody>
      </p:sp>
      <p:pic>
        <p:nvPicPr>
          <p:cNvPr id="6" name="Image 5"/>
          <p:cNvPicPr>
            <a:picLocks noChangeAspect="1"/>
          </p:cNvPicPr>
          <p:nvPr/>
        </p:nvPicPr>
        <p:blipFill rotWithShape="1">
          <a:blip r:embed="rId2"/>
          <a:srcRect r="6553"/>
          <a:stretch/>
        </p:blipFill>
        <p:spPr>
          <a:xfrm>
            <a:off x="492444" y="1781475"/>
            <a:ext cx="5474278" cy="2328512"/>
          </a:xfrm>
          <a:prstGeom prst="rect">
            <a:avLst/>
          </a:prstGeom>
        </p:spPr>
      </p:pic>
      <p:sp>
        <p:nvSpPr>
          <p:cNvPr id="7" name="Rectangle 6"/>
          <p:cNvSpPr/>
          <p:nvPr/>
        </p:nvSpPr>
        <p:spPr>
          <a:xfrm>
            <a:off x="3829077" y="3508424"/>
            <a:ext cx="2137645" cy="278295"/>
          </a:xfrm>
          <a:prstGeom prst="rect">
            <a:avLst/>
          </a:prstGeom>
          <a:noFill/>
          <a:ln w="38100">
            <a:solidFill>
              <a:srgbClr val="D616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pic>
        <p:nvPicPr>
          <p:cNvPr id="8" name="Image 7" descr="CompositeDataDistributionNode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29146" y="1465167"/>
            <a:ext cx="2942438" cy="2644820"/>
          </a:xfrm>
          <a:prstGeom prst="rect">
            <a:avLst/>
          </a:prstGeom>
          <a:noFill/>
          <a:ln>
            <a:noFill/>
          </a:ln>
        </p:spPr>
      </p:pic>
      <p:sp>
        <p:nvSpPr>
          <p:cNvPr id="11" name="Titre 1"/>
          <p:cNvSpPr txBox="1">
            <a:spLocks/>
          </p:cNvSpPr>
          <p:nvPr/>
        </p:nvSpPr>
        <p:spPr>
          <a:xfrm>
            <a:off x="720805" y="279400"/>
            <a:ext cx="10283798" cy="977900"/>
          </a:xfrm>
          <a:prstGeom prst="rect">
            <a:avLst/>
          </a:prstGeom>
        </p:spPr>
        <p:txBody>
          <a:bodyPr vert="horz" lIns="91440" tIns="45720" rIns="91440" bIns="45720" rtlCol="0" anchor="ctr">
            <a:normAutofit fontScale="9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a:t>
            </a:r>
            <a:r>
              <a:rPr lang="fr-FR" sz="3600" b="1" dirty="0" smtClean="0">
                <a:effectLst>
                  <a:outerShdw blurRad="38100" dist="38100" dir="2700000" algn="tl">
                    <a:srgbClr val="000000">
                      <a:alpha val="43137"/>
                    </a:srgbClr>
                  </a:outerShdw>
                </a:effectLst>
              </a:rPr>
              <a:t>#3 Data model and #4,5 </a:t>
            </a:r>
            <a:r>
              <a:rPr lang="fr-FR" sz="3600" b="1" dirty="0" err="1" smtClean="0">
                <a:effectLst>
                  <a:outerShdw blurRad="38100" dist="38100" dir="2700000" algn="tl">
                    <a:srgbClr val="000000">
                      <a:alpha val="43137"/>
                    </a:srgbClr>
                  </a:outerShdw>
                </a:effectLst>
              </a:rPr>
              <a:t>Query</a:t>
            </a:r>
            <a:r>
              <a:rPr lang="fr-FR" sz="3600" b="1" dirty="0" smtClean="0">
                <a:effectLst>
                  <a:outerShdw blurRad="38100" dist="38100" dir="2700000" algn="tl">
                    <a:srgbClr val="000000">
                      <a:alpha val="43137"/>
                    </a:srgbClr>
                  </a:outerShdw>
                </a:effectLst>
              </a:rPr>
              <a:t> performance</a:t>
            </a:r>
            <a:endParaRPr lang="fr-FR" sz="3600" dirty="0"/>
          </a:p>
        </p:txBody>
      </p:sp>
    </p:spTree>
    <p:extLst>
      <p:ext uri="{BB962C8B-B14F-4D97-AF65-F5344CB8AC3E}">
        <p14:creationId xmlns:p14="http://schemas.microsoft.com/office/powerpoint/2010/main" val="256412822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7" y="986965"/>
            <a:ext cx="9250297" cy="4893647"/>
          </a:xfrm>
          <a:prstGeom prst="rect">
            <a:avLst/>
          </a:prstGeom>
          <a:noFill/>
        </p:spPr>
        <p:txBody>
          <a:bodyPr wrap="square" rtlCol="0">
            <a:spAutoFit/>
          </a:bodyPr>
          <a:lstStyle/>
          <a:p>
            <a:r>
              <a:rPr lang="fr-BE" sz="2400" b="1" dirty="0" smtClean="0"/>
              <a:t>2. </a:t>
            </a:r>
            <a:r>
              <a:rPr lang="fr-BE" sz="2400" b="1" dirty="0" err="1" smtClean="0"/>
              <a:t>Clustering</a:t>
            </a:r>
            <a:r>
              <a:rPr lang="fr-BE" sz="2400" b="1" dirty="0" smtClean="0"/>
              <a:t> key</a:t>
            </a:r>
            <a:r>
              <a:rPr lang="fr-BE" b="1" u="sng" dirty="0" smtClean="0"/>
              <a:t/>
            </a:r>
            <a:br>
              <a:rPr lang="fr-BE" b="1" u="sng" dirty="0" smtClean="0"/>
            </a:br>
            <a:endParaRPr lang="fr-BE" b="1" u="sng" dirty="0" smtClean="0"/>
          </a:p>
          <a:p>
            <a:endParaRPr lang="fr-BE" dirty="0" smtClean="0"/>
          </a:p>
          <a:p>
            <a:endParaRPr lang="fr-BE" dirty="0"/>
          </a:p>
          <a:p>
            <a:endParaRPr lang="fr-BE" dirty="0" smtClean="0"/>
          </a:p>
          <a:p>
            <a:endParaRPr lang="fr-BE" dirty="0"/>
          </a:p>
          <a:p>
            <a:endParaRPr lang="fr-BE" dirty="0" smtClean="0"/>
          </a:p>
          <a:p>
            <a:endParaRPr lang="fr-BE" dirty="0" smtClean="0"/>
          </a:p>
          <a:p>
            <a:endParaRPr lang="fr-BE" dirty="0"/>
          </a:p>
          <a:p>
            <a:endParaRPr lang="fr-BE" dirty="0" smtClean="0"/>
          </a:p>
          <a:p>
            <a:endParaRPr lang="fr-BE" dirty="0"/>
          </a:p>
          <a:p>
            <a:endParaRPr lang="en-US" dirty="0" smtClean="0">
              <a:solidFill>
                <a:srgbClr val="000000"/>
              </a:solidFill>
            </a:endParaRPr>
          </a:p>
          <a:p>
            <a:r>
              <a:rPr lang="en-US" dirty="0" smtClean="0">
                <a:solidFill>
                  <a:srgbClr val="000000"/>
                </a:solidFill>
              </a:rPr>
              <a:t>partitioning </a:t>
            </a:r>
            <a:r>
              <a:rPr lang="en-US" dirty="0">
                <a:solidFill>
                  <a:srgbClr val="000000"/>
                </a:solidFill>
              </a:rPr>
              <a:t>is the process of identifying the partition range within a node the data is placed into. In contrast, </a:t>
            </a:r>
            <a:r>
              <a:rPr lang="en-US" b="1" dirty="0">
                <a:solidFill>
                  <a:srgbClr val="000000"/>
                </a:solidFill>
              </a:rPr>
              <a:t>clustering is a storage engine process of sorting the data within a partition and is based on the columns defined as the clustering keys</a:t>
            </a:r>
            <a:r>
              <a:rPr lang="en-US" dirty="0">
                <a:solidFill>
                  <a:srgbClr val="000000"/>
                </a:solidFill>
              </a:rPr>
              <a:t>.</a:t>
            </a:r>
            <a:endParaRPr lang="fr-BE" dirty="0"/>
          </a:p>
          <a:p>
            <a:endParaRPr lang="en-US" dirty="0" smtClean="0"/>
          </a:p>
          <a:p>
            <a:endParaRPr lang="fr-BE" dirty="0"/>
          </a:p>
        </p:txBody>
      </p:sp>
      <p:pic>
        <p:nvPicPr>
          <p:cNvPr id="6" name="Image 5"/>
          <p:cNvPicPr>
            <a:picLocks noChangeAspect="1"/>
          </p:cNvPicPr>
          <p:nvPr/>
        </p:nvPicPr>
        <p:blipFill rotWithShape="1">
          <a:blip r:embed="rId2"/>
          <a:srcRect r="6553"/>
          <a:stretch/>
        </p:blipFill>
        <p:spPr>
          <a:xfrm>
            <a:off x="492444" y="1781475"/>
            <a:ext cx="5474278" cy="2328512"/>
          </a:xfrm>
          <a:prstGeom prst="rect">
            <a:avLst/>
          </a:prstGeom>
        </p:spPr>
      </p:pic>
      <p:sp>
        <p:nvSpPr>
          <p:cNvPr id="7" name="Rectangle 6"/>
          <p:cNvSpPr/>
          <p:nvPr/>
        </p:nvSpPr>
        <p:spPr>
          <a:xfrm>
            <a:off x="3829077" y="3508424"/>
            <a:ext cx="2137645" cy="278295"/>
          </a:xfrm>
          <a:prstGeom prst="rect">
            <a:avLst/>
          </a:prstGeom>
          <a:noFill/>
          <a:ln w="38100">
            <a:solidFill>
              <a:srgbClr val="D616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pic>
        <p:nvPicPr>
          <p:cNvPr id="8" name="Image 7" descr="CompositeDataDistributionNode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29146" y="1465167"/>
            <a:ext cx="2942438" cy="2644820"/>
          </a:xfrm>
          <a:prstGeom prst="rect">
            <a:avLst/>
          </a:prstGeom>
          <a:noFill/>
          <a:ln>
            <a:noFill/>
          </a:ln>
        </p:spPr>
      </p:pic>
      <p:pic>
        <p:nvPicPr>
          <p:cNvPr id="10" name="Image 9"/>
          <p:cNvPicPr>
            <a:picLocks noChangeAspect="1"/>
          </p:cNvPicPr>
          <p:nvPr/>
        </p:nvPicPr>
        <p:blipFill>
          <a:blip r:embed="rId4"/>
          <a:stretch>
            <a:fillRect/>
          </a:stretch>
        </p:blipFill>
        <p:spPr>
          <a:xfrm>
            <a:off x="673100" y="5372338"/>
            <a:ext cx="7135981" cy="1339817"/>
          </a:xfrm>
          <a:prstGeom prst="rect">
            <a:avLst/>
          </a:prstGeom>
        </p:spPr>
      </p:pic>
      <p:sp>
        <p:nvSpPr>
          <p:cNvPr id="9" name="Titre 1"/>
          <p:cNvSpPr txBox="1">
            <a:spLocks/>
          </p:cNvSpPr>
          <p:nvPr/>
        </p:nvSpPr>
        <p:spPr>
          <a:xfrm>
            <a:off x="720805" y="279400"/>
            <a:ext cx="10283798" cy="977900"/>
          </a:xfrm>
          <a:prstGeom prst="rect">
            <a:avLst/>
          </a:prstGeom>
        </p:spPr>
        <p:txBody>
          <a:bodyPr vert="horz" lIns="91440" tIns="45720" rIns="91440" bIns="45720" rtlCol="0" anchor="ctr">
            <a:normAutofit fontScale="9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a:t>
            </a:r>
            <a:r>
              <a:rPr lang="fr-FR" sz="3600" b="1" dirty="0" smtClean="0">
                <a:effectLst>
                  <a:outerShdw blurRad="38100" dist="38100" dir="2700000" algn="tl">
                    <a:srgbClr val="000000">
                      <a:alpha val="43137"/>
                    </a:srgbClr>
                  </a:outerShdw>
                </a:effectLst>
              </a:rPr>
              <a:t>#3 Data model and #4,5 </a:t>
            </a:r>
            <a:r>
              <a:rPr lang="fr-FR" sz="3600" b="1" dirty="0" err="1" smtClean="0">
                <a:effectLst>
                  <a:outerShdw blurRad="38100" dist="38100" dir="2700000" algn="tl">
                    <a:srgbClr val="000000">
                      <a:alpha val="43137"/>
                    </a:srgbClr>
                  </a:outerShdw>
                </a:effectLst>
              </a:rPr>
              <a:t>Query</a:t>
            </a:r>
            <a:r>
              <a:rPr lang="fr-FR" sz="3600" b="1" dirty="0" smtClean="0">
                <a:effectLst>
                  <a:outerShdw blurRad="38100" dist="38100" dir="2700000" algn="tl">
                    <a:srgbClr val="000000">
                      <a:alpha val="43137"/>
                    </a:srgbClr>
                  </a:outerShdw>
                </a:effectLst>
              </a:rPr>
              <a:t> performance</a:t>
            </a:r>
            <a:endParaRPr lang="fr-FR" sz="3600" dirty="0"/>
          </a:p>
        </p:txBody>
      </p:sp>
    </p:spTree>
    <p:extLst>
      <p:ext uri="{BB962C8B-B14F-4D97-AF65-F5344CB8AC3E}">
        <p14:creationId xmlns:p14="http://schemas.microsoft.com/office/powerpoint/2010/main" val="112876633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7" y="986965"/>
            <a:ext cx="9250297" cy="4893647"/>
          </a:xfrm>
          <a:prstGeom prst="rect">
            <a:avLst/>
          </a:prstGeom>
          <a:noFill/>
        </p:spPr>
        <p:txBody>
          <a:bodyPr wrap="square" rtlCol="0">
            <a:spAutoFit/>
          </a:bodyPr>
          <a:lstStyle/>
          <a:p>
            <a:r>
              <a:rPr lang="fr-BE" sz="2400" b="1" dirty="0" smtClean="0"/>
              <a:t>2. </a:t>
            </a:r>
            <a:r>
              <a:rPr lang="fr-BE" sz="2400" b="1" dirty="0" err="1" smtClean="0"/>
              <a:t>Clustering</a:t>
            </a:r>
            <a:r>
              <a:rPr lang="fr-BE" sz="2400" b="1" dirty="0" smtClean="0"/>
              <a:t> key</a:t>
            </a:r>
            <a:r>
              <a:rPr lang="fr-BE" b="1" u="sng" dirty="0" smtClean="0"/>
              <a:t/>
            </a:r>
            <a:br>
              <a:rPr lang="fr-BE" b="1" u="sng" dirty="0" smtClean="0"/>
            </a:br>
            <a:endParaRPr lang="fr-BE" b="1" u="sng" dirty="0" smtClean="0"/>
          </a:p>
          <a:p>
            <a:endParaRPr lang="fr-BE" dirty="0" smtClean="0"/>
          </a:p>
          <a:p>
            <a:endParaRPr lang="fr-BE" dirty="0"/>
          </a:p>
          <a:p>
            <a:endParaRPr lang="fr-BE" dirty="0" smtClean="0"/>
          </a:p>
          <a:p>
            <a:endParaRPr lang="fr-BE" dirty="0"/>
          </a:p>
          <a:p>
            <a:endParaRPr lang="fr-BE" dirty="0" smtClean="0"/>
          </a:p>
          <a:p>
            <a:endParaRPr lang="fr-BE" dirty="0" smtClean="0"/>
          </a:p>
          <a:p>
            <a:endParaRPr lang="fr-BE" dirty="0"/>
          </a:p>
          <a:p>
            <a:endParaRPr lang="fr-BE" dirty="0" smtClean="0"/>
          </a:p>
          <a:p>
            <a:endParaRPr lang="fr-BE" dirty="0"/>
          </a:p>
          <a:p>
            <a:endParaRPr lang="en-US" dirty="0" smtClean="0">
              <a:solidFill>
                <a:srgbClr val="000000"/>
              </a:solidFill>
            </a:endParaRPr>
          </a:p>
          <a:p>
            <a:r>
              <a:rPr lang="en-US" dirty="0" smtClean="0">
                <a:solidFill>
                  <a:srgbClr val="000000"/>
                </a:solidFill>
              </a:rPr>
              <a:t>partitioning </a:t>
            </a:r>
            <a:r>
              <a:rPr lang="en-US" dirty="0">
                <a:solidFill>
                  <a:srgbClr val="000000"/>
                </a:solidFill>
              </a:rPr>
              <a:t>is the process of identifying the partition range within a node the data is placed into. In contrast, </a:t>
            </a:r>
            <a:r>
              <a:rPr lang="en-US" b="1" dirty="0">
                <a:solidFill>
                  <a:srgbClr val="000000"/>
                </a:solidFill>
              </a:rPr>
              <a:t>clustering is a storage engine process of sorting the data within a partition and is based on the columns defined as the clustering keys</a:t>
            </a:r>
            <a:r>
              <a:rPr lang="en-US" dirty="0">
                <a:solidFill>
                  <a:srgbClr val="000000"/>
                </a:solidFill>
              </a:rPr>
              <a:t>.</a:t>
            </a:r>
            <a:endParaRPr lang="fr-BE" dirty="0"/>
          </a:p>
          <a:p>
            <a:endParaRPr lang="en-US" dirty="0" smtClean="0"/>
          </a:p>
          <a:p>
            <a:endParaRPr lang="fr-BE" dirty="0"/>
          </a:p>
        </p:txBody>
      </p:sp>
      <p:pic>
        <p:nvPicPr>
          <p:cNvPr id="6" name="Image 5"/>
          <p:cNvPicPr>
            <a:picLocks noChangeAspect="1"/>
          </p:cNvPicPr>
          <p:nvPr/>
        </p:nvPicPr>
        <p:blipFill rotWithShape="1">
          <a:blip r:embed="rId2"/>
          <a:srcRect r="6553"/>
          <a:stretch/>
        </p:blipFill>
        <p:spPr>
          <a:xfrm>
            <a:off x="492444" y="1781475"/>
            <a:ext cx="5474278" cy="2328512"/>
          </a:xfrm>
          <a:prstGeom prst="rect">
            <a:avLst/>
          </a:prstGeom>
        </p:spPr>
      </p:pic>
      <p:sp>
        <p:nvSpPr>
          <p:cNvPr id="7" name="Rectangle 6"/>
          <p:cNvSpPr/>
          <p:nvPr/>
        </p:nvSpPr>
        <p:spPr>
          <a:xfrm>
            <a:off x="3829077" y="3508424"/>
            <a:ext cx="2137645" cy="278295"/>
          </a:xfrm>
          <a:prstGeom prst="rect">
            <a:avLst/>
          </a:prstGeom>
          <a:noFill/>
          <a:ln w="38100">
            <a:solidFill>
              <a:srgbClr val="D616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pic>
        <p:nvPicPr>
          <p:cNvPr id="8" name="Image 7" descr="CompositeDataDistributionNode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29146" y="1465167"/>
            <a:ext cx="2942438" cy="2644820"/>
          </a:xfrm>
          <a:prstGeom prst="rect">
            <a:avLst/>
          </a:prstGeom>
          <a:noFill/>
          <a:ln>
            <a:noFill/>
          </a:ln>
        </p:spPr>
      </p:pic>
      <p:pic>
        <p:nvPicPr>
          <p:cNvPr id="10" name="Image 9"/>
          <p:cNvPicPr>
            <a:picLocks noChangeAspect="1"/>
          </p:cNvPicPr>
          <p:nvPr/>
        </p:nvPicPr>
        <p:blipFill>
          <a:blip r:embed="rId4"/>
          <a:stretch>
            <a:fillRect/>
          </a:stretch>
        </p:blipFill>
        <p:spPr>
          <a:xfrm>
            <a:off x="673100" y="5372338"/>
            <a:ext cx="7135981" cy="1339817"/>
          </a:xfrm>
          <a:prstGeom prst="rect">
            <a:avLst/>
          </a:prstGeom>
        </p:spPr>
      </p:pic>
      <p:sp>
        <p:nvSpPr>
          <p:cNvPr id="9" name="Rectangle 8"/>
          <p:cNvSpPr/>
          <p:nvPr/>
        </p:nvSpPr>
        <p:spPr>
          <a:xfrm>
            <a:off x="998078" y="6061075"/>
            <a:ext cx="3531586" cy="212725"/>
          </a:xfrm>
          <a:prstGeom prst="rect">
            <a:avLst/>
          </a:prstGeom>
          <a:noFill/>
          <a:ln w="38100">
            <a:solidFill>
              <a:srgbClr val="D616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cxnSp>
        <p:nvCxnSpPr>
          <p:cNvPr id="3" name="Connecteur en arc 2"/>
          <p:cNvCxnSpPr>
            <a:stCxn id="9" idx="3"/>
            <a:endCxn id="8" idx="0"/>
          </p:cNvCxnSpPr>
          <p:nvPr/>
        </p:nvCxnSpPr>
        <p:spPr>
          <a:xfrm flipV="1">
            <a:off x="4529664" y="1465167"/>
            <a:ext cx="5170701" cy="4702271"/>
          </a:xfrm>
          <a:prstGeom prst="curvedConnector4">
            <a:avLst>
              <a:gd name="adj1" fmla="val 35774"/>
              <a:gd name="adj2" fmla="val 107904"/>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ZoneTexte 12"/>
          <p:cNvSpPr txBox="1"/>
          <p:nvPr/>
        </p:nvSpPr>
        <p:spPr>
          <a:xfrm>
            <a:off x="7297908" y="1264159"/>
            <a:ext cx="2227679" cy="646331"/>
          </a:xfrm>
          <a:prstGeom prst="rect">
            <a:avLst/>
          </a:prstGeom>
          <a:noFill/>
        </p:spPr>
        <p:txBody>
          <a:bodyPr wrap="square" rtlCol="0">
            <a:spAutoFit/>
          </a:bodyPr>
          <a:lstStyle/>
          <a:p>
            <a:r>
              <a:rPr lang="fr-BE" b="1" dirty="0" err="1" smtClean="0">
                <a:solidFill>
                  <a:srgbClr val="FF0000"/>
                </a:solidFill>
              </a:rPr>
              <a:t>node</a:t>
            </a:r>
            <a:r>
              <a:rPr lang="fr-BE" b="1" dirty="0" smtClean="0">
                <a:solidFill>
                  <a:srgbClr val="FF0000"/>
                </a:solidFill>
              </a:rPr>
              <a:t> identification (</a:t>
            </a:r>
            <a:r>
              <a:rPr lang="fr-BE" b="1" dirty="0" err="1" smtClean="0">
                <a:solidFill>
                  <a:srgbClr val="FF0000"/>
                </a:solidFill>
              </a:rPr>
              <a:t>partitioning</a:t>
            </a:r>
            <a:r>
              <a:rPr lang="fr-BE" b="1" dirty="0" smtClean="0">
                <a:solidFill>
                  <a:srgbClr val="FF0000"/>
                </a:solidFill>
              </a:rPr>
              <a:t> key)</a:t>
            </a:r>
            <a:endParaRPr lang="fr-BE" b="1" dirty="0">
              <a:solidFill>
                <a:srgbClr val="FF0000"/>
              </a:solidFill>
            </a:endParaRPr>
          </a:p>
        </p:txBody>
      </p:sp>
      <p:sp>
        <p:nvSpPr>
          <p:cNvPr id="16" name="Titre 1"/>
          <p:cNvSpPr txBox="1">
            <a:spLocks/>
          </p:cNvSpPr>
          <p:nvPr/>
        </p:nvSpPr>
        <p:spPr>
          <a:xfrm>
            <a:off x="720805" y="279400"/>
            <a:ext cx="10283798" cy="977900"/>
          </a:xfrm>
          <a:prstGeom prst="rect">
            <a:avLst/>
          </a:prstGeom>
        </p:spPr>
        <p:txBody>
          <a:bodyPr vert="horz" lIns="91440" tIns="45720" rIns="91440" bIns="45720" rtlCol="0" anchor="ctr">
            <a:normAutofit fontScale="9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a:t>
            </a:r>
            <a:r>
              <a:rPr lang="fr-FR" sz="3600" b="1" dirty="0" smtClean="0">
                <a:effectLst>
                  <a:outerShdw blurRad="38100" dist="38100" dir="2700000" algn="tl">
                    <a:srgbClr val="000000">
                      <a:alpha val="43137"/>
                    </a:srgbClr>
                  </a:outerShdw>
                </a:effectLst>
              </a:rPr>
              <a:t>#3 Data model and #4,5 </a:t>
            </a:r>
            <a:r>
              <a:rPr lang="fr-FR" sz="3600" b="1" dirty="0" err="1" smtClean="0">
                <a:effectLst>
                  <a:outerShdw blurRad="38100" dist="38100" dir="2700000" algn="tl">
                    <a:srgbClr val="000000">
                      <a:alpha val="43137"/>
                    </a:srgbClr>
                  </a:outerShdw>
                </a:effectLst>
              </a:rPr>
              <a:t>Query</a:t>
            </a:r>
            <a:r>
              <a:rPr lang="fr-FR" sz="3600" b="1" dirty="0" smtClean="0">
                <a:effectLst>
                  <a:outerShdw blurRad="38100" dist="38100" dir="2700000" algn="tl">
                    <a:srgbClr val="000000">
                      <a:alpha val="43137"/>
                    </a:srgbClr>
                  </a:outerShdw>
                </a:effectLst>
              </a:rPr>
              <a:t> performance</a:t>
            </a:r>
            <a:endParaRPr lang="fr-FR" sz="3600" dirty="0"/>
          </a:p>
        </p:txBody>
      </p:sp>
    </p:spTree>
    <p:extLst>
      <p:ext uri="{BB962C8B-B14F-4D97-AF65-F5344CB8AC3E}">
        <p14:creationId xmlns:p14="http://schemas.microsoft.com/office/powerpoint/2010/main" val="277118781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7" y="986965"/>
            <a:ext cx="9250297" cy="4893647"/>
          </a:xfrm>
          <a:prstGeom prst="rect">
            <a:avLst/>
          </a:prstGeom>
          <a:noFill/>
        </p:spPr>
        <p:txBody>
          <a:bodyPr wrap="square" rtlCol="0">
            <a:spAutoFit/>
          </a:bodyPr>
          <a:lstStyle/>
          <a:p>
            <a:r>
              <a:rPr lang="fr-BE" sz="2400" b="1" dirty="0" smtClean="0"/>
              <a:t>2. </a:t>
            </a:r>
            <a:r>
              <a:rPr lang="fr-BE" sz="2400" b="1" dirty="0" err="1" smtClean="0"/>
              <a:t>Clustering</a:t>
            </a:r>
            <a:r>
              <a:rPr lang="fr-BE" sz="2400" b="1" dirty="0" smtClean="0"/>
              <a:t> key</a:t>
            </a:r>
            <a:r>
              <a:rPr lang="fr-BE" b="1" u="sng" dirty="0" smtClean="0"/>
              <a:t/>
            </a:r>
            <a:br>
              <a:rPr lang="fr-BE" b="1" u="sng" dirty="0" smtClean="0"/>
            </a:br>
            <a:endParaRPr lang="fr-BE" b="1" u="sng" dirty="0" smtClean="0"/>
          </a:p>
          <a:p>
            <a:endParaRPr lang="fr-BE" dirty="0" smtClean="0"/>
          </a:p>
          <a:p>
            <a:endParaRPr lang="fr-BE" dirty="0"/>
          </a:p>
          <a:p>
            <a:endParaRPr lang="fr-BE" dirty="0" smtClean="0"/>
          </a:p>
          <a:p>
            <a:endParaRPr lang="fr-BE" dirty="0"/>
          </a:p>
          <a:p>
            <a:endParaRPr lang="fr-BE" dirty="0" smtClean="0"/>
          </a:p>
          <a:p>
            <a:endParaRPr lang="fr-BE" dirty="0" smtClean="0"/>
          </a:p>
          <a:p>
            <a:endParaRPr lang="fr-BE" dirty="0"/>
          </a:p>
          <a:p>
            <a:endParaRPr lang="fr-BE" dirty="0" smtClean="0"/>
          </a:p>
          <a:p>
            <a:endParaRPr lang="fr-BE" dirty="0"/>
          </a:p>
          <a:p>
            <a:endParaRPr lang="en-US" dirty="0" smtClean="0">
              <a:solidFill>
                <a:srgbClr val="000000"/>
              </a:solidFill>
            </a:endParaRPr>
          </a:p>
          <a:p>
            <a:r>
              <a:rPr lang="en-US" dirty="0" smtClean="0">
                <a:solidFill>
                  <a:srgbClr val="000000"/>
                </a:solidFill>
              </a:rPr>
              <a:t>partitioning </a:t>
            </a:r>
            <a:r>
              <a:rPr lang="en-US" dirty="0">
                <a:solidFill>
                  <a:srgbClr val="000000"/>
                </a:solidFill>
              </a:rPr>
              <a:t>is the process of identifying the partition range within a node the data is placed into. In contrast, </a:t>
            </a:r>
            <a:r>
              <a:rPr lang="en-US" b="1" dirty="0">
                <a:solidFill>
                  <a:srgbClr val="000000"/>
                </a:solidFill>
              </a:rPr>
              <a:t>clustering is a storage engine process of sorting the data within a partition and is based on the columns defined as the clustering keys</a:t>
            </a:r>
            <a:r>
              <a:rPr lang="en-US" dirty="0">
                <a:solidFill>
                  <a:srgbClr val="000000"/>
                </a:solidFill>
              </a:rPr>
              <a:t>.</a:t>
            </a:r>
            <a:endParaRPr lang="fr-BE" dirty="0"/>
          </a:p>
          <a:p>
            <a:endParaRPr lang="en-US" dirty="0" smtClean="0"/>
          </a:p>
          <a:p>
            <a:endParaRPr lang="fr-BE" dirty="0"/>
          </a:p>
        </p:txBody>
      </p:sp>
      <p:pic>
        <p:nvPicPr>
          <p:cNvPr id="6" name="Image 5"/>
          <p:cNvPicPr>
            <a:picLocks noChangeAspect="1"/>
          </p:cNvPicPr>
          <p:nvPr/>
        </p:nvPicPr>
        <p:blipFill rotWithShape="1">
          <a:blip r:embed="rId2"/>
          <a:srcRect r="6553"/>
          <a:stretch/>
        </p:blipFill>
        <p:spPr>
          <a:xfrm>
            <a:off x="492444" y="1781475"/>
            <a:ext cx="5474278" cy="2328512"/>
          </a:xfrm>
          <a:prstGeom prst="rect">
            <a:avLst/>
          </a:prstGeom>
        </p:spPr>
      </p:pic>
      <p:sp>
        <p:nvSpPr>
          <p:cNvPr id="7" name="Rectangle 6"/>
          <p:cNvSpPr/>
          <p:nvPr/>
        </p:nvSpPr>
        <p:spPr>
          <a:xfrm>
            <a:off x="3829077" y="3508424"/>
            <a:ext cx="2137645" cy="278295"/>
          </a:xfrm>
          <a:prstGeom prst="rect">
            <a:avLst/>
          </a:prstGeom>
          <a:noFill/>
          <a:ln w="38100">
            <a:solidFill>
              <a:srgbClr val="D616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pic>
        <p:nvPicPr>
          <p:cNvPr id="8" name="Image 7" descr="CompositeDataDistributionNode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29146" y="1465167"/>
            <a:ext cx="2942438" cy="2644820"/>
          </a:xfrm>
          <a:prstGeom prst="rect">
            <a:avLst/>
          </a:prstGeom>
          <a:noFill/>
          <a:ln>
            <a:noFill/>
          </a:ln>
        </p:spPr>
      </p:pic>
      <p:pic>
        <p:nvPicPr>
          <p:cNvPr id="10" name="Image 9"/>
          <p:cNvPicPr>
            <a:picLocks noChangeAspect="1"/>
          </p:cNvPicPr>
          <p:nvPr/>
        </p:nvPicPr>
        <p:blipFill>
          <a:blip r:embed="rId4"/>
          <a:stretch>
            <a:fillRect/>
          </a:stretch>
        </p:blipFill>
        <p:spPr>
          <a:xfrm>
            <a:off x="673100" y="5372338"/>
            <a:ext cx="7135981" cy="1339817"/>
          </a:xfrm>
          <a:prstGeom prst="rect">
            <a:avLst/>
          </a:prstGeom>
        </p:spPr>
      </p:pic>
      <p:sp>
        <p:nvSpPr>
          <p:cNvPr id="9" name="Rectangle 8"/>
          <p:cNvSpPr/>
          <p:nvPr/>
        </p:nvSpPr>
        <p:spPr>
          <a:xfrm>
            <a:off x="998078" y="6061075"/>
            <a:ext cx="3531586" cy="212725"/>
          </a:xfrm>
          <a:prstGeom prst="rect">
            <a:avLst/>
          </a:prstGeom>
          <a:noFill/>
          <a:ln w="38100">
            <a:solidFill>
              <a:srgbClr val="D616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cxnSp>
        <p:nvCxnSpPr>
          <p:cNvPr id="3" name="Connecteur en arc 2"/>
          <p:cNvCxnSpPr>
            <a:stCxn id="9" idx="3"/>
            <a:endCxn id="8" idx="0"/>
          </p:cNvCxnSpPr>
          <p:nvPr/>
        </p:nvCxnSpPr>
        <p:spPr>
          <a:xfrm flipV="1">
            <a:off x="4529664" y="1465167"/>
            <a:ext cx="5170701" cy="4702271"/>
          </a:xfrm>
          <a:prstGeom prst="curvedConnector4">
            <a:avLst>
              <a:gd name="adj1" fmla="val 35774"/>
              <a:gd name="adj2" fmla="val 107904"/>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998077" y="6298424"/>
            <a:ext cx="6504448" cy="212725"/>
          </a:xfrm>
          <a:prstGeom prst="rect">
            <a:avLst/>
          </a:prstGeom>
          <a:noFill/>
          <a:ln w="38100">
            <a:solidFill>
              <a:srgbClr val="D616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0" name="ZoneTexte 19"/>
          <p:cNvSpPr txBox="1"/>
          <p:nvPr/>
        </p:nvSpPr>
        <p:spPr>
          <a:xfrm>
            <a:off x="7613843" y="6081620"/>
            <a:ext cx="3311249" cy="646331"/>
          </a:xfrm>
          <a:prstGeom prst="rect">
            <a:avLst/>
          </a:prstGeom>
          <a:noFill/>
        </p:spPr>
        <p:txBody>
          <a:bodyPr wrap="square" rtlCol="0">
            <a:spAutoFit/>
          </a:bodyPr>
          <a:lstStyle/>
          <a:p>
            <a:r>
              <a:rPr lang="fr-BE" b="1" dirty="0" err="1" smtClean="0">
                <a:solidFill>
                  <a:srgbClr val="FF0000"/>
                </a:solidFill>
              </a:rPr>
              <a:t>Rows</a:t>
            </a:r>
            <a:r>
              <a:rPr lang="fr-BE" b="1" dirty="0" smtClean="0">
                <a:solidFill>
                  <a:srgbClr val="FF0000"/>
                </a:solidFill>
              </a:rPr>
              <a:t> identification </a:t>
            </a:r>
            <a:r>
              <a:rPr lang="fr-BE" b="1" dirty="0" err="1" smtClean="0">
                <a:solidFill>
                  <a:srgbClr val="FF0000"/>
                </a:solidFill>
              </a:rPr>
              <a:t>inside</a:t>
            </a:r>
            <a:r>
              <a:rPr lang="fr-BE" b="1" dirty="0" smtClean="0">
                <a:solidFill>
                  <a:srgbClr val="FF0000"/>
                </a:solidFill>
              </a:rPr>
              <a:t> the </a:t>
            </a:r>
            <a:r>
              <a:rPr lang="fr-BE" b="1" dirty="0" err="1" smtClean="0">
                <a:solidFill>
                  <a:srgbClr val="FF0000"/>
                </a:solidFill>
              </a:rPr>
              <a:t>node</a:t>
            </a:r>
            <a:r>
              <a:rPr lang="fr-BE" b="1" dirty="0" smtClean="0">
                <a:solidFill>
                  <a:srgbClr val="FF0000"/>
                </a:solidFill>
              </a:rPr>
              <a:t> (</a:t>
            </a:r>
            <a:r>
              <a:rPr lang="fr-BE" b="1" dirty="0" err="1" smtClean="0">
                <a:solidFill>
                  <a:srgbClr val="FF0000"/>
                </a:solidFill>
              </a:rPr>
              <a:t>clustering</a:t>
            </a:r>
            <a:r>
              <a:rPr lang="fr-BE" b="1" dirty="0" smtClean="0">
                <a:solidFill>
                  <a:srgbClr val="FF0000"/>
                </a:solidFill>
              </a:rPr>
              <a:t> key) </a:t>
            </a:r>
            <a:endParaRPr lang="fr-BE" b="1" dirty="0">
              <a:solidFill>
                <a:srgbClr val="FF0000"/>
              </a:solidFill>
            </a:endParaRPr>
          </a:p>
        </p:txBody>
      </p:sp>
      <p:sp>
        <p:nvSpPr>
          <p:cNvPr id="13" name="ZoneTexte 12"/>
          <p:cNvSpPr txBox="1"/>
          <p:nvPr/>
        </p:nvSpPr>
        <p:spPr>
          <a:xfrm>
            <a:off x="7297908" y="1264159"/>
            <a:ext cx="2227679" cy="646331"/>
          </a:xfrm>
          <a:prstGeom prst="rect">
            <a:avLst/>
          </a:prstGeom>
          <a:noFill/>
        </p:spPr>
        <p:txBody>
          <a:bodyPr wrap="square" rtlCol="0">
            <a:spAutoFit/>
          </a:bodyPr>
          <a:lstStyle/>
          <a:p>
            <a:r>
              <a:rPr lang="fr-BE" b="1" dirty="0" err="1" smtClean="0">
                <a:solidFill>
                  <a:srgbClr val="FF0000"/>
                </a:solidFill>
              </a:rPr>
              <a:t>node</a:t>
            </a:r>
            <a:r>
              <a:rPr lang="fr-BE" b="1" dirty="0" smtClean="0">
                <a:solidFill>
                  <a:srgbClr val="FF0000"/>
                </a:solidFill>
              </a:rPr>
              <a:t> identification (</a:t>
            </a:r>
            <a:r>
              <a:rPr lang="fr-BE" b="1" dirty="0" err="1" smtClean="0">
                <a:solidFill>
                  <a:srgbClr val="FF0000"/>
                </a:solidFill>
              </a:rPr>
              <a:t>partitioning</a:t>
            </a:r>
            <a:r>
              <a:rPr lang="fr-BE" b="1" dirty="0" smtClean="0">
                <a:solidFill>
                  <a:srgbClr val="FF0000"/>
                </a:solidFill>
              </a:rPr>
              <a:t> key)</a:t>
            </a:r>
            <a:endParaRPr lang="fr-BE" b="1" dirty="0">
              <a:solidFill>
                <a:srgbClr val="FF0000"/>
              </a:solidFill>
            </a:endParaRPr>
          </a:p>
        </p:txBody>
      </p:sp>
      <p:sp>
        <p:nvSpPr>
          <p:cNvPr id="16" name="Titre 1"/>
          <p:cNvSpPr txBox="1">
            <a:spLocks/>
          </p:cNvSpPr>
          <p:nvPr/>
        </p:nvSpPr>
        <p:spPr>
          <a:xfrm>
            <a:off x="720805" y="279400"/>
            <a:ext cx="10283798" cy="977900"/>
          </a:xfrm>
          <a:prstGeom prst="rect">
            <a:avLst/>
          </a:prstGeom>
        </p:spPr>
        <p:txBody>
          <a:bodyPr vert="horz" lIns="91440" tIns="45720" rIns="91440" bIns="45720" rtlCol="0" anchor="ctr">
            <a:normAutofit fontScale="9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a:t>
            </a:r>
            <a:r>
              <a:rPr lang="fr-FR" sz="3600" b="1" dirty="0" smtClean="0">
                <a:effectLst>
                  <a:outerShdw blurRad="38100" dist="38100" dir="2700000" algn="tl">
                    <a:srgbClr val="000000">
                      <a:alpha val="43137"/>
                    </a:srgbClr>
                  </a:outerShdw>
                </a:effectLst>
              </a:rPr>
              <a:t>#3 Data model and #4,5 </a:t>
            </a:r>
            <a:r>
              <a:rPr lang="fr-FR" sz="3600" b="1" dirty="0" err="1" smtClean="0">
                <a:effectLst>
                  <a:outerShdw blurRad="38100" dist="38100" dir="2700000" algn="tl">
                    <a:srgbClr val="000000">
                      <a:alpha val="43137"/>
                    </a:srgbClr>
                  </a:outerShdw>
                </a:effectLst>
              </a:rPr>
              <a:t>Query</a:t>
            </a:r>
            <a:r>
              <a:rPr lang="fr-FR" sz="3600" b="1" dirty="0" smtClean="0">
                <a:effectLst>
                  <a:outerShdw blurRad="38100" dist="38100" dir="2700000" algn="tl">
                    <a:srgbClr val="000000">
                      <a:alpha val="43137"/>
                    </a:srgbClr>
                  </a:outerShdw>
                </a:effectLst>
              </a:rPr>
              <a:t> performance</a:t>
            </a:r>
            <a:endParaRPr lang="fr-FR" sz="3600" dirty="0"/>
          </a:p>
        </p:txBody>
      </p:sp>
    </p:spTree>
    <p:extLst>
      <p:ext uri="{BB962C8B-B14F-4D97-AF65-F5344CB8AC3E}">
        <p14:creationId xmlns:p14="http://schemas.microsoft.com/office/powerpoint/2010/main" val="325227210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8" y="986965"/>
            <a:ext cx="5254399" cy="3508653"/>
          </a:xfrm>
          <a:prstGeom prst="rect">
            <a:avLst/>
          </a:prstGeom>
          <a:noFill/>
        </p:spPr>
        <p:txBody>
          <a:bodyPr wrap="square" rtlCol="0">
            <a:spAutoFit/>
          </a:bodyPr>
          <a:lstStyle/>
          <a:p>
            <a:r>
              <a:rPr lang="fr-BE" sz="2400" b="1" dirty="0" smtClean="0"/>
              <a:t>3. </a:t>
            </a:r>
            <a:r>
              <a:rPr lang="fr-BE" sz="2400" b="1" dirty="0" err="1" smtClean="0"/>
              <a:t>Denormalization</a:t>
            </a:r>
            <a:r>
              <a:rPr lang="fr-BE" b="1" u="sng" dirty="0" smtClean="0"/>
              <a:t/>
            </a:r>
            <a:br>
              <a:rPr lang="fr-BE" b="1" u="sng" dirty="0" smtClean="0"/>
            </a:br>
            <a:endParaRPr lang="fr-BE" b="1" u="sng" dirty="0" smtClean="0"/>
          </a:p>
          <a:p>
            <a:endParaRPr lang="fr-BE" dirty="0" smtClean="0"/>
          </a:p>
          <a:p>
            <a:endParaRPr lang="fr-BE" dirty="0"/>
          </a:p>
          <a:p>
            <a:endParaRPr lang="fr-BE" dirty="0" smtClean="0"/>
          </a:p>
          <a:p>
            <a:endParaRPr lang="fr-BE" dirty="0"/>
          </a:p>
          <a:p>
            <a:endParaRPr lang="fr-BE" dirty="0" smtClean="0"/>
          </a:p>
          <a:p>
            <a:endParaRPr lang="fr-BE" dirty="0"/>
          </a:p>
          <a:p>
            <a:r>
              <a:rPr lang="fr-BE" dirty="0" smtClean="0"/>
              <a:t/>
            </a:r>
            <a:br>
              <a:rPr lang="fr-BE" dirty="0" smtClean="0"/>
            </a:br>
            <a:endParaRPr lang="fr-BE" b="1" dirty="0" smtClean="0"/>
          </a:p>
          <a:p>
            <a:endParaRPr lang="en-US" dirty="0" smtClean="0"/>
          </a:p>
          <a:p>
            <a:endParaRPr lang="fr-BE" dirty="0"/>
          </a:p>
        </p:txBody>
      </p:sp>
      <p:sp>
        <p:nvSpPr>
          <p:cNvPr id="6" name="Titre 1"/>
          <p:cNvSpPr txBox="1">
            <a:spLocks/>
          </p:cNvSpPr>
          <p:nvPr/>
        </p:nvSpPr>
        <p:spPr>
          <a:xfrm>
            <a:off x="720805" y="279400"/>
            <a:ext cx="10283798" cy="977900"/>
          </a:xfrm>
          <a:prstGeom prst="rect">
            <a:avLst/>
          </a:prstGeom>
        </p:spPr>
        <p:txBody>
          <a:bodyPr vert="horz" lIns="91440" tIns="45720" rIns="91440" bIns="45720" rtlCol="0" anchor="ctr">
            <a:normAutofit fontScale="9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a:t>
            </a:r>
            <a:r>
              <a:rPr lang="fr-FR" sz="3600" b="1" dirty="0" smtClean="0">
                <a:effectLst>
                  <a:outerShdw blurRad="38100" dist="38100" dir="2700000" algn="tl">
                    <a:srgbClr val="000000">
                      <a:alpha val="43137"/>
                    </a:srgbClr>
                  </a:outerShdw>
                </a:effectLst>
              </a:rPr>
              <a:t>#3 Data model and #4,5 </a:t>
            </a:r>
            <a:r>
              <a:rPr lang="fr-FR" sz="3600" b="1" dirty="0" err="1" smtClean="0">
                <a:effectLst>
                  <a:outerShdw blurRad="38100" dist="38100" dir="2700000" algn="tl">
                    <a:srgbClr val="000000">
                      <a:alpha val="43137"/>
                    </a:srgbClr>
                  </a:outerShdw>
                </a:effectLst>
              </a:rPr>
              <a:t>Query</a:t>
            </a:r>
            <a:r>
              <a:rPr lang="fr-FR" sz="3600" b="1" dirty="0" smtClean="0">
                <a:effectLst>
                  <a:outerShdw blurRad="38100" dist="38100" dir="2700000" algn="tl">
                    <a:srgbClr val="000000">
                      <a:alpha val="43137"/>
                    </a:srgbClr>
                  </a:outerShdw>
                </a:effectLst>
              </a:rPr>
              <a:t> performance</a:t>
            </a:r>
            <a:endParaRPr lang="fr-FR" sz="3600" dirty="0"/>
          </a:p>
        </p:txBody>
      </p:sp>
    </p:spTree>
    <p:extLst>
      <p:ext uri="{BB962C8B-B14F-4D97-AF65-F5344CB8AC3E}">
        <p14:creationId xmlns:p14="http://schemas.microsoft.com/office/powerpoint/2010/main" val="97452741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8" y="986965"/>
            <a:ext cx="8697682" cy="5262979"/>
          </a:xfrm>
          <a:prstGeom prst="rect">
            <a:avLst/>
          </a:prstGeom>
          <a:noFill/>
        </p:spPr>
        <p:txBody>
          <a:bodyPr wrap="square" rtlCol="0">
            <a:spAutoFit/>
          </a:bodyPr>
          <a:lstStyle/>
          <a:p>
            <a:r>
              <a:rPr lang="fr-BE" sz="2400" b="1" dirty="0" smtClean="0"/>
              <a:t>3. </a:t>
            </a:r>
            <a:r>
              <a:rPr lang="fr-BE" sz="2400" b="1" dirty="0" err="1" smtClean="0"/>
              <a:t>Denormalization</a:t>
            </a:r>
            <a:r>
              <a:rPr lang="fr-BE" sz="2400" b="1" dirty="0" smtClean="0"/>
              <a:t/>
            </a:r>
            <a:br>
              <a:rPr lang="fr-BE" sz="2400" b="1" dirty="0" smtClean="0"/>
            </a:br>
            <a:r>
              <a:rPr lang="fr-BE" sz="2400" b="1" dirty="0" smtClean="0"/>
              <a:t/>
            </a:r>
            <a:br>
              <a:rPr lang="fr-BE" sz="2400" b="1" dirty="0" smtClean="0"/>
            </a:br>
            <a:r>
              <a:rPr lang="fr-BE" b="1" u="sng" dirty="0" smtClean="0"/>
              <a:t/>
            </a:r>
            <a:br>
              <a:rPr lang="fr-BE" b="1" u="sng" dirty="0" smtClean="0"/>
            </a:br>
            <a:endParaRPr lang="fr-BE" b="1" u="sng" dirty="0" smtClean="0"/>
          </a:p>
          <a:p>
            <a:endParaRPr lang="fr-BE" dirty="0" smtClean="0"/>
          </a:p>
          <a:p>
            <a:r>
              <a:rPr lang="fr-BE" dirty="0" smtClean="0"/>
              <a:t>CQL </a:t>
            </a:r>
            <a:r>
              <a:rPr lang="fr-BE" dirty="0" err="1" smtClean="0"/>
              <a:t>language</a:t>
            </a:r>
            <a:r>
              <a:rPr lang="fr-BE" dirty="0" smtClean="0"/>
              <a:t> </a:t>
            </a:r>
            <a:r>
              <a:rPr lang="fr-BE" dirty="0" err="1" smtClean="0"/>
              <a:t>permits</a:t>
            </a:r>
            <a:r>
              <a:rPr lang="fr-BE" dirty="0" smtClean="0"/>
              <a:t> </a:t>
            </a:r>
            <a:r>
              <a:rPr lang="fr-BE" dirty="0" err="1" smtClean="0"/>
              <a:t>neither</a:t>
            </a:r>
            <a:r>
              <a:rPr lang="fr-BE" dirty="0" smtClean="0"/>
              <a:t> </a:t>
            </a:r>
            <a:r>
              <a:rPr lang="fr-BE" b="1" dirty="0" smtClean="0"/>
              <a:t>joins</a:t>
            </a:r>
            <a:r>
              <a:rPr lang="fr-BE" dirty="0" smtClean="0"/>
              <a:t> </a:t>
            </a:r>
            <a:r>
              <a:rPr lang="fr-BE" dirty="0" err="1" smtClean="0"/>
              <a:t>nor</a:t>
            </a:r>
            <a:r>
              <a:rPr lang="fr-BE" dirty="0" smtClean="0"/>
              <a:t> </a:t>
            </a:r>
            <a:r>
              <a:rPr lang="fr-BE" b="1" dirty="0" err="1" smtClean="0"/>
              <a:t>sub-queries</a:t>
            </a:r>
            <a:r>
              <a:rPr lang="fr-BE" dirty="0" smtClean="0"/>
              <a:t> (</a:t>
            </a:r>
            <a:r>
              <a:rPr lang="fr-BE" dirty="0" err="1" smtClean="0"/>
              <a:t>unlike</a:t>
            </a:r>
            <a:r>
              <a:rPr lang="fr-BE" dirty="0" smtClean="0"/>
              <a:t> SQL)</a:t>
            </a:r>
          </a:p>
          <a:p>
            <a:endParaRPr lang="fr-BE" dirty="0" smtClean="0"/>
          </a:p>
          <a:p>
            <a:endParaRPr lang="fr-BE" dirty="0" smtClean="0"/>
          </a:p>
          <a:p>
            <a:pPr marL="285750" indent="-285750">
              <a:buFont typeface="Wingdings" panose="05000000000000000000" pitchFamily="2" charset="2"/>
              <a:buChar char="è"/>
            </a:pPr>
            <a:r>
              <a:rPr lang="fr-BE" dirty="0" err="1" smtClean="0">
                <a:sym typeface="Wingdings" panose="05000000000000000000" pitchFamily="2" charset="2"/>
              </a:rPr>
              <a:t>Each</a:t>
            </a:r>
            <a:r>
              <a:rPr lang="fr-BE" dirty="0" smtClean="0">
                <a:sym typeface="Wingdings" panose="05000000000000000000" pitchFamily="2" charset="2"/>
              </a:rPr>
              <a:t> CQL </a:t>
            </a:r>
            <a:r>
              <a:rPr lang="fr-BE" dirty="0" err="1" smtClean="0">
                <a:sym typeface="Wingdings" panose="05000000000000000000" pitchFamily="2" charset="2"/>
              </a:rPr>
              <a:t>query</a:t>
            </a:r>
            <a:r>
              <a:rPr lang="fr-BE" dirty="0" smtClean="0">
                <a:sym typeface="Wingdings" panose="05000000000000000000" pitchFamily="2" charset="2"/>
              </a:rPr>
              <a:t> </a:t>
            </a:r>
            <a:r>
              <a:rPr lang="fr-BE" dirty="0" err="1" smtClean="0">
                <a:sym typeface="Wingdings" panose="05000000000000000000" pitchFamily="2" charset="2"/>
              </a:rPr>
              <a:t>accesses</a:t>
            </a:r>
            <a:r>
              <a:rPr lang="fr-BE" dirty="0" smtClean="0">
                <a:sym typeface="Wingdings" panose="05000000000000000000" pitchFamily="2" charset="2"/>
              </a:rPr>
              <a:t> a single table</a:t>
            </a:r>
            <a:r>
              <a:rPr lang="fr-BE" i="1" dirty="0"/>
              <a:t/>
            </a:r>
            <a:br>
              <a:rPr lang="fr-BE" i="1" dirty="0"/>
            </a:br>
            <a:endParaRPr lang="fr-BE" i="1" dirty="0"/>
          </a:p>
          <a:p>
            <a:endParaRPr lang="fr-BE" dirty="0" smtClean="0"/>
          </a:p>
          <a:p>
            <a:endParaRPr lang="fr-BE" dirty="0"/>
          </a:p>
          <a:p>
            <a:endParaRPr lang="fr-BE" dirty="0" smtClean="0"/>
          </a:p>
          <a:p>
            <a:endParaRPr lang="fr-BE" dirty="0"/>
          </a:p>
          <a:p>
            <a:r>
              <a:rPr lang="fr-BE" dirty="0" smtClean="0"/>
              <a:t/>
            </a:r>
            <a:br>
              <a:rPr lang="fr-BE" dirty="0" smtClean="0"/>
            </a:br>
            <a:endParaRPr lang="fr-BE" b="1" dirty="0" smtClean="0"/>
          </a:p>
          <a:p>
            <a:endParaRPr lang="en-US" dirty="0" smtClean="0"/>
          </a:p>
          <a:p>
            <a:endParaRPr lang="fr-BE" dirty="0"/>
          </a:p>
        </p:txBody>
      </p:sp>
      <p:sp>
        <p:nvSpPr>
          <p:cNvPr id="6" name="Titre 1"/>
          <p:cNvSpPr txBox="1">
            <a:spLocks/>
          </p:cNvSpPr>
          <p:nvPr/>
        </p:nvSpPr>
        <p:spPr>
          <a:xfrm>
            <a:off x="720805" y="279400"/>
            <a:ext cx="10283798" cy="977900"/>
          </a:xfrm>
          <a:prstGeom prst="rect">
            <a:avLst/>
          </a:prstGeom>
        </p:spPr>
        <p:txBody>
          <a:bodyPr vert="horz" lIns="91440" tIns="45720" rIns="91440" bIns="45720" rtlCol="0" anchor="ctr">
            <a:normAutofit fontScale="9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a:t>
            </a:r>
            <a:r>
              <a:rPr lang="fr-FR" sz="3600" b="1" dirty="0" smtClean="0">
                <a:effectLst>
                  <a:outerShdw blurRad="38100" dist="38100" dir="2700000" algn="tl">
                    <a:srgbClr val="000000">
                      <a:alpha val="43137"/>
                    </a:srgbClr>
                  </a:outerShdw>
                </a:effectLst>
              </a:rPr>
              <a:t>#3 Data model and #4,5 </a:t>
            </a:r>
            <a:r>
              <a:rPr lang="fr-FR" sz="3600" b="1" dirty="0" err="1" smtClean="0">
                <a:effectLst>
                  <a:outerShdw blurRad="38100" dist="38100" dir="2700000" algn="tl">
                    <a:srgbClr val="000000">
                      <a:alpha val="43137"/>
                    </a:srgbClr>
                  </a:outerShdw>
                </a:effectLst>
              </a:rPr>
              <a:t>Query</a:t>
            </a:r>
            <a:r>
              <a:rPr lang="fr-FR" sz="3600" b="1" dirty="0" smtClean="0">
                <a:effectLst>
                  <a:outerShdw blurRad="38100" dist="38100" dir="2700000" algn="tl">
                    <a:srgbClr val="000000">
                      <a:alpha val="43137"/>
                    </a:srgbClr>
                  </a:outerShdw>
                </a:effectLst>
              </a:rPr>
              <a:t> performance</a:t>
            </a:r>
            <a:endParaRPr lang="fr-FR" sz="3600" dirty="0"/>
          </a:p>
        </p:txBody>
      </p:sp>
    </p:spTree>
    <p:extLst>
      <p:ext uri="{BB962C8B-B14F-4D97-AF65-F5344CB8AC3E}">
        <p14:creationId xmlns:p14="http://schemas.microsoft.com/office/powerpoint/2010/main" val="9912850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673100" y="279400"/>
            <a:ext cx="4762500"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900" b="1" dirty="0" err="1" smtClean="0">
                <a:effectLst>
                  <a:outerShdw blurRad="38100" dist="38100" dir="2700000" algn="tl">
                    <a:srgbClr val="000000">
                      <a:alpha val="43137"/>
                    </a:srgbClr>
                  </a:outerShdw>
                </a:effectLst>
              </a:rPr>
              <a:t>Consistency</a:t>
            </a:r>
            <a:endParaRPr lang="fr-FR" sz="3900" dirty="0"/>
          </a:p>
        </p:txBody>
      </p:sp>
      <p:sp>
        <p:nvSpPr>
          <p:cNvPr id="5" name="Espace réservé du contenu 2"/>
          <p:cNvSpPr>
            <a:spLocks noGrp="1"/>
          </p:cNvSpPr>
          <p:nvPr>
            <p:ph idx="1"/>
          </p:nvPr>
        </p:nvSpPr>
        <p:spPr>
          <a:xfrm>
            <a:off x="673100" y="1762125"/>
            <a:ext cx="10515600" cy="4351338"/>
          </a:xfrm>
        </p:spPr>
        <p:txBody>
          <a:bodyPr/>
          <a:lstStyle/>
          <a:p>
            <a:pPr marL="0" indent="0">
              <a:buNone/>
            </a:pPr>
            <a:r>
              <a:rPr lang="fr-BE" dirty="0" err="1" smtClean="0"/>
              <a:t>Every</a:t>
            </a:r>
            <a:r>
              <a:rPr lang="fr-BE" dirty="0" smtClean="0"/>
              <a:t> </a:t>
            </a:r>
            <a:r>
              <a:rPr lang="fr-BE" dirty="0" err="1" smtClean="0"/>
              <a:t>read</a:t>
            </a:r>
            <a:r>
              <a:rPr lang="fr-BE" dirty="0" smtClean="0"/>
              <a:t> </a:t>
            </a:r>
            <a:r>
              <a:rPr lang="fr-BE" dirty="0" err="1" smtClean="0"/>
              <a:t>receives</a:t>
            </a:r>
            <a:r>
              <a:rPr lang="fr-BE" dirty="0" smtClean="0"/>
              <a:t> the </a:t>
            </a:r>
            <a:r>
              <a:rPr lang="fr-BE" dirty="0" err="1" smtClean="0"/>
              <a:t>most</a:t>
            </a:r>
            <a:r>
              <a:rPr lang="fr-BE" dirty="0" smtClean="0"/>
              <a:t> </a:t>
            </a:r>
            <a:r>
              <a:rPr lang="fr-BE" dirty="0" err="1" smtClean="0"/>
              <a:t>recent</a:t>
            </a:r>
            <a:r>
              <a:rPr lang="fr-BE" dirty="0" smtClean="0"/>
              <a:t> </a:t>
            </a:r>
            <a:r>
              <a:rPr lang="fr-BE" dirty="0" err="1" smtClean="0"/>
              <a:t>write</a:t>
            </a:r>
            <a:r>
              <a:rPr lang="fr-BE" dirty="0" smtClean="0"/>
              <a:t> (or an </a:t>
            </a:r>
            <a:r>
              <a:rPr lang="fr-BE" dirty="0" err="1" smtClean="0"/>
              <a:t>error</a:t>
            </a:r>
            <a:r>
              <a:rPr lang="fr-BE" dirty="0" smtClean="0"/>
              <a:t>)</a:t>
            </a:r>
            <a:br>
              <a:rPr lang="fr-BE" dirty="0" smtClean="0"/>
            </a:br>
            <a:r>
              <a:rPr lang="fr-BE" dirty="0" smtClean="0"/>
              <a:t/>
            </a:r>
            <a:br>
              <a:rPr lang="fr-BE" dirty="0" smtClean="0"/>
            </a:br>
            <a:r>
              <a:rPr lang="fr-BE" dirty="0" smtClean="0"/>
              <a:t/>
            </a:r>
            <a:br>
              <a:rPr lang="fr-BE" dirty="0" smtClean="0"/>
            </a:br>
            <a:endParaRPr lang="fr-BE" dirty="0"/>
          </a:p>
        </p:txBody>
      </p:sp>
      <p:sp>
        <p:nvSpPr>
          <p:cNvPr id="6" name="Ellipse 5"/>
          <p:cNvSpPr/>
          <p:nvPr/>
        </p:nvSpPr>
        <p:spPr>
          <a:xfrm>
            <a:off x="4784898" y="3199424"/>
            <a:ext cx="2670886" cy="271021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7" name="Ellipse 6"/>
          <p:cNvSpPr/>
          <p:nvPr/>
        </p:nvSpPr>
        <p:spPr>
          <a:xfrm>
            <a:off x="5014509" y="3749441"/>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8" name="Ellipse 7"/>
          <p:cNvSpPr/>
          <p:nvPr/>
        </p:nvSpPr>
        <p:spPr>
          <a:xfrm>
            <a:off x="6153316" y="3939175"/>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9" name="Ellipse 8"/>
          <p:cNvSpPr/>
          <p:nvPr/>
        </p:nvSpPr>
        <p:spPr>
          <a:xfrm>
            <a:off x="5358021" y="4742993"/>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0" name="Rectangle à coins arrondis 9"/>
          <p:cNvSpPr/>
          <p:nvPr/>
        </p:nvSpPr>
        <p:spPr>
          <a:xfrm>
            <a:off x="5163399" y="3939175"/>
            <a:ext cx="415636" cy="35533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smtClean="0"/>
              <a:t>d</a:t>
            </a:r>
            <a:endParaRPr lang="fr-BE" dirty="0"/>
          </a:p>
        </p:txBody>
      </p:sp>
      <p:sp>
        <p:nvSpPr>
          <p:cNvPr id="11" name="Rectangle à coins arrondis 10"/>
          <p:cNvSpPr/>
          <p:nvPr/>
        </p:nvSpPr>
        <p:spPr>
          <a:xfrm>
            <a:off x="6394979" y="4116844"/>
            <a:ext cx="415636" cy="35533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smtClean="0"/>
              <a:t>d</a:t>
            </a:r>
            <a:endParaRPr lang="fr-BE" dirty="0"/>
          </a:p>
        </p:txBody>
      </p:sp>
      <p:sp>
        <p:nvSpPr>
          <p:cNvPr id="12" name="ZoneTexte 11"/>
          <p:cNvSpPr txBox="1"/>
          <p:nvPr/>
        </p:nvSpPr>
        <p:spPr>
          <a:xfrm>
            <a:off x="1357005" y="4080657"/>
            <a:ext cx="3307061" cy="923330"/>
          </a:xfrm>
          <a:prstGeom prst="rect">
            <a:avLst/>
          </a:prstGeom>
          <a:noFill/>
        </p:spPr>
        <p:txBody>
          <a:bodyPr wrap="square" rtlCol="0">
            <a:spAutoFit/>
          </a:bodyPr>
          <a:lstStyle/>
          <a:p>
            <a:r>
              <a:rPr lang="fr-BE" dirty="0" smtClean="0"/>
              <a:t>Data d </a:t>
            </a:r>
            <a:r>
              <a:rPr lang="fr-BE" dirty="0" err="1" smtClean="0"/>
              <a:t>is</a:t>
            </a:r>
            <a:r>
              <a:rPr lang="fr-BE" dirty="0" smtClean="0"/>
              <a:t> </a:t>
            </a:r>
            <a:r>
              <a:rPr lang="fr-BE" dirty="0" err="1" smtClean="0"/>
              <a:t>stored</a:t>
            </a:r>
            <a:r>
              <a:rPr lang="fr-BE" dirty="0" smtClean="0"/>
              <a:t> on </a:t>
            </a:r>
            <a:r>
              <a:rPr lang="fr-BE" dirty="0" err="1" smtClean="0"/>
              <a:t>two</a:t>
            </a:r>
            <a:r>
              <a:rPr lang="fr-BE" dirty="0" smtClean="0"/>
              <a:t> </a:t>
            </a:r>
            <a:r>
              <a:rPr lang="fr-BE" dirty="0" err="1" smtClean="0"/>
              <a:t>different</a:t>
            </a:r>
            <a:r>
              <a:rPr lang="fr-BE" dirty="0" smtClean="0"/>
              <a:t> machines, m1 and m2 </a:t>
            </a:r>
            <a:br>
              <a:rPr lang="fr-BE" dirty="0" smtClean="0"/>
            </a:br>
            <a:r>
              <a:rPr lang="fr-BE" dirty="0" smtClean="0"/>
              <a:t>(data duplication </a:t>
            </a:r>
            <a:r>
              <a:rPr lang="fr-BE" dirty="0" err="1" smtClean="0"/>
              <a:t>strategy</a:t>
            </a:r>
            <a:r>
              <a:rPr lang="fr-BE" dirty="0" smtClean="0"/>
              <a:t>)</a:t>
            </a:r>
            <a:endParaRPr lang="fr-BE" dirty="0"/>
          </a:p>
        </p:txBody>
      </p:sp>
      <p:sp>
        <p:nvSpPr>
          <p:cNvPr id="13" name="ZoneTexte 12"/>
          <p:cNvSpPr txBox="1"/>
          <p:nvPr/>
        </p:nvSpPr>
        <p:spPr>
          <a:xfrm>
            <a:off x="5232626" y="3443831"/>
            <a:ext cx="871089" cy="369332"/>
          </a:xfrm>
          <a:prstGeom prst="rect">
            <a:avLst/>
          </a:prstGeom>
          <a:noFill/>
        </p:spPr>
        <p:txBody>
          <a:bodyPr wrap="square" rtlCol="0">
            <a:spAutoFit/>
          </a:bodyPr>
          <a:lstStyle/>
          <a:p>
            <a:r>
              <a:rPr lang="fr-BE" dirty="0" smtClean="0"/>
              <a:t>m1</a:t>
            </a:r>
            <a:endParaRPr lang="fr-BE" dirty="0"/>
          </a:p>
        </p:txBody>
      </p:sp>
      <p:sp>
        <p:nvSpPr>
          <p:cNvPr id="14" name="ZoneTexte 13"/>
          <p:cNvSpPr txBox="1"/>
          <p:nvPr/>
        </p:nvSpPr>
        <p:spPr>
          <a:xfrm>
            <a:off x="6343560" y="3602715"/>
            <a:ext cx="871089" cy="369332"/>
          </a:xfrm>
          <a:prstGeom prst="rect">
            <a:avLst/>
          </a:prstGeom>
          <a:noFill/>
        </p:spPr>
        <p:txBody>
          <a:bodyPr wrap="square" rtlCol="0">
            <a:spAutoFit/>
          </a:bodyPr>
          <a:lstStyle/>
          <a:p>
            <a:r>
              <a:rPr lang="fr-BE" dirty="0" smtClean="0"/>
              <a:t>m2</a:t>
            </a:r>
            <a:endParaRPr lang="fr-BE" dirty="0"/>
          </a:p>
        </p:txBody>
      </p:sp>
      <p:sp>
        <p:nvSpPr>
          <p:cNvPr id="15" name="ZoneTexte 14"/>
          <p:cNvSpPr txBox="1"/>
          <p:nvPr/>
        </p:nvSpPr>
        <p:spPr>
          <a:xfrm>
            <a:off x="5603974" y="5526355"/>
            <a:ext cx="871089" cy="369332"/>
          </a:xfrm>
          <a:prstGeom prst="rect">
            <a:avLst/>
          </a:prstGeom>
          <a:noFill/>
        </p:spPr>
        <p:txBody>
          <a:bodyPr wrap="square" rtlCol="0">
            <a:spAutoFit/>
          </a:bodyPr>
          <a:lstStyle/>
          <a:p>
            <a:r>
              <a:rPr lang="fr-BE" smtClean="0"/>
              <a:t>m3</a:t>
            </a:r>
            <a:endParaRPr lang="fr-BE" dirty="0"/>
          </a:p>
        </p:txBody>
      </p:sp>
    </p:spTree>
    <p:extLst>
      <p:ext uri="{BB962C8B-B14F-4D97-AF65-F5344CB8AC3E}">
        <p14:creationId xmlns:p14="http://schemas.microsoft.com/office/powerpoint/2010/main" val="86977072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8" y="986965"/>
            <a:ext cx="8697682" cy="5539978"/>
          </a:xfrm>
          <a:prstGeom prst="rect">
            <a:avLst/>
          </a:prstGeom>
          <a:noFill/>
        </p:spPr>
        <p:txBody>
          <a:bodyPr wrap="square" rtlCol="0">
            <a:spAutoFit/>
          </a:bodyPr>
          <a:lstStyle/>
          <a:p>
            <a:r>
              <a:rPr lang="fr-BE" sz="2400" b="1" dirty="0" smtClean="0"/>
              <a:t>3. </a:t>
            </a:r>
            <a:r>
              <a:rPr lang="fr-BE" sz="2400" b="1" dirty="0" err="1" smtClean="0"/>
              <a:t>Denormalization</a:t>
            </a:r>
            <a:r>
              <a:rPr lang="fr-BE" sz="2400" b="1" dirty="0" smtClean="0"/>
              <a:t/>
            </a:r>
            <a:br>
              <a:rPr lang="fr-BE" sz="2400" b="1" dirty="0" smtClean="0"/>
            </a:br>
            <a:r>
              <a:rPr lang="fr-BE" sz="2400" b="1" dirty="0" smtClean="0"/>
              <a:t/>
            </a:r>
            <a:br>
              <a:rPr lang="fr-BE" sz="2400" b="1" dirty="0" smtClean="0"/>
            </a:br>
            <a:r>
              <a:rPr lang="fr-BE" b="1" u="sng" dirty="0" smtClean="0"/>
              <a:t/>
            </a:r>
            <a:br>
              <a:rPr lang="fr-BE" b="1" u="sng" dirty="0" smtClean="0"/>
            </a:br>
            <a:endParaRPr lang="fr-BE" b="1" u="sng" dirty="0" smtClean="0"/>
          </a:p>
          <a:p>
            <a:endParaRPr lang="fr-BE" dirty="0" smtClean="0"/>
          </a:p>
          <a:p>
            <a:r>
              <a:rPr lang="fr-BE" dirty="0" smtClean="0"/>
              <a:t>CQL </a:t>
            </a:r>
            <a:r>
              <a:rPr lang="fr-BE" dirty="0" err="1" smtClean="0"/>
              <a:t>language</a:t>
            </a:r>
            <a:r>
              <a:rPr lang="fr-BE" dirty="0" smtClean="0"/>
              <a:t> </a:t>
            </a:r>
            <a:r>
              <a:rPr lang="fr-BE" dirty="0" err="1" smtClean="0"/>
              <a:t>permits</a:t>
            </a:r>
            <a:r>
              <a:rPr lang="fr-BE" dirty="0" smtClean="0"/>
              <a:t> </a:t>
            </a:r>
            <a:r>
              <a:rPr lang="fr-BE" dirty="0" err="1" smtClean="0"/>
              <a:t>neither</a:t>
            </a:r>
            <a:r>
              <a:rPr lang="fr-BE" dirty="0" smtClean="0"/>
              <a:t> </a:t>
            </a:r>
            <a:r>
              <a:rPr lang="fr-BE" b="1" dirty="0" smtClean="0"/>
              <a:t>joins</a:t>
            </a:r>
            <a:r>
              <a:rPr lang="fr-BE" dirty="0" smtClean="0"/>
              <a:t> </a:t>
            </a:r>
            <a:r>
              <a:rPr lang="fr-BE" dirty="0" err="1" smtClean="0"/>
              <a:t>nor</a:t>
            </a:r>
            <a:r>
              <a:rPr lang="fr-BE" dirty="0" smtClean="0"/>
              <a:t> </a:t>
            </a:r>
            <a:r>
              <a:rPr lang="fr-BE" b="1" dirty="0" err="1" smtClean="0"/>
              <a:t>sub-queries</a:t>
            </a:r>
            <a:r>
              <a:rPr lang="fr-BE" dirty="0" smtClean="0"/>
              <a:t> (</a:t>
            </a:r>
            <a:r>
              <a:rPr lang="fr-BE" dirty="0" err="1" smtClean="0"/>
              <a:t>unlike</a:t>
            </a:r>
            <a:r>
              <a:rPr lang="fr-BE" dirty="0" smtClean="0"/>
              <a:t> SQL)</a:t>
            </a:r>
          </a:p>
          <a:p>
            <a:endParaRPr lang="fr-BE" dirty="0" smtClean="0"/>
          </a:p>
          <a:p>
            <a:endParaRPr lang="fr-BE" dirty="0" smtClean="0"/>
          </a:p>
          <a:p>
            <a:pPr marL="285750" indent="-285750">
              <a:buFont typeface="Wingdings" panose="05000000000000000000" pitchFamily="2" charset="2"/>
              <a:buChar char="è"/>
            </a:pPr>
            <a:r>
              <a:rPr lang="fr-BE" dirty="0" err="1" smtClean="0">
                <a:sym typeface="Wingdings" panose="05000000000000000000" pitchFamily="2" charset="2"/>
              </a:rPr>
              <a:t>Each</a:t>
            </a:r>
            <a:r>
              <a:rPr lang="fr-BE" dirty="0" smtClean="0">
                <a:sym typeface="Wingdings" panose="05000000000000000000" pitchFamily="2" charset="2"/>
              </a:rPr>
              <a:t> CQL </a:t>
            </a:r>
            <a:r>
              <a:rPr lang="fr-BE" dirty="0" err="1" smtClean="0">
                <a:sym typeface="Wingdings" panose="05000000000000000000" pitchFamily="2" charset="2"/>
              </a:rPr>
              <a:t>query</a:t>
            </a:r>
            <a:r>
              <a:rPr lang="fr-BE" dirty="0" smtClean="0">
                <a:sym typeface="Wingdings" panose="05000000000000000000" pitchFamily="2" charset="2"/>
              </a:rPr>
              <a:t> </a:t>
            </a:r>
            <a:r>
              <a:rPr lang="fr-BE" dirty="0" err="1" smtClean="0">
                <a:sym typeface="Wingdings" panose="05000000000000000000" pitchFamily="2" charset="2"/>
              </a:rPr>
              <a:t>accesses</a:t>
            </a:r>
            <a:r>
              <a:rPr lang="fr-BE" dirty="0" smtClean="0">
                <a:sym typeface="Wingdings" panose="05000000000000000000" pitchFamily="2" charset="2"/>
              </a:rPr>
              <a:t> a single table</a:t>
            </a:r>
          </a:p>
          <a:p>
            <a:pPr marL="285750" indent="-285750">
              <a:buFont typeface="Wingdings" panose="05000000000000000000" pitchFamily="2" charset="2"/>
              <a:buChar char="è"/>
            </a:pPr>
            <a:r>
              <a:rPr lang="fr-BE" dirty="0"/>
              <a:t>Data </a:t>
            </a:r>
            <a:r>
              <a:rPr lang="fr-BE" dirty="0" err="1"/>
              <a:t>denormalization</a:t>
            </a:r>
            <a:r>
              <a:rPr lang="fr-BE" dirty="0"/>
              <a:t> </a:t>
            </a:r>
            <a:r>
              <a:rPr lang="fr-BE" dirty="0" err="1"/>
              <a:t>is</a:t>
            </a:r>
            <a:r>
              <a:rPr lang="fr-BE" dirty="0"/>
              <a:t> </a:t>
            </a:r>
            <a:r>
              <a:rPr lang="fr-BE" dirty="0" err="1"/>
              <a:t>thus</a:t>
            </a:r>
            <a:r>
              <a:rPr lang="fr-BE" dirty="0"/>
              <a:t> </a:t>
            </a:r>
            <a:r>
              <a:rPr lang="fr-BE" dirty="0" err="1" smtClean="0"/>
              <a:t>encouraged</a:t>
            </a:r>
            <a:r>
              <a:rPr lang="fr-BE" i="1" dirty="0"/>
              <a:t/>
            </a:r>
            <a:br>
              <a:rPr lang="fr-BE" i="1" dirty="0"/>
            </a:br>
            <a:endParaRPr lang="fr-BE" i="1" dirty="0"/>
          </a:p>
          <a:p>
            <a:endParaRPr lang="fr-BE" dirty="0" smtClean="0"/>
          </a:p>
          <a:p>
            <a:endParaRPr lang="fr-BE" dirty="0"/>
          </a:p>
          <a:p>
            <a:endParaRPr lang="fr-BE" dirty="0" smtClean="0"/>
          </a:p>
          <a:p>
            <a:endParaRPr lang="fr-BE" dirty="0"/>
          </a:p>
          <a:p>
            <a:r>
              <a:rPr lang="fr-BE" dirty="0" smtClean="0"/>
              <a:t/>
            </a:r>
            <a:br>
              <a:rPr lang="fr-BE" dirty="0" smtClean="0"/>
            </a:br>
            <a:endParaRPr lang="fr-BE" b="1" dirty="0" smtClean="0"/>
          </a:p>
          <a:p>
            <a:endParaRPr lang="en-US" dirty="0" smtClean="0"/>
          </a:p>
          <a:p>
            <a:endParaRPr lang="fr-BE" dirty="0"/>
          </a:p>
        </p:txBody>
      </p:sp>
      <p:sp>
        <p:nvSpPr>
          <p:cNvPr id="6" name="Titre 1"/>
          <p:cNvSpPr txBox="1">
            <a:spLocks/>
          </p:cNvSpPr>
          <p:nvPr/>
        </p:nvSpPr>
        <p:spPr>
          <a:xfrm>
            <a:off x="720805" y="279400"/>
            <a:ext cx="10283798" cy="977900"/>
          </a:xfrm>
          <a:prstGeom prst="rect">
            <a:avLst/>
          </a:prstGeom>
        </p:spPr>
        <p:txBody>
          <a:bodyPr vert="horz" lIns="91440" tIns="45720" rIns="91440" bIns="45720" rtlCol="0" anchor="ctr">
            <a:normAutofit fontScale="9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a:t>
            </a:r>
            <a:r>
              <a:rPr lang="fr-FR" sz="3600" b="1" dirty="0" smtClean="0">
                <a:effectLst>
                  <a:outerShdw blurRad="38100" dist="38100" dir="2700000" algn="tl">
                    <a:srgbClr val="000000">
                      <a:alpha val="43137"/>
                    </a:srgbClr>
                  </a:outerShdw>
                </a:effectLst>
              </a:rPr>
              <a:t>#3 Data model and #4,5 </a:t>
            </a:r>
            <a:r>
              <a:rPr lang="fr-FR" sz="3600" b="1" dirty="0" err="1" smtClean="0">
                <a:effectLst>
                  <a:outerShdw blurRad="38100" dist="38100" dir="2700000" algn="tl">
                    <a:srgbClr val="000000">
                      <a:alpha val="43137"/>
                    </a:srgbClr>
                  </a:outerShdw>
                </a:effectLst>
              </a:rPr>
              <a:t>Query</a:t>
            </a:r>
            <a:r>
              <a:rPr lang="fr-FR" sz="3600" b="1" dirty="0" smtClean="0">
                <a:effectLst>
                  <a:outerShdw blurRad="38100" dist="38100" dir="2700000" algn="tl">
                    <a:srgbClr val="000000">
                      <a:alpha val="43137"/>
                    </a:srgbClr>
                  </a:outerShdw>
                </a:effectLst>
              </a:rPr>
              <a:t> performance</a:t>
            </a:r>
            <a:endParaRPr lang="fr-FR" sz="3600" dirty="0"/>
          </a:p>
        </p:txBody>
      </p:sp>
    </p:spTree>
    <p:extLst>
      <p:ext uri="{BB962C8B-B14F-4D97-AF65-F5344CB8AC3E}">
        <p14:creationId xmlns:p14="http://schemas.microsoft.com/office/powerpoint/2010/main" val="399457155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8" y="986965"/>
            <a:ext cx="8697682" cy="6370975"/>
          </a:xfrm>
          <a:prstGeom prst="rect">
            <a:avLst/>
          </a:prstGeom>
          <a:noFill/>
        </p:spPr>
        <p:txBody>
          <a:bodyPr wrap="square" rtlCol="0">
            <a:spAutoFit/>
          </a:bodyPr>
          <a:lstStyle/>
          <a:p>
            <a:r>
              <a:rPr lang="fr-BE" sz="2400" b="1" dirty="0" smtClean="0"/>
              <a:t>3. </a:t>
            </a:r>
            <a:r>
              <a:rPr lang="fr-BE" sz="2400" b="1" dirty="0" err="1" smtClean="0"/>
              <a:t>Denormalization</a:t>
            </a:r>
            <a:r>
              <a:rPr lang="fr-BE" sz="2400" b="1" dirty="0" smtClean="0"/>
              <a:t/>
            </a:r>
            <a:br>
              <a:rPr lang="fr-BE" sz="2400" b="1" dirty="0" smtClean="0"/>
            </a:br>
            <a:r>
              <a:rPr lang="fr-BE" sz="2400" b="1" dirty="0" smtClean="0"/>
              <a:t/>
            </a:r>
            <a:br>
              <a:rPr lang="fr-BE" sz="2400" b="1" dirty="0" smtClean="0"/>
            </a:br>
            <a:r>
              <a:rPr lang="fr-BE" b="1" u="sng" dirty="0" smtClean="0"/>
              <a:t/>
            </a:r>
            <a:br>
              <a:rPr lang="fr-BE" b="1" u="sng" dirty="0" smtClean="0"/>
            </a:br>
            <a:endParaRPr lang="fr-BE" b="1" u="sng" dirty="0" smtClean="0"/>
          </a:p>
          <a:p>
            <a:endParaRPr lang="fr-BE" dirty="0" smtClean="0"/>
          </a:p>
          <a:p>
            <a:r>
              <a:rPr lang="fr-BE" dirty="0" smtClean="0"/>
              <a:t>CQL </a:t>
            </a:r>
            <a:r>
              <a:rPr lang="fr-BE" dirty="0" err="1" smtClean="0"/>
              <a:t>language</a:t>
            </a:r>
            <a:r>
              <a:rPr lang="fr-BE" dirty="0" smtClean="0"/>
              <a:t> </a:t>
            </a:r>
            <a:r>
              <a:rPr lang="fr-BE" dirty="0" err="1" smtClean="0"/>
              <a:t>permits</a:t>
            </a:r>
            <a:r>
              <a:rPr lang="fr-BE" dirty="0" smtClean="0"/>
              <a:t> </a:t>
            </a:r>
            <a:r>
              <a:rPr lang="fr-BE" dirty="0" err="1" smtClean="0"/>
              <a:t>neither</a:t>
            </a:r>
            <a:r>
              <a:rPr lang="fr-BE" dirty="0" smtClean="0"/>
              <a:t> </a:t>
            </a:r>
            <a:r>
              <a:rPr lang="fr-BE" b="1" dirty="0" smtClean="0"/>
              <a:t>joins</a:t>
            </a:r>
            <a:r>
              <a:rPr lang="fr-BE" dirty="0" smtClean="0"/>
              <a:t> </a:t>
            </a:r>
            <a:r>
              <a:rPr lang="fr-BE" dirty="0" err="1" smtClean="0"/>
              <a:t>nor</a:t>
            </a:r>
            <a:r>
              <a:rPr lang="fr-BE" dirty="0" smtClean="0"/>
              <a:t> </a:t>
            </a:r>
            <a:r>
              <a:rPr lang="fr-BE" b="1" dirty="0" err="1" smtClean="0"/>
              <a:t>sub-queries</a:t>
            </a:r>
            <a:r>
              <a:rPr lang="fr-BE" dirty="0" smtClean="0"/>
              <a:t> (</a:t>
            </a:r>
            <a:r>
              <a:rPr lang="fr-BE" dirty="0" err="1" smtClean="0"/>
              <a:t>unlike</a:t>
            </a:r>
            <a:r>
              <a:rPr lang="fr-BE" dirty="0" smtClean="0"/>
              <a:t> SQL)</a:t>
            </a:r>
          </a:p>
          <a:p>
            <a:endParaRPr lang="fr-BE" dirty="0" smtClean="0"/>
          </a:p>
          <a:p>
            <a:endParaRPr lang="fr-BE" dirty="0" smtClean="0"/>
          </a:p>
          <a:p>
            <a:pPr marL="285750" indent="-285750">
              <a:buFont typeface="Wingdings" panose="05000000000000000000" pitchFamily="2" charset="2"/>
              <a:buChar char="è"/>
            </a:pPr>
            <a:r>
              <a:rPr lang="fr-BE" dirty="0" err="1" smtClean="0">
                <a:sym typeface="Wingdings" panose="05000000000000000000" pitchFamily="2" charset="2"/>
              </a:rPr>
              <a:t>Each</a:t>
            </a:r>
            <a:r>
              <a:rPr lang="fr-BE" dirty="0" smtClean="0">
                <a:sym typeface="Wingdings" panose="05000000000000000000" pitchFamily="2" charset="2"/>
              </a:rPr>
              <a:t> CQL </a:t>
            </a:r>
            <a:r>
              <a:rPr lang="fr-BE" dirty="0" err="1" smtClean="0">
                <a:sym typeface="Wingdings" panose="05000000000000000000" pitchFamily="2" charset="2"/>
              </a:rPr>
              <a:t>query</a:t>
            </a:r>
            <a:r>
              <a:rPr lang="fr-BE" dirty="0" smtClean="0">
                <a:sym typeface="Wingdings" panose="05000000000000000000" pitchFamily="2" charset="2"/>
              </a:rPr>
              <a:t> </a:t>
            </a:r>
            <a:r>
              <a:rPr lang="fr-BE" dirty="0" err="1" smtClean="0">
                <a:sym typeface="Wingdings" panose="05000000000000000000" pitchFamily="2" charset="2"/>
              </a:rPr>
              <a:t>accesses</a:t>
            </a:r>
            <a:r>
              <a:rPr lang="fr-BE" dirty="0" smtClean="0">
                <a:sym typeface="Wingdings" panose="05000000000000000000" pitchFamily="2" charset="2"/>
              </a:rPr>
              <a:t> a single table</a:t>
            </a:r>
          </a:p>
          <a:p>
            <a:pPr marL="285750" indent="-285750">
              <a:buFont typeface="Wingdings" panose="05000000000000000000" pitchFamily="2" charset="2"/>
              <a:buChar char="è"/>
            </a:pPr>
            <a:r>
              <a:rPr lang="fr-BE" dirty="0"/>
              <a:t>Data </a:t>
            </a:r>
            <a:r>
              <a:rPr lang="fr-BE" dirty="0" err="1"/>
              <a:t>denormalization</a:t>
            </a:r>
            <a:r>
              <a:rPr lang="fr-BE" dirty="0"/>
              <a:t> </a:t>
            </a:r>
            <a:r>
              <a:rPr lang="fr-BE" dirty="0" err="1"/>
              <a:t>is</a:t>
            </a:r>
            <a:r>
              <a:rPr lang="fr-BE" dirty="0"/>
              <a:t> </a:t>
            </a:r>
            <a:r>
              <a:rPr lang="fr-BE" dirty="0" err="1"/>
              <a:t>thus</a:t>
            </a:r>
            <a:r>
              <a:rPr lang="fr-BE" dirty="0"/>
              <a:t> </a:t>
            </a:r>
            <a:r>
              <a:rPr lang="fr-BE" dirty="0" err="1" smtClean="0"/>
              <a:t>encouraged</a:t>
            </a:r>
            <a:endParaRPr lang="fr-BE" dirty="0" smtClean="0"/>
          </a:p>
          <a:p>
            <a:pPr marL="285750" indent="-285750">
              <a:buFont typeface="Wingdings" panose="05000000000000000000" pitchFamily="2" charset="2"/>
              <a:buChar char="è"/>
            </a:pPr>
            <a:r>
              <a:rPr lang="fr-BE" dirty="0"/>
              <a:t>Data </a:t>
            </a:r>
            <a:r>
              <a:rPr lang="fr-BE" dirty="0" err="1"/>
              <a:t>modelling</a:t>
            </a:r>
            <a:r>
              <a:rPr lang="fr-BE" dirty="0"/>
              <a:t> </a:t>
            </a:r>
            <a:r>
              <a:rPr lang="fr-BE" dirty="0" err="1"/>
              <a:t>depends</a:t>
            </a:r>
            <a:r>
              <a:rPr lang="fr-BE" dirty="0"/>
              <a:t> on business </a:t>
            </a:r>
            <a:r>
              <a:rPr lang="fr-BE" dirty="0" err="1"/>
              <a:t>needs</a:t>
            </a:r>
            <a:r>
              <a:rPr lang="fr-BE" dirty="0"/>
              <a:t> and </a:t>
            </a:r>
            <a:r>
              <a:rPr lang="fr-BE" dirty="0" err="1" smtClean="0"/>
              <a:t>functionnalities</a:t>
            </a:r>
            <a:r>
              <a:rPr lang="fr-BE" dirty="0" smtClean="0"/>
              <a:t> (</a:t>
            </a:r>
            <a:r>
              <a:rPr lang="fr-BE" dirty="0" err="1" smtClean="0"/>
              <a:t>unlike</a:t>
            </a:r>
            <a:r>
              <a:rPr lang="fr-BE" dirty="0" smtClean="0"/>
              <a:t> RDBMS)</a:t>
            </a:r>
          </a:p>
          <a:p>
            <a:pPr marL="285750" indent="-285750">
              <a:buFont typeface="Wingdings" panose="05000000000000000000" pitchFamily="2" charset="2"/>
              <a:buChar char="è"/>
            </a:pPr>
            <a:endParaRPr lang="fr-BE" i="1" dirty="0" smtClean="0"/>
          </a:p>
          <a:p>
            <a:r>
              <a:rPr lang="fr-BE" i="1" dirty="0"/>
              <a:t/>
            </a:r>
            <a:br>
              <a:rPr lang="fr-BE" i="1" dirty="0"/>
            </a:br>
            <a:endParaRPr lang="fr-BE" i="1" dirty="0"/>
          </a:p>
          <a:p>
            <a:endParaRPr lang="fr-BE" dirty="0" smtClean="0"/>
          </a:p>
          <a:p>
            <a:endParaRPr lang="fr-BE" dirty="0"/>
          </a:p>
          <a:p>
            <a:endParaRPr lang="fr-BE" dirty="0" smtClean="0"/>
          </a:p>
          <a:p>
            <a:endParaRPr lang="fr-BE" dirty="0"/>
          </a:p>
          <a:p>
            <a:r>
              <a:rPr lang="fr-BE" dirty="0" smtClean="0"/>
              <a:t/>
            </a:r>
            <a:br>
              <a:rPr lang="fr-BE" dirty="0" smtClean="0"/>
            </a:br>
            <a:endParaRPr lang="fr-BE" b="1" dirty="0" smtClean="0"/>
          </a:p>
          <a:p>
            <a:endParaRPr lang="en-US" dirty="0" smtClean="0"/>
          </a:p>
          <a:p>
            <a:endParaRPr lang="fr-BE" dirty="0"/>
          </a:p>
        </p:txBody>
      </p:sp>
      <p:sp>
        <p:nvSpPr>
          <p:cNvPr id="6" name="Titre 1"/>
          <p:cNvSpPr txBox="1">
            <a:spLocks/>
          </p:cNvSpPr>
          <p:nvPr/>
        </p:nvSpPr>
        <p:spPr>
          <a:xfrm>
            <a:off x="720805" y="279400"/>
            <a:ext cx="10283798" cy="977900"/>
          </a:xfrm>
          <a:prstGeom prst="rect">
            <a:avLst/>
          </a:prstGeom>
        </p:spPr>
        <p:txBody>
          <a:bodyPr vert="horz" lIns="91440" tIns="45720" rIns="91440" bIns="45720" rtlCol="0" anchor="ctr">
            <a:normAutofit fontScale="9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a:t>
            </a:r>
            <a:r>
              <a:rPr lang="fr-FR" sz="3600" b="1" dirty="0" smtClean="0">
                <a:effectLst>
                  <a:outerShdw blurRad="38100" dist="38100" dir="2700000" algn="tl">
                    <a:srgbClr val="000000">
                      <a:alpha val="43137"/>
                    </a:srgbClr>
                  </a:outerShdw>
                </a:effectLst>
              </a:rPr>
              <a:t>#3 Data model and #4,5 </a:t>
            </a:r>
            <a:r>
              <a:rPr lang="fr-FR" sz="3600" b="1" dirty="0" err="1" smtClean="0">
                <a:effectLst>
                  <a:outerShdw blurRad="38100" dist="38100" dir="2700000" algn="tl">
                    <a:srgbClr val="000000">
                      <a:alpha val="43137"/>
                    </a:srgbClr>
                  </a:outerShdw>
                </a:effectLst>
              </a:rPr>
              <a:t>Query</a:t>
            </a:r>
            <a:r>
              <a:rPr lang="fr-FR" sz="3600" b="1" dirty="0" smtClean="0">
                <a:effectLst>
                  <a:outerShdw blurRad="38100" dist="38100" dir="2700000" algn="tl">
                    <a:srgbClr val="000000">
                      <a:alpha val="43137"/>
                    </a:srgbClr>
                  </a:outerShdw>
                </a:effectLst>
              </a:rPr>
              <a:t> performance</a:t>
            </a:r>
            <a:endParaRPr lang="fr-FR" sz="3600" dirty="0"/>
          </a:p>
        </p:txBody>
      </p:sp>
    </p:spTree>
    <p:extLst>
      <p:ext uri="{BB962C8B-B14F-4D97-AF65-F5344CB8AC3E}">
        <p14:creationId xmlns:p14="http://schemas.microsoft.com/office/powerpoint/2010/main" val="10152467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8" y="986965"/>
            <a:ext cx="8697682" cy="6924973"/>
          </a:xfrm>
          <a:prstGeom prst="rect">
            <a:avLst/>
          </a:prstGeom>
          <a:noFill/>
        </p:spPr>
        <p:txBody>
          <a:bodyPr wrap="square" rtlCol="0">
            <a:spAutoFit/>
          </a:bodyPr>
          <a:lstStyle/>
          <a:p>
            <a:r>
              <a:rPr lang="fr-BE" sz="2400" b="1" dirty="0" smtClean="0"/>
              <a:t>3. </a:t>
            </a:r>
            <a:r>
              <a:rPr lang="fr-BE" sz="2400" b="1" dirty="0" err="1" smtClean="0"/>
              <a:t>Denormalization</a:t>
            </a:r>
            <a:r>
              <a:rPr lang="fr-BE" sz="2400" b="1" dirty="0" smtClean="0"/>
              <a:t/>
            </a:r>
            <a:br>
              <a:rPr lang="fr-BE" sz="2400" b="1" dirty="0" smtClean="0"/>
            </a:br>
            <a:r>
              <a:rPr lang="fr-BE" sz="2400" b="1" dirty="0" smtClean="0"/>
              <a:t/>
            </a:r>
            <a:br>
              <a:rPr lang="fr-BE" sz="2400" b="1" dirty="0" smtClean="0"/>
            </a:br>
            <a:r>
              <a:rPr lang="fr-BE" b="1" u="sng" dirty="0" smtClean="0"/>
              <a:t/>
            </a:r>
            <a:br>
              <a:rPr lang="fr-BE" b="1" u="sng" dirty="0" smtClean="0"/>
            </a:br>
            <a:endParaRPr lang="fr-BE" b="1" u="sng" dirty="0" smtClean="0"/>
          </a:p>
          <a:p>
            <a:endParaRPr lang="fr-BE" dirty="0" smtClean="0"/>
          </a:p>
          <a:p>
            <a:r>
              <a:rPr lang="fr-BE" dirty="0" smtClean="0"/>
              <a:t>CQL </a:t>
            </a:r>
            <a:r>
              <a:rPr lang="fr-BE" dirty="0" err="1" smtClean="0"/>
              <a:t>language</a:t>
            </a:r>
            <a:r>
              <a:rPr lang="fr-BE" dirty="0" smtClean="0"/>
              <a:t> </a:t>
            </a:r>
            <a:r>
              <a:rPr lang="fr-BE" dirty="0" err="1" smtClean="0"/>
              <a:t>permits</a:t>
            </a:r>
            <a:r>
              <a:rPr lang="fr-BE" dirty="0" smtClean="0"/>
              <a:t> </a:t>
            </a:r>
            <a:r>
              <a:rPr lang="fr-BE" dirty="0" err="1" smtClean="0"/>
              <a:t>neither</a:t>
            </a:r>
            <a:r>
              <a:rPr lang="fr-BE" dirty="0" smtClean="0"/>
              <a:t> </a:t>
            </a:r>
            <a:r>
              <a:rPr lang="fr-BE" b="1" dirty="0" smtClean="0"/>
              <a:t>joins</a:t>
            </a:r>
            <a:r>
              <a:rPr lang="fr-BE" dirty="0" smtClean="0"/>
              <a:t> </a:t>
            </a:r>
            <a:r>
              <a:rPr lang="fr-BE" dirty="0" err="1" smtClean="0"/>
              <a:t>nor</a:t>
            </a:r>
            <a:r>
              <a:rPr lang="fr-BE" dirty="0" smtClean="0"/>
              <a:t> </a:t>
            </a:r>
            <a:r>
              <a:rPr lang="fr-BE" b="1" dirty="0" err="1" smtClean="0"/>
              <a:t>sub-queries</a:t>
            </a:r>
            <a:r>
              <a:rPr lang="fr-BE" dirty="0" smtClean="0"/>
              <a:t> (</a:t>
            </a:r>
            <a:r>
              <a:rPr lang="fr-BE" dirty="0" err="1" smtClean="0"/>
              <a:t>unlike</a:t>
            </a:r>
            <a:r>
              <a:rPr lang="fr-BE" dirty="0" smtClean="0"/>
              <a:t> SQL)</a:t>
            </a:r>
          </a:p>
          <a:p>
            <a:endParaRPr lang="fr-BE" dirty="0" smtClean="0"/>
          </a:p>
          <a:p>
            <a:endParaRPr lang="fr-BE" dirty="0" smtClean="0"/>
          </a:p>
          <a:p>
            <a:pPr marL="285750" indent="-285750">
              <a:buFont typeface="Wingdings" panose="05000000000000000000" pitchFamily="2" charset="2"/>
              <a:buChar char="è"/>
            </a:pPr>
            <a:r>
              <a:rPr lang="fr-BE" dirty="0" err="1" smtClean="0">
                <a:sym typeface="Wingdings" panose="05000000000000000000" pitchFamily="2" charset="2"/>
              </a:rPr>
              <a:t>Each</a:t>
            </a:r>
            <a:r>
              <a:rPr lang="fr-BE" dirty="0" smtClean="0">
                <a:sym typeface="Wingdings" panose="05000000000000000000" pitchFamily="2" charset="2"/>
              </a:rPr>
              <a:t> CQL </a:t>
            </a:r>
            <a:r>
              <a:rPr lang="fr-BE" dirty="0" err="1" smtClean="0">
                <a:sym typeface="Wingdings" panose="05000000000000000000" pitchFamily="2" charset="2"/>
              </a:rPr>
              <a:t>query</a:t>
            </a:r>
            <a:r>
              <a:rPr lang="fr-BE" dirty="0" smtClean="0">
                <a:sym typeface="Wingdings" panose="05000000000000000000" pitchFamily="2" charset="2"/>
              </a:rPr>
              <a:t> </a:t>
            </a:r>
            <a:r>
              <a:rPr lang="fr-BE" dirty="0" err="1" smtClean="0">
                <a:sym typeface="Wingdings" panose="05000000000000000000" pitchFamily="2" charset="2"/>
              </a:rPr>
              <a:t>accesses</a:t>
            </a:r>
            <a:r>
              <a:rPr lang="fr-BE" dirty="0" smtClean="0">
                <a:sym typeface="Wingdings" panose="05000000000000000000" pitchFamily="2" charset="2"/>
              </a:rPr>
              <a:t> a single table</a:t>
            </a:r>
          </a:p>
          <a:p>
            <a:pPr marL="285750" indent="-285750">
              <a:buFont typeface="Wingdings" panose="05000000000000000000" pitchFamily="2" charset="2"/>
              <a:buChar char="è"/>
            </a:pPr>
            <a:r>
              <a:rPr lang="fr-BE" dirty="0"/>
              <a:t>Data </a:t>
            </a:r>
            <a:r>
              <a:rPr lang="fr-BE" dirty="0" err="1"/>
              <a:t>denormalization</a:t>
            </a:r>
            <a:r>
              <a:rPr lang="fr-BE" dirty="0"/>
              <a:t> </a:t>
            </a:r>
            <a:r>
              <a:rPr lang="fr-BE" dirty="0" err="1"/>
              <a:t>is</a:t>
            </a:r>
            <a:r>
              <a:rPr lang="fr-BE" dirty="0"/>
              <a:t> </a:t>
            </a:r>
            <a:r>
              <a:rPr lang="fr-BE" dirty="0" err="1"/>
              <a:t>thus</a:t>
            </a:r>
            <a:r>
              <a:rPr lang="fr-BE" dirty="0"/>
              <a:t> </a:t>
            </a:r>
            <a:r>
              <a:rPr lang="fr-BE" dirty="0" err="1" smtClean="0"/>
              <a:t>encouraged</a:t>
            </a:r>
            <a:endParaRPr lang="fr-BE" dirty="0" smtClean="0"/>
          </a:p>
          <a:p>
            <a:pPr marL="285750" indent="-285750">
              <a:buFont typeface="Wingdings" panose="05000000000000000000" pitchFamily="2" charset="2"/>
              <a:buChar char="è"/>
            </a:pPr>
            <a:r>
              <a:rPr lang="fr-BE" dirty="0"/>
              <a:t>Data </a:t>
            </a:r>
            <a:r>
              <a:rPr lang="fr-BE" dirty="0" err="1"/>
              <a:t>modelling</a:t>
            </a:r>
            <a:r>
              <a:rPr lang="fr-BE" dirty="0"/>
              <a:t> </a:t>
            </a:r>
            <a:r>
              <a:rPr lang="fr-BE" dirty="0" err="1"/>
              <a:t>depends</a:t>
            </a:r>
            <a:r>
              <a:rPr lang="fr-BE" dirty="0"/>
              <a:t> on business </a:t>
            </a:r>
            <a:r>
              <a:rPr lang="fr-BE" dirty="0" err="1"/>
              <a:t>needs</a:t>
            </a:r>
            <a:r>
              <a:rPr lang="fr-BE" dirty="0"/>
              <a:t> and </a:t>
            </a:r>
            <a:r>
              <a:rPr lang="fr-BE" dirty="0" err="1" smtClean="0"/>
              <a:t>functionnalities</a:t>
            </a:r>
            <a:r>
              <a:rPr lang="fr-BE" dirty="0" smtClean="0"/>
              <a:t> (</a:t>
            </a:r>
            <a:r>
              <a:rPr lang="fr-BE" dirty="0" err="1" smtClean="0"/>
              <a:t>unlike</a:t>
            </a:r>
            <a:r>
              <a:rPr lang="fr-BE" dirty="0" smtClean="0"/>
              <a:t> RDBMS)</a:t>
            </a:r>
          </a:p>
          <a:p>
            <a:pPr marL="285750" indent="-285750">
              <a:buFont typeface="Wingdings" panose="05000000000000000000" pitchFamily="2" charset="2"/>
              <a:buChar char="è"/>
            </a:pPr>
            <a:endParaRPr lang="fr-BE" i="1" dirty="0" smtClean="0"/>
          </a:p>
          <a:p>
            <a:pPr marL="285750" indent="-285750">
              <a:buFont typeface="Wingdings" panose="05000000000000000000" pitchFamily="2" charset="2"/>
              <a:buChar char="è"/>
            </a:pPr>
            <a:endParaRPr lang="fr-BE" i="1" dirty="0"/>
          </a:p>
          <a:p>
            <a:r>
              <a:rPr lang="fr-BE" b="1" u="sng" dirty="0" err="1" smtClean="0"/>
              <a:t>Research</a:t>
            </a:r>
            <a:r>
              <a:rPr lang="fr-BE" b="1" u="sng" dirty="0" smtClean="0"/>
              <a:t> question</a:t>
            </a:r>
            <a:r>
              <a:rPr lang="fr-BE" b="1" i="1" dirty="0" smtClean="0"/>
              <a:t>: </a:t>
            </a:r>
            <a:r>
              <a:rPr lang="fr-BE" i="1" dirty="0"/>
              <a:t>are a </a:t>
            </a:r>
            <a:r>
              <a:rPr lang="fr-BE" i="1" dirty="0" err="1"/>
              <a:t>conceptual</a:t>
            </a:r>
            <a:r>
              <a:rPr lang="fr-BE" i="1" dirty="0"/>
              <a:t> </a:t>
            </a:r>
            <a:r>
              <a:rPr lang="fr-BE" i="1" dirty="0" err="1"/>
              <a:t>schema</a:t>
            </a:r>
            <a:r>
              <a:rPr lang="fr-BE" i="1" dirty="0"/>
              <a:t> and a set of </a:t>
            </a:r>
            <a:r>
              <a:rPr lang="fr-BE" i="1" dirty="0" err="1"/>
              <a:t>conceptual</a:t>
            </a:r>
            <a:r>
              <a:rPr lang="fr-BE" i="1" dirty="0"/>
              <a:t> </a:t>
            </a:r>
            <a:r>
              <a:rPr lang="fr-BE" i="1" dirty="0" err="1"/>
              <a:t>queries</a:t>
            </a:r>
            <a:r>
              <a:rPr lang="fr-BE" i="1" dirty="0"/>
              <a:t> </a:t>
            </a:r>
            <a:r>
              <a:rPr lang="fr-BE" i="1" dirty="0" err="1"/>
              <a:t>sufficient</a:t>
            </a:r>
            <a:r>
              <a:rPr lang="fr-BE" i="1" dirty="0"/>
              <a:t> to </a:t>
            </a:r>
            <a:r>
              <a:rPr lang="fr-BE" i="1" dirty="0" smtClean="0"/>
              <a:t>		</a:t>
            </a:r>
            <a:r>
              <a:rPr lang="fr-BE" i="1" dirty="0" err="1" smtClean="0"/>
              <a:t>recommend</a:t>
            </a:r>
            <a:r>
              <a:rPr lang="fr-BE" i="1" dirty="0" smtClean="0"/>
              <a:t> </a:t>
            </a:r>
            <a:r>
              <a:rPr lang="fr-BE" i="1" dirty="0" err="1"/>
              <a:t>schema</a:t>
            </a:r>
            <a:r>
              <a:rPr lang="fr-BE" i="1" dirty="0"/>
              <a:t>?</a:t>
            </a:r>
            <a:br>
              <a:rPr lang="fr-BE" i="1" dirty="0"/>
            </a:br>
            <a:endParaRPr lang="fr-BE" i="1" dirty="0"/>
          </a:p>
          <a:p>
            <a:endParaRPr lang="fr-BE" dirty="0" smtClean="0"/>
          </a:p>
          <a:p>
            <a:endParaRPr lang="fr-BE" dirty="0"/>
          </a:p>
          <a:p>
            <a:endParaRPr lang="fr-BE" dirty="0" smtClean="0"/>
          </a:p>
          <a:p>
            <a:endParaRPr lang="fr-BE" dirty="0"/>
          </a:p>
          <a:p>
            <a:r>
              <a:rPr lang="fr-BE" dirty="0" smtClean="0"/>
              <a:t/>
            </a:r>
            <a:br>
              <a:rPr lang="fr-BE" dirty="0" smtClean="0"/>
            </a:br>
            <a:endParaRPr lang="fr-BE" b="1" dirty="0" smtClean="0"/>
          </a:p>
          <a:p>
            <a:endParaRPr lang="en-US" dirty="0" smtClean="0"/>
          </a:p>
          <a:p>
            <a:endParaRPr lang="fr-BE" dirty="0"/>
          </a:p>
        </p:txBody>
      </p:sp>
      <p:sp>
        <p:nvSpPr>
          <p:cNvPr id="6" name="Titre 1"/>
          <p:cNvSpPr txBox="1">
            <a:spLocks/>
          </p:cNvSpPr>
          <p:nvPr/>
        </p:nvSpPr>
        <p:spPr>
          <a:xfrm>
            <a:off x="720805" y="279400"/>
            <a:ext cx="10283798" cy="977900"/>
          </a:xfrm>
          <a:prstGeom prst="rect">
            <a:avLst/>
          </a:prstGeom>
        </p:spPr>
        <p:txBody>
          <a:bodyPr vert="horz" lIns="91440" tIns="45720" rIns="91440" bIns="45720" rtlCol="0" anchor="ctr">
            <a:normAutofit fontScale="9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a:t>
            </a:r>
            <a:r>
              <a:rPr lang="fr-FR" sz="3600" b="1" dirty="0" smtClean="0">
                <a:effectLst>
                  <a:outerShdw blurRad="38100" dist="38100" dir="2700000" algn="tl">
                    <a:srgbClr val="000000">
                      <a:alpha val="43137"/>
                    </a:srgbClr>
                  </a:outerShdw>
                </a:effectLst>
              </a:rPr>
              <a:t>#3 Data model and #4,5 </a:t>
            </a:r>
            <a:r>
              <a:rPr lang="fr-FR" sz="3600" b="1" dirty="0" err="1" smtClean="0">
                <a:effectLst>
                  <a:outerShdw blurRad="38100" dist="38100" dir="2700000" algn="tl">
                    <a:srgbClr val="000000">
                      <a:alpha val="43137"/>
                    </a:srgbClr>
                  </a:outerShdw>
                </a:effectLst>
              </a:rPr>
              <a:t>Query</a:t>
            </a:r>
            <a:r>
              <a:rPr lang="fr-FR" sz="3600" b="1" dirty="0" smtClean="0">
                <a:effectLst>
                  <a:outerShdw blurRad="38100" dist="38100" dir="2700000" algn="tl">
                    <a:srgbClr val="000000">
                      <a:alpha val="43137"/>
                    </a:srgbClr>
                  </a:outerShdw>
                </a:effectLst>
              </a:rPr>
              <a:t> performance</a:t>
            </a:r>
            <a:endParaRPr lang="fr-FR" sz="3600" dirty="0"/>
          </a:p>
        </p:txBody>
      </p:sp>
    </p:spTree>
    <p:extLst>
      <p:ext uri="{BB962C8B-B14F-4D97-AF65-F5344CB8AC3E}">
        <p14:creationId xmlns:p14="http://schemas.microsoft.com/office/powerpoint/2010/main" val="218224455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8" y="986965"/>
            <a:ext cx="8697682" cy="2215991"/>
          </a:xfrm>
          <a:prstGeom prst="rect">
            <a:avLst/>
          </a:prstGeom>
          <a:noFill/>
        </p:spPr>
        <p:txBody>
          <a:bodyPr wrap="square" rtlCol="0">
            <a:spAutoFit/>
          </a:bodyPr>
          <a:lstStyle/>
          <a:p>
            <a:r>
              <a:rPr lang="fr-BE" sz="2400" b="1" dirty="0" smtClean="0"/>
              <a:t>ACID </a:t>
            </a:r>
            <a:r>
              <a:rPr lang="fr-BE" sz="2400" b="1" dirty="0" err="1" smtClean="0"/>
              <a:t>properties</a:t>
            </a:r>
            <a:r>
              <a:rPr lang="fr-BE" sz="2400" b="1" dirty="0" smtClean="0"/>
              <a:t/>
            </a:r>
            <a:br>
              <a:rPr lang="fr-BE" sz="2400" b="1" dirty="0" smtClean="0"/>
            </a:br>
            <a:r>
              <a:rPr lang="fr-BE" sz="2400" b="1" dirty="0" smtClean="0"/>
              <a:t/>
            </a:r>
            <a:br>
              <a:rPr lang="fr-BE" sz="2400" b="1" dirty="0" smtClean="0"/>
            </a:br>
            <a:r>
              <a:rPr lang="fr-BE" b="1" u="sng" dirty="0" smtClean="0"/>
              <a:t/>
            </a:r>
            <a:br>
              <a:rPr lang="fr-BE" b="1" u="sng" dirty="0" smtClean="0"/>
            </a:br>
            <a:endParaRPr lang="fr-BE" b="1" u="sng" dirty="0" smtClean="0"/>
          </a:p>
          <a:p>
            <a:endParaRPr lang="fr-BE" dirty="0" smtClean="0"/>
          </a:p>
          <a:p>
            <a:endParaRPr lang="en-US" dirty="0" smtClean="0"/>
          </a:p>
          <a:p>
            <a:endParaRPr lang="fr-BE" dirty="0"/>
          </a:p>
        </p:txBody>
      </p:sp>
      <p:sp>
        <p:nvSpPr>
          <p:cNvPr id="6" name="Titre 1"/>
          <p:cNvSpPr txBox="1">
            <a:spLocks/>
          </p:cNvSpPr>
          <p:nvPr/>
        </p:nvSpPr>
        <p:spPr>
          <a:xfrm>
            <a:off x="720805" y="279400"/>
            <a:ext cx="10283798"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a:t>
            </a:r>
            <a:r>
              <a:rPr lang="fr-FR" sz="3600" b="1" dirty="0" smtClean="0">
                <a:effectLst>
                  <a:outerShdw blurRad="38100" dist="38100" dir="2700000" algn="tl">
                    <a:srgbClr val="000000">
                      <a:alpha val="43137"/>
                    </a:srgbClr>
                  </a:outerShdw>
                </a:effectLst>
              </a:rPr>
              <a:t>#6 Transaction</a:t>
            </a:r>
            <a:endParaRPr lang="fr-FR" sz="3600" dirty="0"/>
          </a:p>
        </p:txBody>
      </p:sp>
    </p:spTree>
    <p:extLst>
      <p:ext uri="{BB962C8B-B14F-4D97-AF65-F5344CB8AC3E}">
        <p14:creationId xmlns:p14="http://schemas.microsoft.com/office/powerpoint/2010/main" val="166250606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8" y="986965"/>
            <a:ext cx="8697682" cy="2215991"/>
          </a:xfrm>
          <a:prstGeom prst="rect">
            <a:avLst/>
          </a:prstGeom>
          <a:noFill/>
        </p:spPr>
        <p:txBody>
          <a:bodyPr wrap="square" rtlCol="0">
            <a:spAutoFit/>
          </a:bodyPr>
          <a:lstStyle/>
          <a:p>
            <a:r>
              <a:rPr lang="fr-BE" sz="2400" b="1" dirty="0" smtClean="0"/>
              <a:t>ACID </a:t>
            </a:r>
            <a:r>
              <a:rPr lang="fr-BE" sz="2400" b="1" dirty="0" err="1" smtClean="0"/>
              <a:t>properties</a:t>
            </a:r>
            <a:r>
              <a:rPr lang="fr-BE" sz="2400" b="1" dirty="0" smtClean="0"/>
              <a:t> (</a:t>
            </a:r>
            <a:r>
              <a:rPr lang="fr-BE" sz="2400" b="1" dirty="0" err="1" smtClean="0"/>
              <a:t>recall</a:t>
            </a:r>
            <a:r>
              <a:rPr lang="fr-BE" sz="2400" b="1" dirty="0" smtClean="0"/>
              <a:t>)</a:t>
            </a:r>
            <a:br>
              <a:rPr lang="fr-BE" sz="2400" b="1" dirty="0" smtClean="0"/>
            </a:br>
            <a:r>
              <a:rPr lang="fr-BE" sz="2400" b="1" dirty="0" smtClean="0"/>
              <a:t/>
            </a:r>
            <a:br>
              <a:rPr lang="fr-BE" sz="2400" b="1" dirty="0" smtClean="0"/>
            </a:br>
            <a:r>
              <a:rPr lang="fr-BE" b="1" u="sng" dirty="0" smtClean="0"/>
              <a:t/>
            </a:r>
            <a:br>
              <a:rPr lang="fr-BE" b="1" u="sng" dirty="0" smtClean="0"/>
            </a:br>
            <a:endParaRPr lang="fr-BE" b="1" u="sng" dirty="0" smtClean="0"/>
          </a:p>
          <a:p>
            <a:endParaRPr lang="fr-BE" dirty="0" smtClean="0"/>
          </a:p>
          <a:p>
            <a:endParaRPr lang="en-US" dirty="0" smtClean="0"/>
          </a:p>
          <a:p>
            <a:endParaRPr lang="fr-BE" dirty="0"/>
          </a:p>
        </p:txBody>
      </p:sp>
      <p:sp>
        <p:nvSpPr>
          <p:cNvPr id="6" name="Titre 1"/>
          <p:cNvSpPr txBox="1">
            <a:spLocks/>
          </p:cNvSpPr>
          <p:nvPr/>
        </p:nvSpPr>
        <p:spPr>
          <a:xfrm>
            <a:off x="720805" y="279400"/>
            <a:ext cx="10283798"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a:t>
            </a:r>
            <a:r>
              <a:rPr lang="fr-FR" sz="3600" b="1" dirty="0" smtClean="0">
                <a:effectLst>
                  <a:outerShdw blurRad="38100" dist="38100" dir="2700000" algn="tl">
                    <a:srgbClr val="000000">
                      <a:alpha val="43137"/>
                    </a:srgbClr>
                  </a:outerShdw>
                </a:effectLst>
              </a:rPr>
              <a:t>#6 Transaction</a:t>
            </a:r>
            <a:endParaRPr lang="fr-FR" sz="3600" dirty="0"/>
          </a:p>
        </p:txBody>
      </p:sp>
    </p:spTree>
    <p:extLst>
      <p:ext uri="{BB962C8B-B14F-4D97-AF65-F5344CB8AC3E}">
        <p14:creationId xmlns:p14="http://schemas.microsoft.com/office/powerpoint/2010/main" val="164044076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8" y="986965"/>
            <a:ext cx="10478774" cy="6832640"/>
          </a:xfrm>
          <a:prstGeom prst="rect">
            <a:avLst/>
          </a:prstGeom>
          <a:noFill/>
        </p:spPr>
        <p:txBody>
          <a:bodyPr wrap="square" rtlCol="0">
            <a:spAutoFit/>
          </a:bodyPr>
          <a:lstStyle/>
          <a:p>
            <a:r>
              <a:rPr lang="fr-BE" sz="2400" b="1" dirty="0" smtClean="0"/>
              <a:t>ACID </a:t>
            </a:r>
            <a:r>
              <a:rPr lang="fr-BE" sz="2400" b="1" dirty="0" err="1" smtClean="0"/>
              <a:t>properties</a:t>
            </a:r>
            <a:r>
              <a:rPr lang="fr-BE" sz="2400" b="1" dirty="0" smtClean="0"/>
              <a:t> (</a:t>
            </a:r>
            <a:r>
              <a:rPr lang="fr-BE" sz="2400" b="1" dirty="0" err="1" smtClean="0"/>
              <a:t>recall</a:t>
            </a:r>
            <a:r>
              <a:rPr lang="fr-BE" sz="2400" b="1" dirty="0" smtClean="0"/>
              <a:t>)</a:t>
            </a:r>
          </a:p>
          <a:p>
            <a:endParaRPr lang="fr-BE" sz="2400" b="1" dirty="0"/>
          </a:p>
          <a:p>
            <a:endParaRPr lang="fr-BE" sz="2400" b="1" dirty="0" smtClean="0"/>
          </a:p>
          <a:p>
            <a:r>
              <a:rPr lang="en-US" b="1" dirty="0"/>
              <a:t>Atomicity</a:t>
            </a:r>
            <a:endParaRPr lang="en-US" dirty="0"/>
          </a:p>
          <a:p>
            <a:endParaRPr lang="en-US" b="1" dirty="0"/>
          </a:p>
          <a:p>
            <a:r>
              <a:rPr lang="en-US" dirty="0"/>
              <a:t>Transactions</a:t>
            </a:r>
            <a:r>
              <a:rPr lang="en-US" b="1" dirty="0"/>
              <a:t> </a:t>
            </a:r>
            <a:r>
              <a:rPr lang="en-US" dirty="0"/>
              <a:t>are often composed of multiple statements. Atomicity guarantees that each </a:t>
            </a:r>
            <a:r>
              <a:rPr lang="en-US" b="1" dirty="0"/>
              <a:t>transaction</a:t>
            </a:r>
            <a:r>
              <a:rPr lang="en-US" b="1" dirty="0" smtClean="0"/>
              <a:t> is </a:t>
            </a:r>
            <a:r>
              <a:rPr lang="en-US" b="1" dirty="0"/>
              <a:t>treated as a single "unit"</a:t>
            </a:r>
            <a:r>
              <a:rPr lang="en-US" dirty="0"/>
              <a:t>, which either </a:t>
            </a:r>
            <a:r>
              <a:rPr lang="en-US" b="1" dirty="0"/>
              <a:t>succeeds completely, or fails completely</a:t>
            </a:r>
            <a:r>
              <a:rPr lang="en-US" dirty="0"/>
              <a:t>: if any of the </a:t>
            </a:r>
            <a:r>
              <a:rPr lang="en-US" dirty="0" smtClean="0"/>
              <a:t>statements </a:t>
            </a:r>
            <a:r>
              <a:rPr lang="en-US" dirty="0"/>
              <a:t>constituting a transaction fails to complete, the entire transaction fails and the database is left unchanged. An atomic system must guarantee atomicity in each and every situation, including power failures, errors and crashes.</a:t>
            </a:r>
            <a:r>
              <a:rPr lang="en-US" baseline="30000" dirty="0"/>
              <a:t>[</a:t>
            </a:r>
            <a:r>
              <a:rPr lang="en-US" dirty="0"/>
              <a:t>A guarantee of atomicity prevents updates to the database occurring only partially, which can cause greater problems than rejecting the whole series outright. As a consequence, the transaction cannot be observed to be in progress by another database client. At one moment in time, it has not yet happened, and at the next it has already occurred in whole (or nothing happened if the transaction was cancelled in progress).</a:t>
            </a:r>
          </a:p>
          <a:p>
            <a:r>
              <a:rPr lang="en-US" dirty="0"/>
              <a:t>An example of an atomic transaction is a monetary </a:t>
            </a:r>
            <a:r>
              <a:rPr lang="en-US" b="1" dirty="0"/>
              <a:t>transfer from bank account A to account B</a:t>
            </a:r>
            <a:r>
              <a:rPr lang="en-US" dirty="0"/>
              <a:t>. It consists of two operations, withdrawing the money from account A and saving it to account B. Performing these operations in an atomic transaction ensures that the database remains in a consistent state, that is, money is neither debited nor credited if either of those two operations fail.</a:t>
            </a:r>
            <a:r>
              <a:rPr lang="fr-BE" sz="2400" b="1" dirty="0" smtClean="0"/>
              <a:t/>
            </a:r>
            <a:br>
              <a:rPr lang="fr-BE" sz="2400" b="1" dirty="0" smtClean="0"/>
            </a:br>
            <a:r>
              <a:rPr lang="fr-BE" sz="2400" b="1" dirty="0" smtClean="0"/>
              <a:t/>
            </a:r>
            <a:br>
              <a:rPr lang="fr-BE" sz="2400" b="1" dirty="0" smtClean="0"/>
            </a:br>
            <a:r>
              <a:rPr lang="fr-BE" b="1" u="sng" dirty="0" smtClean="0"/>
              <a:t/>
            </a:r>
            <a:br>
              <a:rPr lang="fr-BE" b="1" u="sng" dirty="0" smtClean="0"/>
            </a:br>
            <a:endParaRPr lang="fr-BE" b="1" u="sng" dirty="0" smtClean="0"/>
          </a:p>
          <a:p>
            <a:endParaRPr lang="fr-BE" dirty="0" smtClean="0"/>
          </a:p>
          <a:p>
            <a:endParaRPr lang="en-US" dirty="0" smtClean="0"/>
          </a:p>
          <a:p>
            <a:endParaRPr lang="fr-BE" dirty="0"/>
          </a:p>
        </p:txBody>
      </p:sp>
      <p:sp>
        <p:nvSpPr>
          <p:cNvPr id="6" name="Titre 1"/>
          <p:cNvSpPr txBox="1">
            <a:spLocks/>
          </p:cNvSpPr>
          <p:nvPr/>
        </p:nvSpPr>
        <p:spPr>
          <a:xfrm>
            <a:off x="720805" y="279400"/>
            <a:ext cx="10283798"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a:t>
            </a:r>
            <a:r>
              <a:rPr lang="fr-FR" sz="3600" b="1" dirty="0" smtClean="0">
                <a:effectLst>
                  <a:outerShdw blurRad="38100" dist="38100" dir="2700000" algn="tl">
                    <a:srgbClr val="000000">
                      <a:alpha val="43137"/>
                    </a:srgbClr>
                  </a:outerShdw>
                </a:effectLst>
              </a:rPr>
              <a:t>#6 Transaction</a:t>
            </a:r>
            <a:endParaRPr lang="fr-FR" sz="3600" dirty="0"/>
          </a:p>
        </p:txBody>
      </p:sp>
    </p:spTree>
    <p:extLst>
      <p:ext uri="{BB962C8B-B14F-4D97-AF65-F5344CB8AC3E}">
        <p14:creationId xmlns:p14="http://schemas.microsoft.com/office/powerpoint/2010/main" val="292808564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8" y="986965"/>
            <a:ext cx="9429202" cy="4247317"/>
          </a:xfrm>
          <a:prstGeom prst="rect">
            <a:avLst/>
          </a:prstGeom>
          <a:noFill/>
        </p:spPr>
        <p:txBody>
          <a:bodyPr wrap="square" rtlCol="0">
            <a:spAutoFit/>
          </a:bodyPr>
          <a:lstStyle/>
          <a:p>
            <a:r>
              <a:rPr lang="fr-BE" sz="2400" b="1" dirty="0" smtClean="0"/>
              <a:t>ACID </a:t>
            </a:r>
            <a:r>
              <a:rPr lang="fr-BE" sz="2400" b="1" dirty="0" err="1" smtClean="0"/>
              <a:t>properties</a:t>
            </a:r>
            <a:r>
              <a:rPr lang="fr-BE" sz="2400" b="1" dirty="0" smtClean="0"/>
              <a:t> (</a:t>
            </a:r>
            <a:r>
              <a:rPr lang="fr-BE" sz="2400" b="1" dirty="0" err="1" smtClean="0"/>
              <a:t>recall</a:t>
            </a:r>
            <a:r>
              <a:rPr lang="fr-BE" sz="2400" b="1" dirty="0" smtClean="0"/>
              <a:t>)</a:t>
            </a:r>
            <a:br>
              <a:rPr lang="fr-BE" sz="2400" b="1" dirty="0" smtClean="0"/>
            </a:br>
            <a:endParaRPr lang="fr-BE" sz="2400" b="1" dirty="0" smtClean="0"/>
          </a:p>
          <a:p>
            <a:r>
              <a:rPr lang="fr-BE" sz="2400" b="1" dirty="0" smtClean="0"/>
              <a:t/>
            </a:r>
            <a:br>
              <a:rPr lang="fr-BE" sz="2400" b="1" dirty="0" smtClean="0"/>
            </a:br>
            <a:r>
              <a:rPr lang="en-US" b="1" dirty="0"/>
              <a:t>Consistency</a:t>
            </a:r>
            <a:r>
              <a:rPr lang="en-US" dirty="0"/>
              <a:t> </a:t>
            </a:r>
          </a:p>
          <a:p>
            <a:endParaRPr lang="en-US" dirty="0"/>
          </a:p>
          <a:p>
            <a:r>
              <a:rPr lang="en-US" dirty="0"/>
              <a:t>Consistency ensures that a transaction can only bring the database from one </a:t>
            </a:r>
            <a:r>
              <a:rPr lang="en-US" b="1" dirty="0"/>
              <a:t>valid state to another</a:t>
            </a:r>
            <a:r>
              <a:rPr lang="en-US" dirty="0"/>
              <a:t>, maintaining database invariants: any data written to the database must be valid according to all defined rules, including constraints, cascades, triggers, and any combination thereof. This prevents database corruption by an illegal transaction, but does not guarantee that a transaction is correct. Referential integrity guarantees the primary key – foreign key relationship.</a:t>
            </a:r>
            <a:r>
              <a:rPr lang="fr-BE" b="1" u="sng" dirty="0" smtClean="0"/>
              <a:t/>
            </a:r>
            <a:br>
              <a:rPr lang="fr-BE" b="1" u="sng" dirty="0" smtClean="0"/>
            </a:br>
            <a:endParaRPr lang="fr-BE" b="1" u="sng" dirty="0" smtClean="0"/>
          </a:p>
          <a:p>
            <a:endParaRPr lang="fr-BE" dirty="0" smtClean="0"/>
          </a:p>
          <a:p>
            <a:endParaRPr lang="en-US" dirty="0" smtClean="0"/>
          </a:p>
          <a:p>
            <a:endParaRPr lang="fr-BE" dirty="0"/>
          </a:p>
        </p:txBody>
      </p:sp>
      <p:sp>
        <p:nvSpPr>
          <p:cNvPr id="6" name="Titre 1"/>
          <p:cNvSpPr txBox="1">
            <a:spLocks/>
          </p:cNvSpPr>
          <p:nvPr/>
        </p:nvSpPr>
        <p:spPr>
          <a:xfrm>
            <a:off x="720805" y="279400"/>
            <a:ext cx="10283798"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a:t>
            </a:r>
            <a:r>
              <a:rPr lang="fr-FR" sz="3600" b="1" dirty="0" smtClean="0">
                <a:effectLst>
                  <a:outerShdw blurRad="38100" dist="38100" dir="2700000" algn="tl">
                    <a:srgbClr val="000000">
                      <a:alpha val="43137"/>
                    </a:srgbClr>
                  </a:outerShdw>
                </a:effectLst>
              </a:rPr>
              <a:t>#6 Transaction</a:t>
            </a:r>
            <a:endParaRPr lang="fr-FR" sz="3600" dirty="0"/>
          </a:p>
        </p:txBody>
      </p:sp>
    </p:spTree>
    <p:extLst>
      <p:ext uri="{BB962C8B-B14F-4D97-AF65-F5344CB8AC3E}">
        <p14:creationId xmlns:p14="http://schemas.microsoft.com/office/powerpoint/2010/main" val="157172432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8" y="986965"/>
            <a:ext cx="9429202" cy="4247317"/>
          </a:xfrm>
          <a:prstGeom prst="rect">
            <a:avLst/>
          </a:prstGeom>
          <a:noFill/>
        </p:spPr>
        <p:txBody>
          <a:bodyPr wrap="square" rtlCol="0">
            <a:spAutoFit/>
          </a:bodyPr>
          <a:lstStyle/>
          <a:p>
            <a:r>
              <a:rPr lang="fr-BE" sz="2400" b="1" dirty="0" smtClean="0"/>
              <a:t>ACID </a:t>
            </a:r>
            <a:r>
              <a:rPr lang="fr-BE" sz="2400" b="1" dirty="0" err="1" smtClean="0"/>
              <a:t>properties</a:t>
            </a:r>
            <a:r>
              <a:rPr lang="fr-BE" sz="2400" b="1" dirty="0" smtClean="0"/>
              <a:t> (</a:t>
            </a:r>
            <a:r>
              <a:rPr lang="fr-BE" sz="2400" b="1" dirty="0" err="1" smtClean="0"/>
              <a:t>recall</a:t>
            </a:r>
            <a:r>
              <a:rPr lang="fr-BE" sz="2400" b="1" dirty="0" smtClean="0"/>
              <a:t>)</a:t>
            </a:r>
            <a:br>
              <a:rPr lang="fr-BE" sz="2400" b="1" dirty="0" smtClean="0"/>
            </a:br>
            <a:endParaRPr lang="fr-BE" sz="2400" b="1" dirty="0" smtClean="0"/>
          </a:p>
          <a:p>
            <a:r>
              <a:rPr lang="fr-BE" sz="2400" b="1" dirty="0" smtClean="0"/>
              <a:t/>
            </a:r>
            <a:br>
              <a:rPr lang="fr-BE" sz="2400" b="1" dirty="0" smtClean="0"/>
            </a:br>
            <a:r>
              <a:rPr lang="en-US" b="1" dirty="0" smtClean="0"/>
              <a:t>Isolation</a:t>
            </a:r>
            <a:r>
              <a:rPr lang="en-US" dirty="0" smtClean="0"/>
              <a:t> </a:t>
            </a:r>
            <a:endParaRPr lang="en-US" dirty="0"/>
          </a:p>
          <a:p>
            <a:endParaRPr lang="en-US" dirty="0"/>
          </a:p>
          <a:p>
            <a:r>
              <a:rPr lang="en-US" dirty="0"/>
              <a:t>Transactions are often executed concurrently (e.g., multiple transactions reading and writing to a table at the same time). Isolation ensures that </a:t>
            </a:r>
            <a:r>
              <a:rPr lang="en-US" b="1" dirty="0"/>
              <a:t>concurrent execution of transactions leaves the database in the same state that would have been obtained if the transactions were executed sequentially</a:t>
            </a:r>
            <a:r>
              <a:rPr lang="en-US" dirty="0"/>
              <a:t>. Isolation is the main goal of concurrency control; depending on the method used, the effects of an incomplete transaction might not even be visible to other transactions.</a:t>
            </a:r>
            <a:r>
              <a:rPr lang="fr-BE" b="1" u="sng" dirty="0" smtClean="0"/>
              <a:t/>
            </a:r>
            <a:br>
              <a:rPr lang="fr-BE" b="1" u="sng" dirty="0" smtClean="0"/>
            </a:br>
            <a:endParaRPr lang="fr-BE" b="1" u="sng" dirty="0" smtClean="0"/>
          </a:p>
          <a:p>
            <a:endParaRPr lang="fr-BE" dirty="0" smtClean="0"/>
          </a:p>
          <a:p>
            <a:endParaRPr lang="en-US" dirty="0" smtClean="0"/>
          </a:p>
          <a:p>
            <a:endParaRPr lang="fr-BE" dirty="0"/>
          </a:p>
        </p:txBody>
      </p:sp>
      <p:sp>
        <p:nvSpPr>
          <p:cNvPr id="6" name="Titre 1"/>
          <p:cNvSpPr txBox="1">
            <a:spLocks/>
          </p:cNvSpPr>
          <p:nvPr/>
        </p:nvSpPr>
        <p:spPr>
          <a:xfrm>
            <a:off x="720805" y="279400"/>
            <a:ext cx="10283798"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a:t>
            </a:r>
            <a:r>
              <a:rPr lang="fr-FR" sz="3600" b="1" dirty="0" smtClean="0">
                <a:effectLst>
                  <a:outerShdw blurRad="38100" dist="38100" dir="2700000" algn="tl">
                    <a:srgbClr val="000000">
                      <a:alpha val="43137"/>
                    </a:srgbClr>
                  </a:outerShdw>
                </a:effectLst>
              </a:rPr>
              <a:t>#6 Transaction</a:t>
            </a:r>
            <a:endParaRPr lang="fr-FR" sz="3600" dirty="0"/>
          </a:p>
        </p:txBody>
      </p:sp>
    </p:spTree>
    <p:extLst>
      <p:ext uri="{BB962C8B-B14F-4D97-AF65-F5344CB8AC3E}">
        <p14:creationId xmlns:p14="http://schemas.microsoft.com/office/powerpoint/2010/main" val="335116967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8" y="986965"/>
            <a:ext cx="9429202" cy="3693319"/>
          </a:xfrm>
          <a:prstGeom prst="rect">
            <a:avLst/>
          </a:prstGeom>
          <a:noFill/>
        </p:spPr>
        <p:txBody>
          <a:bodyPr wrap="square" rtlCol="0">
            <a:spAutoFit/>
          </a:bodyPr>
          <a:lstStyle/>
          <a:p>
            <a:r>
              <a:rPr lang="fr-BE" sz="2400" b="1" dirty="0" smtClean="0"/>
              <a:t>ACID </a:t>
            </a:r>
            <a:r>
              <a:rPr lang="fr-BE" sz="2400" b="1" dirty="0" err="1" smtClean="0"/>
              <a:t>properties</a:t>
            </a:r>
            <a:r>
              <a:rPr lang="fr-BE" sz="2400" b="1" dirty="0" smtClean="0"/>
              <a:t> (</a:t>
            </a:r>
            <a:r>
              <a:rPr lang="fr-BE" sz="2400" b="1" dirty="0" err="1" smtClean="0"/>
              <a:t>recall</a:t>
            </a:r>
            <a:r>
              <a:rPr lang="fr-BE" sz="2400" b="1" dirty="0" smtClean="0"/>
              <a:t>)</a:t>
            </a:r>
            <a:br>
              <a:rPr lang="fr-BE" sz="2400" b="1" dirty="0" smtClean="0"/>
            </a:br>
            <a:endParaRPr lang="fr-BE" sz="2400" b="1" dirty="0" smtClean="0"/>
          </a:p>
          <a:p>
            <a:r>
              <a:rPr lang="fr-BE" sz="2400" b="1" dirty="0" smtClean="0"/>
              <a:t/>
            </a:r>
            <a:br>
              <a:rPr lang="fr-BE" sz="2400" b="1" dirty="0" smtClean="0"/>
            </a:br>
            <a:r>
              <a:rPr lang="en-US" b="1" dirty="0" smtClean="0"/>
              <a:t>Durability</a:t>
            </a:r>
            <a:r>
              <a:rPr lang="en-US" dirty="0" smtClean="0"/>
              <a:t> </a:t>
            </a:r>
            <a:endParaRPr lang="en-US" dirty="0"/>
          </a:p>
          <a:p>
            <a:endParaRPr lang="en-US" dirty="0"/>
          </a:p>
          <a:p>
            <a:r>
              <a:rPr lang="en-US" dirty="0"/>
              <a:t>Durability guarantees that once a transaction has been committed, it will </a:t>
            </a:r>
            <a:r>
              <a:rPr lang="en-US" b="1" dirty="0"/>
              <a:t>remain committed even in the case of a system failure </a:t>
            </a:r>
            <a:r>
              <a:rPr lang="en-US" dirty="0"/>
              <a:t>(e.g., power outage or crash). This usually means that completed transactions (or their effects) are recorded in non-volatile memory.</a:t>
            </a:r>
            <a:r>
              <a:rPr lang="fr-BE" b="1" u="sng" dirty="0" smtClean="0"/>
              <a:t/>
            </a:r>
            <a:br>
              <a:rPr lang="fr-BE" b="1" u="sng" dirty="0" smtClean="0"/>
            </a:br>
            <a:endParaRPr lang="fr-BE" b="1" u="sng" dirty="0" smtClean="0"/>
          </a:p>
          <a:p>
            <a:endParaRPr lang="fr-BE" dirty="0" smtClean="0"/>
          </a:p>
          <a:p>
            <a:endParaRPr lang="en-US" dirty="0" smtClean="0"/>
          </a:p>
          <a:p>
            <a:endParaRPr lang="fr-BE" dirty="0"/>
          </a:p>
        </p:txBody>
      </p:sp>
      <p:sp>
        <p:nvSpPr>
          <p:cNvPr id="6" name="Titre 1"/>
          <p:cNvSpPr txBox="1">
            <a:spLocks/>
          </p:cNvSpPr>
          <p:nvPr/>
        </p:nvSpPr>
        <p:spPr>
          <a:xfrm>
            <a:off x="720805" y="279400"/>
            <a:ext cx="10283798"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a:t>
            </a:r>
            <a:r>
              <a:rPr lang="fr-FR" sz="3600" b="1" dirty="0" smtClean="0">
                <a:effectLst>
                  <a:outerShdw blurRad="38100" dist="38100" dir="2700000" algn="tl">
                    <a:srgbClr val="000000">
                      <a:alpha val="43137"/>
                    </a:srgbClr>
                  </a:outerShdw>
                </a:effectLst>
              </a:rPr>
              <a:t>#6 Transaction</a:t>
            </a:r>
            <a:endParaRPr lang="fr-FR" sz="3600" dirty="0"/>
          </a:p>
        </p:txBody>
      </p:sp>
    </p:spTree>
    <p:extLst>
      <p:ext uri="{BB962C8B-B14F-4D97-AF65-F5344CB8AC3E}">
        <p14:creationId xmlns:p14="http://schemas.microsoft.com/office/powerpoint/2010/main" val="233738611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8" y="986965"/>
            <a:ext cx="9429202" cy="2031325"/>
          </a:xfrm>
          <a:prstGeom prst="rect">
            <a:avLst/>
          </a:prstGeom>
          <a:noFill/>
        </p:spPr>
        <p:txBody>
          <a:bodyPr wrap="square" rtlCol="0">
            <a:spAutoFit/>
          </a:bodyPr>
          <a:lstStyle/>
          <a:p>
            <a:r>
              <a:rPr lang="fr-BE" sz="2400" b="1" dirty="0" smtClean="0"/>
              <a:t>ACID </a:t>
            </a:r>
            <a:r>
              <a:rPr lang="fr-BE" sz="2400" b="1" dirty="0" err="1" smtClean="0"/>
              <a:t>properties</a:t>
            </a:r>
            <a:r>
              <a:rPr lang="fr-BE" sz="2400" b="1" dirty="0" smtClean="0"/>
              <a:t> in Cassandra?</a:t>
            </a:r>
            <a:br>
              <a:rPr lang="fr-BE" sz="2400" b="1" dirty="0" smtClean="0"/>
            </a:br>
            <a:endParaRPr lang="fr-BE" sz="2400" b="1" dirty="0" smtClean="0"/>
          </a:p>
          <a:p>
            <a:r>
              <a:rPr lang="fr-BE" sz="2400" b="1" dirty="0" smtClean="0"/>
              <a:t/>
            </a:r>
            <a:br>
              <a:rPr lang="fr-BE" sz="2400" b="1" dirty="0" smtClean="0"/>
            </a:br>
            <a:endParaRPr lang="fr-BE" dirty="0" smtClean="0"/>
          </a:p>
          <a:p>
            <a:endParaRPr lang="en-US" dirty="0" smtClean="0"/>
          </a:p>
          <a:p>
            <a:endParaRPr lang="fr-BE" dirty="0"/>
          </a:p>
        </p:txBody>
      </p:sp>
      <p:sp>
        <p:nvSpPr>
          <p:cNvPr id="6" name="Titre 1"/>
          <p:cNvSpPr txBox="1">
            <a:spLocks/>
          </p:cNvSpPr>
          <p:nvPr/>
        </p:nvSpPr>
        <p:spPr>
          <a:xfrm>
            <a:off x="720805" y="279400"/>
            <a:ext cx="10283798"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a:t>
            </a:r>
            <a:r>
              <a:rPr lang="fr-FR" sz="3600" b="1" dirty="0" smtClean="0">
                <a:effectLst>
                  <a:outerShdw blurRad="38100" dist="38100" dir="2700000" algn="tl">
                    <a:srgbClr val="000000">
                      <a:alpha val="43137"/>
                    </a:srgbClr>
                  </a:outerShdw>
                </a:effectLst>
              </a:rPr>
              <a:t>#6 Transaction</a:t>
            </a:r>
            <a:endParaRPr lang="fr-FR" sz="3600" dirty="0"/>
          </a:p>
        </p:txBody>
      </p:sp>
    </p:spTree>
    <p:extLst>
      <p:ext uri="{BB962C8B-B14F-4D97-AF65-F5344CB8AC3E}">
        <p14:creationId xmlns:p14="http://schemas.microsoft.com/office/powerpoint/2010/main" val="11405119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673100" y="279400"/>
            <a:ext cx="4762500"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900" b="1" dirty="0" err="1" smtClean="0">
                <a:effectLst>
                  <a:outerShdw blurRad="38100" dist="38100" dir="2700000" algn="tl">
                    <a:srgbClr val="000000">
                      <a:alpha val="43137"/>
                    </a:srgbClr>
                  </a:outerShdw>
                </a:effectLst>
              </a:rPr>
              <a:t>Consistency</a:t>
            </a:r>
            <a:endParaRPr lang="fr-FR" sz="3900" dirty="0"/>
          </a:p>
        </p:txBody>
      </p:sp>
      <p:sp>
        <p:nvSpPr>
          <p:cNvPr id="5" name="Espace réservé du contenu 2"/>
          <p:cNvSpPr>
            <a:spLocks noGrp="1"/>
          </p:cNvSpPr>
          <p:nvPr>
            <p:ph idx="1"/>
          </p:nvPr>
        </p:nvSpPr>
        <p:spPr>
          <a:xfrm>
            <a:off x="673100" y="1762125"/>
            <a:ext cx="10515600" cy="4351338"/>
          </a:xfrm>
        </p:spPr>
        <p:txBody>
          <a:bodyPr/>
          <a:lstStyle/>
          <a:p>
            <a:pPr marL="0" indent="0">
              <a:buNone/>
            </a:pPr>
            <a:r>
              <a:rPr lang="fr-BE" dirty="0" err="1" smtClean="0"/>
              <a:t>Every</a:t>
            </a:r>
            <a:r>
              <a:rPr lang="fr-BE" dirty="0" smtClean="0"/>
              <a:t> </a:t>
            </a:r>
            <a:r>
              <a:rPr lang="fr-BE" dirty="0" err="1" smtClean="0"/>
              <a:t>read</a:t>
            </a:r>
            <a:r>
              <a:rPr lang="fr-BE" dirty="0" smtClean="0"/>
              <a:t> </a:t>
            </a:r>
            <a:r>
              <a:rPr lang="fr-BE" dirty="0" err="1" smtClean="0"/>
              <a:t>receives</a:t>
            </a:r>
            <a:r>
              <a:rPr lang="fr-BE" dirty="0" smtClean="0"/>
              <a:t> the </a:t>
            </a:r>
            <a:r>
              <a:rPr lang="fr-BE" dirty="0" err="1" smtClean="0"/>
              <a:t>most</a:t>
            </a:r>
            <a:r>
              <a:rPr lang="fr-BE" dirty="0" smtClean="0"/>
              <a:t> </a:t>
            </a:r>
            <a:r>
              <a:rPr lang="fr-BE" dirty="0" err="1" smtClean="0"/>
              <a:t>recent</a:t>
            </a:r>
            <a:r>
              <a:rPr lang="fr-BE" dirty="0" smtClean="0"/>
              <a:t> </a:t>
            </a:r>
            <a:r>
              <a:rPr lang="fr-BE" dirty="0" err="1" smtClean="0"/>
              <a:t>write</a:t>
            </a:r>
            <a:r>
              <a:rPr lang="fr-BE" dirty="0" smtClean="0"/>
              <a:t> (or an </a:t>
            </a:r>
            <a:r>
              <a:rPr lang="fr-BE" dirty="0" err="1" smtClean="0"/>
              <a:t>error</a:t>
            </a:r>
            <a:r>
              <a:rPr lang="fr-BE" dirty="0" smtClean="0"/>
              <a:t>)</a:t>
            </a:r>
            <a:br>
              <a:rPr lang="fr-BE" dirty="0" smtClean="0"/>
            </a:br>
            <a:r>
              <a:rPr lang="fr-BE" dirty="0" smtClean="0"/>
              <a:t/>
            </a:r>
            <a:br>
              <a:rPr lang="fr-BE" dirty="0" smtClean="0"/>
            </a:br>
            <a:r>
              <a:rPr lang="fr-BE" dirty="0" smtClean="0"/>
              <a:t/>
            </a:r>
            <a:br>
              <a:rPr lang="fr-BE" dirty="0" smtClean="0"/>
            </a:br>
            <a:endParaRPr lang="fr-BE" dirty="0"/>
          </a:p>
        </p:txBody>
      </p:sp>
      <p:sp>
        <p:nvSpPr>
          <p:cNvPr id="6" name="Ellipse 5"/>
          <p:cNvSpPr/>
          <p:nvPr/>
        </p:nvSpPr>
        <p:spPr>
          <a:xfrm>
            <a:off x="4784898" y="3199424"/>
            <a:ext cx="2670886" cy="271021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7" name="Ellipse 6"/>
          <p:cNvSpPr/>
          <p:nvPr/>
        </p:nvSpPr>
        <p:spPr>
          <a:xfrm>
            <a:off x="5014509" y="3749441"/>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8" name="Ellipse 7"/>
          <p:cNvSpPr/>
          <p:nvPr/>
        </p:nvSpPr>
        <p:spPr>
          <a:xfrm>
            <a:off x="6153316" y="3939175"/>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9" name="Ellipse 8"/>
          <p:cNvSpPr/>
          <p:nvPr/>
        </p:nvSpPr>
        <p:spPr>
          <a:xfrm>
            <a:off x="5358021" y="4742993"/>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0" name="Rectangle à coins arrondis 9"/>
          <p:cNvSpPr/>
          <p:nvPr/>
        </p:nvSpPr>
        <p:spPr>
          <a:xfrm>
            <a:off x="5163399" y="3939175"/>
            <a:ext cx="415636" cy="35533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smtClean="0"/>
              <a:t>d'</a:t>
            </a:r>
            <a:endParaRPr lang="fr-BE" dirty="0"/>
          </a:p>
        </p:txBody>
      </p:sp>
      <p:sp>
        <p:nvSpPr>
          <p:cNvPr id="11" name="Rectangle à coins arrondis 10"/>
          <p:cNvSpPr/>
          <p:nvPr/>
        </p:nvSpPr>
        <p:spPr>
          <a:xfrm>
            <a:off x="6394979" y="4116844"/>
            <a:ext cx="415636" cy="35533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smtClean="0"/>
              <a:t>d</a:t>
            </a:r>
            <a:endParaRPr lang="fr-BE" dirty="0"/>
          </a:p>
        </p:txBody>
      </p:sp>
      <p:sp>
        <p:nvSpPr>
          <p:cNvPr id="12" name="ZoneTexte 11"/>
          <p:cNvSpPr txBox="1"/>
          <p:nvPr/>
        </p:nvSpPr>
        <p:spPr>
          <a:xfrm>
            <a:off x="1075469" y="4894095"/>
            <a:ext cx="3307061" cy="923330"/>
          </a:xfrm>
          <a:prstGeom prst="rect">
            <a:avLst/>
          </a:prstGeom>
          <a:noFill/>
        </p:spPr>
        <p:txBody>
          <a:bodyPr wrap="square" rtlCol="0">
            <a:spAutoFit/>
          </a:bodyPr>
          <a:lstStyle/>
          <a:p>
            <a:r>
              <a:rPr lang="fr-BE" dirty="0"/>
              <a:t>A client </a:t>
            </a:r>
            <a:r>
              <a:rPr lang="fr-BE" dirty="0" err="1"/>
              <a:t>app</a:t>
            </a:r>
            <a:r>
              <a:rPr lang="fr-BE" dirty="0"/>
              <a:t> updates d, </a:t>
            </a:r>
            <a:r>
              <a:rPr lang="fr-BE" dirty="0" err="1"/>
              <a:t>what</a:t>
            </a:r>
            <a:r>
              <a:rPr lang="fr-BE" dirty="0"/>
              <a:t> </a:t>
            </a:r>
            <a:r>
              <a:rPr lang="fr-BE" dirty="0" err="1"/>
              <a:t>will</a:t>
            </a:r>
            <a:r>
              <a:rPr lang="fr-BE" dirty="0"/>
              <a:t> </a:t>
            </a:r>
            <a:r>
              <a:rPr lang="fr-BE" dirty="0" err="1"/>
              <a:t>provoke</a:t>
            </a:r>
            <a:r>
              <a:rPr lang="fr-BE" dirty="0"/>
              <a:t> </a:t>
            </a:r>
            <a:r>
              <a:rPr lang="fr-BE" dirty="0" err="1"/>
              <a:t>simultaneously</a:t>
            </a:r>
            <a:r>
              <a:rPr lang="fr-BE" dirty="0"/>
              <a:t> an update on m1 and </a:t>
            </a:r>
            <a:r>
              <a:rPr lang="fr-BE" dirty="0" err="1"/>
              <a:t>then</a:t>
            </a:r>
            <a:r>
              <a:rPr lang="fr-BE" dirty="0"/>
              <a:t> m2</a:t>
            </a:r>
          </a:p>
        </p:txBody>
      </p:sp>
      <p:sp>
        <p:nvSpPr>
          <p:cNvPr id="13" name="ZoneTexte 12"/>
          <p:cNvSpPr txBox="1"/>
          <p:nvPr/>
        </p:nvSpPr>
        <p:spPr>
          <a:xfrm>
            <a:off x="5232626" y="3443831"/>
            <a:ext cx="871089" cy="369332"/>
          </a:xfrm>
          <a:prstGeom prst="rect">
            <a:avLst/>
          </a:prstGeom>
          <a:noFill/>
        </p:spPr>
        <p:txBody>
          <a:bodyPr wrap="square" rtlCol="0">
            <a:spAutoFit/>
          </a:bodyPr>
          <a:lstStyle/>
          <a:p>
            <a:r>
              <a:rPr lang="fr-BE" dirty="0" smtClean="0"/>
              <a:t>m1</a:t>
            </a:r>
            <a:endParaRPr lang="fr-BE" dirty="0"/>
          </a:p>
        </p:txBody>
      </p:sp>
      <p:sp>
        <p:nvSpPr>
          <p:cNvPr id="14" name="ZoneTexte 13"/>
          <p:cNvSpPr txBox="1"/>
          <p:nvPr/>
        </p:nvSpPr>
        <p:spPr>
          <a:xfrm>
            <a:off x="6343560" y="3602715"/>
            <a:ext cx="871089" cy="369332"/>
          </a:xfrm>
          <a:prstGeom prst="rect">
            <a:avLst/>
          </a:prstGeom>
          <a:noFill/>
        </p:spPr>
        <p:txBody>
          <a:bodyPr wrap="square" rtlCol="0">
            <a:spAutoFit/>
          </a:bodyPr>
          <a:lstStyle/>
          <a:p>
            <a:r>
              <a:rPr lang="fr-BE" dirty="0" smtClean="0"/>
              <a:t>m2</a:t>
            </a:r>
            <a:endParaRPr lang="fr-BE" dirty="0"/>
          </a:p>
        </p:txBody>
      </p:sp>
      <p:sp>
        <p:nvSpPr>
          <p:cNvPr id="15" name="ZoneTexte 14"/>
          <p:cNvSpPr txBox="1"/>
          <p:nvPr/>
        </p:nvSpPr>
        <p:spPr>
          <a:xfrm>
            <a:off x="5603974" y="5526355"/>
            <a:ext cx="871089" cy="369332"/>
          </a:xfrm>
          <a:prstGeom prst="rect">
            <a:avLst/>
          </a:prstGeom>
          <a:noFill/>
        </p:spPr>
        <p:txBody>
          <a:bodyPr wrap="square" rtlCol="0">
            <a:spAutoFit/>
          </a:bodyPr>
          <a:lstStyle/>
          <a:p>
            <a:r>
              <a:rPr lang="fr-BE" smtClean="0"/>
              <a:t>m3</a:t>
            </a:r>
            <a:endParaRPr lang="fr-BE" dirty="0"/>
          </a:p>
        </p:txBody>
      </p:sp>
      <p:pic>
        <p:nvPicPr>
          <p:cNvPr id="16" name="Picture 2" descr="Developer Icons - Download Free Vector Icons | Noun Proj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2113" y="3635631"/>
            <a:ext cx="962426" cy="962426"/>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Connecteur droit avec flèche 16"/>
          <p:cNvCxnSpPr>
            <a:stCxn id="16" idx="3"/>
            <a:endCxn id="10" idx="1"/>
          </p:cNvCxnSpPr>
          <p:nvPr/>
        </p:nvCxnSpPr>
        <p:spPr>
          <a:xfrm>
            <a:off x="4284539" y="4116844"/>
            <a:ext cx="87886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ZoneTexte 18"/>
          <p:cNvSpPr txBox="1"/>
          <p:nvPr/>
        </p:nvSpPr>
        <p:spPr>
          <a:xfrm>
            <a:off x="4161164" y="3785011"/>
            <a:ext cx="938270" cy="369332"/>
          </a:xfrm>
          <a:prstGeom prst="rect">
            <a:avLst/>
          </a:prstGeom>
          <a:noFill/>
        </p:spPr>
        <p:txBody>
          <a:bodyPr wrap="none" rtlCol="0">
            <a:spAutoFit/>
          </a:bodyPr>
          <a:lstStyle/>
          <a:p>
            <a:r>
              <a:rPr lang="fr-BE" dirty="0" smtClean="0"/>
              <a:t>updates</a:t>
            </a:r>
            <a:endParaRPr lang="fr-BE" dirty="0"/>
          </a:p>
        </p:txBody>
      </p:sp>
    </p:spTree>
    <p:extLst>
      <p:ext uri="{BB962C8B-B14F-4D97-AF65-F5344CB8AC3E}">
        <p14:creationId xmlns:p14="http://schemas.microsoft.com/office/powerpoint/2010/main" val="263113517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8" y="986965"/>
            <a:ext cx="9429202" cy="4893647"/>
          </a:xfrm>
          <a:prstGeom prst="rect">
            <a:avLst/>
          </a:prstGeom>
          <a:noFill/>
        </p:spPr>
        <p:txBody>
          <a:bodyPr wrap="square" rtlCol="0">
            <a:spAutoFit/>
          </a:bodyPr>
          <a:lstStyle/>
          <a:p>
            <a:r>
              <a:rPr lang="fr-BE" sz="2400" b="1" dirty="0" smtClean="0"/>
              <a:t>ACID </a:t>
            </a:r>
            <a:r>
              <a:rPr lang="fr-BE" sz="2400" b="1" dirty="0" err="1" smtClean="0"/>
              <a:t>properties</a:t>
            </a:r>
            <a:r>
              <a:rPr lang="fr-BE" sz="2400" b="1" dirty="0" smtClean="0"/>
              <a:t> in Cassandra?</a:t>
            </a:r>
            <a:r>
              <a:rPr lang="fr-BE" b="1" dirty="0" smtClean="0"/>
              <a:t/>
            </a:r>
            <a:br>
              <a:rPr lang="fr-BE" b="1" dirty="0" smtClean="0"/>
            </a:br>
            <a:endParaRPr lang="fr-BE" b="1" dirty="0" smtClean="0"/>
          </a:p>
          <a:p>
            <a:endParaRPr lang="fr-BE" b="1" dirty="0"/>
          </a:p>
          <a:p>
            <a:endParaRPr lang="fr-BE" b="1" dirty="0" smtClean="0"/>
          </a:p>
          <a:p>
            <a:endParaRPr lang="fr-BE" b="1" dirty="0"/>
          </a:p>
          <a:p>
            <a:endParaRPr lang="fr-BE" b="1" dirty="0" smtClean="0"/>
          </a:p>
          <a:p>
            <a:pPr marL="285750" indent="-285750">
              <a:buFont typeface="Arial" panose="020B0604020202020204" pitchFamily="34" charset="0"/>
              <a:buChar char="•"/>
            </a:pPr>
            <a:r>
              <a:rPr lang="en-US" dirty="0"/>
              <a:t>Cassandra </a:t>
            </a:r>
            <a:r>
              <a:rPr lang="en-US" b="1" dirty="0"/>
              <a:t>does not use RDBMS ACID transactions </a:t>
            </a:r>
            <a:r>
              <a:rPr lang="en-US" dirty="0"/>
              <a:t>with rollback or locking mechanisms, but instead offers atomic, isolated, and durable transactions with eventual/tunable consistency that lets the user decide how strong or eventual they want each transaction’s consistency to be.</a:t>
            </a:r>
          </a:p>
          <a:p>
            <a:endParaRPr lang="en-US" dirty="0" smtClean="0"/>
          </a:p>
          <a:p>
            <a:pPr marL="285750" indent="-285750">
              <a:buFont typeface="Arial" panose="020B0604020202020204" pitchFamily="34" charset="0"/>
              <a:buChar char="•"/>
            </a:pPr>
            <a:endParaRPr lang="en-US" dirty="0"/>
          </a:p>
          <a:p>
            <a:endParaRPr lang="en-US" dirty="0"/>
          </a:p>
          <a:p>
            <a:endParaRPr lang="en-US" dirty="0" smtClean="0"/>
          </a:p>
          <a:p>
            <a:r>
              <a:rPr lang="fr-BE" b="1" dirty="0" smtClean="0"/>
              <a:t/>
            </a:r>
            <a:br>
              <a:rPr lang="fr-BE" b="1" dirty="0" smtClean="0"/>
            </a:br>
            <a:endParaRPr lang="fr-BE" dirty="0" smtClean="0"/>
          </a:p>
          <a:p>
            <a:endParaRPr lang="en-US" dirty="0" smtClean="0"/>
          </a:p>
          <a:p>
            <a:endParaRPr lang="fr-BE" dirty="0"/>
          </a:p>
        </p:txBody>
      </p:sp>
      <p:sp>
        <p:nvSpPr>
          <p:cNvPr id="6" name="Titre 1"/>
          <p:cNvSpPr txBox="1">
            <a:spLocks/>
          </p:cNvSpPr>
          <p:nvPr/>
        </p:nvSpPr>
        <p:spPr>
          <a:xfrm>
            <a:off x="720805" y="279400"/>
            <a:ext cx="10283798"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a:t>
            </a:r>
            <a:r>
              <a:rPr lang="fr-FR" sz="3600" b="1" dirty="0" smtClean="0">
                <a:effectLst>
                  <a:outerShdw blurRad="38100" dist="38100" dir="2700000" algn="tl">
                    <a:srgbClr val="000000">
                      <a:alpha val="43137"/>
                    </a:srgbClr>
                  </a:outerShdw>
                </a:effectLst>
              </a:rPr>
              <a:t>#6 Transaction</a:t>
            </a:r>
            <a:endParaRPr lang="fr-FR" sz="3600" dirty="0"/>
          </a:p>
        </p:txBody>
      </p:sp>
    </p:spTree>
    <p:extLst>
      <p:ext uri="{BB962C8B-B14F-4D97-AF65-F5344CB8AC3E}">
        <p14:creationId xmlns:p14="http://schemas.microsoft.com/office/powerpoint/2010/main" val="337349784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8" y="986965"/>
            <a:ext cx="9429202" cy="6001643"/>
          </a:xfrm>
          <a:prstGeom prst="rect">
            <a:avLst/>
          </a:prstGeom>
          <a:noFill/>
        </p:spPr>
        <p:txBody>
          <a:bodyPr wrap="square" rtlCol="0">
            <a:spAutoFit/>
          </a:bodyPr>
          <a:lstStyle/>
          <a:p>
            <a:r>
              <a:rPr lang="fr-BE" sz="2400" b="1" dirty="0" smtClean="0"/>
              <a:t>ACID </a:t>
            </a:r>
            <a:r>
              <a:rPr lang="fr-BE" sz="2400" b="1" dirty="0" err="1" smtClean="0"/>
              <a:t>properties</a:t>
            </a:r>
            <a:r>
              <a:rPr lang="fr-BE" sz="2400" b="1" dirty="0" smtClean="0"/>
              <a:t> in Cassandra?</a:t>
            </a:r>
            <a:r>
              <a:rPr lang="fr-BE" b="1" dirty="0" smtClean="0"/>
              <a:t/>
            </a:r>
            <a:br>
              <a:rPr lang="fr-BE" b="1" dirty="0" smtClean="0"/>
            </a:br>
            <a:endParaRPr lang="fr-BE" b="1" dirty="0" smtClean="0"/>
          </a:p>
          <a:p>
            <a:endParaRPr lang="fr-BE" b="1" dirty="0"/>
          </a:p>
          <a:p>
            <a:endParaRPr lang="fr-BE" b="1" dirty="0" smtClean="0"/>
          </a:p>
          <a:p>
            <a:endParaRPr lang="fr-BE" b="1" dirty="0"/>
          </a:p>
          <a:p>
            <a:endParaRPr lang="fr-BE" b="1" dirty="0" smtClean="0"/>
          </a:p>
          <a:p>
            <a:pPr marL="285750" indent="-285750">
              <a:buFont typeface="Arial" panose="020B0604020202020204" pitchFamily="34" charset="0"/>
              <a:buChar char="•"/>
            </a:pPr>
            <a:r>
              <a:rPr lang="en-US" dirty="0"/>
              <a:t>Cassandra </a:t>
            </a:r>
            <a:r>
              <a:rPr lang="en-US" b="1" dirty="0"/>
              <a:t>does not use RDBMS ACID transactions </a:t>
            </a:r>
            <a:r>
              <a:rPr lang="en-US" dirty="0"/>
              <a:t>with rollback or locking mechanisms, but instead offers atomic, isolated, and durable transactions with eventual/tunable consistency that lets the user decide how strong or eventual they want each transaction’s consistency to be.</a:t>
            </a:r>
          </a:p>
          <a:p>
            <a:endParaRPr lang="en-US" dirty="0" smtClean="0"/>
          </a:p>
          <a:p>
            <a:pPr marL="285750" indent="-285750">
              <a:buFont typeface="Arial" panose="020B0604020202020204" pitchFamily="34" charset="0"/>
              <a:buChar char="•"/>
            </a:pPr>
            <a:r>
              <a:rPr lang="en-US" dirty="0"/>
              <a:t>As a non-relational database, Cassandra does not support joins or </a:t>
            </a:r>
            <a:r>
              <a:rPr lang="en-US" b="1" dirty="0"/>
              <a:t>foreign keys</a:t>
            </a:r>
            <a:r>
              <a:rPr lang="en-US" dirty="0"/>
              <a:t>, and consequently </a:t>
            </a:r>
            <a:r>
              <a:rPr lang="en-US" b="1" dirty="0"/>
              <a:t>does not offer consistency in the ACID sense</a:t>
            </a:r>
            <a:r>
              <a:rPr lang="en-US" dirty="0"/>
              <a:t>. For example, when moving money from account A to B the total in the accounts does not change. Cassandra supports atomicity and isolation at the row-level, but trades transactional isolation and atomicity for high availability and fast write performance. Cassandra writes are durable.</a:t>
            </a:r>
          </a:p>
          <a:p>
            <a:endParaRPr lang="en-US" dirty="0"/>
          </a:p>
          <a:p>
            <a:endParaRPr lang="en-US" dirty="0" smtClean="0"/>
          </a:p>
          <a:p>
            <a:r>
              <a:rPr lang="fr-BE" b="1" dirty="0" smtClean="0"/>
              <a:t/>
            </a:r>
            <a:br>
              <a:rPr lang="fr-BE" b="1" dirty="0" smtClean="0"/>
            </a:br>
            <a:endParaRPr lang="fr-BE" dirty="0" smtClean="0"/>
          </a:p>
          <a:p>
            <a:endParaRPr lang="en-US" dirty="0" smtClean="0"/>
          </a:p>
          <a:p>
            <a:endParaRPr lang="fr-BE" dirty="0"/>
          </a:p>
        </p:txBody>
      </p:sp>
      <p:sp>
        <p:nvSpPr>
          <p:cNvPr id="6" name="Titre 1"/>
          <p:cNvSpPr txBox="1">
            <a:spLocks/>
          </p:cNvSpPr>
          <p:nvPr/>
        </p:nvSpPr>
        <p:spPr>
          <a:xfrm>
            <a:off x="720805" y="279400"/>
            <a:ext cx="10283798"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a:t>
            </a:r>
            <a:r>
              <a:rPr lang="fr-FR" sz="3600" b="1" dirty="0" smtClean="0">
                <a:effectLst>
                  <a:outerShdw blurRad="38100" dist="38100" dir="2700000" algn="tl">
                    <a:srgbClr val="000000">
                      <a:alpha val="43137"/>
                    </a:srgbClr>
                  </a:outerShdw>
                </a:effectLst>
              </a:rPr>
              <a:t>#6 Transaction</a:t>
            </a:r>
            <a:endParaRPr lang="fr-FR" sz="3600" dirty="0"/>
          </a:p>
        </p:txBody>
      </p:sp>
    </p:spTree>
    <p:extLst>
      <p:ext uri="{BB962C8B-B14F-4D97-AF65-F5344CB8AC3E}">
        <p14:creationId xmlns:p14="http://schemas.microsoft.com/office/powerpoint/2010/main" val="15974840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8" y="986965"/>
            <a:ext cx="9429202" cy="6001643"/>
          </a:xfrm>
          <a:prstGeom prst="rect">
            <a:avLst/>
          </a:prstGeom>
          <a:noFill/>
        </p:spPr>
        <p:txBody>
          <a:bodyPr wrap="square" rtlCol="0">
            <a:spAutoFit/>
          </a:bodyPr>
          <a:lstStyle/>
          <a:p>
            <a:r>
              <a:rPr lang="fr-BE" sz="2400" b="1" dirty="0" smtClean="0"/>
              <a:t>ACID </a:t>
            </a:r>
            <a:r>
              <a:rPr lang="fr-BE" sz="2400" b="1" dirty="0" err="1" smtClean="0"/>
              <a:t>properties</a:t>
            </a:r>
            <a:r>
              <a:rPr lang="fr-BE" sz="2400" b="1" dirty="0" smtClean="0"/>
              <a:t> in Cassandra?</a:t>
            </a:r>
            <a:r>
              <a:rPr lang="fr-BE" b="1" dirty="0" smtClean="0"/>
              <a:t/>
            </a:r>
            <a:br>
              <a:rPr lang="fr-BE" b="1" dirty="0" smtClean="0"/>
            </a:br>
            <a:endParaRPr lang="fr-BE" b="1" dirty="0" smtClean="0"/>
          </a:p>
          <a:p>
            <a:endParaRPr lang="fr-BE" b="1" dirty="0"/>
          </a:p>
          <a:p>
            <a:endParaRPr lang="fr-BE" b="1" dirty="0" smtClean="0"/>
          </a:p>
          <a:p>
            <a:endParaRPr lang="fr-BE" b="1" dirty="0"/>
          </a:p>
          <a:p>
            <a:endParaRPr lang="fr-BE" b="1" dirty="0" smtClean="0"/>
          </a:p>
          <a:p>
            <a:pPr marL="285750" indent="-285750">
              <a:buFont typeface="Arial" panose="020B0604020202020204" pitchFamily="34" charset="0"/>
              <a:buChar char="•"/>
            </a:pPr>
            <a:r>
              <a:rPr lang="en-US" dirty="0"/>
              <a:t>Cassandra </a:t>
            </a:r>
            <a:r>
              <a:rPr lang="en-US" b="1" dirty="0"/>
              <a:t>does not use RDBMS ACID transactions </a:t>
            </a:r>
            <a:r>
              <a:rPr lang="en-US" dirty="0"/>
              <a:t>with rollback or locking mechanisms, but instead offers atomic, isolated, and durable transactions with eventual/tunable consistency that lets the user decide how strong or eventual they want each transaction’s consistency to be.</a:t>
            </a:r>
          </a:p>
          <a:p>
            <a:endParaRPr lang="en-US" dirty="0" smtClean="0"/>
          </a:p>
          <a:p>
            <a:pPr marL="285750" indent="-285750">
              <a:buFont typeface="Arial" panose="020B0604020202020204" pitchFamily="34" charset="0"/>
              <a:buChar char="•"/>
            </a:pPr>
            <a:r>
              <a:rPr lang="en-US" dirty="0"/>
              <a:t>As a non-relational database, Cassandra does not support joins or </a:t>
            </a:r>
            <a:r>
              <a:rPr lang="en-US" b="1" dirty="0"/>
              <a:t>foreign keys</a:t>
            </a:r>
            <a:r>
              <a:rPr lang="en-US" dirty="0"/>
              <a:t>, and consequently </a:t>
            </a:r>
            <a:r>
              <a:rPr lang="en-US" b="1" dirty="0"/>
              <a:t>does not offer consistency in the ACID sense</a:t>
            </a:r>
            <a:r>
              <a:rPr lang="en-US" dirty="0"/>
              <a:t>. For example, when moving money from account A to B the total in the accounts does not change. Cassandra supports atomicity and isolation at the row-level, but trades transactional isolation and atomicity for high availability and fast write performance. Cassandra writes are durable.</a:t>
            </a:r>
          </a:p>
          <a:p>
            <a:endParaRPr lang="en-US" dirty="0"/>
          </a:p>
          <a:p>
            <a:endParaRPr lang="en-US" dirty="0" smtClean="0"/>
          </a:p>
          <a:p>
            <a:r>
              <a:rPr lang="fr-BE" b="1" dirty="0" smtClean="0"/>
              <a:t/>
            </a:r>
            <a:br>
              <a:rPr lang="fr-BE" b="1" dirty="0" smtClean="0"/>
            </a:br>
            <a:endParaRPr lang="fr-BE" dirty="0" smtClean="0"/>
          </a:p>
          <a:p>
            <a:endParaRPr lang="en-US" dirty="0" smtClean="0"/>
          </a:p>
          <a:p>
            <a:endParaRPr lang="fr-BE" dirty="0"/>
          </a:p>
        </p:txBody>
      </p:sp>
      <p:sp>
        <p:nvSpPr>
          <p:cNvPr id="6" name="Titre 1"/>
          <p:cNvSpPr txBox="1">
            <a:spLocks/>
          </p:cNvSpPr>
          <p:nvPr/>
        </p:nvSpPr>
        <p:spPr>
          <a:xfrm>
            <a:off x="720805" y="279400"/>
            <a:ext cx="10283798"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a:t>
            </a:r>
            <a:r>
              <a:rPr lang="fr-FR" sz="3600" b="1" dirty="0" smtClean="0">
                <a:effectLst>
                  <a:outerShdw blurRad="38100" dist="38100" dir="2700000" algn="tl">
                    <a:srgbClr val="000000">
                      <a:alpha val="43137"/>
                    </a:srgbClr>
                  </a:outerShdw>
                </a:effectLst>
              </a:rPr>
              <a:t>#6 Transaction</a:t>
            </a:r>
            <a:endParaRPr lang="fr-FR" sz="3600" dirty="0"/>
          </a:p>
        </p:txBody>
      </p:sp>
      <p:sp>
        <p:nvSpPr>
          <p:cNvPr id="2" name="Rectangle 1"/>
          <p:cNvSpPr/>
          <p:nvPr/>
        </p:nvSpPr>
        <p:spPr>
          <a:xfrm>
            <a:off x="6321285" y="3021494"/>
            <a:ext cx="3307745" cy="326005"/>
          </a:xfrm>
          <a:prstGeom prst="rect">
            <a:avLst/>
          </a:prstGeom>
          <a:noFill/>
          <a:ln w="57150">
            <a:solidFill>
              <a:srgbClr val="D616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extLst>
      <p:ext uri="{BB962C8B-B14F-4D97-AF65-F5344CB8AC3E}">
        <p14:creationId xmlns:p14="http://schemas.microsoft.com/office/powerpoint/2010/main" val="72603392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7" y="986965"/>
            <a:ext cx="10751107" cy="2893100"/>
          </a:xfrm>
          <a:prstGeom prst="rect">
            <a:avLst/>
          </a:prstGeom>
          <a:noFill/>
        </p:spPr>
        <p:txBody>
          <a:bodyPr wrap="square" rtlCol="0">
            <a:spAutoFit/>
          </a:bodyPr>
          <a:lstStyle/>
          <a:p>
            <a:r>
              <a:rPr lang="fr-BE" sz="2400" b="1" dirty="0" err="1" smtClean="0"/>
              <a:t>Tunable</a:t>
            </a:r>
            <a:r>
              <a:rPr lang="fr-BE" sz="2400" b="1" dirty="0" smtClean="0"/>
              <a:t> </a:t>
            </a:r>
            <a:r>
              <a:rPr lang="fr-BE" sz="2400" b="1" dirty="0" err="1" smtClean="0"/>
              <a:t>consistency</a:t>
            </a:r>
            <a:r>
              <a:rPr lang="fr-BE" sz="2400" b="1" dirty="0" smtClean="0"/>
              <a:t> at the application </a:t>
            </a:r>
            <a:r>
              <a:rPr lang="fr-BE" sz="2400" b="1" dirty="0" err="1" smtClean="0"/>
              <a:t>level</a:t>
            </a:r>
            <a:r>
              <a:rPr lang="fr-BE" sz="2400" b="1" dirty="0" smtClean="0"/>
              <a:t/>
            </a:r>
            <a:br>
              <a:rPr lang="fr-BE" sz="2400" b="1" dirty="0" smtClean="0"/>
            </a:br>
            <a:endParaRPr lang="fr-BE" sz="2400" b="1" dirty="0" smtClean="0"/>
          </a:p>
          <a:p>
            <a:endParaRPr lang="fr-BE" sz="2000" b="1" dirty="0"/>
          </a:p>
          <a:p>
            <a:r>
              <a:rPr lang="fr-BE" sz="2400" b="1" dirty="0" smtClean="0"/>
              <a:t/>
            </a:r>
            <a:br>
              <a:rPr lang="fr-BE" sz="2400" b="1" dirty="0" smtClean="0"/>
            </a:br>
            <a:r>
              <a:rPr lang="fr-BE" b="1" u="sng" dirty="0" smtClean="0"/>
              <a:t/>
            </a:r>
            <a:br>
              <a:rPr lang="fr-BE" b="1" u="sng" dirty="0" smtClean="0"/>
            </a:br>
            <a:endParaRPr lang="fr-BE" b="1" u="sng" dirty="0" smtClean="0"/>
          </a:p>
          <a:p>
            <a:endParaRPr lang="fr-BE" dirty="0" smtClean="0"/>
          </a:p>
          <a:p>
            <a:endParaRPr lang="en-US" dirty="0" smtClean="0"/>
          </a:p>
          <a:p>
            <a:endParaRPr lang="fr-BE" dirty="0"/>
          </a:p>
        </p:txBody>
      </p:sp>
      <p:sp>
        <p:nvSpPr>
          <p:cNvPr id="6" name="Titre 1"/>
          <p:cNvSpPr txBox="1">
            <a:spLocks/>
          </p:cNvSpPr>
          <p:nvPr/>
        </p:nvSpPr>
        <p:spPr>
          <a:xfrm>
            <a:off x="720805" y="279400"/>
            <a:ext cx="10283798"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a:t>
            </a:r>
            <a:r>
              <a:rPr lang="fr-FR" sz="3600" b="1" dirty="0" smtClean="0">
                <a:effectLst>
                  <a:outerShdw blurRad="38100" dist="38100" dir="2700000" algn="tl">
                    <a:srgbClr val="000000">
                      <a:alpha val="43137"/>
                    </a:srgbClr>
                  </a:outerShdw>
                </a:effectLst>
              </a:rPr>
              <a:t>#6 Transaction</a:t>
            </a:r>
            <a:endParaRPr lang="fr-FR" sz="3600" dirty="0"/>
          </a:p>
        </p:txBody>
      </p:sp>
    </p:spTree>
    <p:extLst>
      <p:ext uri="{BB962C8B-B14F-4D97-AF65-F5344CB8AC3E}">
        <p14:creationId xmlns:p14="http://schemas.microsoft.com/office/powerpoint/2010/main" val="416580416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7" y="986965"/>
            <a:ext cx="10751107" cy="3508653"/>
          </a:xfrm>
          <a:prstGeom prst="rect">
            <a:avLst/>
          </a:prstGeom>
          <a:noFill/>
        </p:spPr>
        <p:txBody>
          <a:bodyPr wrap="square" rtlCol="0">
            <a:spAutoFit/>
          </a:bodyPr>
          <a:lstStyle/>
          <a:p>
            <a:r>
              <a:rPr lang="fr-BE" sz="2400" b="1" dirty="0" err="1" smtClean="0"/>
              <a:t>Tunable</a:t>
            </a:r>
            <a:r>
              <a:rPr lang="fr-BE" sz="2400" b="1" dirty="0" smtClean="0"/>
              <a:t> </a:t>
            </a:r>
            <a:r>
              <a:rPr lang="fr-BE" sz="2400" b="1" dirty="0" err="1" smtClean="0"/>
              <a:t>consistency</a:t>
            </a:r>
            <a:r>
              <a:rPr lang="fr-BE" sz="2400" b="1" dirty="0" smtClean="0"/>
              <a:t> at the application </a:t>
            </a:r>
            <a:r>
              <a:rPr lang="fr-BE" sz="2400" b="1" dirty="0" err="1" smtClean="0"/>
              <a:t>level</a:t>
            </a:r>
            <a:r>
              <a:rPr lang="fr-BE" sz="2400" b="1" dirty="0" smtClean="0"/>
              <a:t/>
            </a:r>
            <a:br>
              <a:rPr lang="fr-BE" sz="2400" b="1" dirty="0" smtClean="0"/>
            </a:br>
            <a:endParaRPr lang="fr-BE" sz="2400" b="1" dirty="0" smtClean="0"/>
          </a:p>
          <a:p>
            <a:endParaRPr lang="fr-BE" sz="2400" b="1" dirty="0" smtClean="0"/>
          </a:p>
          <a:p>
            <a:pPr marL="285750" indent="-285750">
              <a:buFont typeface="Arial" panose="020B0604020202020204" pitchFamily="34" charset="0"/>
              <a:buChar char="•"/>
            </a:pPr>
            <a:r>
              <a:rPr lang="fr-BE" dirty="0" smtClean="0"/>
              <a:t>By default, Cassandra </a:t>
            </a:r>
            <a:r>
              <a:rPr lang="fr-BE" dirty="0" err="1" smtClean="0"/>
              <a:t>offers</a:t>
            </a:r>
            <a:r>
              <a:rPr lang="fr-BE" dirty="0" smtClean="0"/>
              <a:t> </a:t>
            </a:r>
            <a:r>
              <a:rPr lang="fr-BE" b="1" u="sng" dirty="0" smtClean="0"/>
              <a:t>P</a:t>
            </a:r>
            <a:r>
              <a:rPr lang="fr-BE" dirty="0" smtClean="0"/>
              <a:t>artition-</a:t>
            </a:r>
            <a:r>
              <a:rPr lang="fr-BE" dirty="0" err="1" smtClean="0"/>
              <a:t>tolerance</a:t>
            </a:r>
            <a:r>
              <a:rPr lang="fr-BE" dirty="0" smtClean="0"/>
              <a:t> and data </a:t>
            </a:r>
            <a:r>
              <a:rPr lang="fr-BE" b="1" u="sng" dirty="0" err="1" smtClean="0"/>
              <a:t>A</a:t>
            </a:r>
            <a:r>
              <a:rPr lang="fr-BE" dirty="0" err="1" smtClean="0"/>
              <a:t>vailability</a:t>
            </a:r>
            <a:r>
              <a:rPr lang="fr-BE" dirty="0" smtClean="0"/>
              <a:t> at the </a:t>
            </a:r>
            <a:r>
              <a:rPr lang="fr-BE" dirty="0" err="1" smtClean="0"/>
              <a:t>detriment</a:t>
            </a:r>
            <a:r>
              <a:rPr lang="fr-BE" dirty="0" smtClean="0"/>
              <a:t> of the data </a:t>
            </a:r>
            <a:r>
              <a:rPr lang="fr-BE" b="1" u="sng" dirty="0" err="1" smtClean="0"/>
              <a:t>C</a:t>
            </a:r>
            <a:r>
              <a:rPr lang="fr-BE" dirty="0" err="1" smtClean="0"/>
              <a:t>onsistency</a:t>
            </a:r>
            <a:r>
              <a:rPr lang="fr-BE" dirty="0" smtClean="0"/>
              <a:t> </a:t>
            </a:r>
          </a:p>
          <a:p>
            <a:r>
              <a:rPr lang="fr-BE" dirty="0" smtClean="0">
                <a:sym typeface="Wingdings" panose="05000000000000000000" pitchFamily="2" charset="2"/>
              </a:rPr>
              <a:t>      </a:t>
            </a:r>
            <a:r>
              <a:rPr lang="fr-BE" b="1" dirty="0" smtClean="0">
                <a:sym typeface="Wingdings" panose="05000000000000000000" pitchFamily="2" charset="2"/>
              </a:rPr>
              <a:t>AP &gt; C</a:t>
            </a:r>
            <a:endParaRPr lang="fr-BE" sz="2000" b="1" dirty="0"/>
          </a:p>
          <a:p>
            <a:r>
              <a:rPr lang="fr-BE" sz="2400" b="1" dirty="0" smtClean="0"/>
              <a:t/>
            </a:r>
            <a:br>
              <a:rPr lang="fr-BE" sz="2400" b="1" dirty="0" smtClean="0"/>
            </a:br>
            <a:r>
              <a:rPr lang="fr-BE" b="1" u="sng" dirty="0" smtClean="0"/>
              <a:t/>
            </a:r>
            <a:br>
              <a:rPr lang="fr-BE" b="1" u="sng" dirty="0" smtClean="0"/>
            </a:br>
            <a:endParaRPr lang="fr-BE" b="1" u="sng" dirty="0" smtClean="0"/>
          </a:p>
          <a:p>
            <a:endParaRPr lang="fr-BE" dirty="0" smtClean="0"/>
          </a:p>
          <a:p>
            <a:endParaRPr lang="en-US" dirty="0" smtClean="0"/>
          </a:p>
          <a:p>
            <a:endParaRPr lang="fr-BE" dirty="0"/>
          </a:p>
        </p:txBody>
      </p:sp>
      <p:sp>
        <p:nvSpPr>
          <p:cNvPr id="6" name="Titre 1"/>
          <p:cNvSpPr txBox="1">
            <a:spLocks/>
          </p:cNvSpPr>
          <p:nvPr/>
        </p:nvSpPr>
        <p:spPr>
          <a:xfrm>
            <a:off x="720805" y="279400"/>
            <a:ext cx="10283798"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a:t>
            </a:r>
            <a:r>
              <a:rPr lang="fr-FR" sz="3600" b="1" dirty="0" smtClean="0">
                <a:effectLst>
                  <a:outerShdw blurRad="38100" dist="38100" dir="2700000" algn="tl">
                    <a:srgbClr val="000000">
                      <a:alpha val="43137"/>
                    </a:srgbClr>
                  </a:outerShdw>
                </a:effectLst>
              </a:rPr>
              <a:t>#6 Transaction</a:t>
            </a:r>
            <a:endParaRPr lang="fr-FR" sz="3600" dirty="0"/>
          </a:p>
        </p:txBody>
      </p:sp>
      <p:grpSp>
        <p:nvGrpSpPr>
          <p:cNvPr id="2" name="Groupe 1"/>
          <p:cNvGrpSpPr>
            <a:grpSpLocks noChangeAspect="1"/>
          </p:cNvGrpSpPr>
          <p:nvPr/>
        </p:nvGrpSpPr>
        <p:grpSpPr>
          <a:xfrm>
            <a:off x="943973" y="3002720"/>
            <a:ext cx="3784601" cy="3836504"/>
            <a:chOff x="5744563" y="1155400"/>
            <a:chExt cx="5076389" cy="5146008"/>
          </a:xfrm>
        </p:grpSpPr>
        <p:grpSp>
          <p:nvGrpSpPr>
            <p:cNvPr id="5" name="Groupe 4"/>
            <p:cNvGrpSpPr>
              <a:grpSpLocks noChangeAspect="1"/>
            </p:cNvGrpSpPr>
            <p:nvPr/>
          </p:nvGrpSpPr>
          <p:grpSpPr>
            <a:xfrm>
              <a:off x="5744563" y="1155400"/>
              <a:ext cx="5076389" cy="4451603"/>
              <a:chOff x="3072383" y="1762125"/>
              <a:chExt cx="7020000" cy="6156000"/>
            </a:xfrm>
          </p:grpSpPr>
          <p:pic>
            <p:nvPicPr>
              <p:cNvPr id="7" name="Picture 6" descr="CAP Theorem - Data Science Blog"/>
              <p:cNvPicPr>
                <a:picLocks noChangeAspect="1" noChangeArrowheads="1"/>
              </p:cNvPicPr>
              <p:nvPr/>
            </p:nvPicPr>
            <p:blipFill rotWithShape="1">
              <a:blip r:embed="rId2">
                <a:extLst>
                  <a:ext uri="{28A0092B-C50C-407E-A947-70E740481C1C}">
                    <a14:useLocalDpi xmlns:a14="http://schemas.microsoft.com/office/drawing/2010/main" val="0"/>
                  </a:ext>
                </a:extLst>
              </a:blip>
              <a:srcRect l="7543" t="-1" r="22399" b="10166"/>
              <a:stretch/>
            </p:blipFill>
            <p:spPr bwMode="auto">
              <a:xfrm>
                <a:off x="3072383" y="1762125"/>
                <a:ext cx="7020000" cy="6156000"/>
              </a:xfrm>
              <a:prstGeom prst="rect">
                <a:avLst/>
              </a:prstGeom>
              <a:noFill/>
              <a:ln w="79375">
                <a:solidFill>
                  <a:schemeClr val="accent1">
                    <a:shade val="50000"/>
                  </a:schemeClr>
                </a:solidFill>
              </a:ln>
              <a:effectLst>
                <a:outerShdw blurRad="50800" dist="38100" sx="102000" sy="1020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 name="Rectangle 7"/>
              <p:cNvSpPr/>
              <p:nvPr/>
            </p:nvSpPr>
            <p:spPr>
              <a:xfrm>
                <a:off x="8423883" y="1890613"/>
                <a:ext cx="1668500" cy="2463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9" name="Rectangle 8"/>
              <p:cNvSpPr/>
              <p:nvPr/>
            </p:nvSpPr>
            <p:spPr>
              <a:xfrm>
                <a:off x="3072383" y="1928350"/>
                <a:ext cx="1668500" cy="2463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0" name="Rectangle 9"/>
              <p:cNvSpPr/>
              <p:nvPr/>
            </p:nvSpPr>
            <p:spPr>
              <a:xfrm>
                <a:off x="5833083" y="7743663"/>
                <a:ext cx="1596252" cy="174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1" name="Rectangle 10"/>
              <p:cNvSpPr/>
              <p:nvPr/>
            </p:nvSpPr>
            <p:spPr>
              <a:xfrm>
                <a:off x="3906633" y="7789525"/>
                <a:ext cx="1596252" cy="1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2" name="Rectangle 11"/>
              <p:cNvSpPr/>
              <p:nvPr/>
            </p:nvSpPr>
            <p:spPr>
              <a:xfrm rot="5400000">
                <a:off x="9267759" y="4540436"/>
                <a:ext cx="1386216" cy="2630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grpSp>
        <p:pic>
          <p:nvPicPr>
            <p:cNvPr id="13" name="Image 12"/>
            <p:cNvPicPr>
              <a:picLocks noChangeAspect="1"/>
            </p:cNvPicPr>
            <p:nvPr/>
          </p:nvPicPr>
          <p:blipFill rotWithShape="1">
            <a:blip r:embed="rId3">
              <a:extLst>
                <a:ext uri="{28A0092B-C50C-407E-A947-70E740481C1C}">
                  <a14:useLocalDpi xmlns:a14="http://schemas.microsoft.com/office/drawing/2010/main" val="0"/>
                </a:ext>
              </a:extLst>
            </a:blip>
            <a:srcRect l="56338" b="48738"/>
            <a:stretch/>
          </p:blipFill>
          <p:spPr>
            <a:xfrm>
              <a:off x="7580834" y="4438741"/>
              <a:ext cx="1403845" cy="1862667"/>
            </a:xfrm>
            <a:prstGeom prst="rect">
              <a:avLst/>
            </a:prstGeom>
          </p:spPr>
        </p:pic>
        <p:sp>
          <p:nvSpPr>
            <p:cNvPr id="14" name="Ellipse 13"/>
            <p:cNvSpPr/>
            <p:nvPr/>
          </p:nvSpPr>
          <p:spPr>
            <a:xfrm>
              <a:off x="8215023" y="4366774"/>
              <a:ext cx="135466" cy="143933"/>
            </a:xfrm>
            <a:prstGeom prst="ellipse">
              <a:avLst/>
            </a:prstGeom>
            <a:solidFill>
              <a:srgbClr val="D61624"/>
            </a:solidFill>
            <a:ln>
              <a:solidFill>
                <a:srgbClr val="D616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grpSp>
    </p:spTree>
    <p:extLst>
      <p:ext uri="{BB962C8B-B14F-4D97-AF65-F5344CB8AC3E}">
        <p14:creationId xmlns:p14="http://schemas.microsoft.com/office/powerpoint/2010/main" val="22282124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7" y="986965"/>
            <a:ext cx="11089037" cy="4401205"/>
          </a:xfrm>
          <a:prstGeom prst="rect">
            <a:avLst/>
          </a:prstGeom>
          <a:noFill/>
        </p:spPr>
        <p:txBody>
          <a:bodyPr wrap="square" rtlCol="0">
            <a:spAutoFit/>
          </a:bodyPr>
          <a:lstStyle/>
          <a:p>
            <a:r>
              <a:rPr lang="fr-BE" sz="2400" b="1" dirty="0" err="1" smtClean="0"/>
              <a:t>Tunable</a:t>
            </a:r>
            <a:r>
              <a:rPr lang="fr-BE" sz="2400" b="1" dirty="0" smtClean="0"/>
              <a:t> </a:t>
            </a:r>
            <a:r>
              <a:rPr lang="fr-BE" sz="2400" b="1" dirty="0" err="1" smtClean="0"/>
              <a:t>consistency</a:t>
            </a:r>
            <a:r>
              <a:rPr lang="fr-BE" sz="2400" b="1" dirty="0" smtClean="0"/>
              <a:t> at the application </a:t>
            </a:r>
            <a:r>
              <a:rPr lang="fr-BE" sz="2400" b="1" dirty="0" err="1" smtClean="0"/>
              <a:t>level</a:t>
            </a:r>
            <a:r>
              <a:rPr lang="fr-BE" sz="2400" b="1" dirty="0" smtClean="0"/>
              <a:t/>
            </a:r>
            <a:br>
              <a:rPr lang="fr-BE" sz="2400" b="1" dirty="0" smtClean="0"/>
            </a:br>
            <a:endParaRPr lang="fr-BE" sz="2400" b="1" dirty="0" smtClean="0"/>
          </a:p>
          <a:p>
            <a:endParaRPr lang="fr-BE" sz="2400" b="1" dirty="0" smtClean="0"/>
          </a:p>
          <a:p>
            <a:pPr marL="285750" indent="-285750">
              <a:buFont typeface="Arial" panose="020B0604020202020204" pitchFamily="34" charset="0"/>
              <a:buChar char="•"/>
            </a:pPr>
            <a:r>
              <a:rPr lang="fr-BE" dirty="0"/>
              <a:t>By default, Cassandra </a:t>
            </a:r>
            <a:r>
              <a:rPr lang="fr-BE" dirty="0" err="1"/>
              <a:t>offers</a:t>
            </a:r>
            <a:r>
              <a:rPr lang="fr-BE" dirty="0"/>
              <a:t> </a:t>
            </a:r>
            <a:r>
              <a:rPr lang="fr-BE" b="1" u="sng" dirty="0"/>
              <a:t>P</a:t>
            </a:r>
            <a:r>
              <a:rPr lang="fr-BE" dirty="0"/>
              <a:t>artition-</a:t>
            </a:r>
            <a:r>
              <a:rPr lang="fr-BE" dirty="0" err="1"/>
              <a:t>tolerance</a:t>
            </a:r>
            <a:r>
              <a:rPr lang="fr-BE" dirty="0"/>
              <a:t> and data </a:t>
            </a:r>
            <a:r>
              <a:rPr lang="fr-BE" b="1" u="sng" dirty="0" err="1"/>
              <a:t>A</a:t>
            </a:r>
            <a:r>
              <a:rPr lang="fr-BE" dirty="0" err="1"/>
              <a:t>vailability</a:t>
            </a:r>
            <a:r>
              <a:rPr lang="fr-BE" dirty="0"/>
              <a:t> at the </a:t>
            </a:r>
            <a:r>
              <a:rPr lang="fr-BE" dirty="0" err="1"/>
              <a:t>detriment</a:t>
            </a:r>
            <a:r>
              <a:rPr lang="fr-BE" dirty="0"/>
              <a:t> of the data </a:t>
            </a:r>
            <a:r>
              <a:rPr lang="fr-BE" b="1" u="sng" dirty="0" err="1"/>
              <a:t>C</a:t>
            </a:r>
            <a:r>
              <a:rPr lang="fr-BE" dirty="0" err="1"/>
              <a:t>onsistency</a:t>
            </a:r>
            <a:r>
              <a:rPr lang="fr-BE" dirty="0"/>
              <a:t> </a:t>
            </a:r>
          </a:p>
          <a:p>
            <a:r>
              <a:rPr lang="fr-BE" dirty="0">
                <a:sym typeface="Wingdings" panose="05000000000000000000" pitchFamily="2" charset="2"/>
              </a:rPr>
              <a:t>      </a:t>
            </a:r>
            <a:r>
              <a:rPr lang="fr-BE" b="1" dirty="0">
                <a:sym typeface="Wingdings" panose="05000000000000000000" pitchFamily="2" charset="2"/>
              </a:rPr>
              <a:t>AP &gt; C</a:t>
            </a:r>
            <a:endParaRPr lang="fr-BE" sz="2000" b="1" dirty="0"/>
          </a:p>
          <a:p>
            <a:pPr marL="342900" indent="-342900">
              <a:buFont typeface="Wingdings" panose="05000000000000000000" pitchFamily="2" charset="2"/>
              <a:buChar char="è"/>
            </a:pPr>
            <a:endParaRPr lang="fr-BE" sz="2000" b="1" dirty="0">
              <a:sym typeface="Wingdings" panose="05000000000000000000" pitchFamily="2" charset="2"/>
            </a:endParaRPr>
          </a:p>
          <a:p>
            <a:endParaRPr lang="en-US" sz="2000" dirty="0" smtClean="0"/>
          </a:p>
          <a:p>
            <a:pPr marL="342900" indent="-342900">
              <a:buFont typeface="Arial" panose="020B0604020202020204" pitchFamily="34" charset="0"/>
              <a:buChar char="•"/>
            </a:pPr>
            <a:r>
              <a:rPr lang="en-US" dirty="0" smtClean="0"/>
              <a:t>However, consistency </a:t>
            </a:r>
            <a:r>
              <a:rPr lang="en-US" dirty="0"/>
              <a:t>levels in Cassandra can be configured to </a:t>
            </a:r>
            <a:r>
              <a:rPr lang="en-US" b="1" dirty="0"/>
              <a:t>manage availability vs. data </a:t>
            </a:r>
            <a:r>
              <a:rPr lang="en-US" b="1" dirty="0" smtClean="0"/>
              <a:t>consistency</a:t>
            </a:r>
            <a:r>
              <a:rPr lang="en-US" dirty="0" smtClean="0"/>
              <a:t>.</a:t>
            </a:r>
            <a:endParaRPr lang="fr-BE" sz="2000" b="1" dirty="0"/>
          </a:p>
          <a:p>
            <a:r>
              <a:rPr lang="fr-BE" sz="2400" b="1" dirty="0" smtClean="0"/>
              <a:t/>
            </a:r>
            <a:br>
              <a:rPr lang="fr-BE" sz="2400" b="1" dirty="0" smtClean="0"/>
            </a:br>
            <a:r>
              <a:rPr lang="fr-BE" b="1" u="sng" dirty="0" smtClean="0"/>
              <a:t/>
            </a:r>
            <a:br>
              <a:rPr lang="fr-BE" b="1" u="sng" dirty="0" smtClean="0"/>
            </a:br>
            <a:endParaRPr lang="fr-BE" b="1" u="sng" dirty="0" smtClean="0"/>
          </a:p>
          <a:p>
            <a:endParaRPr lang="fr-BE" dirty="0" smtClean="0"/>
          </a:p>
          <a:p>
            <a:endParaRPr lang="en-US" dirty="0" smtClean="0"/>
          </a:p>
          <a:p>
            <a:endParaRPr lang="fr-BE" dirty="0"/>
          </a:p>
        </p:txBody>
      </p:sp>
      <p:sp>
        <p:nvSpPr>
          <p:cNvPr id="6" name="Titre 1"/>
          <p:cNvSpPr txBox="1">
            <a:spLocks/>
          </p:cNvSpPr>
          <p:nvPr/>
        </p:nvSpPr>
        <p:spPr>
          <a:xfrm>
            <a:off x="720805" y="279400"/>
            <a:ext cx="10283798"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a:t>
            </a:r>
            <a:r>
              <a:rPr lang="fr-FR" sz="3600" b="1" dirty="0" smtClean="0">
                <a:effectLst>
                  <a:outerShdw blurRad="38100" dist="38100" dir="2700000" algn="tl">
                    <a:srgbClr val="000000">
                      <a:alpha val="43137"/>
                    </a:srgbClr>
                  </a:outerShdw>
                </a:effectLst>
              </a:rPr>
              <a:t>#6 Transaction</a:t>
            </a:r>
            <a:endParaRPr lang="fr-FR" sz="3600" dirty="0"/>
          </a:p>
        </p:txBody>
      </p:sp>
    </p:spTree>
    <p:extLst>
      <p:ext uri="{BB962C8B-B14F-4D97-AF65-F5344CB8AC3E}">
        <p14:creationId xmlns:p14="http://schemas.microsoft.com/office/powerpoint/2010/main" val="215962490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7" y="986965"/>
            <a:ext cx="11089037" cy="4401205"/>
          </a:xfrm>
          <a:prstGeom prst="rect">
            <a:avLst/>
          </a:prstGeom>
          <a:noFill/>
        </p:spPr>
        <p:txBody>
          <a:bodyPr wrap="square" rtlCol="0">
            <a:spAutoFit/>
          </a:bodyPr>
          <a:lstStyle/>
          <a:p>
            <a:r>
              <a:rPr lang="fr-BE" sz="2400" b="1" dirty="0" err="1" smtClean="0"/>
              <a:t>Tunable</a:t>
            </a:r>
            <a:r>
              <a:rPr lang="fr-BE" sz="2400" b="1" dirty="0" smtClean="0"/>
              <a:t> </a:t>
            </a:r>
            <a:r>
              <a:rPr lang="fr-BE" sz="2400" b="1" dirty="0" err="1" smtClean="0"/>
              <a:t>consistency</a:t>
            </a:r>
            <a:r>
              <a:rPr lang="fr-BE" sz="2400" b="1" dirty="0" smtClean="0"/>
              <a:t> at the application </a:t>
            </a:r>
            <a:r>
              <a:rPr lang="fr-BE" sz="2400" b="1" dirty="0" err="1" smtClean="0"/>
              <a:t>level</a:t>
            </a:r>
            <a:r>
              <a:rPr lang="fr-BE" sz="2400" b="1" dirty="0" smtClean="0"/>
              <a:t/>
            </a:r>
            <a:br>
              <a:rPr lang="fr-BE" sz="2400" b="1" dirty="0" smtClean="0"/>
            </a:br>
            <a:endParaRPr lang="fr-BE" sz="2400" b="1" dirty="0" smtClean="0"/>
          </a:p>
          <a:p>
            <a:endParaRPr lang="fr-BE" sz="2400" b="1" dirty="0" smtClean="0"/>
          </a:p>
          <a:p>
            <a:pPr marL="285750" indent="-285750">
              <a:buFont typeface="Arial" panose="020B0604020202020204" pitchFamily="34" charset="0"/>
              <a:buChar char="•"/>
            </a:pPr>
            <a:r>
              <a:rPr lang="fr-BE" dirty="0"/>
              <a:t>By default, Cassandra </a:t>
            </a:r>
            <a:r>
              <a:rPr lang="fr-BE" dirty="0" err="1"/>
              <a:t>offers</a:t>
            </a:r>
            <a:r>
              <a:rPr lang="fr-BE" dirty="0"/>
              <a:t> </a:t>
            </a:r>
            <a:r>
              <a:rPr lang="fr-BE" b="1" u="sng" dirty="0"/>
              <a:t>P</a:t>
            </a:r>
            <a:r>
              <a:rPr lang="fr-BE" dirty="0"/>
              <a:t>artition-</a:t>
            </a:r>
            <a:r>
              <a:rPr lang="fr-BE" dirty="0" err="1"/>
              <a:t>tolerance</a:t>
            </a:r>
            <a:r>
              <a:rPr lang="fr-BE" dirty="0"/>
              <a:t> and data </a:t>
            </a:r>
            <a:r>
              <a:rPr lang="fr-BE" b="1" u="sng" dirty="0" err="1"/>
              <a:t>A</a:t>
            </a:r>
            <a:r>
              <a:rPr lang="fr-BE" dirty="0" err="1"/>
              <a:t>vailability</a:t>
            </a:r>
            <a:r>
              <a:rPr lang="fr-BE" dirty="0"/>
              <a:t> at the </a:t>
            </a:r>
            <a:r>
              <a:rPr lang="fr-BE" dirty="0" err="1"/>
              <a:t>detriment</a:t>
            </a:r>
            <a:r>
              <a:rPr lang="fr-BE" dirty="0"/>
              <a:t> of the data </a:t>
            </a:r>
            <a:r>
              <a:rPr lang="fr-BE" b="1" u="sng" dirty="0" err="1"/>
              <a:t>C</a:t>
            </a:r>
            <a:r>
              <a:rPr lang="fr-BE" dirty="0" err="1"/>
              <a:t>onsistency</a:t>
            </a:r>
            <a:r>
              <a:rPr lang="fr-BE" dirty="0"/>
              <a:t> </a:t>
            </a:r>
          </a:p>
          <a:p>
            <a:r>
              <a:rPr lang="fr-BE" dirty="0">
                <a:sym typeface="Wingdings" panose="05000000000000000000" pitchFamily="2" charset="2"/>
              </a:rPr>
              <a:t>      </a:t>
            </a:r>
            <a:r>
              <a:rPr lang="fr-BE" b="1" dirty="0">
                <a:sym typeface="Wingdings" panose="05000000000000000000" pitchFamily="2" charset="2"/>
              </a:rPr>
              <a:t>AP &gt; C</a:t>
            </a:r>
            <a:endParaRPr lang="fr-BE" sz="2000" b="1" dirty="0"/>
          </a:p>
          <a:p>
            <a:pPr marL="342900" indent="-342900">
              <a:buFont typeface="Wingdings" panose="05000000000000000000" pitchFamily="2" charset="2"/>
              <a:buChar char="è"/>
            </a:pPr>
            <a:endParaRPr lang="fr-BE" sz="2000" b="1" dirty="0">
              <a:sym typeface="Wingdings" panose="05000000000000000000" pitchFamily="2" charset="2"/>
            </a:endParaRPr>
          </a:p>
          <a:p>
            <a:endParaRPr lang="en-US" sz="2000" dirty="0" smtClean="0"/>
          </a:p>
          <a:p>
            <a:pPr marL="342900" indent="-342900">
              <a:buFont typeface="Arial" panose="020B0604020202020204" pitchFamily="34" charset="0"/>
              <a:buChar char="•"/>
            </a:pPr>
            <a:r>
              <a:rPr lang="en-US" dirty="0" smtClean="0"/>
              <a:t>However, consistency </a:t>
            </a:r>
            <a:r>
              <a:rPr lang="en-US" dirty="0"/>
              <a:t>levels in Cassandra can be configured to </a:t>
            </a:r>
            <a:r>
              <a:rPr lang="en-US" b="1" dirty="0"/>
              <a:t>manage availability vs. data </a:t>
            </a:r>
            <a:r>
              <a:rPr lang="en-US" b="1" dirty="0" smtClean="0"/>
              <a:t>consistency</a:t>
            </a:r>
            <a:r>
              <a:rPr lang="en-US" dirty="0" smtClean="0"/>
              <a:t>.</a:t>
            </a:r>
            <a:endParaRPr lang="fr-BE" sz="2000" b="1" dirty="0"/>
          </a:p>
          <a:p>
            <a:r>
              <a:rPr lang="fr-BE" sz="2400" b="1" dirty="0" smtClean="0"/>
              <a:t/>
            </a:r>
            <a:br>
              <a:rPr lang="fr-BE" sz="2400" b="1" dirty="0" smtClean="0"/>
            </a:br>
            <a:r>
              <a:rPr lang="fr-BE" b="1" u="sng" dirty="0" smtClean="0"/>
              <a:t/>
            </a:r>
            <a:br>
              <a:rPr lang="fr-BE" b="1" u="sng" dirty="0" smtClean="0"/>
            </a:br>
            <a:endParaRPr lang="fr-BE" b="1" u="sng" dirty="0" smtClean="0"/>
          </a:p>
          <a:p>
            <a:endParaRPr lang="fr-BE" dirty="0" smtClean="0"/>
          </a:p>
          <a:p>
            <a:endParaRPr lang="en-US" dirty="0" smtClean="0"/>
          </a:p>
          <a:p>
            <a:endParaRPr lang="fr-BE" dirty="0"/>
          </a:p>
        </p:txBody>
      </p:sp>
      <p:sp>
        <p:nvSpPr>
          <p:cNvPr id="6" name="Titre 1"/>
          <p:cNvSpPr txBox="1">
            <a:spLocks/>
          </p:cNvSpPr>
          <p:nvPr/>
        </p:nvSpPr>
        <p:spPr>
          <a:xfrm>
            <a:off x="720805" y="279400"/>
            <a:ext cx="10283798"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a:t>
            </a:r>
            <a:r>
              <a:rPr lang="fr-FR" sz="3600" b="1" dirty="0" smtClean="0">
                <a:effectLst>
                  <a:outerShdw blurRad="38100" dist="38100" dir="2700000" algn="tl">
                    <a:srgbClr val="000000">
                      <a:alpha val="43137"/>
                    </a:srgbClr>
                  </a:outerShdw>
                </a:effectLst>
              </a:rPr>
              <a:t>#6 Transaction</a:t>
            </a:r>
            <a:endParaRPr lang="fr-FR" sz="3600" dirty="0"/>
          </a:p>
        </p:txBody>
      </p:sp>
      <p:pic>
        <p:nvPicPr>
          <p:cNvPr id="5" name="Image 4"/>
          <p:cNvPicPr>
            <a:picLocks noChangeAspect="1"/>
          </p:cNvPicPr>
          <p:nvPr/>
        </p:nvPicPr>
        <p:blipFill>
          <a:blip r:embed="rId2"/>
          <a:stretch>
            <a:fillRect/>
          </a:stretch>
        </p:blipFill>
        <p:spPr>
          <a:xfrm>
            <a:off x="914815" y="4232689"/>
            <a:ext cx="10382250" cy="2171700"/>
          </a:xfrm>
          <a:prstGeom prst="rect">
            <a:avLst/>
          </a:prstGeom>
          <a:ln w="41275">
            <a:solidFill>
              <a:schemeClr val="accent5">
                <a:lumMod val="75000"/>
              </a:schemeClr>
            </a:solidFill>
          </a:ln>
          <a:effectLst>
            <a:outerShdw blurRad="50800" dist="38100" algn="l" rotWithShape="0">
              <a:prstClr val="black">
                <a:alpha val="40000"/>
              </a:prstClr>
            </a:outerShdw>
          </a:effectLst>
        </p:spPr>
      </p:pic>
    </p:spTree>
    <p:extLst>
      <p:ext uri="{BB962C8B-B14F-4D97-AF65-F5344CB8AC3E}">
        <p14:creationId xmlns:p14="http://schemas.microsoft.com/office/powerpoint/2010/main" val="87074366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7" y="986965"/>
            <a:ext cx="11089037" cy="4401205"/>
          </a:xfrm>
          <a:prstGeom prst="rect">
            <a:avLst/>
          </a:prstGeom>
          <a:noFill/>
        </p:spPr>
        <p:txBody>
          <a:bodyPr wrap="square" rtlCol="0">
            <a:spAutoFit/>
          </a:bodyPr>
          <a:lstStyle/>
          <a:p>
            <a:r>
              <a:rPr lang="fr-BE" sz="2400" b="1" dirty="0" err="1" smtClean="0"/>
              <a:t>Tunable</a:t>
            </a:r>
            <a:r>
              <a:rPr lang="fr-BE" sz="2400" b="1" dirty="0" smtClean="0"/>
              <a:t> </a:t>
            </a:r>
            <a:r>
              <a:rPr lang="fr-BE" sz="2400" b="1" dirty="0" err="1" smtClean="0"/>
              <a:t>consistency</a:t>
            </a:r>
            <a:r>
              <a:rPr lang="fr-BE" sz="2400" b="1" dirty="0" smtClean="0"/>
              <a:t> at the application </a:t>
            </a:r>
            <a:r>
              <a:rPr lang="fr-BE" sz="2400" b="1" dirty="0" err="1" smtClean="0"/>
              <a:t>level</a:t>
            </a:r>
            <a:r>
              <a:rPr lang="fr-BE" sz="2400" b="1" dirty="0" smtClean="0"/>
              <a:t/>
            </a:r>
            <a:br>
              <a:rPr lang="fr-BE" sz="2400" b="1" dirty="0" smtClean="0"/>
            </a:br>
            <a:endParaRPr lang="fr-BE" sz="2400" b="1" dirty="0" smtClean="0"/>
          </a:p>
          <a:p>
            <a:endParaRPr lang="fr-BE" sz="2400" b="1" dirty="0" smtClean="0"/>
          </a:p>
          <a:p>
            <a:pPr marL="285750" indent="-285750">
              <a:buFont typeface="Arial" panose="020B0604020202020204" pitchFamily="34" charset="0"/>
              <a:buChar char="•"/>
            </a:pPr>
            <a:r>
              <a:rPr lang="fr-BE" dirty="0"/>
              <a:t>By default, Cassandra </a:t>
            </a:r>
            <a:r>
              <a:rPr lang="fr-BE" dirty="0" err="1"/>
              <a:t>offers</a:t>
            </a:r>
            <a:r>
              <a:rPr lang="fr-BE" dirty="0"/>
              <a:t> </a:t>
            </a:r>
            <a:r>
              <a:rPr lang="fr-BE" b="1" u="sng" dirty="0"/>
              <a:t>P</a:t>
            </a:r>
            <a:r>
              <a:rPr lang="fr-BE" dirty="0"/>
              <a:t>artition-</a:t>
            </a:r>
            <a:r>
              <a:rPr lang="fr-BE" dirty="0" err="1"/>
              <a:t>tolerance</a:t>
            </a:r>
            <a:r>
              <a:rPr lang="fr-BE" dirty="0"/>
              <a:t> and data </a:t>
            </a:r>
            <a:r>
              <a:rPr lang="fr-BE" b="1" u="sng" dirty="0" err="1"/>
              <a:t>A</a:t>
            </a:r>
            <a:r>
              <a:rPr lang="fr-BE" dirty="0" err="1"/>
              <a:t>vailability</a:t>
            </a:r>
            <a:r>
              <a:rPr lang="fr-BE" dirty="0"/>
              <a:t> at the </a:t>
            </a:r>
            <a:r>
              <a:rPr lang="fr-BE" dirty="0" err="1"/>
              <a:t>detriment</a:t>
            </a:r>
            <a:r>
              <a:rPr lang="fr-BE" dirty="0"/>
              <a:t> of the data </a:t>
            </a:r>
            <a:r>
              <a:rPr lang="fr-BE" b="1" u="sng" dirty="0" err="1"/>
              <a:t>C</a:t>
            </a:r>
            <a:r>
              <a:rPr lang="fr-BE" dirty="0" err="1"/>
              <a:t>onsistency</a:t>
            </a:r>
            <a:r>
              <a:rPr lang="fr-BE" dirty="0"/>
              <a:t> </a:t>
            </a:r>
          </a:p>
          <a:p>
            <a:r>
              <a:rPr lang="fr-BE" dirty="0">
                <a:sym typeface="Wingdings" panose="05000000000000000000" pitchFamily="2" charset="2"/>
              </a:rPr>
              <a:t>      </a:t>
            </a:r>
            <a:r>
              <a:rPr lang="fr-BE" b="1" dirty="0">
                <a:sym typeface="Wingdings" panose="05000000000000000000" pitchFamily="2" charset="2"/>
              </a:rPr>
              <a:t>AP &gt; C</a:t>
            </a:r>
            <a:endParaRPr lang="fr-BE" sz="2000" b="1" dirty="0"/>
          </a:p>
          <a:p>
            <a:pPr marL="342900" indent="-342900">
              <a:buFont typeface="Wingdings" panose="05000000000000000000" pitchFamily="2" charset="2"/>
              <a:buChar char="è"/>
            </a:pPr>
            <a:endParaRPr lang="fr-BE" sz="2000" b="1" dirty="0">
              <a:sym typeface="Wingdings" panose="05000000000000000000" pitchFamily="2" charset="2"/>
            </a:endParaRPr>
          </a:p>
          <a:p>
            <a:endParaRPr lang="en-US" sz="2000" dirty="0" smtClean="0"/>
          </a:p>
          <a:p>
            <a:pPr marL="342900" indent="-342900">
              <a:buFont typeface="Arial" panose="020B0604020202020204" pitchFamily="34" charset="0"/>
              <a:buChar char="•"/>
            </a:pPr>
            <a:r>
              <a:rPr lang="en-US" dirty="0" smtClean="0"/>
              <a:t>However, consistency </a:t>
            </a:r>
            <a:r>
              <a:rPr lang="en-US" dirty="0"/>
              <a:t>levels in Cassandra can be configured to </a:t>
            </a:r>
            <a:r>
              <a:rPr lang="en-US" b="1" dirty="0"/>
              <a:t>manage availability vs. data </a:t>
            </a:r>
            <a:r>
              <a:rPr lang="en-US" b="1" dirty="0" smtClean="0"/>
              <a:t>consistency</a:t>
            </a:r>
            <a:r>
              <a:rPr lang="en-US" dirty="0" smtClean="0"/>
              <a:t>.</a:t>
            </a:r>
            <a:endParaRPr lang="fr-BE" sz="2000" b="1" dirty="0"/>
          </a:p>
          <a:p>
            <a:r>
              <a:rPr lang="fr-BE" sz="2400" b="1" dirty="0" smtClean="0"/>
              <a:t/>
            </a:r>
            <a:br>
              <a:rPr lang="fr-BE" sz="2400" b="1" dirty="0" smtClean="0"/>
            </a:br>
            <a:r>
              <a:rPr lang="fr-BE" b="1" u="sng" dirty="0" smtClean="0"/>
              <a:t/>
            </a:r>
            <a:br>
              <a:rPr lang="fr-BE" b="1" u="sng" dirty="0" smtClean="0"/>
            </a:br>
            <a:endParaRPr lang="fr-BE" b="1" u="sng" dirty="0" smtClean="0"/>
          </a:p>
          <a:p>
            <a:endParaRPr lang="fr-BE" dirty="0" smtClean="0"/>
          </a:p>
          <a:p>
            <a:endParaRPr lang="en-US" dirty="0" smtClean="0"/>
          </a:p>
          <a:p>
            <a:endParaRPr lang="fr-BE" dirty="0"/>
          </a:p>
        </p:txBody>
      </p:sp>
      <p:sp>
        <p:nvSpPr>
          <p:cNvPr id="6" name="Titre 1"/>
          <p:cNvSpPr txBox="1">
            <a:spLocks/>
          </p:cNvSpPr>
          <p:nvPr/>
        </p:nvSpPr>
        <p:spPr>
          <a:xfrm>
            <a:off x="720805" y="279400"/>
            <a:ext cx="10283798"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a:t>
            </a:r>
            <a:r>
              <a:rPr lang="fr-FR" sz="3600" b="1" dirty="0" smtClean="0">
                <a:effectLst>
                  <a:outerShdw blurRad="38100" dist="38100" dir="2700000" algn="tl">
                    <a:srgbClr val="000000">
                      <a:alpha val="43137"/>
                    </a:srgbClr>
                  </a:outerShdw>
                </a:effectLst>
              </a:rPr>
              <a:t>#6 Transaction</a:t>
            </a:r>
            <a:endParaRPr lang="fr-FR" sz="3600" dirty="0"/>
          </a:p>
        </p:txBody>
      </p:sp>
      <p:pic>
        <p:nvPicPr>
          <p:cNvPr id="5" name="Image 4"/>
          <p:cNvPicPr>
            <a:picLocks noChangeAspect="1"/>
          </p:cNvPicPr>
          <p:nvPr/>
        </p:nvPicPr>
        <p:blipFill>
          <a:blip r:embed="rId2"/>
          <a:stretch>
            <a:fillRect/>
          </a:stretch>
        </p:blipFill>
        <p:spPr>
          <a:xfrm>
            <a:off x="914815" y="4232689"/>
            <a:ext cx="10382250" cy="2171700"/>
          </a:xfrm>
          <a:prstGeom prst="rect">
            <a:avLst/>
          </a:prstGeom>
          <a:ln w="41275">
            <a:solidFill>
              <a:schemeClr val="accent5">
                <a:lumMod val="75000"/>
              </a:schemeClr>
            </a:solidFill>
          </a:ln>
          <a:effectLst>
            <a:outerShdw blurRad="50800" dist="38100" algn="l" rotWithShape="0">
              <a:prstClr val="black">
                <a:alpha val="40000"/>
              </a:prstClr>
            </a:outerShdw>
          </a:effectLst>
        </p:spPr>
      </p:pic>
      <p:sp>
        <p:nvSpPr>
          <p:cNvPr id="2" name="Rectangle 1"/>
          <p:cNvSpPr/>
          <p:nvPr/>
        </p:nvSpPr>
        <p:spPr>
          <a:xfrm>
            <a:off x="7192204" y="3610550"/>
            <a:ext cx="4104861" cy="556592"/>
          </a:xfrm>
          <a:prstGeom prst="rect">
            <a:avLst/>
          </a:prstGeom>
          <a:solidFill>
            <a:schemeClr val="bg1"/>
          </a:solidFill>
          <a:ln w="730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smtClean="0">
                <a:solidFill>
                  <a:schemeClr val="tx1"/>
                </a:solidFill>
              </a:rPr>
              <a:t>« insert </a:t>
            </a:r>
            <a:r>
              <a:rPr lang="fr-BE" dirty="0" err="1" smtClean="0">
                <a:solidFill>
                  <a:schemeClr val="tx1"/>
                </a:solidFill>
              </a:rPr>
              <a:t>into</a:t>
            </a:r>
            <a:r>
              <a:rPr lang="fr-BE" dirty="0" smtClean="0">
                <a:solidFill>
                  <a:schemeClr val="tx1"/>
                </a:solidFill>
              </a:rPr>
              <a:t> Customer (…) values (…); »</a:t>
            </a:r>
            <a:endParaRPr lang="fr-BE" dirty="0">
              <a:solidFill>
                <a:schemeClr val="tx1"/>
              </a:solidFill>
            </a:endParaRPr>
          </a:p>
        </p:txBody>
      </p:sp>
      <p:sp>
        <p:nvSpPr>
          <p:cNvPr id="3" name="Virage 2"/>
          <p:cNvSpPr/>
          <p:nvPr/>
        </p:nvSpPr>
        <p:spPr>
          <a:xfrm>
            <a:off x="5487915" y="3700003"/>
            <a:ext cx="1610139" cy="622139"/>
          </a:xfrm>
          <a:prstGeom prst="ben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solidFill>
                <a:schemeClr val="tx1"/>
              </a:solidFill>
            </a:endParaRPr>
          </a:p>
        </p:txBody>
      </p:sp>
      <p:cxnSp>
        <p:nvCxnSpPr>
          <p:cNvPr id="8" name="Connecteur droit 7"/>
          <p:cNvCxnSpPr/>
          <p:nvPr/>
        </p:nvCxnSpPr>
        <p:spPr>
          <a:xfrm>
            <a:off x="4563576" y="4559801"/>
            <a:ext cx="2052000" cy="0"/>
          </a:xfrm>
          <a:prstGeom prst="line">
            <a:avLst/>
          </a:prstGeom>
          <a:ln w="53975">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08775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7" y="986965"/>
            <a:ext cx="11089037" cy="4401205"/>
          </a:xfrm>
          <a:prstGeom prst="rect">
            <a:avLst/>
          </a:prstGeom>
          <a:noFill/>
        </p:spPr>
        <p:txBody>
          <a:bodyPr wrap="square" rtlCol="0">
            <a:spAutoFit/>
          </a:bodyPr>
          <a:lstStyle/>
          <a:p>
            <a:r>
              <a:rPr lang="fr-BE" sz="2400" b="1" dirty="0" err="1" smtClean="0"/>
              <a:t>Tunable</a:t>
            </a:r>
            <a:r>
              <a:rPr lang="fr-BE" sz="2400" b="1" dirty="0" smtClean="0"/>
              <a:t> </a:t>
            </a:r>
            <a:r>
              <a:rPr lang="fr-BE" sz="2400" b="1" dirty="0" err="1" smtClean="0"/>
              <a:t>consistency</a:t>
            </a:r>
            <a:r>
              <a:rPr lang="fr-BE" sz="2400" b="1" dirty="0" smtClean="0"/>
              <a:t> at the application </a:t>
            </a:r>
            <a:r>
              <a:rPr lang="fr-BE" sz="2400" b="1" dirty="0" err="1" smtClean="0"/>
              <a:t>level</a:t>
            </a:r>
            <a:r>
              <a:rPr lang="fr-BE" sz="2400" b="1" dirty="0" smtClean="0"/>
              <a:t/>
            </a:r>
            <a:br>
              <a:rPr lang="fr-BE" sz="2400" b="1" dirty="0" smtClean="0"/>
            </a:br>
            <a:endParaRPr lang="fr-BE" sz="2400" b="1" dirty="0" smtClean="0"/>
          </a:p>
          <a:p>
            <a:endParaRPr lang="fr-BE" sz="2400" b="1" dirty="0" smtClean="0"/>
          </a:p>
          <a:p>
            <a:pPr marL="285750" indent="-285750">
              <a:buFont typeface="Arial" panose="020B0604020202020204" pitchFamily="34" charset="0"/>
              <a:buChar char="•"/>
            </a:pPr>
            <a:r>
              <a:rPr lang="fr-BE" dirty="0"/>
              <a:t>By default, Cassandra </a:t>
            </a:r>
            <a:r>
              <a:rPr lang="fr-BE" dirty="0" err="1"/>
              <a:t>offers</a:t>
            </a:r>
            <a:r>
              <a:rPr lang="fr-BE" dirty="0"/>
              <a:t> </a:t>
            </a:r>
            <a:r>
              <a:rPr lang="fr-BE" b="1" u="sng" dirty="0"/>
              <a:t>P</a:t>
            </a:r>
            <a:r>
              <a:rPr lang="fr-BE" dirty="0"/>
              <a:t>artition-</a:t>
            </a:r>
            <a:r>
              <a:rPr lang="fr-BE" dirty="0" err="1"/>
              <a:t>tolerance</a:t>
            </a:r>
            <a:r>
              <a:rPr lang="fr-BE" dirty="0"/>
              <a:t> and data </a:t>
            </a:r>
            <a:r>
              <a:rPr lang="fr-BE" b="1" u="sng" dirty="0" err="1"/>
              <a:t>A</a:t>
            </a:r>
            <a:r>
              <a:rPr lang="fr-BE" dirty="0" err="1"/>
              <a:t>vailability</a:t>
            </a:r>
            <a:r>
              <a:rPr lang="fr-BE" dirty="0"/>
              <a:t> at the </a:t>
            </a:r>
            <a:r>
              <a:rPr lang="fr-BE" dirty="0" err="1"/>
              <a:t>detriment</a:t>
            </a:r>
            <a:r>
              <a:rPr lang="fr-BE" dirty="0"/>
              <a:t> of the data </a:t>
            </a:r>
            <a:r>
              <a:rPr lang="fr-BE" b="1" u="sng" dirty="0" err="1"/>
              <a:t>C</a:t>
            </a:r>
            <a:r>
              <a:rPr lang="fr-BE" dirty="0" err="1"/>
              <a:t>onsistency</a:t>
            </a:r>
            <a:r>
              <a:rPr lang="fr-BE" dirty="0"/>
              <a:t> </a:t>
            </a:r>
          </a:p>
          <a:p>
            <a:r>
              <a:rPr lang="fr-BE" dirty="0">
                <a:sym typeface="Wingdings" panose="05000000000000000000" pitchFamily="2" charset="2"/>
              </a:rPr>
              <a:t>      </a:t>
            </a:r>
            <a:r>
              <a:rPr lang="fr-BE" b="1" dirty="0">
                <a:sym typeface="Wingdings" panose="05000000000000000000" pitchFamily="2" charset="2"/>
              </a:rPr>
              <a:t>AP &gt; C</a:t>
            </a:r>
            <a:endParaRPr lang="fr-BE" sz="2000" b="1" dirty="0"/>
          </a:p>
          <a:p>
            <a:pPr marL="342900" indent="-342900">
              <a:buFont typeface="Wingdings" panose="05000000000000000000" pitchFamily="2" charset="2"/>
              <a:buChar char="è"/>
            </a:pPr>
            <a:endParaRPr lang="fr-BE" sz="2000" b="1" dirty="0">
              <a:sym typeface="Wingdings" panose="05000000000000000000" pitchFamily="2" charset="2"/>
            </a:endParaRPr>
          </a:p>
          <a:p>
            <a:endParaRPr lang="en-US" sz="2000" dirty="0" smtClean="0"/>
          </a:p>
          <a:p>
            <a:pPr marL="342900" indent="-342900">
              <a:buFont typeface="Arial" panose="020B0604020202020204" pitchFamily="34" charset="0"/>
              <a:buChar char="•"/>
            </a:pPr>
            <a:r>
              <a:rPr lang="en-US" dirty="0" smtClean="0"/>
              <a:t>However, consistency </a:t>
            </a:r>
            <a:r>
              <a:rPr lang="en-US" dirty="0"/>
              <a:t>levels in Cassandra can be configured to </a:t>
            </a:r>
            <a:r>
              <a:rPr lang="en-US" b="1" dirty="0"/>
              <a:t>manage availability vs. data </a:t>
            </a:r>
            <a:r>
              <a:rPr lang="en-US" b="1" dirty="0" smtClean="0"/>
              <a:t>consistency</a:t>
            </a:r>
            <a:r>
              <a:rPr lang="en-US" dirty="0" smtClean="0"/>
              <a:t>.</a:t>
            </a:r>
            <a:endParaRPr lang="fr-BE" sz="2000" b="1" dirty="0"/>
          </a:p>
          <a:p>
            <a:r>
              <a:rPr lang="fr-BE" sz="2400" b="1" dirty="0" smtClean="0"/>
              <a:t/>
            </a:r>
            <a:br>
              <a:rPr lang="fr-BE" sz="2400" b="1" dirty="0" smtClean="0"/>
            </a:br>
            <a:r>
              <a:rPr lang="fr-BE" b="1" u="sng" dirty="0" smtClean="0"/>
              <a:t/>
            </a:r>
            <a:br>
              <a:rPr lang="fr-BE" b="1" u="sng" dirty="0" smtClean="0"/>
            </a:br>
            <a:endParaRPr lang="fr-BE" b="1" u="sng" dirty="0" smtClean="0"/>
          </a:p>
          <a:p>
            <a:endParaRPr lang="fr-BE" dirty="0" smtClean="0"/>
          </a:p>
          <a:p>
            <a:endParaRPr lang="en-US" dirty="0" smtClean="0"/>
          </a:p>
          <a:p>
            <a:endParaRPr lang="fr-BE" dirty="0"/>
          </a:p>
        </p:txBody>
      </p:sp>
      <p:sp>
        <p:nvSpPr>
          <p:cNvPr id="6" name="Titre 1"/>
          <p:cNvSpPr txBox="1">
            <a:spLocks/>
          </p:cNvSpPr>
          <p:nvPr/>
        </p:nvSpPr>
        <p:spPr>
          <a:xfrm>
            <a:off x="720805" y="279400"/>
            <a:ext cx="10283798"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a:t>
            </a:r>
            <a:r>
              <a:rPr lang="fr-FR" sz="3600" b="1" dirty="0" smtClean="0">
                <a:effectLst>
                  <a:outerShdw blurRad="38100" dist="38100" dir="2700000" algn="tl">
                    <a:srgbClr val="000000">
                      <a:alpha val="43137"/>
                    </a:srgbClr>
                  </a:outerShdw>
                </a:effectLst>
              </a:rPr>
              <a:t>#6 Transaction</a:t>
            </a:r>
            <a:endParaRPr lang="fr-FR" sz="3600" dirty="0"/>
          </a:p>
        </p:txBody>
      </p:sp>
      <p:pic>
        <p:nvPicPr>
          <p:cNvPr id="5" name="Image 4"/>
          <p:cNvPicPr>
            <a:picLocks noChangeAspect="1"/>
          </p:cNvPicPr>
          <p:nvPr/>
        </p:nvPicPr>
        <p:blipFill>
          <a:blip r:embed="rId2"/>
          <a:stretch>
            <a:fillRect/>
          </a:stretch>
        </p:blipFill>
        <p:spPr>
          <a:xfrm>
            <a:off x="914815" y="4232689"/>
            <a:ext cx="10382250" cy="2171700"/>
          </a:xfrm>
          <a:prstGeom prst="rect">
            <a:avLst/>
          </a:prstGeom>
          <a:ln w="41275">
            <a:solidFill>
              <a:schemeClr val="accent5">
                <a:lumMod val="75000"/>
              </a:schemeClr>
            </a:solidFill>
          </a:ln>
          <a:effectLst>
            <a:outerShdw blurRad="50800" dist="38100" algn="l" rotWithShape="0">
              <a:prstClr val="black">
                <a:alpha val="40000"/>
              </a:prstClr>
            </a:outerShdw>
          </a:effectLst>
        </p:spPr>
      </p:pic>
      <p:sp>
        <p:nvSpPr>
          <p:cNvPr id="2" name="Rectangle 1"/>
          <p:cNvSpPr/>
          <p:nvPr/>
        </p:nvSpPr>
        <p:spPr>
          <a:xfrm>
            <a:off x="7192204" y="3610550"/>
            <a:ext cx="4104861" cy="556592"/>
          </a:xfrm>
          <a:prstGeom prst="rect">
            <a:avLst/>
          </a:prstGeom>
          <a:solidFill>
            <a:schemeClr val="bg1"/>
          </a:solidFill>
          <a:ln w="730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smtClean="0">
                <a:solidFill>
                  <a:schemeClr val="tx1"/>
                </a:solidFill>
              </a:rPr>
              <a:t>« insert </a:t>
            </a:r>
            <a:r>
              <a:rPr lang="fr-BE" dirty="0" err="1" smtClean="0">
                <a:solidFill>
                  <a:schemeClr val="tx1"/>
                </a:solidFill>
              </a:rPr>
              <a:t>into</a:t>
            </a:r>
            <a:r>
              <a:rPr lang="fr-BE" dirty="0" smtClean="0">
                <a:solidFill>
                  <a:schemeClr val="tx1"/>
                </a:solidFill>
              </a:rPr>
              <a:t> Customer (…) values (…); »</a:t>
            </a:r>
            <a:endParaRPr lang="fr-BE" dirty="0">
              <a:solidFill>
                <a:schemeClr val="tx1"/>
              </a:solidFill>
            </a:endParaRPr>
          </a:p>
        </p:txBody>
      </p:sp>
      <p:sp>
        <p:nvSpPr>
          <p:cNvPr id="3" name="Virage 2"/>
          <p:cNvSpPr/>
          <p:nvPr/>
        </p:nvSpPr>
        <p:spPr>
          <a:xfrm>
            <a:off x="5487915" y="3700003"/>
            <a:ext cx="1610139" cy="622139"/>
          </a:xfrm>
          <a:prstGeom prst="ben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solidFill>
                <a:schemeClr val="tx1"/>
              </a:solidFill>
            </a:endParaRPr>
          </a:p>
        </p:txBody>
      </p:sp>
      <p:cxnSp>
        <p:nvCxnSpPr>
          <p:cNvPr id="8" name="Connecteur droit 7"/>
          <p:cNvCxnSpPr/>
          <p:nvPr/>
        </p:nvCxnSpPr>
        <p:spPr>
          <a:xfrm>
            <a:off x="4563576" y="4559801"/>
            <a:ext cx="2052000" cy="0"/>
          </a:xfrm>
          <a:prstGeom prst="line">
            <a:avLst/>
          </a:prstGeom>
          <a:ln w="53975">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192204" y="5817439"/>
            <a:ext cx="4104861" cy="556592"/>
          </a:xfrm>
          <a:prstGeom prst="rect">
            <a:avLst/>
          </a:prstGeom>
          <a:solidFill>
            <a:schemeClr val="bg1"/>
          </a:solidFill>
          <a:ln w="730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err="1" smtClean="0">
                <a:solidFill>
                  <a:schemeClr val="tx1"/>
                </a:solidFill>
              </a:rPr>
              <a:t>Consistency</a:t>
            </a:r>
            <a:r>
              <a:rPr lang="fr-BE" dirty="0" smtClean="0">
                <a:solidFill>
                  <a:schemeClr val="tx1"/>
                </a:solidFill>
              </a:rPr>
              <a:t> </a:t>
            </a:r>
            <a:r>
              <a:rPr lang="fr-BE" dirty="0" err="1" smtClean="0">
                <a:solidFill>
                  <a:schemeClr val="tx1"/>
                </a:solidFill>
              </a:rPr>
              <a:t>level</a:t>
            </a:r>
            <a:r>
              <a:rPr lang="fr-BE" dirty="0" smtClean="0">
                <a:solidFill>
                  <a:schemeClr val="tx1"/>
                </a:solidFill>
              </a:rPr>
              <a:t> </a:t>
            </a:r>
            <a:r>
              <a:rPr lang="fr-BE" dirty="0" err="1" smtClean="0">
                <a:solidFill>
                  <a:schemeClr val="tx1"/>
                </a:solidFill>
              </a:rPr>
              <a:t>that</a:t>
            </a:r>
            <a:r>
              <a:rPr lang="fr-BE" dirty="0" smtClean="0">
                <a:solidFill>
                  <a:schemeClr val="tx1"/>
                </a:solidFill>
              </a:rPr>
              <a:t> the insert </a:t>
            </a:r>
            <a:r>
              <a:rPr lang="fr-BE" dirty="0" err="1" smtClean="0">
                <a:solidFill>
                  <a:schemeClr val="tx1"/>
                </a:solidFill>
              </a:rPr>
              <a:t>statement</a:t>
            </a:r>
            <a:r>
              <a:rPr lang="fr-BE" dirty="0" smtClean="0">
                <a:solidFill>
                  <a:schemeClr val="tx1"/>
                </a:solidFill>
              </a:rPr>
              <a:t> </a:t>
            </a:r>
            <a:r>
              <a:rPr lang="fr-BE" dirty="0" err="1" smtClean="0">
                <a:solidFill>
                  <a:schemeClr val="tx1"/>
                </a:solidFill>
              </a:rPr>
              <a:t>execution</a:t>
            </a:r>
            <a:r>
              <a:rPr lang="fr-BE" dirty="0" smtClean="0">
                <a:solidFill>
                  <a:schemeClr val="tx1"/>
                </a:solidFill>
              </a:rPr>
              <a:t> has to respect</a:t>
            </a:r>
            <a:endParaRPr lang="fr-BE" dirty="0">
              <a:solidFill>
                <a:schemeClr val="tx1"/>
              </a:solidFill>
            </a:endParaRPr>
          </a:p>
        </p:txBody>
      </p:sp>
      <p:sp>
        <p:nvSpPr>
          <p:cNvPr id="11" name="Flèche vers le bas 10"/>
          <p:cNvSpPr/>
          <p:nvPr/>
        </p:nvSpPr>
        <p:spPr>
          <a:xfrm>
            <a:off x="9372600" y="4647211"/>
            <a:ext cx="347869" cy="1071413"/>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cxnSp>
        <p:nvCxnSpPr>
          <p:cNvPr id="12" name="Connecteur droit 11"/>
          <p:cNvCxnSpPr/>
          <p:nvPr/>
        </p:nvCxnSpPr>
        <p:spPr>
          <a:xfrm>
            <a:off x="6864117" y="4563047"/>
            <a:ext cx="3600000" cy="0"/>
          </a:xfrm>
          <a:prstGeom prst="line">
            <a:avLst/>
          </a:prstGeom>
          <a:ln w="53975">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405001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7" y="986965"/>
            <a:ext cx="11089037" cy="4401205"/>
          </a:xfrm>
          <a:prstGeom prst="rect">
            <a:avLst/>
          </a:prstGeom>
          <a:noFill/>
        </p:spPr>
        <p:txBody>
          <a:bodyPr wrap="square" rtlCol="0">
            <a:spAutoFit/>
          </a:bodyPr>
          <a:lstStyle/>
          <a:p>
            <a:r>
              <a:rPr lang="fr-BE" sz="2400" b="1" dirty="0" err="1" smtClean="0"/>
              <a:t>Tunable</a:t>
            </a:r>
            <a:r>
              <a:rPr lang="fr-BE" sz="2400" b="1" dirty="0" smtClean="0"/>
              <a:t> </a:t>
            </a:r>
            <a:r>
              <a:rPr lang="fr-BE" sz="2400" b="1" dirty="0" err="1" smtClean="0"/>
              <a:t>consistency</a:t>
            </a:r>
            <a:r>
              <a:rPr lang="fr-BE" sz="2400" b="1" dirty="0" smtClean="0"/>
              <a:t> at the application </a:t>
            </a:r>
            <a:r>
              <a:rPr lang="fr-BE" sz="2400" b="1" dirty="0" err="1" smtClean="0"/>
              <a:t>level</a:t>
            </a:r>
            <a:r>
              <a:rPr lang="fr-BE" sz="2400" b="1" dirty="0" smtClean="0"/>
              <a:t/>
            </a:r>
            <a:br>
              <a:rPr lang="fr-BE" sz="2400" b="1" dirty="0" smtClean="0"/>
            </a:br>
            <a:endParaRPr lang="fr-BE" sz="2400" b="1" dirty="0" smtClean="0"/>
          </a:p>
          <a:p>
            <a:endParaRPr lang="fr-BE" sz="2400" b="1" dirty="0" smtClean="0"/>
          </a:p>
          <a:p>
            <a:pPr marL="285750" indent="-285750">
              <a:buFont typeface="Arial" panose="020B0604020202020204" pitchFamily="34" charset="0"/>
              <a:buChar char="•"/>
            </a:pPr>
            <a:r>
              <a:rPr lang="fr-BE" dirty="0"/>
              <a:t>By default, Cassandra </a:t>
            </a:r>
            <a:r>
              <a:rPr lang="fr-BE" dirty="0" err="1"/>
              <a:t>offers</a:t>
            </a:r>
            <a:r>
              <a:rPr lang="fr-BE" dirty="0"/>
              <a:t> </a:t>
            </a:r>
            <a:r>
              <a:rPr lang="fr-BE" b="1" u="sng" dirty="0"/>
              <a:t>P</a:t>
            </a:r>
            <a:r>
              <a:rPr lang="fr-BE" dirty="0"/>
              <a:t>artition-</a:t>
            </a:r>
            <a:r>
              <a:rPr lang="fr-BE" dirty="0" err="1"/>
              <a:t>tolerance</a:t>
            </a:r>
            <a:r>
              <a:rPr lang="fr-BE" dirty="0"/>
              <a:t> and data </a:t>
            </a:r>
            <a:r>
              <a:rPr lang="fr-BE" b="1" u="sng" dirty="0" err="1"/>
              <a:t>A</a:t>
            </a:r>
            <a:r>
              <a:rPr lang="fr-BE" dirty="0" err="1"/>
              <a:t>vailability</a:t>
            </a:r>
            <a:r>
              <a:rPr lang="fr-BE" dirty="0"/>
              <a:t> at the </a:t>
            </a:r>
            <a:r>
              <a:rPr lang="fr-BE" dirty="0" err="1"/>
              <a:t>detriment</a:t>
            </a:r>
            <a:r>
              <a:rPr lang="fr-BE" dirty="0"/>
              <a:t> of the data </a:t>
            </a:r>
            <a:r>
              <a:rPr lang="fr-BE" b="1" u="sng" dirty="0" err="1"/>
              <a:t>C</a:t>
            </a:r>
            <a:r>
              <a:rPr lang="fr-BE" dirty="0" err="1"/>
              <a:t>onsistency</a:t>
            </a:r>
            <a:r>
              <a:rPr lang="fr-BE" dirty="0"/>
              <a:t> </a:t>
            </a:r>
          </a:p>
          <a:p>
            <a:r>
              <a:rPr lang="fr-BE" dirty="0">
                <a:sym typeface="Wingdings" panose="05000000000000000000" pitchFamily="2" charset="2"/>
              </a:rPr>
              <a:t>      </a:t>
            </a:r>
            <a:r>
              <a:rPr lang="fr-BE" b="1" dirty="0">
                <a:sym typeface="Wingdings" panose="05000000000000000000" pitchFamily="2" charset="2"/>
              </a:rPr>
              <a:t>AP &gt; C</a:t>
            </a:r>
            <a:endParaRPr lang="fr-BE" sz="2000" b="1" dirty="0"/>
          </a:p>
          <a:p>
            <a:pPr marL="342900" indent="-342900">
              <a:buFont typeface="Wingdings" panose="05000000000000000000" pitchFamily="2" charset="2"/>
              <a:buChar char="è"/>
            </a:pPr>
            <a:endParaRPr lang="fr-BE" sz="2000" b="1" dirty="0">
              <a:sym typeface="Wingdings" panose="05000000000000000000" pitchFamily="2" charset="2"/>
            </a:endParaRPr>
          </a:p>
          <a:p>
            <a:endParaRPr lang="en-US" sz="2000" dirty="0" smtClean="0"/>
          </a:p>
          <a:p>
            <a:pPr marL="342900" indent="-342900">
              <a:buFont typeface="Arial" panose="020B0604020202020204" pitchFamily="34" charset="0"/>
              <a:buChar char="•"/>
            </a:pPr>
            <a:r>
              <a:rPr lang="en-US" dirty="0" smtClean="0"/>
              <a:t>However, consistency </a:t>
            </a:r>
            <a:r>
              <a:rPr lang="en-US" dirty="0"/>
              <a:t>levels in Cassandra can be configured to </a:t>
            </a:r>
            <a:r>
              <a:rPr lang="en-US" b="1" dirty="0"/>
              <a:t>manage availability vs. data </a:t>
            </a:r>
            <a:r>
              <a:rPr lang="en-US" b="1" dirty="0" smtClean="0"/>
              <a:t>consistency</a:t>
            </a:r>
            <a:r>
              <a:rPr lang="en-US" dirty="0" smtClean="0"/>
              <a:t>.</a:t>
            </a:r>
            <a:endParaRPr lang="fr-BE" sz="2000" b="1" dirty="0"/>
          </a:p>
          <a:p>
            <a:r>
              <a:rPr lang="fr-BE" sz="2400" b="1" dirty="0" smtClean="0"/>
              <a:t/>
            </a:r>
            <a:br>
              <a:rPr lang="fr-BE" sz="2400" b="1" dirty="0" smtClean="0"/>
            </a:br>
            <a:r>
              <a:rPr lang="fr-BE" b="1" u="sng" dirty="0" smtClean="0"/>
              <a:t/>
            </a:r>
            <a:br>
              <a:rPr lang="fr-BE" b="1" u="sng" dirty="0" smtClean="0"/>
            </a:br>
            <a:endParaRPr lang="fr-BE" b="1" u="sng" dirty="0" smtClean="0"/>
          </a:p>
          <a:p>
            <a:endParaRPr lang="fr-BE" dirty="0" smtClean="0"/>
          </a:p>
          <a:p>
            <a:endParaRPr lang="en-US" dirty="0" smtClean="0"/>
          </a:p>
          <a:p>
            <a:endParaRPr lang="fr-BE" dirty="0"/>
          </a:p>
        </p:txBody>
      </p:sp>
      <p:sp>
        <p:nvSpPr>
          <p:cNvPr id="6" name="Titre 1"/>
          <p:cNvSpPr txBox="1">
            <a:spLocks/>
          </p:cNvSpPr>
          <p:nvPr/>
        </p:nvSpPr>
        <p:spPr>
          <a:xfrm>
            <a:off x="720805" y="279400"/>
            <a:ext cx="10283798"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a:t>
            </a:r>
            <a:r>
              <a:rPr lang="fr-FR" sz="3600" b="1" dirty="0" smtClean="0">
                <a:effectLst>
                  <a:outerShdw blurRad="38100" dist="38100" dir="2700000" algn="tl">
                    <a:srgbClr val="000000">
                      <a:alpha val="43137"/>
                    </a:srgbClr>
                  </a:outerShdw>
                </a:effectLst>
              </a:rPr>
              <a:t>#6 Transaction</a:t>
            </a:r>
            <a:endParaRPr lang="fr-FR" sz="3600" dirty="0"/>
          </a:p>
        </p:txBody>
      </p:sp>
      <p:pic>
        <p:nvPicPr>
          <p:cNvPr id="5" name="Image 4"/>
          <p:cNvPicPr>
            <a:picLocks noChangeAspect="1"/>
          </p:cNvPicPr>
          <p:nvPr/>
        </p:nvPicPr>
        <p:blipFill>
          <a:blip r:embed="rId2"/>
          <a:stretch>
            <a:fillRect/>
          </a:stretch>
        </p:blipFill>
        <p:spPr>
          <a:xfrm>
            <a:off x="914815" y="4232689"/>
            <a:ext cx="10382250" cy="2171700"/>
          </a:xfrm>
          <a:prstGeom prst="rect">
            <a:avLst/>
          </a:prstGeom>
          <a:ln w="41275">
            <a:solidFill>
              <a:schemeClr val="accent5">
                <a:lumMod val="75000"/>
              </a:schemeClr>
            </a:solidFill>
          </a:ln>
          <a:effectLst>
            <a:outerShdw blurRad="50800" dist="38100" algn="l" rotWithShape="0">
              <a:prstClr val="black">
                <a:alpha val="40000"/>
              </a:prstClr>
            </a:outerShdw>
          </a:effectLst>
        </p:spPr>
      </p:pic>
      <p:sp>
        <p:nvSpPr>
          <p:cNvPr id="2" name="Rectangle 1"/>
          <p:cNvSpPr/>
          <p:nvPr/>
        </p:nvSpPr>
        <p:spPr>
          <a:xfrm>
            <a:off x="7192204" y="3610550"/>
            <a:ext cx="4104861" cy="556592"/>
          </a:xfrm>
          <a:prstGeom prst="rect">
            <a:avLst/>
          </a:prstGeom>
          <a:solidFill>
            <a:schemeClr val="bg1"/>
          </a:solidFill>
          <a:ln w="730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smtClean="0">
                <a:solidFill>
                  <a:schemeClr val="tx1"/>
                </a:solidFill>
              </a:rPr>
              <a:t>« insert </a:t>
            </a:r>
            <a:r>
              <a:rPr lang="fr-BE" dirty="0" err="1" smtClean="0">
                <a:solidFill>
                  <a:schemeClr val="tx1"/>
                </a:solidFill>
              </a:rPr>
              <a:t>into</a:t>
            </a:r>
            <a:r>
              <a:rPr lang="fr-BE" dirty="0" smtClean="0">
                <a:solidFill>
                  <a:schemeClr val="tx1"/>
                </a:solidFill>
              </a:rPr>
              <a:t> Customer (…) values (…); »</a:t>
            </a:r>
            <a:endParaRPr lang="fr-BE" dirty="0">
              <a:solidFill>
                <a:schemeClr val="tx1"/>
              </a:solidFill>
            </a:endParaRPr>
          </a:p>
        </p:txBody>
      </p:sp>
      <p:sp>
        <p:nvSpPr>
          <p:cNvPr id="3" name="Virage 2"/>
          <p:cNvSpPr/>
          <p:nvPr/>
        </p:nvSpPr>
        <p:spPr>
          <a:xfrm>
            <a:off x="5487915" y="3700003"/>
            <a:ext cx="1610139" cy="622139"/>
          </a:xfrm>
          <a:prstGeom prst="ben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solidFill>
                <a:schemeClr val="tx1"/>
              </a:solidFill>
            </a:endParaRPr>
          </a:p>
        </p:txBody>
      </p:sp>
      <p:cxnSp>
        <p:nvCxnSpPr>
          <p:cNvPr id="8" name="Connecteur droit 7"/>
          <p:cNvCxnSpPr/>
          <p:nvPr/>
        </p:nvCxnSpPr>
        <p:spPr>
          <a:xfrm>
            <a:off x="4563576" y="4559801"/>
            <a:ext cx="2052000" cy="0"/>
          </a:xfrm>
          <a:prstGeom prst="line">
            <a:avLst/>
          </a:prstGeom>
          <a:ln w="53975">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192204" y="5817439"/>
            <a:ext cx="4104861" cy="556592"/>
          </a:xfrm>
          <a:prstGeom prst="rect">
            <a:avLst/>
          </a:prstGeom>
          <a:solidFill>
            <a:schemeClr val="bg1"/>
          </a:solidFill>
          <a:ln w="730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err="1" smtClean="0">
                <a:solidFill>
                  <a:schemeClr val="tx1"/>
                </a:solidFill>
              </a:rPr>
              <a:t>Consistency</a:t>
            </a:r>
            <a:r>
              <a:rPr lang="fr-BE" dirty="0" smtClean="0">
                <a:solidFill>
                  <a:schemeClr val="tx1"/>
                </a:solidFill>
              </a:rPr>
              <a:t> </a:t>
            </a:r>
            <a:r>
              <a:rPr lang="fr-BE" dirty="0" err="1" smtClean="0">
                <a:solidFill>
                  <a:schemeClr val="tx1"/>
                </a:solidFill>
              </a:rPr>
              <a:t>level</a:t>
            </a:r>
            <a:r>
              <a:rPr lang="fr-BE" dirty="0" smtClean="0">
                <a:solidFill>
                  <a:schemeClr val="tx1"/>
                </a:solidFill>
              </a:rPr>
              <a:t> </a:t>
            </a:r>
            <a:r>
              <a:rPr lang="fr-BE" dirty="0" err="1" smtClean="0">
                <a:solidFill>
                  <a:schemeClr val="tx1"/>
                </a:solidFill>
              </a:rPr>
              <a:t>that</a:t>
            </a:r>
            <a:r>
              <a:rPr lang="fr-BE" dirty="0" smtClean="0">
                <a:solidFill>
                  <a:schemeClr val="tx1"/>
                </a:solidFill>
              </a:rPr>
              <a:t> the insert </a:t>
            </a:r>
            <a:r>
              <a:rPr lang="fr-BE" dirty="0" err="1" smtClean="0">
                <a:solidFill>
                  <a:schemeClr val="tx1"/>
                </a:solidFill>
              </a:rPr>
              <a:t>statement</a:t>
            </a:r>
            <a:r>
              <a:rPr lang="fr-BE" dirty="0" smtClean="0">
                <a:solidFill>
                  <a:schemeClr val="tx1"/>
                </a:solidFill>
              </a:rPr>
              <a:t> </a:t>
            </a:r>
            <a:r>
              <a:rPr lang="fr-BE" dirty="0" err="1" smtClean="0">
                <a:solidFill>
                  <a:schemeClr val="tx1"/>
                </a:solidFill>
              </a:rPr>
              <a:t>execution</a:t>
            </a:r>
            <a:r>
              <a:rPr lang="fr-BE" dirty="0" smtClean="0">
                <a:solidFill>
                  <a:schemeClr val="tx1"/>
                </a:solidFill>
              </a:rPr>
              <a:t> has to respect</a:t>
            </a:r>
            <a:endParaRPr lang="fr-BE" dirty="0">
              <a:solidFill>
                <a:schemeClr val="tx1"/>
              </a:solidFill>
            </a:endParaRPr>
          </a:p>
        </p:txBody>
      </p:sp>
      <p:sp>
        <p:nvSpPr>
          <p:cNvPr id="11" name="Flèche vers le bas 10"/>
          <p:cNvSpPr/>
          <p:nvPr/>
        </p:nvSpPr>
        <p:spPr>
          <a:xfrm>
            <a:off x="9372600" y="4647211"/>
            <a:ext cx="347869" cy="1071413"/>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cxnSp>
        <p:nvCxnSpPr>
          <p:cNvPr id="12" name="Connecteur droit 11"/>
          <p:cNvCxnSpPr/>
          <p:nvPr/>
        </p:nvCxnSpPr>
        <p:spPr>
          <a:xfrm>
            <a:off x="6864117" y="4563047"/>
            <a:ext cx="3600000" cy="0"/>
          </a:xfrm>
          <a:prstGeom prst="line">
            <a:avLst/>
          </a:prstGeom>
          <a:ln w="53975">
            <a:solidFill>
              <a:schemeClr val="accent5"/>
            </a:solidFill>
          </a:ln>
        </p:spPr>
        <p:style>
          <a:lnRef idx="1">
            <a:schemeClr val="accent1"/>
          </a:lnRef>
          <a:fillRef idx="0">
            <a:schemeClr val="accent1"/>
          </a:fillRef>
          <a:effectRef idx="0">
            <a:schemeClr val="accent1"/>
          </a:effectRef>
          <a:fontRef idx="minor">
            <a:schemeClr val="tx1"/>
          </a:fontRef>
        </p:style>
      </p:cxnSp>
      <p:graphicFrame>
        <p:nvGraphicFramePr>
          <p:cNvPr id="13" name="Tableau 12"/>
          <p:cNvGraphicFramePr>
            <a:graphicFrameLocks noGrp="1"/>
          </p:cNvGraphicFramePr>
          <p:nvPr>
            <p:extLst>
              <p:ext uri="{D42A27DB-BD31-4B8C-83A1-F6EECF244321}">
                <p14:modId xmlns:p14="http://schemas.microsoft.com/office/powerpoint/2010/main" val="3051283505"/>
              </p:ext>
            </p:extLst>
          </p:nvPr>
        </p:nvGraphicFramePr>
        <p:xfrm>
          <a:off x="1317543" y="25401"/>
          <a:ext cx="9375858" cy="6794883"/>
        </p:xfrm>
        <a:graphic>
          <a:graphicData uri="http://schemas.openxmlformats.org/drawingml/2006/table">
            <a:tbl>
              <a:tblPr/>
              <a:tblGrid>
                <a:gridCol w="1247857">
                  <a:extLst>
                    <a:ext uri="{9D8B030D-6E8A-4147-A177-3AD203B41FA5}">
                      <a16:colId xmlns:a16="http://schemas.microsoft.com/office/drawing/2014/main" val="1871368110"/>
                    </a:ext>
                  </a:extLst>
                </a:gridCol>
                <a:gridCol w="3549836">
                  <a:extLst>
                    <a:ext uri="{9D8B030D-6E8A-4147-A177-3AD203B41FA5}">
                      <a16:colId xmlns:a16="http://schemas.microsoft.com/office/drawing/2014/main" val="3535720061"/>
                    </a:ext>
                  </a:extLst>
                </a:gridCol>
                <a:gridCol w="4578165">
                  <a:extLst>
                    <a:ext uri="{9D8B030D-6E8A-4147-A177-3AD203B41FA5}">
                      <a16:colId xmlns:a16="http://schemas.microsoft.com/office/drawing/2014/main" val="4045479327"/>
                    </a:ext>
                  </a:extLst>
                </a:gridCol>
              </a:tblGrid>
              <a:tr h="173904">
                <a:tc gridSpan="3">
                  <a:txBody>
                    <a:bodyPr/>
                    <a:lstStyle/>
                    <a:p>
                      <a:r>
                        <a:rPr lang="fr-BE" sz="1100" b="1" u="none" dirty="0">
                          <a:solidFill>
                            <a:schemeClr val="tx1"/>
                          </a:solidFill>
                          <a:effectLst/>
                        </a:rPr>
                        <a:t>Write </a:t>
                      </a:r>
                      <a:r>
                        <a:rPr lang="fr-BE" sz="1100" b="1" u="none" dirty="0" err="1">
                          <a:solidFill>
                            <a:schemeClr val="tx1"/>
                          </a:solidFill>
                          <a:effectLst/>
                        </a:rPr>
                        <a:t>Consistency</a:t>
                      </a:r>
                      <a:r>
                        <a:rPr lang="fr-BE" sz="1100" b="1" u="none" dirty="0">
                          <a:solidFill>
                            <a:schemeClr val="tx1"/>
                          </a:solidFill>
                          <a:effectLst/>
                        </a:rPr>
                        <a:t> Levels</a:t>
                      </a:r>
                    </a:p>
                  </a:txBody>
                  <a:tcPr marL="10149" marR="10149" marT="5074" marB="5074" anchor="ctr">
                    <a:solidFill>
                      <a:srgbClr val="FFFFFF"/>
                    </a:solidFill>
                  </a:tcPr>
                </a:tc>
                <a:tc hMerge="1">
                  <a:txBody>
                    <a:bodyPr/>
                    <a:lstStyle/>
                    <a:p>
                      <a:endParaRPr lang="fr-BE"/>
                    </a:p>
                  </a:txBody>
                  <a:tcPr/>
                </a:tc>
                <a:tc hMerge="1">
                  <a:txBody>
                    <a:bodyPr/>
                    <a:lstStyle/>
                    <a:p>
                      <a:endParaRPr lang="fr-BE"/>
                    </a:p>
                  </a:txBody>
                  <a:tcPr/>
                </a:tc>
                <a:extLst>
                  <a:ext uri="{0D108BD9-81ED-4DB2-BD59-A6C34878D82A}">
                    <a16:rowId xmlns:a16="http://schemas.microsoft.com/office/drawing/2014/main" val="3790520193"/>
                  </a:ext>
                </a:extLst>
              </a:tr>
              <a:tr h="173904">
                <a:tc>
                  <a:txBody>
                    <a:bodyPr/>
                    <a:lstStyle/>
                    <a:p>
                      <a:pPr algn="l" fontAlgn="t"/>
                      <a:r>
                        <a:rPr lang="fr-BE" sz="1100" b="0" u="none">
                          <a:solidFill>
                            <a:schemeClr val="tx1"/>
                          </a:solidFill>
                          <a:effectLst/>
                        </a:rPr>
                        <a:t>Level</a:t>
                      </a:r>
                    </a:p>
                  </a:txBody>
                  <a:tcPr marL="10149" marR="10149" marT="5074" marB="5074">
                    <a:lnL w="6350" cap="flat" cmpd="sng" algn="ctr">
                      <a:solidFill>
                        <a:srgbClr val="601D09"/>
                      </a:solidFill>
                      <a:prstDash val="solid"/>
                      <a:round/>
                      <a:headEnd type="none" w="med" len="med"/>
                      <a:tailEnd type="none" w="med" len="med"/>
                    </a:lnL>
                    <a:lnR w="6350" cap="flat" cmpd="sng" algn="ctr">
                      <a:solidFill>
                        <a:srgbClr val="601D09"/>
                      </a:solidFill>
                      <a:prstDash val="solid"/>
                      <a:round/>
                      <a:headEnd type="none" w="med" len="med"/>
                      <a:tailEnd type="none" w="med" len="med"/>
                    </a:lnR>
                    <a:lnB w="6350" cap="flat" cmpd="sng" algn="ctr">
                      <a:solidFill>
                        <a:srgbClr val="A01E09"/>
                      </a:solidFill>
                      <a:prstDash val="solid"/>
                      <a:round/>
                      <a:headEnd type="none" w="med" len="med"/>
                      <a:tailEnd type="none" w="med" len="med"/>
                    </a:lnB>
                    <a:solidFill>
                      <a:srgbClr val="C8CBD3"/>
                    </a:solidFill>
                  </a:tcPr>
                </a:tc>
                <a:tc>
                  <a:txBody>
                    <a:bodyPr/>
                    <a:lstStyle/>
                    <a:p>
                      <a:pPr algn="l" fontAlgn="t"/>
                      <a:r>
                        <a:rPr lang="fr-BE" sz="1100" b="0" u="none" dirty="0">
                          <a:solidFill>
                            <a:schemeClr val="tx1"/>
                          </a:solidFill>
                          <a:effectLst/>
                        </a:rPr>
                        <a:t>Description</a:t>
                      </a:r>
                    </a:p>
                  </a:txBody>
                  <a:tcPr marL="10149" marR="10149" marT="5074" marB="5074">
                    <a:lnL w="6350" cap="flat" cmpd="sng" algn="ctr">
                      <a:solidFill>
                        <a:srgbClr val="601D09"/>
                      </a:solidFill>
                      <a:prstDash val="solid"/>
                      <a:round/>
                      <a:headEnd type="none" w="med" len="med"/>
                      <a:tailEnd type="none" w="med" len="med"/>
                    </a:lnL>
                    <a:lnR w="6350" cap="flat" cmpd="sng" algn="ctr">
                      <a:solidFill>
                        <a:srgbClr val="E01E09"/>
                      </a:solidFill>
                      <a:prstDash val="solid"/>
                      <a:round/>
                      <a:headEnd type="none" w="med" len="med"/>
                      <a:tailEnd type="none" w="med" len="med"/>
                    </a:lnR>
                    <a:lnT w="6350" cap="flat" cmpd="sng" algn="ctr">
                      <a:solidFill>
                        <a:srgbClr val="601D09"/>
                      </a:solidFill>
                      <a:prstDash val="solid"/>
                      <a:round/>
                      <a:headEnd type="none" w="med" len="med"/>
                      <a:tailEnd type="none" w="med" len="med"/>
                    </a:lnT>
                    <a:lnB w="6350" cap="flat" cmpd="sng" algn="ctr">
                      <a:solidFill>
                        <a:srgbClr val="402309"/>
                      </a:solidFill>
                      <a:prstDash val="solid"/>
                      <a:round/>
                      <a:headEnd type="none" w="med" len="med"/>
                      <a:tailEnd type="none" w="med" len="med"/>
                    </a:lnB>
                    <a:solidFill>
                      <a:srgbClr val="C8CBD3"/>
                    </a:solidFill>
                  </a:tcPr>
                </a:tc>
                <a:tc>
                  <a:txBody>
                    <a:bodyPr/>
                    <a:lstStyle/>
                    <a:p>
                      <a:pPr algn="l" fontAlgn="t"/>
                      <a:r>
                        <a:rPr lang="fr-BE" sz="1100" b="0" u="none">
                          <a:solidFill>
                            <a:schemeClr val="tx1"/>
                          </a:solidFill>
                          <a:effectLst/>
                        </a:rPr>
                        <a:t>Usage</a:t>
                      </a:r>
                    </a:p>
                  </a:txBody>
                  <a:tcPr marL="10149" marR="10149" marT="5074" marB="5074">
                    <a:lnL w="6350" cap="flat" cmpd="sng" algn="ctr">
                      <a:solidFill>
                        <a:srgbClr val="E01E09"/>
                      </a:solidFill>
                      <a:prstDash val="solid"/>
                      <a:round/>
                      <a:headEnd type="none" w="med" len="med"/>
                      <a:tailEnd type="none" w="med" len="med"/>
                    </a:lnL>
                    <a:lnR w="6350" cap="flat" cmpd="sng" algn="ctr">
                      <a:solidFill>
                        <a:srgbClr val="E01E09"/>
                      </a:solidFill>
                      <a:prstDash val="solid"/>
                      <a:round/>
                      <a:headEnd type="none" w="med" len="med"/>
                      <a:tailEnd type="none" w="med" len="med"/>
                    </a:lnR>
                    <a:lnT w="6350" cap="flat" cmpd="sng" algn="ctr">
                      <a:solidFill>
                        <a:srgbClr val="E01E09"/>
                      </a:solidFill>
                      <a:prstDash val="solid"/>
                      <a:round/>
                      <a:headEnd type="none" w="med" len="med"/>
                      <a:tailEnd type="none" w="med" len="med"/>
                    </a:lnT>
                    <a:lnB w="6350" cap="flat" cmpd="sng" algn="ctr">
                      <a:solidFill>
                        <a:srgbClr val="402209"/>
                      </a:solidFill>
                      <a:prstDash val="solid"/>
                      <a:round/>
                      <a:headEnd type="none" w="med" len="med"/>
                      <a:tailEnd type="none" w="med" len="med"/>
                    </a:lnB>
                    <a:solidFill>
                      <a:srgbClr val="C8CBD3"/>
                    </a:solidFill>
                  </a:tcPr>
                </a:tc>
                <a:extLst>
                  <a:ext uri="{0D108BD9-81ED-4DB2-BD59-A6C34878D82A}">
                    <a16:rowId xmlns:a16="http://schemas.microsoft.com/office/drawing/2014/main" val="2104384917"/>
                  </a:ext>
                </a:extLst>
              </a:tr>
              <a:tr h="413403">
                <a:tc>
                  <a:txBody>
                    <a:bodyPr/>
                    <a:lstStyle/>
                    <a:p>
                      <a:pPr fontAlgn="t"/>
                      <a:r>
                        <a:rPr lang="fr-BE" sz="1100" b="0" u="none">
                          <a:solidFill>
                            <a:schemeClr val="tx1"/>
                          </a:solidFill>
                          <a:effectLst/>
                        </a:rPr>
                        <a:t>ALL</a:t>
                      </a:r>
                    </a:p>
                  </a:txBody>
                  <a:tcPr marL="5638" marR="5638" marT="2819" marB="1410">
                    <a:lnL w="6350" cap="flat" cmpd="sng" algn="ctr">
                      <a:solidFill>
                        <a:srgbClr val="A01E09"/>
                      </a:solidFill>
                      <a:prstDash val="solid"/>
                      <a:round/>
                      <a:headEnd type="none" w="med" len="med"/>
                      <a:tailEnd type="none" w="med" len="med"/>
                    </a:lnL>
                    <a:lnR w="6350" cap="flat" cmpd="sng" algn="ctr">
                      <a:solidFill>
                        <a:srgbClr val="402309"/>
                      </a:solidFill>
                      <a:prstDash val="solid"/>
                      <a:round/>
                      <a:headEnd type="none" w="med" len="med"/>
                      <a:tailEnd type="none" w="med" len="med"/>
                    </a:lnR>
                    <a:lnT w="6350" cap="flat" cmpd="sng" algn="ctr">
                      <a:solidFill>
                        <a:srgbClr val="A01E09"/>
                      </a:solidFill>
                      <a:prstDash val="solid"/>
                      <a:round/>
                      <a:headEnd type="none" w="med" len="med"/>
                      <a:tailEnd type="none" w="med" len="med"/>
                    </a:lnT>
                    <a:lnB w="6350" cap="flat" cmpd="sng" algn="ctr">
                      <a:solidFill>
                        <a:srgbClr val="402209"/>
                      </a:solidFill>
                      <a:prstDash val="solid"/>
                      <a:round/>
                      <a:headEnd type="none" w="med" len="med"/>
                      <a:tailEnd type="none" w="med" len="med"/>
                    </a:lnB>
                    <a:solidFill>
                      <a:srgbClr val="FFFFFF"/>
                    </a:solidFill>
                  </a:tcPr>
                </a:tc>
                <a:tc>
                  <a:txBody>
                    <a:bodyPr/>
                    <a:lstStyle/>
                    <a:p>
                      <a:pPr fontAlgn="t"/>
                      <a:r>
                        <a:rPr lang="en-US" sz="1100" b="0" u="none" dirty="0">
                          <a:solidFill>
                            <a:schemeClr val="tx1"/>
                          </a:solidFill>
                          <a:effectLst/>
                        </a:rPr>
                        <a:t>A write must be written to the</a:t>
                      </a:r>
                      <a:r>
                        <a:rPr lang="en-US" sz="1100" b="0" u="none" strike="noStrike" dirty="0">
                          <a:solidFill>
                            <a:schemeClr val="tx1"/>
                          </a:solidFill>
                          <a:effectLst/>
                          <a:hlinkClick r:id="rId3"/>
                        </a:rPr>
                        <a:t> commit log and </a:t>
                      </a:r>
                      <a:r>
                        <a:rPr lang="en-US" sz="1100" b="0" u="none" strike="noStrike" dirty="0" err="1">
                          <a:solidFill>
                            <a:schemeClr val="tx1"/>
                          </a:solidFill>
                          <a:effectLst/>
                          <a:hlinkClick r:id="rId3"/>
                        </a:rPr>
                        <a:t>memtable</a:t>
                      </a:r>
                      <a:r>
                        <a:rPr lang="en-US" sz="1100" b="0" u="none" dirty="0">
                          <a:solidFill>
                            <a:schemeClr val="tx1"/>
                          </a:solidFill>
                          <a:effectLst/>
                        </a:rPr>
                        <a:t> on all replica nodes in the cluster for that partition.</a:t>
                      </a:r>
                    </a:p>
                  </a:txBody>
                  <a:tcPr marL="5638" marR="5638" marT="2819" marB="1410">
                    <a:lnL w="6350" cap="flat" cmpd="sng" algn="ctr">
                      <a:solidFill>
                        <a:srgbClr val="402309"/>
                      </a:solidFill>
                      <a:prstDash val="solid"/>
                      <a:round/>
                      <a:headEnd type="none" w="med" len="med"/>
                      <a:tailEnd type="none" w="med" len="med"/>
                    </a:lnL>
                    <a:lnR w="6350" cap="flat" cmpd="sng" algn="ctr">
                      <a:solidFill>
                        <a:srgbClr val="402209"/>
                      </a:solidFill>
                      <a:prstDash val="solid"/>
                      <a:round/>
                      <a:headEnd type="none" w="med" len="med"/>
                      <a:tailEnd type="none" w="med" len="med"/>
                    </a:lnR>
                    <a:lnT w="6350" cap="flat" cmpd="sng" algn="ctr">
                      <a:solidFill>
                        <a:srgbClr val="402309"/>
                      </a:solidFill>
                      <a:prstDash val="solid"/>
                      <a:round/>
                      <a:headEnd type="none" w="med" len="med"/>
                      <a:tailEnd type="none" w="med" len="med"/>
                    </a:lnT>
                    <a:lnB w="6350" cap="flat" cmpd="sng" algn="ctr">
                      <a:solidFill>
                        <a:srgbClr val="A02109"/>
                      </a:solidFill>
                      <a:prstDash val="solid"/>
                      <a:round/>
                      <a:headEnd type="none" w="med" len="med"/>
                      <a:tailEnd type="none" w="med" len="med"/>
                    </a:lnB>
                    <a:solidFill>
                      <a:srgbClr val="FFFFFF"/>
                    </a:solidFill>
                  </a:tcPr>
                </a:tc>
                <a:tc>
                  <a:txBody>
                    <a:bodyPr/>
                    <a:lstStyle/>
                    <a:p>
                      <a:pPr fontAlgn="t"/>
                      <a:r>
                        <a:rPr lang="en-US" sz="1100" b="0" u="none">
                          <a:solidFill>
                            <a:schemeClr val="tx1"/>
                          </a:solidFill>
                          <a:effectLst/>
                        </a:rPr>
                        <a:t>Provides the highest consistency and the lowest availability of any other level.</a:t>
                      </a:r>
                    </a:p>
                  </a:txBody>
                  <a:tcPr marL="5638" marR="5638" marT="2819" marB="1410">
                    <a:lnL w="6350" cap="flat" cmpd="sng" algn="ctr">
                      <a:solidFill>
                        <a:srgbClr val="402209"/>
                      </a:solidFill>
                      <a:prstDash val="solid"/>
                      <a:round/>
                      <a:headEnd type="none" w="med" len="med"/>
                      <a:tailEnd type="none" w="med" len="med"/>
                    </a:lnL>
                    <a:lnR w="6350" cap="flat" cmpd="sng" algn="ctr">
                      <a:solidFill>
                        <a:srgbClr val="402209"/>
                      </a:solidFill>
                      <a:prstDash val="solid"/>
                      <a:round/>
                      <a:headEnd type="none" w="med" len="med"/>
                      <a:tailEnd type="none" w="med" len="med"/>
                    </a:lnR>
                    <a:lnT w="6350" cap="flat" cmpd="sng" algn="ctr">
                      <a:solidFill>
                        <a:srgbClr val="402209"/>
                      </a:solidFill>
                      <a:prstDash val="solid"/>
                      <a:round/>
                      <a:headEnd type="none" w="med" len="med"/>
                      <a:tailEnd type="none" w="med" len="med"/>
                    </a:lnT>
                    <a:lnB w="6350" cap="flat" cmpd="sng" algn="ctr">
                      <a:solidFill>
                        <a:srgbClr val="C01E09"/>
                      </a:solidFill>
                      <a:prstDash val="solid"/>
                      <a:round/>
                      <a:headEnd type="none" w="med" len="med"/>
                      <a:tailEnd type="none" w="med" len="med"/>
                    </a:lnB>
                    <a:solidFill>
                      <a:srgbClr val="FFFFFF"/>
                    </a:solidFill>
                  </a:tcPr>
                </a:tc>
                <a:extLst>
                  <a:ext uri="{0D108BD9-81ED-4DB2-BD59-A6C34878D82A}">
                    <a16:rowId xmlns:a16="http://schemas.microsoft.com/office/drawing/2014/main" val="1822235111"/>
                  </a:ext>
                </a:extLst>
              </a:tr>
              <a:tr h="1001475">
                <a:tc>
                  <a:txBody>
                    <a:bodyPr/>
                    <a:lstStyle/>
                    <a:p>
                      <a:pPr fontAlgn="t"/>
                      <a:r>
                        <a:rPr lang="fr-BE" sz="1100" b="0" u="none">
                          <a:solidFill>
                            <a:schemeClr val="tx1"/>
                          </a:solidFill>
                          <a:effectLst/>
                        </a:rPr>
                        <a:t>EACH_QUORUM</a:t>
                      </a:r>
                    </a:p>
                  </a:txBody>
                  <a:tcPr marL="5638" marR="5638" marT="2819" marB="1410">
                    <a:lnL w="6350" cap="flat" cmpd="sng" algn="ctr">
                      <a:solidFill>
                        <a:srgbClr val="402209"/>
                      </a:solidFill>
                      <a:prstDash val="solid"/>
                      <a:round/>
                      <a:headEnd type="none" w="med" len="med"/>
                      <a:tailEnd type="none" w="med" len="med"/>
                    </a:lnL>
                    <a:lnR w="6350" cap="flat" cmpd="sng" algn="ctr">
                      <a:solidFill>
                        <a:srgbClr val="A02109"/>
                      </a:solidFill>
                      <a:prstDash val="solid"/>
                      <a:round/>
                      <a:headEnd type="none" w="med" len="med"/>
                      <a:tailEnd type="none" w="med" len="med"/>
                    </a:lnR>
                    <a:lnT w="6350" cap="flat" cmpd="sng" algn="ctr">
                      <a:solidFill>
                        <a:srgbClr val="402209"/>
                      </a:solidFill>
                      <a:prstDash val="solid"/>
                      <a:round/>
                      <a:headEnd type="none" w="med" len="med"/>
                      <a:tailEnd type="none" w="med" len="med"/>
                    </a:lnT>
                    <a:lnB w="6350" cap="flat" cmpd="sng" algn="ctr">
                      <a:solidFill>
                        <a:srgbClr val="802A09"/>
                      </a:solidFill>
                      <a:prstDash val="solid"/>
                      <a:round/>
                      <a:headEnd type="none" w="med" len="med"/>
                      <a:tailEnd type="none" w="med" len="med"/>
                    </a:lnB>
                    <a:solidFill>
                      <a:srgbClr val="FFFFFF"/>
                    </a:solidFill>
                  </a:tcPr>
                </a:tc>
                <a:tc>
                  <a:txBody>
                    <a:bodyPr/>
                    <a:lstStyle/>
                    <a:p>
                      <a:pPr fontAlgn="t"/>
                      <a:r>
                        <a:rPr lang="en-US" sz="1100" b="0" u="none" dirty="0">
                          <a:solidFill>
                            <a:schemeClr val="tx1"/>
                          </a:solidFill>
                          <a:effectLst/>
                        </a:rPr>
                        <a:t>Strong consistency. A write must be written to the </a:t>
                      </a:r>
                      <a:r>
                        <a:rPr lang="en-US" sz="1100" b="0" u="none" strike="noStrike" dirty="0">
                          <a:solidFill>
                            <a:schemeClr val="tx1"/>
                          </a:solidFill>
                          <a:effectLst/>
                          <a:hlinkClick r:id="rId3"/>
                        </a:rPr>
                        <a:t>commit log and </a:t>
                      </a:r>
                      <a:r>
                        <a:rPr lang="en-US" sz="1100" b="0" u="none" strike="noStrike" dirty="0" err="1">
                          <a:solidFill>
                            <a:schemeClr val="tx1"/>
                          </a:solidFill>
                          <a:effectLst/>
                          <a:hlinkClick r:id="rId3"/>
                        </a:rPr>
                        <a:t>memtable</a:t>
                      </a:r>
                      <a:r>
                        <a:rPr lang="en-US" sz="1100" b="0" u="none" dirty="0">
                          <a:solidFill>
                            <a:schemeClr val="tx1"/>
                          </a:solidFill>
                          <a:effectLst/>
                        </a:rPr>
                        <a:t> on a quorum of replica nodes in </a:t>
                      </a:r>
                      <a:r>
                        <a:rPr lang="en-US" sz="1100" b="0" i="1" u="none" dirty="0">
                          <a:solidFill>
                            <a:schemeClr val="tx1"/>
                          </a:solidFill>
                          <a:effectLst/>
                        </a:rPr>
                        <a:t>each</a:t>
                      </a:r>
                      <a:r>
                        <a:rPr lang="en-US" sz="1100" b="0" u="none" dirty="0">
                          <a:solidFill>
                            <a:schemeClr val="tx1"/>
                          </a:solidFill>
                          <a:effectLst/>
                        </a:rPr>
                        <a:t> </a:t>
                      </a:r>
                      <a:r>
                        <a:rPr lang="en-US" sz="1100" b="0" u="none" strike="noStrike" dirty="0">
                          <a:solidFill>
                            <a:schemeClr val="tx1"/>
                          </a:solidFill>
                          <a:effectLst/>
                          <a:hlinkClick r:id="rId4"/>
                        </a:rPr>
                        <a:t>datacenter</a:t>
                      </a:r>
                      <a:r>
                        <a:rPr lang="en-US" sz="1100" b="0" u="none" dirty="0">
                          <a:solidFill>
                            <a:schemeClr val="tx1"/>
                          </a:solidFill>
                          <a:effectLst/>
                        </a:rPr>
                        <a:t>.</a:t>
                      </a:r>
                    </a:p>
                  </a:txBody>
                  <a:tcPr marL="5638" marR="5638" marT="2819" marB="1410">
                    <a:lnL w="6350" cap="flat" cmpd="sng" algn="ctr">
                      <a:solidFill>
                        <a:srgbClr val="A02109"/>
                      </a:solidFill>
                      <a:prstDash val="solid"/>
                      <a:round/>
                      <a:headEnd type="none" w="med" len="med"/>
                      <a:tailEnd type="none" w="med" len="med"/>
                    </a:lnL>
                    <a:lnR w="6350" cap="flat" cmpd="sng" algn="ctr">
                      <a:solidFill>
                        <a:srgbClr val="C01E09"/>
                      </a:solidFill>
                      <a:prstDash val="solid"/>
                      <a:round/>
                      <a:headEnd type="none" w="med" len="med"/>
                      <a:tailEnd type="none" w="med" len="med"/>
                    </a:lnR>
                    <a:lnT w="6350" cap="flat" cmpd="sng" algn="ctr">
                      <a:solidFill>
                        <a:srgbClr val="A02109"/>
                      </a:solidFill>
                      <a:prstDash val="solid"/>
                      <a:round/>
                      <a:headEnd type="none" w="med" len="med"/>
                      <a:tailEnd type="none" w="med" len="med"/>
                    </a:lnT>
                    <a:lnB w="6350" cap="flat" cmpd="sng" algn="ctr">
                      <a:solidFill>
                        <a:srgbClr val="202509"/>
                      </a:solidFill>
                      <a:prstDash val="solid"/>
                      <a:round/>
                      <a:headEnd type="none" w="med" len="med"/>
                      <a:tailEnd type="none" w="med" len="med"/>
                    </a:lnB>
                    <a:solidFill>
                      <a:srgbClr val="FFFFFF"/>
                    </a:solidFill>
                  </a:tcPr>
                </a:tc>
                <a:tc>
                  <a:txBody>
                    <a:bodyPr/>
                    <a:lstStyle/>
                    <a:p>
                      <a:pPr fontAlgn="t"/>
                      <a:r>
                        <a:rPr lang="en-US" sz="1100" b="0" u="none">
                          <a:solidFill>
                            <a:schemeClr val="tx1"/>
                          </a:solidFill>
                          <a:effectLst/>
                        </a:rPr>
                        <a:t>Used in multiple datacenter clusters to strictly maintain consistency at the same level in each datacenter. For example, choose this level if you want a write to fail when a datacenter is down and the QUORUM cannot be reached on that datacenter.</a:t>
                      </a:r>
                    </a:p>
                  </a:txBody>
                  <a:tcPr marL="5638" marR="5638" marT="2819" marB="1410">
                    <a:lnL w="6350" cap="flat" cmpd="sng" algn="ctr">
                      <a:solidFill>
                        <a:srgbClr val="C01E09"/>
                      </a:solidFill>
                      <a:prstDash val="solid"/>
                      <a:round/>
                      <a:headEnd type="none" w="med" len="med"/>
                      <a:tailEnd type="none" w="med" len="med"/>
                    </a:lnL>
                    <a:lnR w="6350" cap="flat" cmpd="sng" algn="ctr">
                      <a:solidFill>
                        <a:srgbClr val="C01E09"/>
                      </a:solidFill>
                      <a:prstDash val="solid"/>
                      <a:round/>
                      <a:headEnd type="none" w="med" len="med"/>
                      <a:tailEnd type="none" w="med" len="med"/>
                    </a:lnR>
                    <a:lnT w="6350" cap="flat" cmpd="sng" algn="ctr">
                      <a:solidFill>
                        <a:srgbClr val="C01E09"/>
                      </a:solidFill>
                      <a:prstDash val="solid"/>
                      <a:round/>
                      <a:headEnd type="none" w="med" len="med"/>
                      <a:tailEnd type="none" w="med" len="med"/>
                    </a:lnT>
                    <a:lnB w="6350" cap="flat" cmpd="sng" algn="ctr">
                      <a:solidFill>
                        <a:srgbClr val="002809"/>
                      </a:solidFill>
                      <a:prstDash val="solid"/>
                      <a:round/>
                      <a:headEnd type="none" w="med" len="med"/>
                      <a:tailEnd type="none" w="med" len="med"/>
                    </a:lnB>
                    <a:solidFill>
                      <a:srgbClr val="FFFFFF"/>
                    </a:solidFill>
                  </a:tcPr>
                </a:tc>
                <a:extLst>
                  <a:ext uri="{0D108BD9-81ED-4DB2-BD59-A6C34878D82A}">
                    <a16:rowId xmlns:a16="http://schemas.microsoft.com/office/drawing/2014/main" val="2430085469"/>
                  </a:ext>
                </a:extLst>
              </a:tr>
              <a:tr h="639585">
                <a:tc>
                  <a:txBody>
                    <a:bodyPr/>
                    <a:lstStyle/>
                    <a:p>
                      <a:pPr fontAlgn="t"/>
                      <a:r>
                        <a:rPr lang="fr-BE" sz="1100" b="0" u="none">
                          <a:solidFill>
                            <a:schemeClr val="tx1"/>
                          </a:solidFill>
                          <a:effectLst/>
                        </a:rPr>
                        <a:t>QUORUM</a:t>
                      </a:r>
                    </a:p>
                  </a:txBody>
                  <a:tcPr marL="5638" marR="5638" marT="2819" marB="1410">
                    <a:lnL w="6350" cap="flat" cmpd="sng" algn="ctr">
                      <a:solidFill>
                        <a:srgbClr val="802A09"/>
                      </a:solidFill>
                      <a:prstDash val="solid"/>
                      <a:round/>
                      <a:headEnd type="none" w="med" len="med"/>
                      <a:tailEnd type="none" w="med" len="med"/>
                    </a:lnL>
                    <a:lnR w="6350" cap="flat" cmpd="sng" algn="ctr">
                      <a:solidFill>
                        <a:srgbClr val="202509"/>
                      </a:solidFill>
                      <a:prstDash val="solid"/>
                      <a:round/>
                      <a:headEnd type="none" w="med" len="med"/>
                      <a:tailEnd type="none" w="med" len="med"/>
                    </a:lnR>
                    <a:lnT w="6350" cap="flat" cmpd="sng" algn="ctr">
                      <a:solidFill>
                        <a:srgbClr val="802A09"/>
                      </a:solidFill>
                      <a:prstDash val="solid"/>
                      <a:round/>
                      <a:headEnd type="none" w="med" len="med"/>
                      <a:tailEnd type="none" w="med" len="med"/>
                    </a:lnT>
                    <a:lnB w="6350" cap="flat" cmpd="sng" algn="ctr">
                      <a:solidFill>
                        <a:srgbClr val="602909"/>
                      </a:solidFill>
                      <a:prstDash val="solid"/>
                      <a:round/>
                      <a:headEnd type="none" w="med" len="med"/>
                      <a:tailEnd type="none" w="med" len="med"/>
                    </a:lnB>
                    <a:solidFill>
                      <a:srgbClr val="FFFFFF"/>
                    </a:solidFill>
                  </a:tcPr>
                </a:tc>
                <a:tc>
                  <a:txBody>
                    <a:bodyPr/>
                    <a:lstStyle/>
                    <a:p>
                      <a:pPr fontAlgn="t"/>
                      <a:r>
                        <a:rPr lang="en-US" sz="1100" b="0" u="none" dirty="0">
                          <a:solidFill>
                            <a:schemeClr val="tx1"/>
                          </a:solidFill>
                          <a:effectLst/>
                        </a:rPr>
                        <a:t>A write must be written to the </a:t>
                      </a:r>
                      <a:r>
                        <a:rPr lang="en-US" sz="1100" b="0" u="none" strike="noStrike" dirty="0">
                          <a:solidFill>
                            <a:schemeClr val="tx1"/>
                          </a:solidFill>
                          <a:effectLst/>
                          <a:hlinkClick r:id="rId3"/>
                        </a:rPr>
                        <a:t>commit log and </a:t>
                      </a:r>
                      <a:r>
                        <a:rPr lang="en-US" sz="1100" b="0" u="none" strike="noStrike" dirty="0" err="1">
                          <a:solidFill>
                            <a:schemeClr val="tx1"/>
                          </a:solidFill>
                          <a:effectLst/>
                          <a:hlinkClick r:id="rId3"/>
                        </a:rPr>
                        <a:t>memtable</a:t>
                      </a:r>
                      <a:r>
                        <a:rPr lang="en-US" sz="1100" b="0" u="none" dirty="0">
                          <a:solidFill>
                            <a:schemeClr val="tx1"/>
                          </a:solidFill>
                          <a:effectLst/>
                        </a:rPr>
                        <a:t> on a quorum of replica nodes across </a:t>
                      </a:r>
                      <a:r>
                        <a:rPr lang="en-US" sz="1100" b="0" i="1" u="none" dirty="0">
                          <a:solidFill>
                            <a:schemeClr val="tx1"/>
                          </a:solidFill>
                          <a:effectLst/>
                        </a:rPr>
                        <a:t>all</a:t>
                      </a:r>
                      <a:r>
                        <a:rPr lang="en-US" sz="1100" b="0" u="none" dirty="0">
                          <a:solidFill>
                            <a:schemeClr val="tx1"/>
                          </a:solidFill>
                          <a:effectLst/>
                        </a:rPr>
                        <a:t> datacenters.</a:t>
                      </a:r>
                    </a:p>
                  </a:txBody>
                  <a:tcPr marL="5638" marR="5638" marT="2819" marB="1410">
                    <a:lnL w="6350" cap="flat" cmpd="sng" algn="ctr">
                      <a:solidFill>
                        <a:srgbClr val="202509"/>
                      </a:solidFill>
                      <a:prstDash val="solid"/>
                      <a:round/>
                      <a:headEnd type="none" w="med" len="med"/>
                      <a:tailEnd type="none" w="med" len="med"/>
                    </a:lnL>
                    <a:lnR w="6350" cap="flat" cmpd="sng" algn="ctr">
                      <a:solidFill>
                        <a:srgbClr val="002809"/>
                      </a:solidFill>
                      <a:prstDash val="solid"/>
                      <a:round/>
                      <a:headEnd type="none" w="med" len="med"/>
                      <a:tailEnd type="none" w="med" len="med"/>
                    </a:lnR>
                    <a:lnT w="6350" cap="flat" cmpd="sng" algn="ctr">
                      <a:solidFill>
                        <a:srgbClr val="202509"/>
                      </a:solidFill>
                      <a:prstDash val="solid"/>
                      <a:round/>
                      <a:headEnd type="none" w="med" len="med"/>
                      <a:tailEnd type="none" w="med" len="med"/>
                    </a:lnT>
                    <a:lnB w="6350" cap="flat" cmpd="sng" algn="ctr">
                      <a:solidFill>
                        <a:srgbClr val="A02A09"/>
                      </a:solidFill>
                      <a:prstDash val="solid"/>
                      <a:round/>
                      <a:headEnd type="none" w="med" len="med"/>
                      <a:tailEnd type="none" w="med" len="med"/>
                    </a:lnB>
                    <a:solidFill>
                      <a:srgbClr val="FFFFFF"/>
                    </a:solidFill>
                  </a:tcPr>
                </a:tc>
                <a:tc>
                  <a:txBody>
                    <a:bodyPr/>
                    <a:lstStyle/>
                    <a:p>
                      <a:pPr fontAlgn="t"/>
                      <a:r>
                        <a:rPr lang="en-US" sz="1100" b="0" u="none">
                          <a:solidFill>
                            <a:schemeClr val="tx1"/>
                          </a:solidFill>
                          <a:effectLst/>
                        </a:rPr>
                        <a:t>Used in either single or multiple datacenter clusters to maintain strong consistency across the cluster. Use if you can tolerate some level of failure.</a:t>
                      </a:r>
                    </a:p>
                  </a:txBody>
                  <a:tcPr marL="5638" marR="5638" marT="2819" marB="1410">
                    <a:lnL w="6350" cap="flat" cmpd="sng" algn="ctr">
                      <a:solidFill>
                        <a:srgbClr val="002809"/>
                      </a:solidFill>
                      <a:prstDash val="solid"/>
                      <a:round/>
                      <a:headEnd type="none" w="med" len="med"/>
                      <a:tailEnd type="none" w="med" len="med"/>
                    </a:lnL>
                    <a:lnR w="6350" cap="flat" cmpd="sng" algn="ctr">
                      <a:solidFill>
                        <a:srgbClr val="002809"/>
                      </a:solidFill>
                      <a:prstDash val="solid"/>
                      <a:round/>
                      <a:headEnd type="none" w="med" len="med"/>
                      <a:tailEnd type="none" w="med" len="med"/>
                    </a:lnR>
                    <a:lnT w="6350" cap="flat" cmpd="sng" algn="ctr">
                      <a:solidFill>
                        <a:srgbClr val="002809"/>
                      </a:solidFill>
                      <a:prstDash val="solid"/>
                      <a:round/>
                      <a:headEnd type="none" w="med" len="med"/>
                      <a:tailEnd type="none" w="med" len="med"/>
                    </a:lnT>
                    <a:lnB w="6350" cap="flat" cmpd="sng" algn="ctr">
                      <a:solidFill>
                        <a:srgbClr val="C02B09"/>
                      </a:solidFill>
                      <a:prstDash val="solid"/>
                      <a:round/>
                      <a:headEnd type="none" w="med" len="med"/>
                      <a:tailEnd type="none" w="med" len="med"/>
                    </a:lnB>
                    <a:solidFill>
                      <a:srgbClr val="FFFFFF"/>
                    </a:solidFill>
                  </a:tcPr>
                </a:tc>
                <a:extLst>
                  <a:ext uri="{0D108BD9-81ED-4DB2-BD59-A6C34878D82A}">
                    <a16:rowId xmlns:a16="http://schemas.microsoft.com/office/drawing/2014/main" val="1953362297"/>
                  </a:ext>
                </a:extLst>
              </a:tr>
              <a:tr h="956238">
                <a:tc>
                  <a:txBody>
                    <a:bodyPr/>
                    <a:lstStyle/>
                    <a:p>
                      <a:pPr fontAlgn="t"/>
                      <a:r>
                        <a:rPr lang="fr-BE" sz="1100" b="0" u="none">
                          <a:solidFill>
                            <a:schemeClr val="tx1"/>
                          </a:solidFill>
                          <a:effectLst/>
                        </a:rPr>
                        <a:t>LOCAL_QUORUM</a:t>
                      </a:r>
                    </a:p>
                  </a:txBody>
                  <a:tcPr marL="5638" marR="5638" marT="2819" marB="1410">
                    <a:lnL w="6350" cap="flat" cmpd="sng" algn="ctr">
                      <a:solidFill>
                        <a:srgbClr val="602909"/>
                      </a:solidFill>
                      <a:prstDash val="solid"/>
                      <a:round/>
                      <a:headEnd type="none" w="med" len="med"/>
                      <a:tailEnd type="none" w="med" len="med"/>
                    </a:lnL>
                    <a:lnR w="6350" cap="flat" cmpd="sng" algn="ctr">
                      <a:solidFill>
                        <a:srgbClr val="A02A09"/>
                      </a:solidFill>
                      <a:prstDash val="solid"/>
                      <a:round/>
                      <a:headEnd type="none" w="med" len="med"/>
                      <a:tailEnd type="none" w="med" len="med"/>
                    </a:lnR>
                    <a:lnT w="6350" cap="flat" cmpd="sng" algn="ctr">
                      <a:solidFill>
                        <a:srgbClr val="602909"/>
                      </a:solidFill>
                      <a:prstDash val="solid"/>
                      <a:round/>
                      <a:headEnd type="none" w="med" len="med"/>
                      <a:tailEnd type="none" w="med" len="med"/>
                    </a:lnT>
                    <a:lnB w="6350" cap="flat" cmpd="sng" algn="ctr">
                      <a:solidFill>
                        <a:srgbClr val="602909"/>
                      </a:solidFill>
                      <a:prstDash val="solid"/>
                      <a:round/>
                      <a:headEnd type="none" w="med" len="med"/>
                      <a:tailEnd type="none" w="med" len="med"/>
                    </a:lnB>
                    <a:solidFill>
                      <a:srgbClr val="FFFFFF"/>
                    </a:solidFill>
                  </a:tcPr>
                </a:tc>
                <a:tc>
                  <a:txBody>
                    <a:bodyPr/>
                    <a:lstStyle/>
                    <a:p>
                      <a:pPr fontAlgn="t"/>
                      <a:r>
                        <a:rPr lang="en-US" sz="1100" b="0" u="none" dirty="0">
                          <a:solidFill>
                            <a:schemeClr val="tx1"/>
                          </a:solidFill>
                          <a:effectLst/>
                        </a:rPr>
                        <a:t>Strong consistency. A write must be written to the </a:t>
                      </a:r>
                      <a:r>
                        <a:rPr lang="en-US" sz="1100" b="0" u="none" strike="noStrike" dirty="0">
                          <a:solidFill>
                            <a:schemeClr val="tx1"/>
                          </a:solidFill>
                          <a:effectLst/>
                          <a:hlinkClick r:id="rId3"/>
                        </a:rPr>
                        <a:t>commit log and </a:t>
                      </a:r>
                      <a:r>
                        <a:rPr lang="en-US" sz="1100" b="0" u="none" strike="noStrike" dirty="0" err="1">
                          <a:solidFill>
                            <a:schemeClr val="tx1"/>
                          </a:solidFill>
                          <a:effectLst/>
                          <a:hlinkClick r:id="rId3"/>
                        </a:rPr>
                        <a:t>memtable</a:t>
                      </a:r>
                      <a:r>
                        <a:rPr lang="en-US" sz="1100" b="0" u="none" dirty="0">
                          <a:solidFill>
                            <a:schemeClr val="tx1"/>
                          </a:solidFill>
                          <a:effectLst/>
                        </a:rPr>
                        <a:t> on a quorum of replica nodes in the same datacenter as the </a:t>
                      </a:r>
                      <a:r>
                        <a:rPr lang="en-US" sz="1100" b="0" u="none" strike="noStrike" dirty="0">
                          <a:solidFill>
                            <a:schemeClr val="tx1"/>
                          </a:solidFill>
                          <a:effectLst/>
                          <a:hlinkClick r:id="rId5"/>
                        </a:rPr>
                        <a:t>coordinator</a:t>
                      </a:r>
                      <a:r>
                        <a:rPr lang="en-US" sz="1100" b="0" u="none" dirty="0">
                          <a:solidFill>
                            <a:schemeClr val="tx1"/>
                          </a:solidFill>
                          <a:effectLst/>
                        </a:rPr>
                        <a:t>. Avoids latency of inter-datacenter communication.</a:t>
                      </a:r>
                    </a:p>
                  </a:txBody>
                  <a:tcPr marL="5638" marR="5638" marT="2819" marB="1410">
                    <a:lnL w="6350" cap="flat" cmpd="sng" algn="ctr">
                      <a:solidFill>
                        <a:srgbClr val="A02A09"/>
                      </a:solidFill>
                      <a:prstDash val="solid"/>
                      <a:round/>
                      <a:headEnd type="none" w="med" len="med"/>
                      <a:tailEnd type="none" w="med" len="med"/>
                    </a:lnL>
                    <a:lnR w="6350" cap="flat" cmpd="sng" algn="ctr">
                      <a:solidFill>
                        <a:srgbClr val="C02B09"/>
                      </a:solidFill>
                      <a:prstDash val="solid"/>
                      <a:round/>
                      <a:headEnd type="none" w="med" len="med"/>
                      <a:tailEnd type="none" w="med" len="med"/>
                    </a:lnR>
                    <a:lnT w="6350" cap="flat" cmpd="sng" algn="ctr">
                      <a:solidFill>
                        <a:srgbClr val="A02A09"/>
                      </a:solidFill>
                      <a:prstDash val="solid"/>
                      <a:round/>
                      <a:headEnd type="none" w="med" len="med"/>
                      <a:tailEnd type="none" w="med" len="med"/>
                    </a:lnT>
                    <a:lnB w="6350" cap="flat" cmpd="sng" algn="ctr">
                      <a:solidFill>
                        <a:srgbClr val="C03209"/>
                      </a:solidFill>
                      <a:prstDash val="solid"/>
                      <a:round/>
                      <a:headEnd type="none" w="med" len="med"/>
                      <a:tailEnd type="none" w="med" len="med"/>
                    </a:lnB>
                    <a:solidFill>
                      <a:srgbClr val="FFFFFF"/>
                    </a:solidFill>
                  </a:tcPr>
                </a:tc>
                <a:tc>
                  <a:txBody>
                    <a:bodyPr/>
                    <a:lstStyle/>
                    <a:p>
                      <a:pPr fontAlgn="t"/>
                      <a:r>
                        <a:rPr lang="en-US" sz="1100" b="0" u="none">
                          <a:solidFill>
                            <a:schemeClr val="tx1"/>
                          </a:solidFill>
                          <a:effectLst/>
                        </a:rPr>
                        <a:t>Used in multiple datacenter clusters with a rack-aware replica placement strategy, such as </a:t>
                      </a:r>
                      <a:r>
                        <a:rPr lang="en-US" sz="1100" b="0" u="none" strike="noStrike">
                          <a:solidFill>
                            <a:schemeClr val="tx1"/>
                          </a:solidFill>
                          <a:effectLst/>
                          <a:hlinkClick r:id="rId6" tooltip="Cassandra stores replicas on multiple nodes to ensure reliability and fault tolerance. A replication strategy determines the nodes where replicas are placed."/>
                        </a:rPr>
                        <a:t>NetworkTopologyStrategy</a:t>
                      </a:r>
                      <a:r>
                        <a:rPr lang="en-US" sz="1100" b="0" u="none">
                          <a:solidFill>
                            <a:schemeClr val="tx1"/>
                          </a:solidFill>
                          <a:effectLst/>
                        </a:rPr>
                        <a:t>, and a properly configured snitch. Use to maintain consistency locally (within the single datacenter). Can be used with</a:t>
                      </a:r>
                      <a:r>
                        <a:rPr lang="en-US" sz="1100" b="0" u="none" strike="noStrike">
                          <a:solidFill>
                            <a:schemeClr val="tx1"/>
                          </a:solidFill>
                          <a:effectLst/>
                          <a:hlinkClick r:id="rId7"/>
                        </a:rPr>
                        <a:t> SimpleStrategy</a:t>
                      </a:r>
                      <a:r>
                        <a:rPr lang="en-US" sz="1100" b="0" u="none">
                          <a:solidFill>
                            <a:schemeClr val="tx1"/>
                          </a:solidFill>
                          <a:effectLst/>
                        </a:rPr>
                        <a:t>.</a:t>
                      </a:r>
                    </a:p>
                  </a:txBody>
                  <a:tcPr marL="5638" marR="5638" marT="2819" marB="1410">
                    <a:lnL w="6350" cap="flat" cmpd="sng" algn="ctr">
                      <a:solidFill>
                        <a:srgbClr val="C02B09"/>
                      </a:solidFill>
                      <a:prstDash val="solid"/>
                      <a:round/>
                      <a:headEnd type="none" w="med" len="med"/>
                      <a:tailEnd type="none" w="med" len="med"/>
                    </a:lnL>
                    <a:lnR w="6350" cap="flat" cmpd="sng" algn="ctr">
                      <a:solidFill>
                        <a:srgbClr val="C02B09"/>
                      </a:solidFill>
                      <a:prstDash val="solid"/>
                      <a:round/>
                      <a:headEnd type="none" w="med" len="med"/>
                      <a:tailEnd type="none" w="med" len="med"/>
                    </a:lnR>
                    <a:lnT w="6350" cap="flat" cmpd="sng" algn="ctr">
                      <a:solidFill>
                        <a:srgbClr val="C02B09"/>
                      </a:solidFill>
                      <a:prstDash val="solid"/>
                      <a:round/>
                      <a:headEnd type="none" w="med" len="med"/>
                      <a:tailEnd type="none" w="med" len="med"/>
                    </a:lnT>
                    <a:lnB w="6350" cap="flat" cmpd="sng" algn="ctr">
                      <a:solidFill>
                        <a:srgbClr val="203509"/>
                      </a:solidFill>
                      <a:prstDash val="solid"/>
                      <a:round/>
                      <a:headEnd type="none" w="med" len="med"/>
                      <a:tailEnd type="none" w="med" len="med"/>
                    </a:lnB>
                    <a:solidFill>
                      <a:srgbClr val="FFFFFF"/>
                    </a:solidFill>
                  </a:tcPr>
                </a:tc>
                <a:extLst>
                  <a:ext uri="{0D108BD9-81ED-4DB2-BD59-A6C34878D82A}">
                    <a16:rowId xmlns:a16="http://schemas.microsoft.com/office/drawing/2014/main" val="1827672080"/>
                  </a:ext>
                </a:extLst>
              </a:tr>
              <a:tr h="332093">
                <a:tc>
                  <a:txBody>
                    <a:bodyPr/>
                    <a:lstStyle/>
                    <a:p>
                      <a:pPr fontAlgn="t"/>
                      <a:r>
                        <a:rPr lang="fr-BE" sz="1100" b="0" u="none">
                          <a:solidFill>
                            <a:schemeClr val="tx1"/>
                          </a:solidFill>
                          <a:effectLst/>
                        </a:rPr>
                        <a:t>ONE</a:t>
                      </a:r>
                    </a:p>
                  </a:txBody>
                  <a:tcPr marL="5638" marR="5638" marT="2819" marB="1410">
                    <a:lnL w="6350" cap="flat" cmpd="sng" algn="ctr">
                      <a:solidFill>
                        <a:srgbClr val="602909"/>
                      </a:solidFill>
                      <a:prstDash val="solid"/>
                      <a:round/>
                      <a:headEnd type="none" w="med" len="med"/>
                      <a:tailEnd type="none" w="med" len="med"/>
                    </a:lnL>
                    <a:lnR w="6350" cap="flat" cmpd="sng" algn="ctr">
                      <a:solidFill>
                        <a:srgbClr val="C03209"/>
                      </a:solidFill>
                      <a:prstDash val="solid"/>
                      <a:round/>
                      <a:headEnd type="none" w="med" len="med"/>
                      <a:tailEnd type="none" w="med" len="med"/>
                    </a:lnR>
                    <a:lnT w="6350" cap="flat" cmpd="sng" algn="ctr">
                      <a:solidFill>
                        <a:srgbClr val="602909"/>
                      </a:solidFill>
                      <a:prstDash val="solid"/>
                      <a:round/>
                      <a:headEnd type="none" w="med" len="med"/>
                      <a:tailEnd type="none" w="med" len="med"/>
                    </a:lnT>
                    <a:lnB w="6350" cap="flat" cmpd="sng" algn="ctr">
                      <a:solidFill>
                        <a:srgbClr val="E03909"/>
                      </a:solidFill>
                      <a:prstDash val="solid"/>
                      <a:round/>
                      <a:headEnd type="none" w="med" len="med"/>
                      <a:tailEnd type="none" w="med" len="med"/>
                    </a:lnB>
                    <a:solidFill>
                      <a:srgbClr val="FFFFFF"/>
                    </a:solidFill>
                  </a:tcPr>
                </a:tc>
                <a:tc>
                  <a:txBody>
                    <a:bodyPr/>
                    <a:lstStyle/>
                    <a:p>
                      <a:pPr fontAlgn="t"/>
                      <a:r>
                        <a:rPr lang="en-US" sz="1100" b="0" u="none" dirty="0">
                          <a:solidFill>
                            <a:schemeClr val="tx1"/>
                          </a:solidFill>
                          <a:effectLst/>
                        </a:rPr>
                        <a:t>A write must be written to the </a:t>
                      </a:r>
                      <a:r>
                        <a:rPr lang="en-US" sz="1100" b="0" u="none" strike="noStrike" dirty="0">
                          <a:solidFill>
                            <a:schemeClr val="tx1"/>
                          </a:solidFill>
                          <a:effectLst/>
                          <a:hlinkClick r:id="rId3"/>
                        </a:rPr>
                        <a:t>commit log and </a:t>
                      </a:r>
                      <a:r>
                        <a:rPr lang="en-US" sz="1100" b="0" u="none" strike="noStrike" dirty="0" err="1">
                          <a:solidFill>
                            <a:schemeClr val="tx1"/>
                          </a:solidFill>
                          <a:effectLst/>
                          <a:hlinkClick r:id="rId3"/>
                        </a:rPr>
                        <a:t>memtable</a:t>
                      </a:r>
                      <a:r>
                        <a:rPr lang="en-US" sz="1100" b="0" u="none" dirty="0">
                          <a:solidFill>
                            <a:schemeClr val="tx1"/>
                          </a:solidFill>
                          <a:effectLst/>
                        </a:rPr>
                        <a:t> of at least one replica node.</a:t>
                      </a:r>
                    </a:p>
                  </a:txBody>
                  <a:tcPr marL="5638" marR="5638" marT="2819" marB="1410">
                    <a:lnL w="6350" cap="flat" cmpd="sng" algn="ctr">
                      <a:solidFill>
                        <a:srgbClr val="C03209"/>
                      </a:solidFill>
                      <a:prstDash val="solid"/>
                      <a:round/>
                      <a:headEnd type="none" w="med" len="med"/>
                      <a:tailEnd type="none" w="med" len="med"/>
                    </a:lnL>
                    <a:lnR w="6350" cap="flat" cmpd="sng" algn="ctr">
                      <a:solidFill>
                        <a:srgbClr val="203509"/>
                      </a:solidFill>
                      <a:prstDash val="solid"/>
                      <a:round/>
                      <a:headEnd type="none" w="med" len="med"/>
                      <a:tailEnd type="none" w="med" len="med"/>
                    </a:lnR>
                    <a:lnT w="6350" cap="flat" cmpd="sng" algn="ctr">
                      <a:solidFill>
                        <a:srgbClr val="C03209"/>
                      </a:solidFill>
                      <a:prstDash val="solid"/>
                      <a:round/>
                      <a:headEnd type="none" w="med" len="med"/>
                      <a:tailEnd type="none" w="med" len="med"/>
                    </a:lnT>
                    <a:lnB w="6350" cap="flat" cmpd="sng" algn="ctr">
                      <a:solidFill>
                        <a:srgbClr val="004309"/>
                      </a:solidFill>
                      <a:prstDash val="solid"/>
                      <a:round/>
                      <a:headEnd type="none" w="med" len="med"/>
                      <a:tailEnd type="none" w="med" len="med"/>
                    </a:lnB>
                    <a:solidFill>
                      <a:srgbClr val="FFFFFF"/>
                    </a:solidFill>
                  </a:tcPr>
                </a:tc>
                <a:tc>
                  <a:txBody>
                    <a:bodyPr/>
                    <a:lstStyle/>
                    <a:p>
                      <a:pPr fontAlgn="t"/>
                      <a:r>
                        <a:rPr lang="en-US" sz="1100" b="0" u="none">
                          <a:solidFill>
                            <a:schemeClr val="tx1"/>
                          </a:solidFill>
                          <a:effectLst/>
                        </a:rPr>
                        <a:t>Satisfies the needs of most users because consistency requirements are not stringent.</a:t>
                      </a:r>
                    </a:p>
                  </a:txBody>
                  <a:tcPr marL="5638" marR="5638" marT="2819" marB="1410">
                    <a:lnL w="6350" cap="flat" cmpd="sng" algn="ctr">
                      <a:solidFill>
                        <a:srgbClr val="203509"/>
                      </a:solidFill>
                      <a:prstDash val="solid"/>
                      <a:round/>
                      <a:headEnd type="none" w="med" len="med"/>
                      <a:tailEnd type="none" w="med" len="med"/>
                    </a:lnL>
                    <a:lnR w="6350" cap="flat" cmpd="sng" algn="ctr">
                      <a:solidFill>
                        <a:srgbClr val="203509"/>
                      </a:solidFill>
                      <a:prstDash val="solid"/>
                      <a:round/>
                      <a:headEnd type="none" w="med" len="med"/>
                      <a:tailEnd type="none" w="med" len="med"/>
                    </a:lnR>
                    <a:lnT w="6350" cap="flat" cmpd="sng" algn="ctr">
                      <a:solidFill>
                        <a:srgbClr val="203509"/>
                      </a:solidFill>
                      <a:prstDash val="solid"/>
                      <a:round/>
                      <a:headEnd type="none" w="med" len="med"/>
                      <a:tailEnd type="none" w="med" len="med"/>
                    </a:lnT>
                    <a:lnB w="6350" cap="flat" cmpd="sng" algn="ctr">
                      <a:solidFill>
                        <a:srgbClr val="203D09"/>
                      </a:solidFill>
                      <a:prstDash val="solid"/>
                      <a:round/>
                      <a:headEnd type="none" w="med" len="med"/>
                      <a:tailEnd type="none" w="med" len="med"/>
                    </a:lnB>
                    <a:solidFill>
                      <a:srgbClr val="FFFFFF"/>
                    </a:solidFill>
                  </a:tcPr>
                </a:tc>
                <a:extLst>
                  <a:ext uri="{0D108BD9-81ED-4DB2-BD59-A6C34878D82A}">
                    <a16:rowId xmlns:a16="http://schemas.microsoft.com/office/drawing/2014/main" val="138680902"/>
                  </a:ext>
                </a:extLst>
              </a:tr>
              <a:tr h="332093">
                <a:tc>
                  <a:txBody>
                    <a:bodyPr/>
                    <a:lstStyle/>
                    <a:p>
                      <a:pPr fontAlgn="t"/>
                      <a:r>
                        <a:rPr lang="fr-BE" sz="1100" b="0" u="none">
                          <a:solidFill>
                            <a:schemeClr val="tx1"/>
                          </a:solidFill>
                          <a:effectLst/>
                        </a:rPr>
                        <a:t>TWO</a:t>
                      </a:r>
                    </a:p>
                  </a:txBody>
                  <a:tcPr marL="5638" marR="5638" marT="2819" marB="1410">
                    <a:lnL w="6350" cap="flat" cmpd="sng" algn="ctr">
                      <a:solidFill>
                        <a:srgbClr val="E03909"/>
                      </a:solidFill>
                      <a:prstDash val="solid"/>
                      <a:round/>
                      <a:headEnd type="none" w="med" len="med"/>
                      <a:tailEnd type="none" w="med" len="med"/>
                    </a:lnL>
                    <a:lnR w="6350" cap="flat" cmpd="sng" algn="ctr">
                      <a:solidFill>
                        <a:srgbClr val="004309"/>
                      </a:solidFill>
                      <a:prstDash val="solid"/>
                      <a:round/>
                      <a:headEnd type="none" w="med" len="med"/>
                      <a:tailEnd type="none" w="med" len="med"/>
                    </a:lnR>
                    <a:lnT w="6350" cap="flat" cmpd="sng" algn="ctr">
                      <a:solidFill>
                        <a:srgbClr val="E03909"/>
                      </a:solidFill>
                      <a:prstDash val="solid"/>
                      <a:round/>
                      <a:headEnd type="none" w="med" len="med"/>
                      <a:tailEnd type="none" w="med" len="med"/>
                    </a:lnT>
                    <a:lnB w="6350" cap="flat" cmpd="sng" algn="ctr">
                      <a:solidFill>
                        <a:srgbClr val="203D09"/>
                      </a:solidFill>
                      <a:prstDash val="solid"/>
                      <a:round/>
                      <a:headEnd type="none" w="med" len="med"/>
                      <a:tailEnd type="none" w="med" len="med"/>
                    </a:lnB>
                    <a:solidFill>
                      <a:srgbClr val="FFFFFF"/>
                    </a:solidFill>
                  </a:tcPr>
                </a:tc>
                <a:tc>
                  <a:txBody>
                    <a:bodyPr/>
                    <a:lstStyle/>
                    <a:p>
                      <a:pPr fontAlgn="t"/>
                      <a:r>
                        <a:rPr lang="en-US" sz="1100" b="0" u="none" dirty="0">
                          <a:solidFill>
                            <a:schemeClr val="tx1"/>
                          </a:solidFill>
                          <a:effectLst/>
                        </a:rPr>
                        <a:t>A write must be written to the </a:t>
                      </a:r>
                      <a:r>
                        <a:rPr lang="en-US" sz="1100" b="0" u="none" strike="noStrike" dirty="0">
                          <a:solidFill>
                            <a:schemeClr val="tx1"/>
                          </a:solidFill>
                          <a:effectLst/>
                          <a:hlinkClick r:id="rId3"/>
                        </a:rPr>
                        <a:t>commit log and </a:t>
                      </a:r>
                      <a:r>
                        <a:rPr lang="en-US" sz="1100" b="0" u="none" strike="noStrike" dirty="0" err="1">
                          <a:solidFill>
                            <a:schemeClr val="tx1"/>
                          </a:solidFill>
                          <a:effectLst/>
                          <a:hlinkClick r:id="rId3"/>
                        </a:rPr>
                        <a:t>memtable</a:t>
                      </a:r>
                      <a:r>
                        <a:rPr lang="en-US" sz="1100" b="0" u="none" dirty="0">
                          <a:solidFill>
                            <a:schemeClr val="tx1"/>
                          </a:solidFill>
                          <a:effectLst/>
                        </a:rPr>
                        <a:t> of at least two replica nodes.</a:t>
                      </a:r>
                    </a:p>
                  </a:txBody>
                  <a:tcPr marL="5638" marR="5638" marT="2819" marB="1410">
                    <a:lnL w="6350" cap="flat" cmpd="sng" algn="ctr">
                      <a:solidFill>
                        <a:srgbClr val="004309"/>
                      </a:solidFill>
                      <a:prstDash val="solid"/>
                      <a:round/>
                      <a:headEnd type="none" w="med" len="med"/>
                      <a:tailEnd type="none" w="med" len="med"/>
                    </a:lnL>
                    <a:lnR w="6350" cap="flat" cmpd="sng" algn="ctr">
                      <a:solidFill>
                        <a:srgbClr val="203D09"/>
                      </a:solidFill>
                      <a:prstDash val="solid"/>
                      <a:round/>
                      <a:headEnd type="none" w="med" len="med"/>
                      <a:tailEnd type="none" w="med" len="med"/>
                    </a:lnR>
                    <a:lnT w="6350" cap="flat" cmpd="sng" algn="ctr">
                      <a:solidFill>
                        <a:srgbClr val="004309"/>
                      </a:solidFill>
                      <a:prstDash val="solid"/>
                      <a:round/>
                      <a:headEnd type="none" w="med" len="med"/>
                      <a:tailEnd type="none" w="med" len="med"/>
                    </a:lnT>
                    <a:lnB w="6350" cap="flat" cmpd="sng" algn="ctr">
                      <a:solidFill>
                        <a:srgbClr val="E0C808"/>
                      </a:solidFill>
                      <a:prstDash val="solid"/>
                      <a:round/>
                      <a:headEnd type="none" w="med" len="med"/>
                      <a:tailEnd type="none" w="med" len="med"/>
                    </a:lnB>
                    <a:solidFill>
                      <a:srgbClr val="FFFFFF"/>
                    </a:solidFill>
                  </a:tcPr>
                </a:tc>
                <a:tc>
                  <a:txBody>
                    <a:bodyPr/>
                    <a:lstStyle/>
                    <a:p>
                      <a:pPr fontAlgn="t"/>
                      <a:r>
                        <a:rPr lang="fr-BE" sz="1100" b="0" u="none">
                          <a:solidFill>
                            <a:schemeClr val="tx1"/>
                          </a:solidFill>
                          <a:effectLst/>
                        </a:rPr>
                        <a:t>Similar to ONE.</a:t>
                      </a:r>
                    </a:p>
                  </a:txBody>
                  <a:tcPr marL="5638" marR="5638" marT="2819" marB="1410">
                    <a:lnL w="6350" cap="flat" cmpd="sng" algn="ctr">
                      <a:solidFill>
                        <a:srgbClr val="203D09"/>
                      </a:solidFill>
                      <a:prstDash val="solid"/>
                      <a:round/>
                      <a:headEnd type="none" w="med" len="med"/>
                      <a:tailEnd type="none" w="med" len="med"/>
                    </a:lnL>
                    <a:lnR w="6350" cap="flat" cmpd="sng" algn="ctr">
                      <a:solidFill>
                        <a:srgbClr val="203D09"/>
                      </a:solidFill>
                      <a:prstDash val="solid"/>
                      <a:round/>
                      <a:headEnd type="none" w="med" len="med"/>
                      <a:tailEnd type="none" w="med" len="med"/>
                    </a:lnR>
                    <a:lnT w="6350" cap="flat" cmpd="sng" algn="ctr">
                      <a:solidFill>
                        <a:srgbClr val="203D09"/>
                      </a:solidFill>
                      <a:prstDash val="solid"/>
                      <a:round/>
                      <a:headEnd type="none" w="med" len="med"/>
                      <a:tailEnd type="none" w="med" len="med"/>
                    </a:lnT>
                    <a:lnB w="6350" cap="flat" cmpd="sng" algn="ctr">
                      <a:solidFill>
                        <a:srgbClr val="60C408"/>
                      </a:solidFill>
                      <a:prstDash val="solid"/>
                      <a:round/>
                      <a:headEnd type="none" w="med" len="med"/>
                      <a:tailEnd type="none" w="med" len="med"/>
                    </a:lnB>
                    <a:solidFill>
                      <a:srgbClr val="FFFFFF"/>
                    </a:solidFill>
                  </a:tcPr>
                </a:tc>
                <a:extLst>
                  <a:ext uri="{0D108BD9-81ED-4DB2-BD59-A6C34878D82A}">
                    <a16:rowId xmlns:a16="http://schemas.microsoft.com/office/drawing/2014/main" val="1777896546"/>
                  </a:ext>
                </a:extLst>
              </a:tr>
              <a:tr h="332093">
                <a:tc>
                  <a:txBody>
                    <a:bodyPr/>
                    <a:lstStyle/>
                    <a:p>
                      <a:pPr fontAlgn="t"/>
                      <a:r>
                        <a:rPr lang="fr-BE" sz="1100" b="0" u="none" dirty="0">
                          <a:solidFill>
                            <a:schemeClr val="tx1"/>
                          </a:solidFill>
                          <a:effectLst/>
                        </a:rPr>
                        <a:t>THREE</a:t>
                      </a:r>
                    </a:p>
                  </a:txBody>
                  <a:tcPr marL="5638" marR="5638" marT="2819" marB="1410">
                    <a:lnL w="6350" cap="flat" cmpd="sng" algn="ctr">
                      <a:solidFill>
                        <a:srgbClr val="203D09"/>
                      </a:solidFill>
                      <a:prstDash val="solid"/>
                      <a:round/>
                      <a:headEnd type="none" w="med" len="med"/>
                      <a:tailEnd type="none" w="med" len="med"/>
                    </a:lnL>
                    <a:lnR w="6350" cap="flat" cmpd="sng" algn="ctr">
                      <a:solidFill>
                        <a:srgbClr val="E0C808"/>
                      </a:solidFill>
                      <a:prstDash val="solid"/>
                      <a:round/>
                      <a:headEnd type="none" w="med" len="med"/>
                      <a:tailEnd type="none" w="med" len="med"/>
                    </a:lnR>
                    <a:lnT w="6350" cap="flat" cmpd="sng" algn="ctr">
                      <a:solidFill>
                        <a:srgbClr val="203D09"/>
                      </a:solidFill>
                      <a:prstDash val="solid"/>
                      <a:round/>
                      <a:headEnd type="none" w="med" len="med"/>
                      <a:tailEnd type="none" w="med" len="med"/>
                    </a:lnT>
                    <a:lnB w="6350" cap="flat" cmpd="sng" algn="ctr">
                      <a:solidFill>
                        <a:srgbClr val="40C508"/>
                      </a:solidFill>
                      <a:prstDash val="solid"/>
                      <a:round/>
                      <a:headEnd type="none" w="med" len="med"/>
                      <a:tailEnd type="none" w="med" len="med"/>
                    </a:lnB>
                    <a:solidFill>
                      <a:srgbClr val="FFFFFF"/>
                    </a:solidFill>
                  </a:tcPr>
                </a:tc>
                <a:tc>
                  <a:txBody>
                    <a:bodyPr/>
                    <a:lstStyle/>
                    <a:p>
                      <a:pPr fontAlgn="t"/>
                      <a:r>
                        <a:rPr lang="en-US" sz="1100" b="0" u="none" dirty="0">
                          <a:solidFill>
                            <a:schemeClr val="tx1"/>
                          </a:solidFill>
                          <a:effectLst/>
                        </a:rPr>
                        <a:t>A write must be written to the </a:t>
                      </a:r>
                      <a:r>
                        <a:rPr lang="en-US" sz="1100" b="0" u="none" strike="noStrike" dirty="0">
                          <a:solidFill>
                            <a:schemeClr val="tx1"/>
                          </a:solidFill>
                          <a:effectLst/>
                          <a:hlinkClick r:id="rId3"/>
                        </a:rPr>
                        <a:t>commit log and </a:t>
                      </a:r>
                      <a:r>
                        <a:rPr lang="en-US" sz="1100" b="0" u="none" strike="noStrike" dirty="0" err="1">
                          <a:solidFill>
                            <a:schemeClr val="tx1"/>
                          </a:solidFill>
                          <a:effectLst/>
                          <a:hlinkClick r:id="rId3"/>
                        </a:rPr>
                        <a:t>memtable</a:t>
                      </a:r>
                      <a:r>
                        <a:rPr lang="en-US" sz="1100" b="0" u="none" dirty="0">
                          <a:solidFill>
                            <a:schemeClr val="tx1"/>
                          </a:solidFill>
                          <a:effectLst/>
                        </a:rPr>
                        <a:t> of at least three replica nodes.</a:t>
                      </a:r>
                    </a:p>
                  </a:txBody>
                  <a:tcPr marL="5638" marR="5638" marT="2819" marB="1410">
                    <a:lnL w="6350" cap="flat" cmpd="sng" algn="ctr">
                      <a:solidFill>
                        <a:srgbClr val="E0C808"/>
                      </a:solidFill>
                      <a:prstDash val="solid"/>
                      <a:round/>
                      <a:headEnd type="none" w="med" len="med"/>
                      <a:tailEnd type="none" w="med" len="med"/>
                    </a:lnL>
                    <a:lnR w="6350" cap="flat" cmpd="sng" algn="ctr">
                      <a:solidFill>
                        <a:srgbClr val="60C408"/>
                      </a:solidFill>
                      <a:prstDash val="solid"/>
                      <a:round/>
                      <a:headEnd type="none" w="med" len="med"/>
                      <a:tailEnd type="none" w="med" len="med"/>
                    </a:lnR>
                    <a:lnT w="6350" cap="flat" cmpd="sng" algn="ctr">
                      <a:solidFill>
                        <a:srgbClr val="E0C808"/>
                      </a:solidFill>
                      <a:prstDash val="solid"/>
                      <a:round/>
                      <a:headEnd type="none" w="med" len="med"/>
                      <a:tailEnd type="none" w="med" len="med"/>
                    </a:lnT>
                    <a:lnB w="6350" cap="flat" cmpd="sng" algn="ctr">
                      <a:solidFill>
                        <a:srgbClr val="E0C808"/>
                      </a:solidFill>
                      <a:prstDash val="solid"/>
                      <a:round/>
                      <a:headEnd type="none" w="med" len="med"/>
                      <a:tailEnd type="none" w="med" len="med"/>
                    </a:lnB>
                    <a:solidFill>
                      <a:srgbClr val="FFFFFF"/>
                    </a:solidFill>
                  </a:tcPr>
                </a:tc>
                <a:tc>
                  <a:txBody>
                    <a:bodyPr/>
                    <a:lstStyle/>
                    <a:p>
                      <a:pPr fontAlgn="t"/>
                      <a:r>
                        <a:rPr lang="fr-BE" sz="1100" b="0" u="none">
                          <a:solidFill>
                            <a:schemeClr val="tx1"/>
                          </a:solidFill>
                          <a:effectLst/>
                        </a:rPr>
                        <a:t>Similar to TWO.</a:t>
                      </a:r>
                    </a:p>
                  </a:txBody>
                  <a:tcPr marL="5638" marR="5638" marT="2819" marB="1410">
                    <a:lnL w="6350" cap="flat" cmpd="sng" algn="ctr">
                      <a:solidFill>
                        <a:srgbClr val="60C408"/>
                      </a:solidFill>
                      <a:prstDash val="solid"/>
                      <a:round/>
                      <a:headEnd type="none" w="med" len="med"/>
                      <a:tailEnd type="none" w="med" len="med"/>
                    </a:lnL>
                    <a:lnR w="6350" cap="flat" cmpd="sng" algn="ctr">
                      <a:solidFill>
                        <a:srgbClr val="60C408"/>
                      </a:solidFill>
                      <a:prstDash val="solid"/>
                      <a:round/>
                      <a:headEnd type="none" w="med" len="med"/>
                      <a:tailEnd type="none" w="med" len="med"/>
                    </a:lnR>
                    <a:lnT w="6350" cap="flat" cmpd="sng" algn="ctr">
                      <a:solidFill>
                        <a:srgbClr val="60C408"/>
                      </a:solidFill>
                      <a:prstDash val="solid"/>
                      <a:round/>
                      <a:headEnd type="none" w="med" len="med"/>
                      <a:tailEnd type="none" w="med" len="med"/>
                    </a:lnT>
                    <a:lnB w="6350" cap="flat" cmpd="sng" algn="ctr">
                      <a:solidFill>
                        <a:srgbClr val="40CF08"/>
                      </a:solidFill>
                      <a:prstDash val="solid"/>
                      <a:round/>
                      <a:headEnd type="none" w="med" len="med"/>
                      <a:tailEnd type="none" w="med" len="med"/>
                    </a:lnB>
                    <a:solidFill>
                      <a:srgbClr val="FFFFFF"/>
                    </a:solidFill>
                  </a:tcPr>
                </a:tc>
                <a:extLst>
                  <a:ext uri="{0D108BD9-81ED-4DB2-BD59-A6C34878D82A}">
                    <a16:rowId xmlns:a16="http://schemas.microsoft.com/office/drawing/2014/main" val="174612626"/>
                  </a:ext>
                </a:extLst>
              </a:tr>
              <a:tr h="1318130">
                <a:tc>
                  <a:txBody>
                    <a:bodyPr/>
                    <a:lstStyle/>
                    <a:p>
                      <a:pPr fontAlgn="t"/>
                      <a:r>
                        <a:rPr lang="fr-BE" sz="1100" b="0" u="none" dirty="0">
                          <a:solidFill>
                            <a:schemeClr val="tx1"/>
                          </a:solidFill>
                          <a:effectLst/>
                        </a:rPr>
                        <a:t>LOCAL_ONE</a:t>
                      </a:r>
                    </a:p>
                  </a:txBody>
                  <a:tcPr marL="5638" marR="5638" marT="2819" marB="1410">
                    <a:lnL w="6350" cap="flat" cmpd="sng" algn="ctr">
                      <a:solidFill>
                        <a:srgbClr val="40C508"/>
                      </a:solidFill>
                      <a:prstDash val="solid"/>
                      <a:round/>
                      <a:headEnd type="none" w="med" len="med"/>
                      <a:tailEnd type="none" w="med" len="med"/>
                    </a:lnL>
                    <a:lnR w="6350" cap="flat" cmpd="sng" algn="ctr">
                      <a:solidFill>
                        <a:srgbClr val="E0C808"/>
                      </a:solidFill>
                      <a:prstDash val="solid"/>
                      <a:round/>
                      <a:headEnd type="none" w="med" len="med"/>
                      <a:tailEnd type="none" w="med" len="med"/>
                    </a:lnR>
                    <a:lnT w="6350" cap="flat" cmpd="sng" algn="ctr">
                      <a:solidFill>
                        <a:srgbClr val="40C508"/>
                      </a:solidFill>
                      <a:prstDash val="solid"/>
                      <a:round/>
                      <a:headEnd type="none" w="med" len="med"/>
                      <a:tailEnd type="none" w="med" len="med"/>
                    </a:lnT>
                    <a:lnB w="6350" cap="flat" cmpd="sng" algn="ctr">
                      <a:solidFill>
                        <a:srgbClr val="E0CD08"/>
                      </a:solidFill>
                      <a:prstDash val="solid"/>
                      <a:round/>
                      <a:headEnd type="none" w="med" len="med"/>
                      <a:tailEnd type="none" w="med" len="med"/>
                    </a:lnB>
                    <a:solidFill>
                      <a:srgbClr val="FFFFFF"/>
                    </a:solidFill>
                  </a:tcPr>
                </a:tc>
                <a:tc>
                  <a:txBody>
                    <a:bodyPr/>
                    <a:lstStyle/>
                    <a:p>
                      <a:pPr fontAlgn="t"/>
                      <a:r>
                        <a:rPr lang="en-US" sz="1100" b="0" u="none" dirty="0">
                          <a:solidFill>
                            <a:schemeClr val="tx1"/>
                          </a:solidFill>
                          <a:effectLst/>
                        </a:rPr>
                        <a:t>A write must be sent to, and successfully acknowledged by, at least one replica node in the local datacenter.</a:t>
                      </a:r>
                    </a:p>
                  </a:txBody>
                  <a:tcPr marL="5638" marR="5638" marT="2819" marB="1410">
                    <a:lnL w="6350" cap="flat" cmpd="sng" algn="ctr">
                      <a:solidFill>
                        <a:srgbClr val="E0C808"/>
                      </a:solidFill>
                      <a:prstDash val="solid"/>
                      <a:round/>
                      <a:headEnd type="none" w="med" len="med"/>
                      <a:tailEnd type="none" w="med" len="med"/>
                    </a:lnL>
                    <a:lnR w="6350" cap="flat" cmpd="sng" algn="ctr">
                      <a:solidFill>
                        <a:srgbClr val="40CF08"/>
                      </a:solidFill>
                      <a:prstDash val="solid"/>
                      <a:round/>
                      <a:headEnd type="none" w="med" len="med"/>
                      <a:tailEnd type="none" w="med" len="med"/>
                    </a:lnR>
                    <a:lnT w="6350" cap="flat" cmpd="sng" algn="ctr">
                      <a:solidFill>
                        <a:srgbClr val="E0C808"/>
                      </a:solidFill>
                      <a:prstDash val="solid"/>
                      <a:round/>
                      <a:headEnd type="none" w="med" len="med"/>
                      <a:tailEnd type="none" w="med" len="med"/>
                    </a:lnT>
                    <a:lnB w="6350" cap="flat" cmpd="sng" algn="ctr">
                      <a:solidFill>
                        <a:srgbClr val="60D308"/>
                      </a:solidFill>
                      <a:prstDash val="solid"/>
                      <a:round/>
                      <a:headEnd type="none" w="med" len="med"/>
                      <a:tailEnd type="none" w="med" len="med"/>
                    </a:lnB>
                    <a:solidFill>
                      <a:srgbClr val="FFFFFF"/>
                    </a:solidFill>
                  </a:tcPr>
                </a:tc>
                <a:tc>
                  <a:txBody>
                    <a:bodyPr/>
                    <a:lstStyle/>
                    <a:p>
                      <a:pPr fontAlgn="t"/>
                      <a:r>
                        <a:rPr lang="en-US" sz="1100" b="0" u="none">
                          <a:solidFill>
                            <a:schemeClr val="tx1"/>
                          </a:solidFill>
                          <a:effectLst/>
                        </a:rPr>
                        <a:t>In a multiple datacenter clusters, a consistency level of ONE is often desirable, but cross-DC traffic is not. LOCAL_ONE accomplishes this. For security and quality reasons, you can use this consistency level in an offline datacenter to prevent automatic connection to online nodes in other datacenters if an offline node goes down.</a:t>
                      </a:r>
                    </a:p>
                  </a:txBody>
                  <a:tcPr marL="5638" marR="5638" marT="2819" marB="1410">
                    <a:lnL w="6350" cap="flat" cmpd="sng" algn="ctr">
                      <a:solidFill>
                        <a:srgbClr val="40CF08"/>
                      </a:solidFill>
                      <a:prstDash val="solid"/>
                      <a:round/>
                      <a:headEnd type="none" w="med" len="med"/>
                      <a:tailEnd type="none" w="med" len="med"/>
                    </a:lnL>
                    <a:lnR w="6350" cap="flat" cmpd="sng" algn="ctr">
                      <a:solidFill>
                        <a:srgbClr val="40CF08"/>
                      </a:solidFill>
                      <a:prstDash val="solid"/>
                      <a:round/>
                      <a:headEnd type="none" w="med" len="med"/>
                      <a:tailEnd type="none" w="med" len="med"/>
                    </a:lnR>
                    <a:lnT w="6350" cap="flat" cmpd="sng" algn="ctr">
                      <a:solidFill>
                        <a:srgbClr val="40CF08"/>
                      </a:solidFill>
                      <a:prstDash val="solid"/>
                      <a:round/>
                      <a:headEnd type="none" w="med" len="med"/>
                      <a:tailEnd type="none" w="med" len="med"/>
                    </a:lnT>
                    <a:lnB w="6350" cap="flat" cmpd="sng" algn="ctr">
                      <a:solidFill>
                        <a:srgbClr val="80D008"/>
                      </a:solidFill>
                      <a:prstDash val="solid"/>
                      <a:round/>
                      <a:headEnd type="none" w="med" len="med"/>
                      <a:tailEnd type="none" w="med" len="med"/>
                    </a:lnB>
                    <a:solidFill>
                      <a:srgbClr val="FFFFFF"/>
                    </a:solidFill>
                  </a:tcPr>
                </a:tc>
                <a:extLst>
                  <a:ext uri="{0D108BD9-81ED-4DB2-BD59-A6C34878D82A}">
                    <a16:rowId xmlns:a16="http://schemas.microsoft.com/office/drawing/2014/main" val="4199339674"/>
                  </a:ext>
                </a:extLst>
              </a:tr>
              <a:tr h="1091949">
                <a:tc>
                  <a:txBody>
                    <a:bodyPr/>
                    <a:lstStyle/>
                    <a:p>
                      <a:pPr fontAlgn="t"/>
                      <a:r>
                        <a:rPr lang="fr-BE" sz="1100" b="0" u="none">
                          <a:solidFill>
                            <a:schemeClr val="tx1"/>
                          </a:solidFill>
                          <a:effectLst/>
                        </a:rPr>
                        <a:t>ANY</a:t>
                      </a:r>
                    </a:p>
                  </a:txBody>
                  <a:tcPr marL="5638" marR="5638" marT="2819" marB="1410">
                    <a:lnL w="6350" cap="flat" cmpd="sng" algn="ctr">
                      <a:solidFill>
                        <a:srgbClr val="E0CD08"/>
                      </a:solidFill>
                      <a:prstDash val="solid"/>
                      <a:round/>
                      <a:headEnd type="none" w="med" len="med"/>
                      <a:tailEnd type="none" w="med" len="med"/>
                    </a:lnL>
                    <a:lnR w="6350" cap="flat" cmpd="sng" algn="ctr">
                      <a:solidFill>
                        <a:srgbClr val="60D308"/>
                      </a:solidFill>
                      <a:prstDash val="solid"/>
                      <a:round/>
                      <a:headEnd type="none" w="med" len="med"/>
                      <a:tailEnd type="none" w="med" len="med"/>
                    </a:lnR>
                    <a:lnT w="6350" cap="flat" cmpd="sng" algn="ctr">
                      <a:solidFill>
                        <a:srgbClr val="E0CD08"/>
                      </a:solidFill>
                      <a:prstDash val="solid"/>
                      <a:round/>
                      <a:headEnd type="none" w="med" len="med"/>
                      <a:tailEnd type="none" w="med" len="med"/>
                    </a:lnT>
                    <a:lnB w="6350" cap="flat" cmpd="sng" algn="ctr">
                      <a:solidFill>
                        <a:srgbClr val="E0CD08"/>
                      </a:solidFill>
                      <a:prstDash val="solid"/>
                      <a:round/>
                      <a:headEnd type="none" w="med" len="med"/>
                      <a:tailEnd type="none" w="med" len="med"/>
                    </a:lnB>
                    <a:solidFill>
                      <a:srgbClr val="FFFFFF"/>
                    </a:solidFill>
                  </a:tcPr>
                </a:tc>
                <a:tc>
                  <a:txBody>
                    <a:bodyPr/>
                    <a:lstStyle/>
                    <a:p>
                      <a:pPr fontAlgn="t"/>
                      <a:r>
                        <a:rPr lang="en-US" sz="1100" b="0" u="none">
                          <a:solidFill>
                            <a:schemeClr val="tx1"/>
                          </a:solidFill>
                          <a:effectLst/>
                        </a:rPr>
                        <a:t>A write must be written to at least one node. If all replica nodes for the given partition key are down, the write can still succeed after a </a:t>
                      </a:r>
                      <a:r>
                        <a:rPr lang="en-US" sz="1100" b="0" u="none" strike="noStrike">
                          <a:solidFill>
                            <a:schemeClr val="tx1"/>
                          </a:solidFill>
                          <a:effectLst/>
                          <a:hlinkClick r:id="rId8" tooltip="Describes hinted handoff, repair during write path."/>
                        </a:rPr>
                        <a:t>hinted handoff</a:t>
                      </a:r>
                      <a:r>
                        <a:rPr lang="en-US" sz="1100" b="0" u="none">
                          <a:solidFill>
                            <a:schemeClr val="tx1"/>
                          </a:solidFill>
                          <a:effectLst/>
                        </a:rPr>
                        <a:t> has been written. If all replica nodes are down at write time, an ANY write is not readable until the replica nodes for that partition have recovered.</a:t>
                      </a:r>
                    </a:p>
                  </a:txBody>
                  <a:tcPr marL="5638" marR="5638" marT="2819" marB="1410">
                    <a:lnL w="6350" cap="flat" cmpd="sng" algn="ctr">
                      <a:solidFill>
                        <a:srgbClr val="60D308"/>
                      </a:solidFill>
                      <a:prstDash val="solid"/>
                      <a:round/>
                      <a:headEnd type="none" w="med" len="med"/>
                      <a:tailEnd type="none" w="med" len="med"/>
                    </a:lnL>
                    <a:lnR w="6350" cap="flat" cmpd="sng" algn="ctr">
                      <a:solidFill>
                        <a:srgbClr val="80D008"/>
                      </a:solidFill>
                      <a:prstDash val="solid"/>
                      <a:round/>
                      <a:headEnd type="none" w="med" len="med"/>
                      <a:tailEnd type="none" w="med" len="med"/>
                    </a:lnR>
                    <a:lnT w="6350" cap="flat" cmpd="sng" algn="ctr">
                      <a:solidFill>
                        <a:srgbClr val="60D308"/>
                      </a:solidFill>
                      <a:prstDash val="solid"/>
                      <a:round/>
                      <a:headEnd type="none" w="med" len="med"/>
                      <a:tailEnd type="none" w="med" len="med"/>
                    </a:lnT>
                    <a:lnB w="6350" cap="flat" cmpd="sng" algn="ctr">
                      <a:solidFill>
                        <a:srgbClr val="60D308"/>
                      </a:solidFill>
                      <a:prstDash val="solid"/>
                      <a:round/>
                      <a:headEnd type="none" w="med" len="med"/>
                      <a:tailEnd type="none" w="med" len="med"/>
                    </a:lnB>
                    <a:solidFill>
                      <a:srgbClr val="FFFFFF"/>
                    </a:solidFill>
                  </a:tcPr>
                </a:tc>
                <a:tc>
                  <a:txBody>
                    <a:bodyPr/>
                    <a:lstStyle/>
                    <a:p>
                      <a:pPr fontAlgn="t"/>
                      <a:r>
                        <a:rPr lang="en-US" sz="1100" b="0" u="none" dirty="0">
                          <a:solidFill>
                            <a:schemeClr val="tx1"/>
                          </a:solidFill>
                          <a:effectLst/>
                        </a:rPr>
                        <a:t>Provides low latency and a guarantee that a write never fails. Delivers the lowest consistency and highest availability.</a:t>
                      </a:r>
                    </a:p>
                  </a:txBody>
                  <a:tcPr marL="5638" marR="5638" marT="2819" marB="1410">
                    <a:lnL w="6350" cap="flat" cmpd="sng" algn="ctr">
                      <a:solidFill>
                        <a:srgbClr val="80D008"/>
                      </a:solidFill>
                      <a:prstDash val="solid"/>
                      <a:round/>
                      <a:headEnd type="none" w="med" len="med"/>
                      <a:tailEnd type="none" w="med" len="med"/>
                    </a:lnL>
                    <a:lnR w="6350" cap="flat" cmpd="sng" algn="ctr">
                      <a:solidFill>
                        <a:srgbClr val="80D008"/>
                      </a:solidFill>
                      <a:prstDash val="solid"/>
                      <a:round/>
                      <a:headEnd type="none" w="med" len="med"/>
                      <a:tailEnd type="none" w="med" len="med"/>
                    </a:lnR>
                    <a:lnT w="6350" cap="flat" cmpd="sng" algn="ctr">
                      <a:solidFill>
                        <a:srgbClr val="80D008"/>
                      </a:solidFill>
                      <a:prstDash val="solid"/>
                      <a:round/>
                      <a:headEnd type="none" w="med" len="med"/>
                      <a:tailEnd type="none" w="med" len="med"/>
                    </a:lnT>
                    <a:lnB w="6350" cap="flat" cmpd="sng" algn="ctr">
                      <a:solidFill>
                        <a:srgbClr val="80D008"/>
                      </a:solidFill>
                      <a:prstDash val="solid"/>
                      <a:round/>
                      <a:headEnd type="none" w="med" len="med"/>
                      <a:tailEnd type="none" w="med" len="med"/>
                    </a:lnB>
                    <a:solidFill>
                      <a:srgbClr val="FFFFFF"/>
                    </a:solidFill>
                  </a:tcPr>
                </a:tc>
                <a:extLst>
                  <a:ext uri="{0D108BD9-81ED-4DB2-BD59-A6C34878D82A}">
                    <a16:rowId xmlns:a16="http://schemas.microsoft.com/office/drawing/2014/main" val="815661710"/>
                  </a:ext>
                </a:extLst>
              </a:tr>
            </a:tbl>
          </a:graphicData>
        </a:graphic>
      </p:graphicFrame>
    </p:spTree>
    <p:extLst>
      <p:ext uri="{BB962C8B-B14F-4D97-AF65-F5344CB8AC3E}">
        <p14:creationId xmlns:p14="http://schemas.microsoft.com/office/powerpoint/2010/main" val="23045993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673100" y="279400"/>
            <a:ext cx="4762500"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900" b="1" dirty="0" err="1" smtClean="0">
                <a:effectLst>
                  <a:outerShdw blurRad="38100" dist="38100" dir="2700000" algn="tl">
                    <a:srgbClr val="000000">
                      <a:alpha val="43137"/>
                    </a:srgbClr>
                  </a:outerShdw>
                </a:effectLst>
              </a:rPr>
              <a:t>Consistency</a:t>
            </a:r>
            <a:endParaRPr lang="fr-FR" sz="3900" dirty="0"/>
          </a:p>
        </p:txBody>
      </p:sp>
      <p:sp>
        <p:nvSpPr>
          <p:cNvPr id="5" name="Espace réservé du contenu 2"/>
          <p:cNvSpPr>
            <a:spLocks noGrp="1"/>
          </p:cNvSpPr>
          <p:nvPr>
            <p:ph idx="1"/>
          </p:nvPr>
        </p:nvSpPr>
        <p:spPr>
          <a:xfrm>
            <a:off x="673100" y="1762125"/>
            <a:ext cx="10515600" cy="4351338"/>
          </a:xfrm>
        </p:spPr>
        <p:txBody>
          <a:bodyPr/>
          <a:lstStyle/>
          <a:p>
            <a:pPr marL="0" indent="0">
              <a:buNone/>
            </a:pPr>
            <a:r>
              <a:rPr lang="fr-BE" dirty="0" err="1" smtClean="0"/>
              <a:t>Every</a:t>
            </a:r>
            <a:r>
              <a:rPr lang="fr-BE" dirty="0" smtClean="0"/>
              <a:t> </a:t>
            </a:r>
            <a:r>
              <a:rPr lang="fr-BE" dirty="0" err="1" smtClean="0"/>
              <a:t>read</a:t>
            </a:r>
            <a:r>
              <a:rPr lang="fr-BE" dirty="0" smtClean="0"/>
              <a:t> </a:t>
            </a:r>
            <a:r>
              <a:rPr lang="fr-BE" dirty="0" err="1" smtClean="0"/>
              <a:t>receives</a:t>
            </a:r>
            <a:r>
              <a:rPr lang="fr-BE" dirty="0" smtClean="0"/>
              <a:t> the </a:t>
            </a:r>
            <a:r>
              <a:rPr lang="fr-BE" dirty="0" err="1" smtClean="0"/>
              <a:t>most</a:t>
            </a:r>
            <a:r>
              <a:rPr lang="fr-BE" dirty="0" smtClean="0"/>
              <a:t> </a:t>
            </a:r>
            <a:r>
              <a:rPr lang="fr-BE" dirty="0" err="1" smtClean="0"/>
              <a:t>recent</a:t>
            </a:r>
            <a:r>
              <a:rPr lang="fr-BE" dirty="0" smtClean="0"/>
              <a:t> </a:t>
            </a:r>
            <a:r>
              <a:rPr lang="fr-BE" dirty="0" err="1" smtClean="0"/>
              <a:t>write</a:t>
            </a:r>
            <a:r>
              <a:rPr lang="fr-BE" dirty="0" smtClean="0"/>
              <a:t> (or an </a:t>
            </a:r>
            <a:r>
              <a:rPr lang="fr-BE" dirty="0" err="1" smtClean="0"/>
              <a:t>error</a:t>
            </a:r>
            <a:r>
              <a:rPr lang="fr-BE" dirty="0" smtClean="0"/>
              <a:t>)</a:t>
            </a:r>
            <a:br>
              <a:rPr lang="fr-BE" dirty="0" smtClean="0"/>
            </a:br>
            <a:r>
              <a:rPr lang="fr-BE" dirty="0" smtClean="0"/>
              <a:t/>
            </a:r>
            <a:br>
              <a:rPr lang="fr-BE" dirty="0" smtClean="0"/>
            </a:br>
            <a:r>
              <a:rPr lang="fr-BE" dirty="0" smtClean="0"/>
              <a:t/>
            </a:r>
            <a:br>
              <a:rPr lang="fr-BE" dirty="0" smtClean="0"/>
            </a:br>
            <a:endParaRPr lang="fr-BE" dirty="0"/>
          </a:p>
        </p:txBody>
      </p:sp>
      <p:sp>
        <p:nvSpPr>
          <p:cNvPr id="6" name="Ellipse 5"/>
          <p:cNvSpPr/>
          <p:nvPr/>
        </p:nvSpPr>
        <p:spPr>
          <a:xfrm>
            <a:off x="4784898" y="3199424"/>
            <a:ext cx="2670886" cy="271021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7" name="Ellipse 6"/>
          <p:cNvSpPr/>
          <p:nvPr/>
        </p:nvSpPr>
        <p:spPr>
          <a:xfrm>
            <a:off x="5014509" y="3749441"/>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8" name="Ellipse 7"/>
          <p:cNvSpPr/>
          <p:nvPr/>
        </p:nvSpPr>
        <p:spPr>
          <a:xfrm>
            <a:off x="6153316" y="3939175"/>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9" name="Ellipse 8"/>
          <p:cNvSpPr/>
          <p:nvPr/>
        </p:nvSpPr>
        <p:spPr>
          <a:xfrm>
            <a:off x="5358021" y="4742993"/>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0" name="Rectangle à coins arrondis 9"/>
          <p:cNvSpPr/>
          <p:nvPr/>
        </p:nvSpPr>
        <p:spPr>
          <a:xfrm>
            <a:off x="5163399" y="3939175"/>
            <a:ext cx="415636" cy="35533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smtClean="0"/>
              <a:t>d’</a:t>
            </a:r>
            <a:endParaRPr lang="fr-BE" dirty="0"/>
          </a:p>
        </p:txBody>
      </p:sp>
      <p:sp>
        <p:nvSpPr>
          <p:cNvPr id="11" name="Rectangle à coins arrondis 10"/>
          <p:cNvSpPr/>
          <p:nvPr/>
        </p:nvSpPr>
        <p:spPr>
          <a:xfrm>
            <a:off x="6394979" y="4116844"/>
            <a:ext cx="415636" cy="35533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smtClean="0"/>
              <a:t>d</a:t>
            </a:r>
            <a:endParaRPr lang="fr-BE" dirty="0"/>
          </a:p>
        </p:txBody>
      </p:sp>
      <p:sp>
        <p:nvSpPr>
          <p:cNvPr id="12" name="ZoneTexte 11"/>
          <p:cNvSpPr txBox="1"/>
          <p:nvPr/>
        </p:nvSpPr>
        <p:spPr>
          <a:xfrm>
            <a:off x="1075469" y="4894095"/>
            <a:ext cx="3307061" cy="1200329"/>
          </a:xfrm>
          <a:prstGeom prst="rect">
            <a:avLst/>
          </a:prstGeom>
          <a:noFill/>
        </p:spPr>
        <p:txBody>
          <a:bodyPr wrap="square" rtlCol="0">
            <a:spAutoFit/>
          </a:bodyPr>
          <a:lstStyle/>
          <a:p>
            <a:r>
              <a:rPr lang="fr-BE" dirty="0"/>
              <a:t>If a second client </a:t>
            </a:r>
            <a:r>
              <a:rPr lang="fr-BE" dirty="0" err="1"/>
              <a:t>app</a:t>
            </a:r>
            <a:r>
              <a:rPr lang="fr-BE" dirty="0"/>
              <a:t> </a:t>
            </a:r>
            <a:r>
              <a:rPr lang="fr-BE" dirty="0" err="1"/>
              <a:t>reads</a:t>
            </a:r>
            <a:r>
              <a:rPr lang="fr-BE" dirty="0"/>
              <a:t> d </a:t>
            </a:r>
            <a:r>
              <a:rPr lang="fr-BE" dirty="0" err="1"/>
              <a:t>before</a:t>
            </a:r>
            <a:r>
              <a:rPr lang="fr-BE" dirty="0"/>
              <a:t> the update on m2 </a:t>
            </a:r>
            <a:r>
              <a:rPr lang="fr-BE" dirty="0" err="1"/>
              <a:t>happens</a:t>
            </a:r>
            <a:r>
              <a:rPr lang="fr-BE" dirty="0"/>
              <a:t>, (s)</a:t>
            </a:r>
            <a:r>
              <a:rPr lang="fr-BE" dirty="0" err="1"/>
              <a:t>he</a:t>
            </a:r>
            <a:r>
              <a:rPr lang="fr-BE" dirty="0"/>
              <a:t> </a:t>
            </a:r>
            <a:r>
              <a:rPr lang="fr-BE" dirty="0" err="1"/>
              <a:t>risks</a:t>
            </a:r>
            <a:r>
              <a:rPr lang="fr-BE" dirty="0"/>
              <a:t> to </a:t>
            </a:r>
            <a:r>
              <a:rPr lang="fr-BE" dirty="0" err="1"/>
              <a:t>read</a:t>
            </a:r>
            <a:r>
              <a:rPr lang="fr-BE" dirty="0"/>
              <a:t> an </a:t>
            </a:r>
            <a:r>
              <a:rPr lang="fr-BE" dirty="0" err="1"/>
              <a:t>outdated</a:t>
            </a:r>
            <a:r>
              <a:rPr lang="fr-BE" dirty="0"/>
              <a:t> value</a:t>
            </a:r>
          </a:p>
        </p:txBody>
      </p:sp>
      <p:sp>
        <p:nvSpPr>
          <p:cNvPr id="13" name="ZoneTexte 12"/>
          <p:cNvSpPr txBox="1"/>
          <p:nvPr/>
        </p:nvSpPr>
        <p:spPr>
          <a:xfrm>
            <a:off x="5232626" y="3443831"/>
            <a:ext cx="871089" cy="369332"/>
          </a:xfrm>
          <a:prstGeom prst="rect">
            <a:avLst/>
          </a:prstGeom>
          <a:noFill/>
        </p:spPr>
        <p:txBody>
          <a:bodyPr wrap="square" rtlCol="0">
            <a:spAutoFit/>
          </a:bodyPr>
          <a:lstStyle/>
          <a:p>
            <a:r>
              <a:rPr lang="fr-BE" dirty="0" smtClean="0"/>
              <a:t>m1</a:t>
            </a:r>
            <a:endParaRPr lang="fr-BE" dirty="0"/>
          </a:p>
        </p:txBody>
      </p:sp>
      <p:sp>
        <p:nvSpPr>
          <p:cNvPr id="14" name="ZoneTexte 13"/>
          <p:cNvSpPr txBox="1"/>
          <p:nvPr/>
        </p:nvSpPr>
        <p:spPr>
          <a:xfrm>
            <a:off x="6343560" y="3602715"/>
            <a:ext cx="871089" cy="369332"/>
          </a:xfrm>
          <a:prstGeom prst="rect">
            <a:avLst/>
          </a:prstGeom>
          <a:noFill/>
        </p:spPr>
        <p:txBody>
          <a:bodyPr wrap="square" rtlCol="0">
            <a:spAutoFit/>
          </a:bodyPr>
          <a:lstStyle/>
          <a:p>
            <a:r>
              <a:rPr lang="fr-BE" dirty="0" smtClean="0"/>
              <a:t>m2</a:t>
            </a:r>
            <a:endParaRPr lang="fr-BE" dirty="0"/>
          </a:p>
        </p:txBody>
      </p:sp>
      <p:sp>
        <p:nvSpPr>
          <p:cNvPr id="15" name="ZoneTexte 14"/>
          <p:cNvSpPr txBox="1"/>
          <p:nvPr/>
        </p:nvSpPr>
        <p:spPr>
          <a:xfrm>
            <a:off x="5603974" y="5526355"/>
            <a:ext cx="871089" cy="369332"/>
          </a:xfrm>
          <a:prstGeom prst="rect">
            <a:avLst/>
          </a:prstGeom>
          <a:noFill/>
        </p:spPr>
        <p:txBody>
          <a:bodyPr wrap="square" rtlCol="0">
            <a:spAutoFit/>
          </a:bodyPr>
          <a:lstStyle/>
          <a:p>
            <a:r>
              <a:rPr lang="fr-BE" smtClean="0"/>
              <a:t>m3</a:t>
            </a:r>
            <a:endParaRPr lang="fr-BE" dirty="0"/>
          </a:p>
        </p:txBody>
      </p:sp>
      <p:pic>
        <p:nvPicPr>
          <p:cNvPr id="16" name="Picture 2" descr="Developer Icons - Download Free Vector Icons | Noun Proj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2113" y="3635631"/>
            <a:ext cx="962426" cy="962426"/>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Connecteur droit avec flèche 16"/>
          <p:cNvCxnSpPr>
            <a:stCxn id="16" idx="3"/>
            <a:endCxn id="10" idx="1"/>
          </p:cNvCxnSpPr>
          <p:nvPr/>
        </p:nvCxnSpPr>
        <p:spPr>
          <a:xfrm>
            <a:off x="4284539" y="4116844"/>
            <a:ext cx="87886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ZoneTexte 18"/>
          <p:cNvSpPr txBox="1"/>
          <p:nvPr/>
        </p:nvSpPr>
        <p:spPr>
          <a:xfrm>
            <a:off x="4161164" y="3785011"/>
            <a:ext cx="938270" cy="369332"/>
          </a:xfrm>
          <a:prstGeom prst="rect">
            <a:avLst/>
          </a:prstGeom>
          <a:noFill/>
        </p:spPr>
        <p:txBody>
          <a:bodyPr wrap="none" rtlCol="0">
            <a:spAutoFit/>
          </a:bodyPr>
          <a:lstStyle/>
          <a:p>
            <a:r>
              <a:rPr lang="fr-BE" dirty="0" smtClean="0"/>
              <a:t>updates</a:t>
            </a:r>
            <a:endParaRPr lang="fr-BE" dirty="0"/>
          </a:p>
        </p:txBody>
      </p:sp>
      <p:pic>
        <p:nvPicPr>
          <p:cNvPr id="18" name="Picture 2" descr="Developer Icons - Download Free Vector Icons | Noun Proj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6985" y="3813300"/>
            <a:ext cx="962426" cy="962426"/>
          </a:xfrm>
          <a:prstGeom prst="rect">
            <a:avLst/>
          </a:prstGeom>
          <a:noFill/>
          <a:extLst>
            <a:ext uri="{909E8E84-426E-40DD-AFC4-6F175D3DCCD1}">
              <a14:hiddenFill xmlns:a14="http://schemas.microsoft.com/office/drawing/2010/main">
                <a:solidFill>
                  <a:srgbClr val="FFFFFF"/>
                </a:solidFill>
              </a14:hiddenFill>
            </a:ext>
          </a:extLst>
        </p:spPr>
      </p:pic>
      <p:sp>
        <p:nvSpPr>
          <p:cNvPr id="20" name="ZoneTexte 19"/>
          <p:cNvSpPr txBox="1"/>
          <p:nvPr/>
        </p:nvSpPr>
        <p:spPr>
          <a:xfrm>
            <a:off x="7381936" y="3996010"/>
            <a:ext cx="699422" cy="369332"/>
          </a:xfrm>
          <a:prstGeom prst="rect">
            <a:avLst/>
          </a:prstGeom>
          <a:noFill/>
        </p:spPr>
        <p:txBody>
          <a:bodyPr wrap="square" rtlCol="0">
            <a:spAutoFit/>
          </a:bodyPr>
          <a:lstStyle/>
          <a:p>
            <a:r>
              <a:rPr lang="fr-BE" dirty="0" err="1" smtClean="0"/>
              <a:t>reads</a:t>
            </a:r>
            <a:endParaRPr lang="fr-BE" dirty="0"/>
          </a:p>
        </p:txBody>
      </p:sp>
      <p:cxnSp>
        <p:nvCxnSpPr>
          <p:cNvPr id="21" name="Connecteur droit avec flèche 20"/>
          <p:cNvCxnSpPr>
            <a:stCxn id="18" idx="1"/>
            <a:endCxn id="11" idx="3"/>
          </p:cNvCxnSpPr>
          <p:nvPr/>
        </p:nvCxnSpPr>
        <p:spPr>
          <a:xfrm flipH="1">
            <a:off x="6810615" y="4294513"/>
            <a:ext cx="124637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757413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7" y="986965"/>
            <a:ext cx="11089037" cy="4401205"/>
          </a:xfrm>
          <a:prstGeom prst="rect">
            <a:avLst/>
          </a:prstGeom>
          <a:noFill/>
        </p:spPr>
        <p:txBody>
          <a:bodyPr wrap="square" rtlCol="0">
            <a:spAutoFit/>
          </a:bodyPr>
          <a:lstStyle/>
          <a:p>
            <a:r>
              <a:rPr lang="fr-BE" sz="2400" b="1" dirty="0" err="1" smtClean="0"/>
              <a:t>Tunable</a:t>
            </a:r>
            <a:r>
              <a:rPr lang="fr-BE" sz="2400" b="1" dirty="0" smtClean="0"/>
              <a:t> </a:t>
            </a:r>
            <a:r>
              <a:rPr lang="fr-BE" sz="2400" b="1" dirty="0" err="1" smtClean="0"/>
              <a:t>consistency</a:t>
            </a:r>
            <a:r>
              <a:rPr lang="fr-BE" sz="2400" b="1" dirty="0" smtClean="0"/>
              <a:t> at the application </a:t>
            </a:r>
            <a:r>
              <a:rPr lang="fr-BE" sz="2400" b="1" dirty="0" err="1" smtClean="0"/>
              <a:t>level</a:t>
            </a:r>
            <a:r>
              <a:rPr lang="fr-BE" sz="2400" b="1" dirty="0" smtClean="0"/>
              <a:t/>
            </a:r>
            <a:br>
              <a:rPr lang="fr-BE" sz="2400" b="1" dirty="0" smtClean="0"/>
            </a:br>
            <a:endParaRPr lang="fr-BE" sz="2400" b="1" dirty="0" smtClean="0"/>
          </a:p>
          <a:p>
            <a:endParaRPr lang="fr-BE" sz="2400" b="1" dirty="0" smtClean="0"/>
          </a:p>
          <a:p>
            <a:pPr marL="285750" indent="-285750">
              <a:buFont typeface="Arial" panose="020B0604020202020204" pitchFamily="34" charset="0"/>
              <a:buChar char="•"/>
            </a:pPr>
            <a:r>
              <a:rPr lang="fr-BE" dirty="0"/>
              <a:t>By default, Cassandra </a:t>
            </a:r>
            <a:r>
              <a:rPr lang="fr-BE" dirty="0" err="1"/>
              <a:t>offers</a:t>
            </a:r>
            <a:r>
              <a:rPr lang="fr-BE" dirty="0"/>
              <a:t> </a:t>
            </a:r>
            <a:r>
              <a:rPr lang="fr-BE" b="1" u="sng" dirty="0"/>
              <a:t>P</a:t>
            </a:r>
            <a:r>
              <a:rPr lang="fr-BE" dirty="0"/>
              <a:t>artition-</a:t>
            </a:r>
            <a:r>
              <a:rPr lang="fr-BE" dirty="0" err="1"/>
              <a:t>tolerance</a:t>
            </a:r>
            <a:r>
              <a:rPr lang="fr-BE" dirty="0"/>
              <a:t> and data </a:t>
            </a:r>
            <a:r>
              <a:rPr lang="fr-BE" b="1" u="sng" dirty="0" err="1"/>
              <a:t>A</a:t>
            </a:r>
            <a:r>
              <a:rPr lang="fr-BE" dirty="0" err="1"/>
              <a:t>vailability</a:t>
            </a:r>
            <a:r>
              <a:rPr lang="fr-BE" dirty="0"/>
              <a:t> at the </a:t>
            </a:r>
            <a:r>
              <a:rPr lang="fr-BE" dirty="0" err="1"/>
              <a:t>detriment</a:t>
            </a:r>
            <a:r>
              <a:rPr lang="fr-BE" dirty="0"/>
              <a:t> of the data </a:t>
            </a:r>
            <a:r>
              <a:rPr lang="fr-BE" b="1" u="sng" dirty="0" err="1"/>
              <a:t>C</a:t>
            </a:r>
            <a:r>
              <a:rPr lang="fr-BE" dirty="0" err="1"/>
              <a:t>onsistency</a:t>
            </a:r>
            <a:r>
              <a:rPr lang="fr-BE" dirty="0"/>
              <a:t> </a:t>
            </a:r>
          </a:p>
          <a:p>
            <a:r>
              <a:rPr lang="fr-BE" dirty="0">
                <a:sym typeface="Wingdings" panose="05000000000000000000" pitchFamily="2" charset="2"/>
              </a:rPr>
              <a:t>      </a:t>
            </a:r>
            <a:r>
              <a:rPr lang="fr-BE" b="1" dirty="0">
                <a:sym typeface="Wingdings" panose="05000000000000000000" pitchFamily="2" charset="2"/>
              </a:rPr>
              <a:t>AP &gt; C</a:t>
            </a:r>
            <a:endParaRPr lang="fr-BE" sz="2000" b="1" dirty="0"/>
          </a:p>
          <a:p>
            <a:pPr marL="342900" indent="-342900">
              <a:buFont typeface="Wingdings" panose="05000000000000000000" pitchFamily="2" charset="2"/>
              <a:buChar char="è"/>
            </a:pPr>
            <a:endParaRPr lang="fr-BE" sz="2000" b="1" dirty="0">
              <a:sym typeface="Wingdings" panose="05000000000000000000" pitchFamily="2" charset="2"/>
            </a:endParaRPr>
          </a:p>
          <a:p>
            <a:endParaRPr lang="en-US" sz="2000" dirty="0" smtClean="0"/>
          </a:p>
          <a:p>
            <a:pPr marL="342900" indent="-342900">
              <a:buFont typeface="Arial" panose="020B0604020202020204" pitchFamily="34" charset="0"/>
              <a:buChar char="•"/>
            </a:pPr>
            <a:r>
              <a:rPr lang="en-US" dirty="0" smtClean="0"/>
              <a:t>However, consistency </a:t>
            </a:r>
            <a:r>
              <a:rPr lang="en-US" dirty="0"/>
              <a:t>levels in Cassandra can be configured to </a:t>
            </a:r>
            <a:r>
              <a:rPr lang="en-US" b="1" dirty="0"/>
              <a:t>manage availability vs. data </a:t>
            </a:r>
            <a:r>
              <a:rPr lang="en-US" b="1" dirty="0" smtClean="0"/>
              <a:t>consistency</a:t>
            </a:r>
            <a:r>
              <a:rPr lang="en-US" dirty="0" smtClean="0"/>
              <a:t>.</a:t>
            </a:r>
            <a:endParaRPr lang="fr-BE" sz="2000" b="1" dirty="0"/>
          </a:p>
          <a:p>
            <a:r>
              <a:rPr lang="fr-BE" sz="2400" b="1" dirty="0" smtClean="0"/>
              <a:t/>
            </a:r>
            <a:br>
              <a:rPr lang="fr-BE" sz="2400" b="1" dirty="0" smtClean="0"/>
            </a:br>
            <a:r>
              <a:rPr lang="fr-BE" b="1" u="sng" dirty="0" smtClean="0"/>
              <a:t/>
            </a:r>
            <a:br>
              <a:rPr lang="fr-BE" b="1" u="sng" dirty="0" smtClean="0"/>
            </a:br>
            <a:endParaRPr lang="fr-BE" b="1" u="sng" dirty="0" smtClean="0"/>
          </a:p>
          <a:p>
            <a:endParaRPr lang="fr-BE" dirty="0" smtClean="0"/>
          </a:p>
          <a:p>
            <a:endParaRPr lang="en-US" dirty="0" smtClean="0"/>
          </a:p>
          <a:p>
            <a:endParaRPr lang="fr-BE" dirty="0"/>
          </a:p>
        </p:txBody>
      </p:sp>
      <p:sp>
        <p:nvSpPr>
          <p:cNvPr id="6" name="Titre 1"/>
          <p:cNvSpPr txBox="1">
            <a:spLocks/>
          </p:cNvSpPr>
          <p:nvPr/>
        </p:nvSpPr>
        <p:spPr>
          <a:xfrm>
            <a:off x="720805" y="279400"/>
            <a:ext cx="10283798"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a:t>
            </a:r>
            <a:r>
              <a:rPr lang="fr-FR" sz="3600" b="1" dirty="0" smtClean="0">
                <a:effectLst>
                  <a:outerShdw blurRad="38100" dist="38100" dir="2700000" algn="tl">
                    <a:srgbClr val="000000">
                      <a:alpha val="43137"/>
                    </a:srgbClr>
                  </a:outerShdw>
                </a:effectLst>
              </a:rPr>
              <a:t>#6 Transaction</a:t>
            </a:r>
            <a:endParaRPr lang="fr-FR" sz="3600" dirty="0"/>
          </a:p>
        </p:txBody>
      </p:sp>
      <p:pic>
        <p:nvPicPr>
          <p:cNvPr id="5" name="Image 4"/>
          <p:cNvPicPr>
            <a:picLocks noChangeAspect="1"/>
          </p:cNvPicPr>
          <p:nvPr/>
        </p:nvPicPr>
        <p:blipFill>
          <a:blip r:embed="rId2"/>
          <a:stretch>
            <a:fillRect/>
          </a:stretch>
        </p:blipFill>
        <p:spPr>
          <a:xfrm>
            <a:off x="914815" y="4232689"/>
            <a:ext cx="10382250" cy="2171700"/>
          </a:xfrm>
          <a:prstGeom prst="rect">
            <a:avLst/>
          </a:prstGeom>
          <a:ln w="41275">
            <a:solidFill>
              <a:schemeClr val="accent5">
                <a:lumMod val="75000"/>
              </a:schemeClr>
            </a:solidFill>
          </a:ln>
          <a:effectLst>
            <a:outerShdw blurRad="50800" dist="38100" algn="l" rotWithShape="0">
              <a:prstClr val="black">
                <a:alpha val="40000"/>
              </a:prstClr>
            </a:outerShdw>
          </a:effectLst>
        </p:spPr>
      </p:pic>
      <p:sp>
        <p:nvSpPr>
          <p:cNvPr id="2" name="Rectangle 1"/>
          <p:cNvSpPr/>
          <p:nvPr/>
        </p:nvSpPr>
        <p:spPr>
          <a:xfrm>
            <a:off x="7192204" y="3610550"/>
            <a:ext cx="4104861" cy="556592"/>
          </a:xfrm>
          <a:prstGeom prst="rect">
            <a:avLst/>
          </a:prstGeom>
          <a:solidFill>
            <a:schemeClr val="bg1"/>
          </a:solidFill>
          <a:ln w="730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smtClean="0">
                <a:solidFill>
                  <a:schemeClr val="tx1"/>
                </a:solidFill>
              </a:rPr>
              <a:t>« insert </a:t>
            </a:r>
            <a:r>
              <a:rPr lang="fr-BE" dirty="0" err="1" smtClean="0">
                <a:solidFill>
                  <a:schemeClr val="tx1"/>
                </a:solidFill>
              </a:rPr>
              <a:t>into</a:t>
            </a:r>
            <a:r>
              <a:rPr lang="fr-BE" dirty="0" smtClean="0">
                <a:solidFill>
                  <a:schemeClr val="tx1"/>
                </a:solidFill>
              </a:rPr>
              <a:t> Customer (…) values (…); »</a:t>
            </a:r>
            <a:endParaRPr lang="fr-BE" dirty="0">
              <a:solidFill>
                <a:schemeClr val="tx1"/>
              </a:solidFill>
            </a:endParaRPr>
          </a:p>
        </p:txBody>
      </p:sp>
      <p:sp>
        <p:nvSpPr>
          <p:cNvPr id="3" name="Virage 2"/>
          <p:cNvSpPr/>
          <p:nvPr/>
        </p:nvSpPr>
        <p:spPr>
          <a:xfrm>
            <a:off x="5487915" y="3700003"/>
            <a:ext cx="1610139" cy="622139"/>
          </a:xfrm>
          <a:prstGeom prst="ben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solidFill>
                <a:schemeClr val="tx1"/>
              </a:solidFill>
            </a:endParaRPr>
          </a:p>
        </p:txBody>
      </p:sp>
      <p:cxnSp>
        <p:nvCxnSpPr>
          <p:cNvPr id="8" name="Connecteur droit 7"/>
          <p:cNvCxnSpPr/>
          <p:nvPr/>
        </p:nvCxnSpPr>
        <p:spPr>
          <a:xfrm>
            <a:off x="4563576" y="4559801"/>
            <a:ext cx="2052000" cy="0"/>
          </a:xfrm>
          <a:prstGeom prst="line">
            <a:avLst/>
          </a:prstGeom>
          <a:ln w="53975">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192204" y="5817439"/>
            <a:ext cx="4104861" cy="556592"/>
          </a:xfrm>
          <a:prstGeom prst="rect">
            <a:avLst/>
          </a:prstGeom>
          <a:solidFill>
            <a:schemeClr val="bg1"/>
          </a:solidFill>
          <a:ln w="730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err="1" smtClean="0">
                <a:solidFill>
                  <a:schemeClr val="tx1"/>
                </a:solidFill>
              </a:rPr>
              <a:t>Consistency</a:t>
            </a:r>
            <a:r>
              <a:rPr lang="fr-BE" dirty="0" smtClean="0">
                <a:solidFill>
                  <a:schemeClr val="tx1"/>
                </a:solidFill>
              </a:rPr>
              <a:t> </a:t>
            </a:r>
            <a:r>
              <a:rPr lang="fr-BE" dirty="0" err="1" smtClean="0">
                <a:solidFill>
                  <a:schemeClr val="tx1"/>
                </a:solidFill>
              </a:rPr>
              <a:t>level</a:t>
            </a:r>
            <a:r>
              <a:rPr lang="fr-BE" dirty="0" smtClean="0">
                <a:solidFill>
                  <a:schemeClr val="tx1"/>
                </a:solidFill>
              </a:rPr>
              <a:t> </a:t>
            </a:r>
            <a:r>
              <a:rPr lang="fr-BE" dirty="0" err="1" smtClean="0">
                <a:solidFill>
                  <a:schemeClr val="tx1"/>
                </a:solidFill>
              </a:rPr>
              <a:t>that</a:t>
            </a:r>
            <a:r>
              <a:rPr lang="fr-BE" dirty="0" smtClean="0">
                <a:solidFill>
                  <a:schemeClr val="tx1"/>
                </a:solidFill>
              </a:rPr>
              <a:t> the insert </a:t>
            </a:r>
            <a:r>
              <a:rPr lang="fr-BE" dirty="0" err="1" smtClean="0">
                <a:solidFill>
                  <a:schemeClr val="tx1"/>
                </a:solidFill>
              </a:rPr>
              <a:t>statement</a:t>
            </a:r>
            <a:r>
              <a:rPr lang="fr-BE" dirty="0" smtClean="0">
                <a:solidFill>
                  <a:schemeClr val="tx1"/>
                </a:solidFill>
              </a:rPr>
              <a:t> </a:t>
            </a:r>
            <a:r>
              <a:rPr lang="fr-BE" dirty="0" err="1" smtClean="0">
                <a:solidFill>
                  <a:schemeClr val="tx1"/>
                </a:solidFill>
              </a:rPr>
              <a:t>execution</a:t>
            </a:r>
            <a:r>
              <a:rPr lang="fr-BE" dirty="0" smtClean="0">
                <a:solidFill>
                  <a:schemeClr val="tx1"/>
                </a:solidFill>
              </a:rPr>
              <a:t> has to respect</a:t>
            </a:r>
            <a:endParaRPr lang="fr-BE" dirty="0">
              <a:solidFill>
                <a:schemeClr val="tx1"/>
              </a:solidFill>
            </a:endParaRPr>
          </a:p>
        </p:txBody>
      </p:sp>
      <p:sp>
        <p:nvSpPr>
          <p:cNvPr id="11" name="Flèche vers le bas 10"/>
          <p:cNvSpPr/>
          <p:nvPr/>
        </p:nvSpPr>
        <p:spPr>
          <a:xfrm>
            <a:off x="9372600" y="4647211"/>
            <a:ext cx="347869" cy="1071413"/>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cxnSp>
        <p:nvCxnSpPr>
          <p:cNvPr id="12" name="Connecteur droit 11"/>
          <p:cNvCxnSpPr/>
          <p:nvPr/>
        </p:nvCxnSpPr>
        <p:spPr>
          <a:xfrm>
            <a:off x="6864117" y="4563047"/>
            <a:ext cx="3600000" cy="0"/>
          </a:xfrm>
          <a:prstGeom prst="line">
            <a:avLst/>
          </a:prstGeom>
          <a:ln w="53975">
            <a:solidFill>
              <a:schemeClr val="accent5"/>
            </a:solidFill>
          </a:ln>
        </p:spPr>
        <p:style>
          <a:lnRef idx="1">
            <a:schemeClr val="accent1"/>
          </a:lnRef>
          <a:fillRef idx="0">
            <a:schemeClr val="accent1"/>
          </a:fillRef>
          <a:effectRef idx="0">
            <a:schemeClr val="accent1"/>
          </a:effectRef>
          <a:fontRef idx="minor">
            <a:schemeClr val="tx1"/>
          </a:fontRef>
        </p:style>
      </p:cxnSp>
      <p:graphicFrame>
        <p:nvGraphicFramePr>
          <p:cNvPr id="13" name="Tableau 12"/>
          <p:cNvGraphicFramePr>
            <a:graphicFrameLocks noGrp="1"/>
          </p:cNvGraphicFramePr>
          <p:nvPr>
            <p:extLst/>
          </p:nvPr>
        </p:nvGraphicFramePr>
        <p:xfrm>
          <a:off x="1317543" y="25401"/>
          <a:ext cx="9375858" cy="6794883"/>
        </p:xfrm>
        <a:graphic>
          <a:graphicData uri="http://schemas.openxmlformats.org/drawingml/2006/table">
            <a:tbl>
              <a:tblPr/>
              <a:tblGrid>
                <a:gridCol w="1247857">
                  <a:extLst>
                    <a:ext uri="{9D8B030D-6E8A-4147-A177-3AD203B41FA5}">
                      <a16:colId xmlns:a16="http://schemas.microsoft.com/office/drawing/2014/main" val="1871368110"/>
                    </a:ext>
                  </a:extLst>
                </a:gridCol>
                <a:gridCol w="3549836">
                  <a:extLst>
                    <a:ext uri="{9D8B030D-6E8A-4147-A177-3AD203B41FA5}">
                      <a16:colId xmlns:a16="http://schemas.microsoft.com/office/drawing/2014/main" val="3535720061"/>
                    </a:ext>
                  </a:extLst>
                </a:gridCol>
                <a:gridCol w="4578165">
                  <a:extLst>
                    <a:ext uri="{9D8B030D-6E8A-4147-A177-3AD203B41FA5}">
                      <a16:colId xmlns:a16="http://schemas.microsoft.com/office/drawing/2014/main" val="4045479327"/>
                    </a:ext>
                  </a:extLst>
                </a:gridCol>
              </a:tblGrid>
              <a:tr h="173904">
                <a:tc gridSpan="3">
                  <a:txBody>
                    <a:bodyPr/>
                    <a:lstStyle/>
                    <a:p>
                      <a:r>
                        <a:rPr lang="fr-BE" sz="1100" b="1" u="none" dirty="0">
                          <a:solidFill>
                            <a:schemeClr val="tx1"/>
                          </a:solidFill>
                          <a:effectLst/>
                        </a:rPr>
                        <a:t>Write </a:t>
                      </a:r>
                      <a:r>
                        <a:rPr lang="fr-BE" sz="1100" b="1" u="none" dirty="0" err="1">
                          <a:solidFill>
                            <a:schemeClr val="tx1"/>
                          </a:solidFill>
                          <a:effectLst/>
                        </a:rPr>
                        <a:t>Consistency</a:t>
                      </a:r>
                      <a:r>
                        <a:rPr lang="fr-BE" sz="1100" b="1" u="none" dirty="0">
                          <a:solidFill>
                            <a:schemeClr val="tx1"/>
                          </a:solidFill>
                          <a:effectLst/>
                        </a:rPr>
                        <a:t> Levels</a:t>
                      </a:r>
                    </a:p>
                  </a:txBody>
                  <a:tcPr marL="10149" marR="10149" marT="5074" marB="5074" anchor="ctr">
                    <a:solidFill>
                      <a:srgbClr val="FFFFFF"/>
                    </a:solidFill>
                  </a:tcPr>
                </a:tc>
                <a:tc hMerge="1">
                  <a:txBody>
                    <a:bodyPr/>
                    <a:lstStyle/>
                    <a:p>
                      <a:endParaRPr lang="fr-BE"/>
                    </a:p>
                  </a:txBody>
                  <a:tcPr/>
                </a:tc>
                <a:tc hMerge="1">
                  <a:txBody>
                    <a:bodyPr/>
                    <a:lstStyle/>
                    <a:p>
                      <a:endParaRPr lang="fr-BE"/>
                    </a:p>
                  </a:txBody>
                  <a:tcPr/>
                </a:tc>
                <a:extLst>
                  <a:ext uri="{0D108BD9-81ED-4DB2-BD59-A6C34878D82A}">
                    <a16:rowId xmlns:a16="http://schemas.microsoft.com/office/drawing/2014/main" val="3790520193"/>
                  </a:ext>
                </a:extLst>
              </a:tr>
              <a:tr h="173904">
                <a:tc>
                  <a:txBody>
                    <a:bodyPr/>
                    <a:lstStyle/>
                    <a:p>
                      <a:pPr algn="l" fontAlgn="t"/>
                      <a:r>
                        <a:rPr lang="fr-BE" sz="1100" b="0" u="none">
                          <a:solidFill>
                            <a:schemeClr val="tx1"/>
                          </a:solidFill>
                          <a:effectLst/>
                        </a:rPr>
                        <a:t>Level</a:t>
                      </a:r>
                    </a:p>
                  </a:txBody>
                  <a:tcPr marL="10149" marR="10149" marT="5074" marB="5074">
                    <a:lnL w="6350" cap="flat" cmpd="sng" algn="ctr">
                      <a:solidFill>
                        <a:srgbClr val="601D09"/>
                      </a:solidFill>
                      <a:prstDash val="solid"/>
                      <a:round/>
                      <a:headEnd type="none" w="med" len="med"/>
                      <a:tailEnd type="none" w="med" len="med"/>
                    </a:lnL>
                    <a:lnR w="6350" cap="flat" cmpd="sng" algn="ctr">
                      <a:solidFill>
                        <a:srgbClr val="601D09"/>
                      </a:solidFill>
                      <a:prstDash val="solid"/>
                      <a:round/>
                      <a:headEnd type="none" w="med" len="med"/>
                      <a:tailEnd type="none" w="med" len="med"/>
                    </a:lnR>
                    <a:lnB w="6350" cap="flat" cmpd="sng" algn="ctr">
                      <a:solidFill>
                        <a:srgbClr val="A01E09"/>
                      </a:solidFill>
                      <a:prstDash val="solid"/>
                      <a:round/>
                      <a:headEnd type="none" w="med" len="med"/>
                      <a:tailEnd type="none" w="med" len="med"/>
                    </a:lnB>
                    <a:solidFill>
                      <a:srgbClr val="C8CBD3"/>
                    </a:solidFill>
                  </a:tcPr>
                </a:tc>
                <a:tc>
                  <a:txBody>
                    <a:bodyPr/>
                    <a:lstStyle/>
                    <a:p>
                      <a:pPr algn="l" fontAlgn="t"/>
                      <a:r>
                        <a:rPr lang="fr-BE" sz="1100" b="0" u="none" dirty="0">
                          <a:solidFill>
                            <a:schemeClr val="tx1"/>
                          </a:solidFill>
                          <a:effectLst/>
                        </a:rPr>
                        <a:t>Description</a:t>
                      </a:r>
                    </a:p>
                  </a:txBody>
                  <a:tcPr marL="10149" marR="10149" marT="5074" marB="5074">
                    <a:lnL w="6350" cap="flat" cmpd="sng" algn="ctr">
                      <a:solidFill>
                        <a:srgbClr val="601D09"/>
                      </a:solidFill>
                      <a:prstDash val="solid"/>
                      <a:round/>
                      <a:headEnd type="none" w="med" len="med"/>
                      <a:tailEnd type="none" w="med" len="med"/>
                    </a:lnL>
                    <a:lnR w="6350" cap="flat" cmpd="sng" algn="ctr">
                      <a:solidFill>
                        <a:srgbClr val="E01E09"/>
                      </a:solidFill>
                      <a:prstDash val="solid"/>
                      <a:round/>
                      <a:headEnd type="none" w="med" len="med"/>
                      <a:tailEnd type="none" w="med" len="med"/>
                    </a:lnR>
                    <a:lnT w="6350" cap="flat" cmpd="sng" algn="ctr">
                      <a:solidFill>
                        <a:srgbClr val="601D09"/>
                      </a:solidFill>
                      <a:prstDash val="solid"/>
                      <a:round/>
                      <a:headEnd type="none" w="med" len="med"/>
                      <a:tailEnd type="none" w="med" len="med"/>
                    </a:lnT>
                    <a:lnB w="6350" cap="flat" cmpd="sng" algn="ctr">
                      <a:solidFill>
                        <a:srgbClr val="402309"/>
                      </a:solidFill>
                      <a:prstDash val="solid"/>
                      <a:round/>
                      <a:headEnd type="none" w="med" len="med"/>
                      <a:tailEnd type="none" w="med" len="med"/>
                    </a:lnB>
                    <a:solidFill>
                      <a:srgbClr val="C8CBD3"/>
                    </a:solidFill>
                  </a:tcPr>
                </a:tc>
                <a:tc>
                  <a:txBody>
                    <a:bodyPr/>
                    <a:lstStyle/>
                    <a:p>
                      <a:pPr algn="l" fontAlgn="t"/>
                      <a:r>
                        <a:rPr lang="fr-BE" sz="1100" b="0" u="none">
                          <a:solidFill>
                            <a:schemeClr val="tx1"/>
                          </a:solidFill>
                          <a:effectLst/>
                        </a:rPr>
                        <a:t>Usage</a:t>
                      </a:r>
                    </a:p>
                  </a:txBody>
                  <a:tcPr marL="10149" marR="10149" marT="5074" marB="5074">
                    <a:lnL w="6350" cap="flat" cmpd="sng" algn="ctr">
                      <a:solidFill>
                        <a:srgbClr val="E01E09"/>
                      </a:solidFill>
                      <a:prstDash val="solid"/>
                      <a:round/>
                      <a:headEnd type="none" w="med" len="med"/>
                      <a:tailEnd type="none" w="med" len="med"/>
                    </a:lnL>
                    <a:lnR w="6350" cap="flat" cmpd="sng" algn="ctr">
                      <a:solidFill>
                        <a:srgbClr val="E01E09"/>
                      </a:solidFill>
                      <a:prstDash val="solid"/>
                      <a:round/>
                      <a:headEnd type="none" w="med" len="med"/>
                      <a:tailEnd type="none" w="med" len="med"/>
                    </a:lnR>
                    <a:lnT w="6350" cap="flat" cmpd="sng" algn="ctr">
                      <a:solidFill>
                        <a:srgbClr val="E01E09"/>
                      </a:solidFill>
                      <a:prstDash val="solid"/>
                      <a:round/>
                      <a:headEnd type="none" w="med" len="med"/>
                      <a:tailEnd type="none" w="med" len="med"/>
                    </a:lnT>
                    <a:lnB w="6350" cap="flat" cmpd="sng" algn="ctr">
                      <a:solidFill>
                        <a:srgbClr val="402209"/>
                      </a:solidFill>
                      <a:prstDash val="solid"/>
                      <a:round/>
                      <a:headEnd type="none" w="med" len="med"/>
                      <a:tailEnd type="none" w="med" len="med"/>
                    </a:lnB>
                    <a:solidFill>
                      <a:srgbClr val="C8CBD3"/>
                    </a:solidFill>
                  </a:tcPr>
                </a:tc>
                <a:extLst>
                  <a:ext uri="{0D108BD9-81ED-4DB2-BD59-A6C34878D82A}">
                    <a16:rowId xmlns:a16="http://schemas.microsoft.com/office/drawing/2014/main" val="2104384917"/>
                  </a:ext>
                </a:extLst>
              </a:tr>
              <a:tr h="413403">
                <a:tc>
                  <a:txBody>
                    <a:bodyPr/>
                    <a:lstStyle/>
                    <a:p>
                      <a:pPr fontAlgn="t"/>
                      <a:r>
                        <a:rPr lang="fr-BE" sz="1100" b="0" u="none">
                          <a:solidFill>
                            <a:schemeClr val="tx1"/>
                          </a:solidFill>
                          <a:effectLst/>
                        </a:rPr>
                        <a:t>ALL</a:t>
                      </a:r>
                    </a:p>
                  </a:txBody>
                  <a:tcPr marL="5638" marR="5638" marT="2819" marB="1410">
                    <a:lnL w="6350" cap="flat" cmpd="sng" algn="ctr">
                      <a:solidFill>
                        <a:srgbClr val="A01E09"/>
                      </a:solidFill>
                      <a:prstDash val="solid"/>
                      <a:round/>
                      <a:headEnd type="none" w="med" len="med"/>
                      <a:tailEnd type="none" w="med" len="med"/>
                    </a:lnL>
                    <a:lnR w="6350" cap="flat" cmpd="sng" algn="ctr">
                      <a:solidFill>
                        <a:srgbClr val="402309"/>
                      </a:solidFill>
                      <a:prstDash val="solid"/>
                      <a:round/>
                      <a:headEnd type="none" w="med" len="med"/>
                      <a:tailEnd type="none" w="med" len="med"/>
                    </a:lnR>
                    <a:lnT w="6350" cap="flat" cmpd="sng" algn="ctr">
                      <a:solidFill>
                        <a:srgbClr val="A01E09"/>
                      </a:solidFill>
                      <a:prstDash val="solid"/>
                      <a:round/>
                      <a:headEnd type="none" w="med" len="med"/>
                      <a:tailEnd type="none" w="med" len="med"/>
                    </a:lnT>
                    <a:lnB w="6350" cap="flat" cmpd="sng" algn="ctr">
                      <a:solidFill>
                        <a:srgbClr val="402209"/>
                      </a:solidFill>
                      <a:prstDash val="solid"/>
                      <a:round/>
                      <a:headEnd type="none" w="med" len="med"/>
                      <a:tailEnd type="none" w="med" len="med"/>
                    </a:lnB>
                    <a:solidFill>
                      <a:srgbClr val="FFFFFF"/>
                    </a:solidFill>
                  </a:tcPr>
                </a:tc>
                <a:tc>
                  <a:txBody>
                    <a:bodyPr/>
                    <a:lstStyle/>
                    <a:p>
                      <a:pPr fontAlgn="t"/>
                      <a:r>
                        <a:rPr lang="en-US" sz="1100" b="0" u="none" dirty="0">
                          <a:solidFill>
                            <a:schemeClr val="tx1"/>
                          </a:solidFill>
                          <a:effectLst/>
                        </a:rPr>
                        <a:t>A write must be written to the</a:t>
                      </a:r>
                      <a:r>
                        <a:rPr lang="en-US" sz="1100" b="0" u="none" strike="noStrike" dirty="0">
                          <a:solidFill>
                            <a:schemeClr val="tx1"/>
                          </a:solidFill>
                          <a:effectLst/>
                          <a:hlinkClick r:id="rId3"/>
                        </a:rPr>
                        <a:t> commit log and </a:t>
                      </a:r>
                      <a:r>
                        <a:rPr lang="en-US" sz="1100" b="0" u="none" strike="noStrike" dirty="0" err="1">
                          <a:solidFill>
                            <a:schemeClr val="tx1"/>
                          </a:solidFill>
                          <a:effectLst/>
                          <a:hlinkClick r:id="rId3"/>
                        </a:rPr>
                        <a:t>memtable</a:t>
                      </a:r>
                      <a:r>
                        <a:rPr lang="en-US" sz="1100" b="0" u="none" dirty="0">
                          <a:solidFill>
                            <a:schemeClr val="tx1"/>
                          </a:solidFill>
                          <a:effectLst/>
                        </a:rPr>
                        <a:t> on all replica nodes in the cluster for that partition.</a:t>
                      </a:r>
                    </a:p>
                  </a:txBody>
                  <a:tcPr marL="5638" marR="5638" marT="2819" marB="1410">
                    <a:lnL w="6350" cap="flat" cmpd="sng" algn="ctr">
                      <a:solidFill>
                        <a:srgbClr val="402309"/>
                      </a:solidFill>
                      <a:prstDash val="solid"/>
                      <a:round/>
                      <a:headEnd type="none" w="med" len="med"/>
                      <a:tailEnd type="none" w="med" len="med"/>
                    </a:lnL>
                    <a:lnR w="6350" cap="flat" cmpd="sng" algn="ctr">
                      <a:solidFill>
                        <a:srgbClr val="402209"/>
                      </a:solidFill>
                      <a:prstDash val="solid"/>
                      <a:round/>
                      <a:headEnd type="none" w="med" len="med"/>
                      <a:tailEnd type="none" w="med" len="med"/>
                    </a:lnR>
                    <a:lnT w="6350" cap="flat" cmpd="sng" algn="ctr">
                      <a:solidFill>
                        <a:srgbClr val="402309"/>
                      </a:solidFill>
                      <a:prstDash val="solid"/>
                      <a:round/>
                      <a:headEnd type="none" w="med" len="med"/>
                      <a:tailEnd type="none" w="med" len="med"/>
                    </a:lnT>
                    <a:lnB w="6350" cap="flat" cmpd="sng" algn="ctr">
                      <a:solidFill>
                        <a:srgbClr val="A02109"/>
                      </a:solidFill>
                      <a:prstDash val="solid"/>
                      <a:round/>
                      <a:headEnd type="none" w="med" len="med"/>
                      <a:tailEnd type="none" w="med" len="med"/>
                    </a:lnB>
                    <a:solidFill>
                      <a:srgbClr val="FFFFFF"/>
                    </a:solidFill>
                  </a:tcPr>
                </a:tc>
                <a:tc>
                  <a:txBody>
                    <a:bodyPr/>
                    <a:lstStyle/>
                    <a:p>
                      <a:pPr fontAlgn="t"/>
                      <a:r>
                        <a:rPr lang="en-US" sz="1100" b="0" u="none">
                          <a:solidFill>
                            <a:schemeClr val="tx1"/>
                          </a:solidFill>
                          <a:effectLst/>
                        </a:rPr>
                        <a:t>Provides the highest consistency and the lowest availability of any other level.</a:t>
                      </a:r>
                    </a:p>
                  </a:txBody>
                  <a:tcPr marL="5638" marR="5638" marT="2819" marB="1410">
                    <a:lnL w="6350" cap="flat" cmpd="sng" algn="ctr">
                      <a:solidFill>
                        <a:srgbClr val="402209"/>
                      </a:solidFill>
                      <a:prstDash val="solid"/>
                      <a:round/>
                      <a:headEnd type="none" w="med" len="med"/>
                      <a:tailEnd type="none" w="med" len="med"/>
                    </a:lnL>
                    <a:lnR w="6350" cap="flat" cmpd="sng" algn="ctr">
                      <a:solidFill>
                        <a:srgbClr val="402209"/>
                      </a:solidFill>
                      <a:prstDash val="solid"/>
                      <a:round/>
                      <a:headEnd type="none" w="med" len="med"/>
                      <a:tailEnd type="none" w="med" len="med"/>
                    </a:lnR>
                    <a:lnT w="6350" cap="flat" cmpd="sng" algn="ctr">
                      <a:solidFill>
                        <a:srgbClr val="402209"/>
                      </a:solidFill>
                      <a:prstDash val="solid"/>
                      <a:round/>
                      <a:headEnd type="none" w="med" len="med"/>
                      <a:tailEnd type="none" w="med" len="med"/>
                    </a:lnT>
                    <a:lnB w="6350" cap="flat" cmpd="sng" algn="ctr">
                      <a:solidFill>
                        <a:srgbClr val="C01E09"/>
                      </a:solidFill>
                      <a:prstDash val="solid"/>
                      <a:round/>
                      <a:headEnd type="none" w="med" len="med"/>
                      <a:tailEnd type="none" w="med" len="med"/>
                    </a:lnB>
                    <a:solidFill>
                      <a:srgbClr val="FFFFFF"/>
                    </a:solidFill>
                  </a:tcPr>
                </a:tc>
                <a:extLst>
                  <a:ext uri="{0D108BD9-81ED-4DB2-BD59-A6C34878D82A}">
                    <a16:rowId xmlns:a16="http://schemas.microsoft.com/office/drawing/2014/main" val="1822235111"/>
                  </a:ext>
                </a:extLst>
              </a:tr>
              <a:tr h="1001475">
                <a:tc>
                  <a:txBody>
                    <a:bodyPr/>
                    <a:lstStyle/>
                    <a:p>
                      <a:pPr fontAlgn="t"/>
                      <a:r>
                        <a:rPr lang="fr-BE" sz="1100" b="0" u="none">
                          <a:solidFill>
                            <a:schemeClr val="tx1"/>
                          </a:solidFill>
                          <a:effectLst/>
                        </a:rPr>
                        <a:t>EACH_QUORUM</a:t>
                      </a:r>
                    </a:p>
                  </a:txBody>
                  <a:tcPr marL="5638" marR="5638" marT="2819" marB="1410">
                    <a:lnL w="6350" cap="flat" cmpd="sng" algn="ctr">
                      <a:solidFill>
                        <a:srgbClr val="402209"/>
                      </a:solidFill>
                      <a:prstDash val="solid"/>
                      <a:round/>
                      <a:headEnd type="none" w="med" len="med"/>
                      <a:tailEnd type="none" w="med" len="med"/>
                    </a:lnL>
                    <a:lnR w="6350" cap="flat" cmpd="sng" algn="ctr">
                      <a:solidFill>
                        <a:srgbClr val="A02109"/>
                      </a:solidFill>
                      <a:prstDash val="solid"/>
                      <a:round/>
                      <a:headEnd type="none" w="med" len="med"/>
                      <a:tailEnd type="none" w="med" len="med"/>
                    </a:lnR>
                    <a:lnT w="6350" cap="flat" cmpd="sng" algn="ctr">
                      <a:solidFill>
                        <a:srgbClr val="402209"/>
                      </a:solidFill>
                      <a:prstDash val="solid"/>
                      <a:round/>
                      <a:headEnd type="none" w="med" len="med"/>
                      <a:tailEnd type="none" w="med" len="med"/>
                    </a:lnT>
                    <a:lnB w="6350" cap="flat" cmpd="sng" algn="ctr">
                      <a:solidFill>
                        <a:srgbClr val="802A09"/>
                      </a:solidFill>
                      <a:prstDash val="solid"/>
                      <a:round/>
                      <a:headEnd type="none" w="med" len="med"/>
                      <a:tailEnd type="none" w="med" len="med"/>
                    </a:lnB>
                    <a:solidFill>
                      <a:srgbClr val="FFFFFF"/>
                    </a:solidFill>
                  </a:tcPr>
                </a:tc>
                <a:tc>
                  <a:txBody>
                    <a:bodyPr/>
                    <a:lstStyle/>
                    <a:p>
                      <a:pPr fontAlgn="t"/>
                      <a:r>
                        <a:rPr lang="en-US" sz="1100" b="0" u="none" dirty="0">
                          <a:solidFill>
                            <a:schemeClr val="tx1"/>
                          </a:solidFill>
                          <a:effectLst/>
                        </a:rPr>
                        <a:t>Strong consistency. A write must be written to the </a:t>
                      </a:r>
                      <a:r>
                        <a:rPr lang="en-US" sz="1100" b="0" u="none" strike="noStrike" dirty="0">
                          <a:solidFill>
                            <a:schemeClr val="tx1"/>
                          </a:solidFill>
                          <a:effectLst/>
                          <a:hlinkClick r:id="rId3"/>
                        </a:rPr>
                        <a:t>commit log and </a:t>
                      </a:r>
                      <a:r>
                        <a:rPr lang="en-US" sz="1100" b="0" u="none" strike="noStrike" dirty="0" err="1">
                          <a:solidFill>
                            <a:schemeClr val="tx1"/>
                          </a:solidFill>
                          <a:effectLst/>
                          <a:hlinkClick r:id="rId3"/>
                        </a:rPr>
                        <a:t>memtable</a:t>
                      </a:r>
                      <a:r>
                        <a:rPr lang="en-US" sz="1100" b="0" u="none" dirty="0">
                          <a:solidFill>
                            <a:schemeClr val="tx1"/>
                          </a:solidFill>
                          <a:effectLst/>
                        </a:rPr>
                        <a:t> on a quorum of replica nodes in </a:t>
                      </a:r>
                      <a:r>
                        <a:rPr lang="en-US" sz="1100" b="0" i="1" u="none" dirty="0">
                          <a:solidFill>
                            <a:schemeClr val="tx1"/>
                          </a:solidFill>
                          <a:effectLst/>
                        </a:rPr>
                        <a:t>each</a:t>
                      </a:r>
                      <a:r>
                        <a:rPr lang="en-US" sz="1100" b="0" u="none" dirty="0">
                          <a:solidFill>
                            <a:schemeClr val="tx1"/>
                          </a:solidFill>
                          <a:effectLst/>
                        </a:rPr>
                        <a:t> </a:t>
                      </a:r>
                      <a:r>
                        <a:rPr lang="en-US" sz="1100" b="0" u="none" strike="noStrike" dirty="0">
                          <a:solidFill>
                            <a:schemeClr val="tx1"/>
                          </a:solidFill>
                          <a:effectLst/>
                          <a:hlinkClick r:id="rId4"/>
                        </a:rPr>
                        <a:t>datacenter</a:t>
                      </a:r>
                      <a:r>
                        <a:rPr lang="en-US" sz="1100" b="0" u="none" dirty="0">
                          <a:solidFill>
                            <a:schemeClr val="tx1"/>
                          </a:solidFill>
                          <a:effectLst/>
                        </a:rPr>
                        <a:t>.</a:t>
                      </a:r>
                    </a:p>
                  </a:txBody>
                  <a:tcPr marL="5638" marR="5638" marT="2819" marB="1410">
                    <a:lnL w="6350" cap="flat" cmpd="sng" algn="ctr">
                      <a:solidFill>
                        <a:srgbClr val="A02109"/>
                      </a:solidFill>
                      <a:prstDash val="solid"/>
                      <a:round/>
                      <a:headEnd type="none" w="med" len="med"/>
                      <a:tailEnd type="none" w="med" len="med"/>
                    </a:lnL>
                    <a:lnR w="6350" cap="flat" cmpd="sng" algn="ctr">
                      <a:solidFill>
                        <a:srgbClr val="C01E09"/>
                      </a:solidFill>
                      <a:prstDash val="solid"/>
                      <a:round/>
                      <a:headEnd type="none" w="med" len="med"/>
                      <a:tailEnd type="none" w="med" len="med"/>
                    </a:lnR>
                    <a:lnT w="6350" cap="flat" cmpd="sng" algn="ctr">
                      <a:solidFill>
                        <a:srgbClr val="A02109"/>
                      </a:solidFill>
                      <a:prstDash val="solid"/>
                      <a:round/>
                      <a:headEnd type="none" w="med" len="med"/>
                      <a:tailEnd type="none" w="med" len="med"/>
                    </a:lnT>
                    <a:lnB w="6350" cap="flat" cmpd="sng" algn="ctr">
                      <a:solidFill>
                        <a:srgbClr val="202509"/>
                      </a:solidFill>
                      <a:prstDash val="solid"/>
                      <a:round/>
                      <a:headEnd type="none" w="med" len="med"/>
                      <a:tailEnd type="none" w="med" len="med"/>
                    </a:lnB>
                    <a:solidFill>
                      <a:srgbClr val="FFFFFF"/>
                    </a:solidFill>
                  </a:tcPr>
                </a:tc>
                <a:tc>
                  <a:txBody>
                    <a:bodyPr/>
                    <a:lstStyle/>
                    <a:p>
                      <a:pPr fontAlgn="t"/>
                      <a:r>
                        <a:rPr lang="en-US" sz="1100" b="0" u="none">
                          <a:solidFill>
                            <a:schemeClr val="tx1"/>
                          </a:solidFill>
                          <a:effectLst/>
                        </a:rPr>
                        <a:t>Used in multiple datacenter clusters to strictly maintain consistency at the same level in each datacenter. For example, choose this level if you want a write to fail when a datacenter is down and the QUORUM cannot be reached on that datacenter.</a:t>
                      </a:r>
                    </a:p>
                  </a:txBody>
                  <a:tcPr marL="5638" marR="5638" marT="2819" marB="1410">
                    <a:lnL w="6350" cap="flat" cmpd="sng" algn="ctr">
                      <a:solidFill>
                        <a:srgbClr val="C01E09"/>
                      </a:solidFill>
                      <a:prstDash val="solid"/>
                      <a:round/>
                      <a:headEnd type="none" w="med" len="med"/>
                      <a:tailEnd type="none" w="med" len="med"/>
                    </a:lnL>
                    <a:lnR w="6350" cap="flat" cmpd="sng" algn="ctr">
                      <a:solidFill>
                        <a:srgbClr val="C01E09"/>
                      </a:solidFill>
                      <a:prstDash val="solid"/>
                      <a:round/>
                      <a:headEnd type="none" w="med" len="med"/>
                      <a:tailEnd type="none" w="med" len="med"/>
                    </a:lnR>
                    <a:lnT w="6350" cap="flat" cmpd="sng" algn="ctr">
                      <a:solidFill>
                        <a:srgbClr val="C01E09"/>
                      </a:solidFill>
                      <a:prstDash val="solid"/>
                      <a:round/>
                      <a:headEnd type="none" w="med" len="med"/>
                      <a:tailEnd type="none" w="med" len="med"/>
                    </a:lnT>
                    <a:lnB w="6350" cap="flat" cmpd="sng" algn="ctr">
                      <a:solidFill>
                        <a:srgbClr val="002809"/>
                      </a:solidFill>
                      <a:prstDash val="solid"/>
                      <a:round/>
                      <a:headEnd type="none" w="med" len="med"/>
                      <a:tailEnd type="none" w="med" len="med"/>
                    </a:lnB>
                    <a:solidFill>
                      <a:srgbClr val="FFFFFF"/>
                    </a:solidFill>
                  </a:tcPr>
                </a:tc>
                <a:extLst>
                  <a:ext uri="{0D108BD9-81ED-4DB2-BD59-A6C34878D82A}">
                    <a16:rowId xmlns:a16="http://schemas.microsoft.com/office/drawing/2014/main" val="2430085469"/>
                  </a:ext>
                </a:extLst>
              </a:tr>
              <a:tr h="639585">
                <a:tc>
                  <a:txBody>
                    <a:bodyPr/>
                    <a:lstStyle/>
                    <a:p>
                      <a:pPr fontAlgn="t"/>
                      <a:r>
                        <a:rPr lang="fr-BE" sz="1100" b="0" u="none">
                          <a:solidFill>
                            <a:schemeClr val="tx1"/>
                          </a:solidFill>
                          <a:effectLst/>
                        </a:rPr>
                        <a:t>QUORUM</a:t>
                      </a:r>
                    </a:p>
                  </a:txBody>
                  <a:tcPr marL="5638" marR="5638" marT="2819" marB="1410">
                    <a:lnL w="6350" cap="flat" cmpd="sng" algn="ctr">
                      <a:solidFill>
                        <a:srgbClr val="802A09"/>
                      </a:solidFill>
                      <a:prstDash val="solid"/>
                      <a:round/>
                      <a:headEnd type="none" w="med" len="med"/>
                      <a:tailEnd type="none" w="med" len="med"/>
                    </a:lnL>
                    <a:lnR w="6350" cap="flat" cmpd="sng" algn="ctr">
                      <a:solidFill>
                        <a:srgbClr val="202509"/>
                      </a:solidFill>
                      <a:prstDash val="solid"/>
                      <a:round/>
                      <a:headEnd type="none" w="med" len="med"/>
                      <a:tailEnd type="none" w="med" len="med"/>
                    </a:lnR>
                    <a:lnT w="6350" cap="flat" cmpd="sng" algn="ctr">
                      <a:solidFill>
                        <a:srgbClr val="802A09"/>
                      </a:solidFill>
                      <a:prstDash val="solid"/>
                      <a:round/>
                      <a:headEnd type="none" w="med" len="med"/>
                      <a:tailEnd type="none" w="med" len="med"/>
                    </a:lnT>
                    <a:lnB w="6350" cap="flat" cmpd="sng" algn="ctr">
                      <a:solidFill>
                        <a:srgbClr val="602909"/>
                      </a:solidFill>
                      <a:prstDash val="solid"/>
                      <a:round/>
                      <a:headEnd type="none" w="med" len="med"/>
                      <a:tailEnd type="none" w="med" len="med"/>
                    </a:lnB>
                    <a:solidFill>
                      <a:srgbClr val="FFFFFF"/>
                    </a:solidFill>
                  </a:tcPr>
                </a:tc>
                <a:tc>
                  <a:txBody>
                    <a:bodyPr/>
                    <a:lstStyle/>
                    <a:p>
                      <a:pPr fontAlgn="t"/>
                      <a:r>
                        <a:rPr lang="en-US" sz="1100" b="0" u="none" dirty="0">
                          <a:solidFill>
                            <a:schemeClr val="tx1"/>
                          </a:solidFill>
                          <a:effectLst/>
                        </a:rPr>
                        <a:t>A write must be written to the </a:t>
                      </a:r>
                      <a:r>
                        <a:rPr lang="en-US" sz="1100" b="0" u="none" strike="noStrike" dirty="0">
                          <a:solidFill>
                            <a:schemeClr val="tx1"/>
                          </a:solidFill>
                          <a:effectLst/>
                          <a:hlinkClick r:id="rId3"/>
                        </a:rPr>
                        <a:t>commit log and </a:t>
                      </a:r>
                      <a:r>
                        <a:rPr lang="en-US" sz="1100" b="0" u="none" strike="noStrike" dirty="0" err="1">
                          <a:solidFill>
                            <a:schemeClr val="tx1"/>
                          </a:solidFill>
                          <a:effectLst/>
                          <a:hlinkClick r:id="rId3"/>
                        </a:rPr>
                        <a:t>memtable</a:t>
                      </a:r>
                      <a:r>
                        <a:rPr lang="en-US" sz="1100" b="0" u="none" dirty="0">
                          <a:solidFill>
                            <a:schemeClr val="tx1"/>
                          </a:solidFill>
                          <a:effectLst/>
                        </a:rPr>
                        <a:t> on a quorum of replica nodes across </a:t>
                      </a:r>
                      <a:r>
                        <a:rPr lang="en-US" sz="1100" b="0" i="1" u="none" dirty="0">
                          <a:solidFill>
                            <a:schemeClr val="tx1"/>
                          </a:solidFill>
                          <a:effectLst/>
                        </a:rPr>
                        <a:t>all</a:t>
                      </a:r>
                      <a:r>
                        <a:rPr lang="en-US" sz="1100" b="0" u="none" dirty="0">
                          <a:solidFill>
                            <a:schemeClr val="tx1"/>
                          </a:solidFill>
                          <a:effectLst/>
                        </a:rPr>
                        <a:t> datacenters.</a:t>
                      </a:r>
                    </a:p>
                  </a:txBody>
                  <a:tcPr marL="5638" marR="5638" marT="2819" marB="1410">
                    <a:lnL w="6350" cap="flat" cmpd="sng" algn="ctr">
                      <a:solidFill>
                        <a:srgbClr val="202509"/>
                      </a:solidFill>
                      <a:prstDash val="solid"/>
                      <a:round/>
                      <a:headEnd type="none" w="med" len="med"/>
                      <a:tailEnd type="none" w="med" len="med"/>
                    </a:lnL>
                    <a:lnR w="6350" cap="flat" cmpd="sng" algn="ctr">
                      <a:solidFill>
                        <a:srgbClr val="002809"/>
                      </a:solidFill>
                      <a:prstDash val="solid"/>
                      <a:round/>
                      <a:headEnd type="none" w="med" len="med"/>
                      <a:tailEnd type="none" w="med" len="med"/>
                    </a:lnR>
                    <a:lnT w="6350" cap="flat" cmpd="sng" algn="ctr">
                      <a:solidFill>
                        <a:srgbClr val="202509"/>
                      </a:solidFill>
                      <a:prstDash val="solid"/>
                      <a:round/>
                      <a:headEnd type="none" w="med" len="med"/>
                      <a:tailEnd type="none" w="med" len="med"/>
                    </a:lnT>
                    <a:lnB w="6350" cap="flat" cmpd="sng" algn="ctr">
                      <a:solidFill>
                        <a:srgbClr val="A02A09"/>
                      </a:solidFill>
                      <a:prstDash val="solid"/>
                      <a:round/>
                      <a:headEnd type="none" w="med" len="med"/>
                      <a:tailEnd type="none" w="med" len="med"/>
                    </a:lnB>
                    <a:solidFill>
                      <a:srgbClr val="FFFFFF"/>
                    </a:solidFill>
                  </a:tcPr>
                </a:tc>
                <a:tc>
                  <a:txBody>
                    <a:bodyPr/>
                    <a:lstStyle/>
                    <a:p>
                      <a:pPr fontAlgn="t"/>
                      <a:r>
                        <a:rPr lang="en-US" sz="1100" b="0" u="none">
                          <a:solidFill>
                            <a:schemeClr val="tx1"/>
                          </a:solidFill>
                          <a:effectLst/>
                        </a:rPr>
                        <a:t>Used in either single or multiple datacenter clusters to maintain strong consistency across the cluster. Use if you can tolerate some level of failure.</a:t>
                      </a:r>
                    </a:p>
                  </a:txBody>
                  <a:tcPr marL="5638" marR="5638" marT="2819" marB="1410">
                    <a:lnL w="6350" cap="flat" cmpd="sng" algn="ctr">
                      <a:solidFill>
                        <a:srgbClr val="002809"/>
                      </a:solidFill>
                      <a:prstDash val="solid"/>
                      <a:round/>
                      <a:headEnd type="none" w="med" len="med"/>
                      <a:tailEnd type="none" w="med" len="med"/>
                    </a:lnL>
                    <a:lnR w="6350" cap="flat" cmpd="sng" algn="ctr">
                      <a:solidFill>
                        <a:srgbClr val="002809"/>
                      </a:solidFill>
                      <a:prstDash val="solid"/>
                      <a:round/>
                      <a:headEnd type="none" w="med" len="med"/>
                      <a:tailEnd type="none" w="med" len="med"/>
                    </a:lnR>
                    <a:lnT w="6350" cap="flat" cmpd="sng" algn="ctr">
                      <a:solidFill>
                        <a:srgbClr val="002809"/>
                      </a:solidFill>
                      <a:prstDash val="solid"/>
                      <a:round/>
                      <a:headEnd type="none" w="med" len="med"/>
                      <a:tailEnd type="none" w="med" len="med"/>
                    </a:lnT>
                    <a:lnB w="6350" cap="flat" cmpd="sng" algn="ctr">
                      <a:solidFill>
                        <a:srgbClr val="C02B09"/>
                      </a:solidFill>
                      <a:prstDash val="solid"/>
                      <a:round/>
                      <a:headEnd type="none" w="med" len="med"/>
                      <a:tailEnd type="none" w="med" len="med"/>
                    </a:lnB>
                    <a:solidFill>
                      <a:srgbClr val="FFFFFF"/>
                    </a:solidFill>
                  </a:tcPr>
                </a:tc>
                <a:extLst>
                  <a:ext uri="{0D108BD9-81ED-4DB2-BD59-A6C34878D82A}">
                    <a16:rowId xmlns:a16="http://schemas.microsoft.com/office/drawing/2014/main" val="1953362297"/>
                  </a:ext>
                </a:extLst>
              </a:tr>
              <a:tr h="956238">
                <a:tc>
                  <a:txBody>
                    <a:bodyPr/>
                    <a:lstStyle/>
                    <a:p>
                      <a:pPr fontAlgn="t"/>
                      <a:r>
                        <a:rPr lang="fr-BE" sz="1100" b="0" u="none">
                          <a:solidFill>
                            <a:schemeClr val="tx1"/>
                          </a:solidFill>
                          <a:effectLst/>
                        </a:rPr>
                        <a:t>LOCAL_QUORUM</a:t>
                      </a:r>
                    </a:p>
                  </a:txBody>
                  <a:tcPr marL="5638" marR="5638" marT="2819" marB="1410">
                    <a:lnL w="6350" cap="flat" cmpd="sng" algn="ctr">
                      <a:solidFill>
                        <a:srgbClr val="602909"/>
                      </a:solidFill>
                      <a:prstDash val="solid"/>
                      <a:round/>
                      <a:headEnd type="none" w="med" len="med"/>
                      <a:tailEnd type="none" w="med" len="med"/>
                    </a:lnL>
                    <a:lnR w="6350" cap="flat" cmpd="sng" algn="ctr">
                      <a:solidFill>
                        <a:srgbClr val="A02A09"/>
                      </a:solidFill>
                      <a:prstDash val="solid"/>
                      <a:round/>
                      <a:headEnd type="none" w="med" len="med"/>
                      <a:tailEnd type="none" w="med" len="med"/>
                    </a:lnR>
                    <a:lnT w="6350" cap="flat" cmpd="sng" algn="ctr">
                      <a:solidFill>
                        <a:srgbClr val="602909"/>
                      </a:solidFill>
                      <a:prstDash val="solid"/>
                      <a:round/>
                      <a:headEnd type="none" w="med" len="med"/>
                      <a:tailEnd type="none" w="med" len="med"/>
                    </a:lnT>
                    <a:lnB w="6350" cap="flat" cmpd="sng" algn="ctr">
                      <a:solidFill>
                        <a:srgbClr val="602909"/>
                      </a:solidFill>
                      <a:prstDash val="solid"/>
                      <a:round/>
                      <a:headEnd type="none" w="med" len="med"/>
                      <a:tailEnd type="none" w="med" len="med"/>
                    </a:lnB>
                    <a:solidFill>
                      <a:srgbClr val="FFFFFF"/>
                    </a:solidFill>
                  </a:tcPr>
                </a:tc>
                <a:tc>
                  <a:txBody>
                    <a:bodyPr/>
                    <a:lstStyle/>
                    <a:p>
                      <a:pPr fontAlgn="t"/>
                      <a:r>
                        <a:rPr lang="en-US" sz="1100" b="0" u="none" dirty="0">
                          <a:solidFill>
                            <a:schemeClr val="tx1"/>
                          </a:solidFill>
                          <a:effectLst/>
                        </a:rPr>
                        <a:t>Strong consistency. A write must be written to the </a:t>
                      </a:r>
                      <a:r>
                        <a:rPr lang="en-US" sz="1100" b="0" u="none" strike="noStrike" dirty="0">
                          <a:solidFill>
                            <a:schemeClr val="tx1"/>
                          </a:solidFill>
                          <a:effectLst/>
                          <a:hlinkClick r:id="rId3"/>
                        </a:rPr>
                        <a:t>commit log and </a:t>
                      </a:r>
                      <a:r>
                        <a:rPr lang="en-US" sz="1100" b="0" u="none" strike="noStrike" dirty="0" err="1">
                          <a:solidFill>
                            <a:schemeClr val="tx1"/>
                          </a:solidFill>
                          <a:effectLst/>
                          <a:hlinkClick r:id="rId3"/>
                        </a:rPr>
                        <a:t>memtable</a:t>
                      </a:r>
                      <a:r>
                        <a:rPr lang="en-US" sz="1100" b="0" u="none" dirty="0">
                          <a:solidFill>
                            <a:schemeClr val="tx1"/>
                          </a:solidFill>
                          <a:effectLst/>
                        </a:rPr>
                        <a:t> on a quorum of replica nodes in the same datacenter as the </a:t>
                      </a:r>
                      <a:r>
                        <a:rPr lang="en-US" sz="1100" b="0" u="none" strike="noStrike" dirty="0">
                          <a:solidFill>
                            <a:schemeClr val="tx1"/>
                          </a:solidFill>
                          <a:effectLst/>
                          <a:hlinkClick r:id="rId5"/>
                        </a:rPr>
                        <a:t>coordinator</a:t>
                      </a:r>
                      <a:r>
                        <a:rPr lang="en-US" sz="1100" b="0" u="none" dirty="0">
                          <a:solidFill>
                            <a:schemeClr val="tx1"/>
                          </a:solidFill>
                          <a:effectLst/>
                        </a:rPr>
                        <a:t>. Avoids latency of inter-datacenter communication.</a:t>
                      </a:r>
                    </a:p>
                  </a:txBody>
                  <a:tcPr marL="5638" marR="5638" marT="2819" marB="1410">
                    <a:lnL w="6350" cap="flat" cmpd="sng" algn="ctr">
                      <a:solidFill>
                        <a:srgbClr val="A02A09"/>
                      </a:solidFill>
                      <a:prstDash val="solid"/>
                      <a:round/>
                      <a:headEnd type="none" w="med" len="med"/>
                      <a:tailEnd type="none" w="med" len="med"/>
                    </a:lnL>
                    <a:lnR w="6350" cap="flat" cmpd="sng" algn="ctr">
                      <a:solidFill>
                        <a:srgbClr val="C02B09"/>
                      </a:solidFill>
                      <a:prstDash val="solid"/>
                      <a:round/>
                      <a:headEnd type="none" w="med" len="med"/>
                      <a:tailEnd type="none" w="med" len="med"/>
                    </a:lnR>
                    <a:lnT w="6350" cap="flat" cmpd="sng" algn="ctr">
                      <a:solidFill>
                        <a:srgbClr val="A02A09"/>
                      </a:solidFill>
                      <a:prstDash val="solid"/>
                      <a:round/>
                      <a:headEnd type="none" w="med" len="med"/>
                      <a:tailEnd type="none" w="med" len="med"/>
                    </a:lnT>
                    <a:lnB w="6350" cap="flat" cmpd="sng" algn="ctr">
                      <a:solidFill>
                        <a:srgbClr val="C03209"/>
                      </a:solidFill>
                      <a:prstDash val="solid"/>
                      <a:round/>
                      <a:headEnd type="none" w="med" len="med"/>
                      <a:tailEnd type="none" w="med" len="med"/>
                    </a:lnB>
                    <a:solidFill>
                      <a:srgbClr val="FFFFFF"/>
                    </a:solidFill>
                  </a:tcPr>
                </a:tc>
                <a:tc>
                  <a:txBody>
                    <a:bodyPr/>
                    <a:lstStyle/>
                    <a:p>
                      <a:pPr fontAlgn="t"/>
                      <a:r>
                        <a:rPr lang="en-US" sz="1100" b="0" u="none">
                          <a:solidFill>
                            <a:schemeClr val="tx1"/>
                          </a:solidFill>
                          <a:effectLst/>
                        </a:rPr>
                        <a:t>Used in multiple datacenter clusters with a rack-aware replica placement strategy, such as </a:t>
                      </a:r>
                      <a:r>
                        <a:rPr lang="en-US" sz="1100" b="0" u="none" strike="noStrike">
                          <a:solidFill>
                            <a:schemeClr val="tx1"/>
                          </a:solidFill>
                          <a:effectLst/>
                          <a:hlinkClick r:id="rId6" tooltip="Cassandra stores replicas on multiple nodes to ensure reliability and fault tolerance. A replication strategy determines the nodes where replicas are placed."/>
                        </a:rPr>
                        <a:t>NetworkTopologyStrategy</a:t>
                      </a:r>
                      <a:r>
                        <a:rPr lang="en-US" sz="1100" b="0" u="none">
                          <a:solidFill>
                            <a:schemeClr val="tx1"/>
                          </a:solidFill>
                          <a:effectLst/>
                        </a:rPr>
                        <a:t>, and a properly configured snitch. Use to maintain consistency locally (within the single datacenter). Can be used with</a:t>
                      </a:r>
                      <a:r>
                        <a:rPr lang="en-US" sz="1100" b="0" u="none" strike="noStrike">
                          <a:solidFill>
                            <a:schemeClr val="tx1"/>
                          </a:solidFill>
                          <a:effectLst/>
                          <a:hlinkClick r:id="rId7"/>
                        </a:rPr>
                        <a:t> SimpleStrategy</a:t>
                      </a:r>
                      <a:r>
                        <a:rPr lang="en-US" sz="1100" b="0" u="none">
                          <a:solidFill>
                            <a:schemeClr val="tx1"/>
                          </a:solidFill>
                          <a:effectLst/>
                        </a:rPr>
                        <a:t>.</a:t>
                      </a:r>
                    </a:p>
                  </a:txBody>
                  <a:tcPr marL="5638" marR="5638" marT="2819" marB="1410">
                    <a:lnL w="6350" cap="flat" cmpd="sng" algn="ctr">
                      <a:solidFill>
                        <a:srgbClr val="C02B09"/>
                      </a:solidFill>
                      <a:prstDash val="solid"/>
                      <a:round/>
                      <a:headEnd type="none" w="med" len="med"/>
                      <a:tailEnd type="none" w="med" len="med"/>
                    </a:lnL>
                    <a:lnR w="6350" cap="flat" cmpd="sng" algn="ctr">
                      <a:solidFill>
                        <a:srgbClr val="C02B09"/>
                      </a:solidFill>
                      <a:prstDash val="solid"/>
                      <a:round/>
                      <a:headEnd type="none" w="med" len="med"/>
                      <a:tailEnd type="none" w="med" len="med"/>
                    </a:lnR>
                    <a:lnT w="6350" cap="flat" cmpd="sng" algn="ctr">
                      <a:solidFill>
                        <a:srgbClr val="C02B09"/>
                      </a:solidFill>
                      <a:prstDash val="solid"/>
                      <a:round/>
                      <a:headEnd type="none" w="med" len="med"/>
                      <a:tailEnd type="none" w="med" len="med"/>
                    </a:lnT>
                    <a:lnB w="6350" cap="flat" cmpd="sng" algn="ctr">
                      <a:solidFill>
                        <a:srgbClr val="203509"/>
                      </a:solidFill>
                      <a:prstDash val="solid"/>
                      <a:round/>
                      <a:headEnd type="none" w="med" len="med"/>
                      <a:tailEnd type="none" w="med" len="med"/>
                    </a:lnB>
                    <a:solidFill>
                      <a:srgbClr val="FFFFFF"/>
                    </a:solidFill>
                  </a:tcPr>
                </a:tc>
                <a:extLst>
                  <a:ext uri="{0D108BD9-81ED-4DB2-BD59-A6C34878D82A}">
                    <a16:rowId xmlns:a16="http://schemas.microsoft.com/office/drawing/2014/main" val="1827672080"/>
                  </a:ext>
                </a:extLst>
              </a:tr>
              <a:tr h="332093">
                <a:tc>
                  <a:txBody>
                    <a:bodyPr/>
                    <a:lstStyle/>
                    <a:p>
                      <a:pPr fontAlgn="t"/>
                      <a:r>
                        <a:rPr lang="fr-BE" sz="1100" b="0" u="none">
                          <a:solidFill>
                            <a:schemeClr val="tx1"/>
                          </a:solidFill>
                          <a:effectLst/>
                        </a:rPr>
                        <a:t>ONE</a:t>
                      </a:r>
                    </a:p>
                  </a:txBody>
                  <a:tcPr marL="5638" marR="5638" marT="2819" marB="1410">
                    <a:lnL w="6350" cap="flat" cmpd="sng" algn="ctr">
                      <a:solidFill>
                        <a:srgbClr val="602909"/>
                      </a:solidFill>
                      <a:prstDash val="solid"/>
                      <a:round/>
                      <a:headEnd type="none" w="med" len="med"/>
                      <a:tailEnd type="none" w="med" len="med"/>
                    </a:lnL>
                    <a:lnR w="6350" cap="flat" cmpd="sng" algn="ctr">
                      <a:solidFill>
                        <a:srgbClr val="C03209"/>
                      </a:solidFill>
                      <a:prstDash val="solid"/>
                      <a:round/>
                      <a:headEnd type="none" w="med" len="med"/>
                      <a:tailEnd type="none" w="med" len="med"/>
                    </a:lnR>
                    <a:lnT w="6350" cap="flat" cmpd="sng" algn="ctr">
                      <a:solidFill>
                        <a:srgbClr val="602909"/>
                      </a:solidFill>
                      <a:prstDash val="solid"/>
                      <a:round/>
                      <a:headEnd type="none" w="med" len="med"/>
                      <a:tailEnd type="none" w="med" len="med"/>
                    </a:lnT>
                    <a:lnB w="6350" cap="flat" cmpd="sng" algn="ctr">
                      <a:solidFill>
                        <a:srgbClr val="E03909"/>
                      </a:solidFill>
                      <a:prstDash val="solid"/>
                      <a:round/>
                      <a:headEnd type="none" w="med" len="med"/>
                      <a:tailEnd type="none" w="med" len="med"/>
                    </a:lnB>
                    <a:solidFill>
                      <a:srgbClr val="FFFFFF"/>
                    </a:solidFill>
                  </a:tcPr>
                </a:tc>
                <a:tc>
                  <a:txBody>
                    <a:bodyPr/>
                    <a:lstStyle/>
                    <a:p>
                      <a:pPr fontAlgn="t"/>
                      <a:r>
                        <a:rPr lang="en-US" sz="1100" b="0" u="none" dirty="0">
                          <a:solidFill>
                            <a:schemeClr val="tx1"/>
                          </a:solidFill>
                          <a:effectLst/>
                        </a:rPr>
                        <a:t>A write must be written to the </a:t>
                      </a:r>
                      <a:r>
                        <a:rPr lang="en-US" sz="1100" b="0" u="none" strike="noStrike" dirty="0">
                          <a:solidFill>
                            <a:schemeClr val="tx1"/>
                          </a:solidFill>
                          <a:effectLst/>
                          <a:hlinkClick r:id="rId3"/>
                        </a:rPr>
                        <a:t>commit log and </a:t>
                      </a:r>
                      <a:r>
                        <a:rPr lang="en-US" sz="1100" b="0" u="none" strike="noStrike" dirty="0" err="1">
                          <a:solidFill>
                            <a:schemeClr val="tx1"/>
                          </a:solidFill>
                          <a:effectLst/>
                          <a:hlinkClick r:id="rId3"/>
                        </a:rPr>
                        <a:t>memtable</a:t>
                      </a:r>
                      <a:r>
                        <a:rPr lang="en-US" sz="1100" b="0" u="none" dirty="0">
                          <a:solidFill>
                            <a:schemeClr val="tx1"/>
                          </a:solidFill>
                          <a:effectLst/>
                        </a:rPr>
                        <a:t> of at least one replica node.</a:t>
                      </a:r>
                    </a:p>
                  </a:txBody>
                  <a:tcPr marL="5638" marR="5638" marT="2819" marB="1410">
                    <a:lnL w="6350" cap="flat" cmpd="sng" algn="ctr">
                      <a:solidFill>
                        <a:srgbClr val="C03209"/>
                      </a:solidFill>
                      <a:prstDash val="solid"/>
                      <a:round/>
                      <a:headEnd type="none" w="med" len="med"/>
                      <a:tailEnd type="none" w="med" len="med"/>
                    </a:lnL>
                    <a:lnR w="6350" cap="flat" cmpd="sng" algn="ctr">
                      <a:solidFill>
                        <a:srgbClr val="203509"/>
                      </a:solidFill>
                      <a:prstDash val="solid"/>
                      <a:round/>
                      <a:headEnd type="none" w="med" len="med"/>
                      <a:tailEnd type="none" w="med" len="med"/>
                    </a:lnR>
                    <a:lnT w="6350" cap="flat" cmpd="sng" algn="ctr">
                      <a:solidFill>
                        <a:srgbClr val="C03209"/>
                      </a:solidFill>
                      <a:prstDash val="solid"/>
                      <a:round/>
                      <a:headEnd type="none" w="med" len="med"/>
                      <a:tailEnd type="none" w="med" len="med"/>
                    </a:lnT>
                    <a:lnB w="6350" cap="flat" cmpd="sng" algn="ctr">
                      <a:solidFill>
                        <a:srgbClr val="004309"/>
                      </a:solidFill>
                      <a:prstDash val="solid"/>
                      <a:round/>
                      <a:headEnd type="none" w="med" len="med"/>
                      <a:tailEnd type="none" w="med" len="med"/>
                    </a:lnB>
                    <a:solidFill>
                      <a:srgbClr val="FFFFFF"/>
                    </a:solidFill>
                  </a:tcPr>
                </a:tc>
                <a:tc>
                  <a:txBody>
                    <a:bodyPr/>
                    <a:lstStyle/>
                    <a:p>
                      <a:pPr fontAlgn="t"/>
                      <a:r>
                        <a:rPr lang="en-US" sz="1100" b="0" u="none">
                          <a:solidFill>
                            <a:schemeClr val="tx1"/>
                          </a:solidFill>
                          <a:effectLst/>
                        </a:rPr>
                        <a:t>Satisfies the needs of most users because consistency requirements are not stringent.</a:t>
                      </a:r>
                    </a:p>
                  </a:txBody>
                  <a:tcPr marL="5638" marR="5638" marT="2819" marB="1410">
                    <a:lnL w="6350" cap="flat" cmpd="sng" algn="ctr">
                      <a:solidFill>
                        <a:srgbClr val="203509"/>
                      </a:solidFill>
                      <a:prstDash val="solid"/>
                      <a:round/>
                      <a:headEnd type="none" w="med" len="med"/>
                      <a:tailEnd type="none" w="med" len="med"/>
                    </a:lnL>
                    <a:lnR w="6350" cap="flat" cmpd="sng" algn="ctr">
                      <a:solidFill>
                        <a:srgbClr val="203509"/>
                      </a:solidFill>
                      <a:prstDash val="solid"/>
                      <a:round/>
                      <a:headEnd type="none" w="med" len="med"/>
                      <a:tailEnd type="none" w="med" len="med"/>
                    </a:lnR>
                    <a:lnT w="6350" cap="flat" cmpd="sng" algn="ctr">
                      <a:solidFill>
                        <a:srgbClr val="203509"/>
                      </a:solidFill>
                      <a:prstDash val="solid"/>
                      <a:round/>
                      <a:headEnd type="none" w="med" len="med"/>
                      <a:tailEnd type="none" w="med" len="med"/>
                    </a:lnT>
                    <a:lnB w="6350" cap="flat" cmpd="sng" algn="ctr">
                      <a:solidFill>
                        <a:srgbClr val="203D09"/>
                      </a:solidFill>
                      <a:prstDash val="solid"/>
                      <a:round/>
                      <a:headEnd type="none" w="med" len="med"/>
                      <a:tailEnd type="none" w="med" len="med"/>
                    </a:lnB>
                    <a:solidFill>
                      <a:srgbClr val="FFFFFF"/>
                    </a:solidFill>
                  </a:tcPr>
                </a:tc>
                <a:extLst>
                  <a:ext uri="{0D108BD9-81ED-4DB2-BD59-A6C34878D82A}">
                    <a16:rowId xmlns:a16="http://schemas.microsoft.com/office/drawing/2014/main" val="138680902"/>
                  </a:ext>
                </a:extLst>
              </a:tr>
              <a:tr h="332093">
                <a:tc>
                  <a:txBody>
                    <a:bodyPr/>
                    <a:lstStyle/>
                    <a:p>
                      <a:pPr fontAlgn="t"/>
                      <a:r>
                        <a:rPr lang="fr-BE" sz="1100" b="0" u="none">
                          <a:solidFill>
                            <a:schemeClr val="tx1"/>
                          </a:solidFill>
                          <a:effectLst/>
                        </a:rPr>
                        <a:t>TWO</a:t>
                      </a:r>
                    </a:p>
                  </a:txBody>
                  <a:tcPr marL="5638" marR="5638" marT="2819" marB="1410">
                    <a:lnL w="6350" cap="flat" cmpd="sng" algn="ctr">
                      <a:solidFill>
                        <a:srgbClr val="E03909"/>
                      </a:solidFill>
                      <a:prstDash val="solid"/>
                      <a:round/>
                      <a:headEnd type="none" w="med" len="med"/>
                      <a:tailEnd type="none" w="med" len="med"/>
                    </a:lnL>
                    <a:lnR w="6350" cap="flat" cmpd="sng" algn="ctr">
                      <a:solidFill>
                        <a:srgbClr val="004309"/>
                      </a:solidFill>
                      <a:prstDash val="solid"/>
                      <a:round/>
                      <a:headEnd type="none" w="med" len="med"/>
                      <a:tailEnd type="none" w="med" len="med"/>
                    </a:lnR>
                    <a:lnT w="6350" cap="flat" cmpd="sng" algn="ctr">
                      <a:solidFill>
                        <a:srgbClr val="E03909"/>
                      </a:solidFill>
                      <a:prstDash val="solid"/>
                      <a:round/>
                      <a:headEnd type="none" w="med" len="med"/>
                      <a:tailEnd type="none" w="med" len="med"/>
                    </a:lnT>
                    <a:lnB w="6350" cap="flat" cmpd="sng" algn="ctr">
                      <a:solidFill>
                        <a:srgbClr val="203D09"/>
                      </a:solidFill>
                      <a:prstDash val="solid"/>
                      <a:round/>
                      <a:headEnd type="none" w="med" len="med"/>
                      <a:tailEnd type="none" w="med" len="med"/>
                    </a:lnB>
                    <a:solidFill>
                      <a:srgbClr val="FFFFFF"/>
                    </a:solidFill>
                  </a:tcPr>
                </a:tc>
                <a:tc>
                  <a:txBody>
                    <a:bodyPr/>
                    <a:lstStyle/>
                    <a:p>
                      <a:pPr fontAlgn="t"/>
                      <a:r>
                        <a:rPr lang="en-US" sz="1100" b="0" u="none" dirty="0">
                          <a:solidFill>
                            <a:schemeClr val="tx1"/>
                          </a:solidFill>
                          <a:effectLst/>
                        </a:rPr>
                        <a:t>A write must be written to the </a:t>
                      </a:r>
                      <a:r>
                        <a:rPr lang="en-US" sz="1100" b="0" u="none" strike="noStrike" dirty="0">
                          <a:solidFill>
                            <a:schemeClr val="tx1"/>
                          </a:solidFill>
                          <a:effectLst/>
                          <a:hlinkClick r:id="rId3"/>
                        </a:rPr>
                        <a:t>commit log and </a:t>
                      </a:r>
                      <a:r>
                        <a:rPr lang="en-US" sz="1100" b="0" u="none" strike="noStrike" dirty="0" err="1">
                          <a:solidFill>
                            <a:schemeClr val="tx1"/>
                          </a:solidFill>
                          <a:effectLst/>
                          <a:hlinkClick r:id="rId3"/>
                        </a:rPr>
                        <a:t>memtable</a:t>
                      </a:r>
                      <a:r>
                        <a:rPr lang="en-US" sz="1100" b="0" u="none" dirty="0">
                          <a:solidFill>
                            <a:schemeClr val="tx1"/>
                          </a:solidFill>
                          <a:effectLst/>
                        </a:rPr>
                        <a:t> of at least two replica nodes.</a:t>
                      </a:r>
                    </a:p>
                  </a:txBody>
                  <a:tcPr marL="5638" marR="5638" marT="2819" marB="1410">
                    <a:lnL w="6350" cap="flat" cmpd="sng" algn="ctr">
                      <a:solidFill>
                        <a:srgbClr val="004309"/>
                      </a:solidFill>
                      <a:prstDash val="solid"/>
                      <a:round/>
                      <a:headEnd type="none" w="med" len="med"/>
                      <a:tailEnd type="none" w="med" len="med"/>
                    </a:lnL>
                    <a:lnR w="6350" cap="flat" cmpd="sng" algn="ctr">
                      <a:solidFill>
                        <a:srgbClr val="203D09"/>
                      </a:solidFill>
                      <a:prstDash val="solid"/>
                      <a:round/>
                      <a:headEnd type="none" w="med" len="med"/>
                      <a:tailEnd type="none" w="med" len="med"/>
                    </a:lnR>
                    <a:lnT w="6350" cap="flat" cmpd="sng" algn="ctr">
                      <a:solidFill>
                        <a:srgbClr val="004309"/>
                      </a:solidFill>
                      <a:prstDash val="solid"/>
                      <a:round/>
                      <a:headEnd type="none" w="med" len="med"/>
                      <a:tailEnd type="none" w="med" len="med"/>
                    </a:lnT>
                    <a:lnB w="6350" cap="flat" cmpd="sng" algn="ctr">
                      <a:solidFill>
                        <a:srgbClr val="E0C808"/>
                      </a:solidFill>
                      <a:prstDash val="solid"/>
                      <a:round/>
                      <a:headEnd type="none" w="med" len="med"/>
                      <a:tailEnd type="none" w="med" len="med"/>
                    </a:lnB>
                    <a:solidFill>
                      <a:srgbClr val="FFFFFF"/>
                    </a:solidFill>
                  </a:tcPr>
                </a:tc>
                <a:tc>
                  <a:txBody>
                    <a:bodyPr/>
                    <a:lstStyle/>
                    <a:p>
                      <a:pPr fontAlgn="t"/>
                      <a:r>
                        <a:rPr lang="fr-BE" sz="1100" b="0" u="none">
                          <a:solidFill>
                            <a:schemeClr val="tx1"/>
                          </a:solidFill>
                          <a:effectLst/>
                        </a:rPr>
                        <a:t>Similar to ONE.</a:t>
                      </a:r>
                    </a:p>
                  </a:txBody>
                  <a:tcPr marL="5638" marR="5638" marT="2819" marB="1410">
                    <a:lnL w="6350" cap="flat" cmpd="sng" algn="ctr">
                      <a:solidFill>
                        <a:srgbClr val="203D09"/>
                      </a:solidFill>
                      <a:prstDash val="solid"/>
                      <a:round/>
                      <a:headEnd type="none" w="med" len="med"/>
                      <a:tailEnd type="none" w="med" len="med"/>
                    </a:lnL>
                    <a:lnR w="6350" cap="flat" cmpd="sng" algn="ctr">
                      <a:solidFill>
                        <a:srgbClr val="203D09"/>
                      </a:solidFill>
                      <a:prstDash val="solid"/>
                      <a:round/>
                      <a:headEnd type="none" w="med" len="med"/>
                      <a:tailEnd type="none" w="med" len="med"/>
                    </a:lnR>
                    <a:lnT w="6350" cap="flat" cmpd="sng" algn="ctr">
                      <a:solidFill>
                        <a:srgbClr val="203D09"/>
                      </a:solidFill>
                      <a:prstDash val="solid"/>
                      <a:round/>
                      <a:headEnd type="none" w="med" len="med"/>
                      <a:tailEnd type="none" w="med" len="med"/>
                    </a:lnT>
                    <a:lnB w="6350" cap="flat" cmpd="sng" algn="ctr">
                      <a:solidFill>
                        <a:srgbClr val="60C408"/>
                      </a:solidFill>
                      <a:prstDash val="solid"/>
                      <a:round/>
                      <a:headEnd type="none" w="med" len="med"/>
                      <a:tailEnd type="none" w="med" len="med"/>
                    </a:lnB>
                    <a:solidFill>
                      <a:srgbClr val="FFFFFF"/>
                    </a:solidFill>
                  </a:tcPr>
                </a:tc>
                <a:extLst>
                  <a:ext uri="{0D108BD9-81ED-4DB2-BD59-A6C34878D82A}">
                    <a16:rowId xmlns:a16="http://schemas.microsoft.com/office/drawing/2014/main" val="1777896546"/>
                  </a:ext>
                </a:extLst>
              </a:tr>
              <a:tr h="332093">
                <a:tc>
                  <a:txBody>
                    <a:bodyPr/>
                    <a:lstStyle/>
                    <a:p>
                      <a:pPr fontAlgn="t"/>
                      <a:r>
                        <a:rPr lang="fr-BE" sz="1100" b="0" u="none" dirty="0">
                          <a:solidFill>
                            <a:schemeClr val="tx1"/>
                          </a:solidFill>
                          <a:effectLst/>
                        </a:rPr>
                        <a:t>THREE</a:t>
                      </a:r>
                    </a:p>
                  </a:txBody>
                  <a:tcPr marL="5638" marR="5638" marT="2819" marB="1410">
                    <a:lnL w="6350" cap="flat" cmpd="sng" algn="ctr">
                      <a:solidFill>
                        <a:srgbClr val="203D09"/>
                      </a:solidFill>
                      <a:prstDash val="solid"/>
                      <a:round/>
                      <a:headEnd type="none" w="med" len="med"/>
                      <a:tailEnd type="none" w="med" len="med"/>
                    </a:lnL>
                    <a:lnR w="6350" cap="flat" cmpd="sng" algn="ctr">
                      <a:solidFill>
                        <a:srgbClr val="E0C808"/>
                      </a:solidFill>
                      <a:prstDash val="solid"/>
                      <a:round/>
                      <a:headEnd type="none" w="med" len="med"/>
                      <a:tailEnd type="none" w="med" len="med"/>
                    </a:lnR>
                    <a:lnT w="6350" cap="flat" cmpd="sng" algn="ctr">
                      <a:solidFill>
                        <a:srgbClr val="203D09"/>
                      </a:solidFill>
                      <a:prstDash val="solid"/>
                      <a:round/>
                      <a:headEnd type="none" w="med" len="med"/>
                      <a:tailEnd type="none" w="med" len="med"/>
                    </a:lnT>
                    <a:lnB w="6350" cap="flat" cmpd="sng" algn="ctr">
                      <a:solidFill>
                        <a:srgbClr val="40C508"/>
                      </a:solidFill>
                      <a:prstDash val="solid"/>
                      <a:round/>
                      <a:headEnd type="none" w="med" len="med"/>
                      <a:tailEnd type="none" w="med" len="med"/>
                    </a:lnB>
                    <a:solidFill>
                      <a:srgbClr val="FFFFFF"/>
                    </a:solidFill>
                  </a:tcPr>
                </a:tc>
                <a:tc>
                  <a:txBody>
                    <a:bodyPr/>
                    <a:lstStyle/>
                    <a:p>
                      <a:pPr fontAlgn="t"/>
                      <a:r>
                        <a:rPr lang="en-US" sz="1100" b="0" u="none" dirty="0">
                          <a:solidFill>
                            <a:schemeClr val="tx1"/>
                          </a:solidFill>
                          <a:effectLst/>
                        </a:rPr>
                        <a:t>A write must be written to the </a:t>
                      </a:r>
                      <a:r>
                        <a:rPr lang="en-US" sz="1100" b="0" u="none" strike="noStrike" dirty="0">
                          <a:solidFill>
                            <a:schemeClr val="tx1"/>
                          </a:solidFill>
                          <a:effectLst/>
                          <a:hlinkClick r:id="rId3"/>
                        </a:rPr>
                        <a:t>commit log and </a:t>
                      </a:r>
                      <a:r>
                        <a:rPr lang="en-US" sz="1100" b="0" u="none" strike="noStrike" dirty="0" err="1">
                          <a:solidFill>
                            <a:schemeClr val="tx1"/>
                          </a:solidFill>
                          <a:effectLst/>
                          <a:hlinkClick r:id="rId3"/>
                        </a:rPr>
                        <a:t>memtable</a:t>
                      </a:r>
                      <a:r>
                        <a:rPr lang="en-US" sz="1100" b="0" u="none" dirty="0">
                          <a:solidFill>
                            <a:schemeClr val="tx1"/>
                          </a:solidFill>
                          <a:effectLst/>
                        </a:rPr>
                        <a:t> of at least three replica nodes.</a:t>
                      </a:r>
                    </a:p>
                  </a:txBody>
                  <a:tcPr marL="5638" marR="5638" marT="2819" marB="1410">
                    <a:lnL w="6350" cap="flat" cmpd="sng" algn="ctr">
                      <a:solidFill>
                        <a:srgbClr val="E0C808"/>
                      </a:solidFill>
                      <a:prstDash val="solid"/>
                      <a:round/>
                      <a:headEnd type="none" w="med" len="med"/>
                      <a:tailEnd type="none" w="med" len="med"/>
                    </a:lnL>
                    <a:lnR w="6350" cap="flat" cmpd="sng" algn="ctr">
                      <a:solidFill>
                        <a:srgbClr val="60C408"/>
                      </a:solidFill>
                      <a:prstDash val="solid"/>
                      <a:round/>
                      <a:headEnd type="none" w="med" len="med"/>
                      <a:tailEnd type="none" w="med" len="med"/>
                    </a:lnR>
                    <a:lnT w="6350" cap="flat" cmpd="sng" algn="ctr">
                      <a:solidFill>
                        <a:srgbClr val="E0C808"/>
                      </a:solidFill>
                      <a:prstDash val="solid"/>
                      <a:round/>
                      <a:headEnd type="none" w="med" len="med"/>
                      <a:tailEnd type="none" w="med" len="med"/>
                    </a:lnT>
                    <a:lnB w="6350" cap="flat" cmpd="sng" algn="ctr">
                      <a:solidFill>
                        <a:srgbClr val="E0C808"/>
                      </a:solidFill>
                      <a:prstDash val="solid"/>
                      <a:round/>
                      <a:headEnd type="none" w="med" len="med"/>
                      <a:tailEnd type="none" w="med" len="med"/>
                    </a:lnB>
                    <a:solidFill>
                      <a:srgbClr val="FFFFFF"/>
                    </a:solidFill>
                  </a:tcPr>
                </a:tc>
                <a:tc>
                  <a:txBody>
                    <a:bodyPr/>
                    <a:lstStyle/>
                    <a:p>
                      <a:pPr fontAlgn="t"/>
                      <a:r>
                        <a:rPr lang="fr-BE" sz="1100" b="0" u="none">
                          <a:solidFill>
                            <a:schemeClr val="tx1"/>
                          </a:solidFill>
                          <a:effectLst/>
                        </a:rPr>
                        <a:t>Similar to TWO.</a:t>
                      </a:r>
                    </a:p>
                  </a:txBody>
                  <a:tcPr marL="5638" marR="5638" marT="2819" marB="1410">
                    <a:lnL w="6350" cap="flat" cmpd="sng" algn="ctr">
                      <a:solidFill>
                        <a:srgbClr val="60C408"/>
                      </a:solidFill>
                      <a:prstDash val="solid"/>
                      <a:round/>
                      <a:headEnd type="none" w="med" len="med"/>
                      <a:tailEnd type="none" w="med" len="med"/>
                    </a:lnL>
                    <a:lnR w="6350" cap="flat" cmpd="sng" algn="ctr">
                      <a:solidFill>
                        <a:srgbClr val="60C408"/>
                      </a:solidFill>
                      <a:prstDash val="solid"/>
                      <a:round/>
                      <a:headEnd type="none" w="med" len="med"/>
                      <a:tailEnd type="none" w="med" len="med"/>
                    </a:lnR>
                    <a:lnT w="6350" cap="flat" cmpd="sng" algn="ctr">
                      <a:solidFill>
                        <a:srgbClr val="60C408"/>
                      </a:solidFill>
                      <a:prstDash val="solid"/>
                      <a:round/>
                      <a:headEnd type="none" w="med" len="med"/>
                      <a:tailEnd type="none" w="med" len="med"/>
                    </a:lnT>
                    <a:lnB w="6350" cap="flat" cmpd="sng" algn="ctr">
                      <a:solidFill>
                        <a:srgbClr val="40CF08"/>
                      </a:solidFill>
                      <a:prstDash val="solid"/>
                      <a:round/>
                      <a:headEnd type="none" w="med" len="med"/>
                      <a:tailEnd type="none" w="med" len="med"/>
                    </a:lnB>
                    <a:solidFill>
                      <a:srgbClr val="FFFFFF"/>
                    </a:solidFill>
                  </a:tcPr>
                </a:tc>
                <a:extLst>
                  <a:ext uri="{0D108BD9-81ED-4DB2-BD59-A6C34878D82A}">
                    <a16:rowId xmlns:a16="http://schemas.microsoft.com/office/drawing/2014/main" val="174612626"/>
                  </a:ext>
                </a:extLst>
              </a:tr>
              <a:tr h="1318130">
                <a:tc>
                  <a:txBody>
                    <a:bodyPr/>
                    <a:lstStyle/>
                    <a:p>
                      <a:pPr fontAlgn="t"/>
                      <a:r>
                        <a:rPr lang="fr-BE" sz="1100" b="0" u="none" dirty="0">
                          <a:solidFill>
                            <a:schemeClr val="tx1"/>
                          </a:solidFill>
                          <a:effectLst/>
                        </a:rPr>
                        <a:t>LOCAL_ONE</a:t>
                      </a:r>
                    </a:p>
                  </a:txBody>
                  <a:tcPr marL="5638" marR="5638" marT="2819" marB="1410">
                    <a:lnL w="6350" cap="flat" cmpd="sng" algn="ctr">
                      <a:solidFill>
                        <a:srgbClr val="40C508"/>
                      </a:solidFill>
                      <a:prstDash val="solid"/>
                      <a:round/>
                      <a:headEnd type="none" w="med" len="med"/>
                      <a:tailEnd type="none" w="med" len="med"/>
                    </a:lnL>
                    <a:lnR w="6350" cap="flat" cmpd="sng" algn="ctr">
                      <a:solidFill>
                        <a:srgbClr val="E0C808"/>
                      </a:solidFill>
                      <a:prstDash val="solid"/>
                      <a:round/>
                      <a:headEnd type="none" w="med" len="med"/>
                      <a:tailEnd type="none" w="med" len="med"/>
                    </a:lnR>
                    <a:lnT w="6350" cap="flat" cmpd="sng" algn="ctr">
                      <a:solidFill>
                        <a:srgbClr val="40C508"/>
                      </a:solidFill>
                      <a:prstDash val="solid"/>
                      <a:round/>
                      <a:headEnd type="none" w="med" len="med"/>
                      <a:tailEnd type="none" w="med" len="med"/>
                    </a:lnT>
                    <a:lnB w="6350" cap="flat" cmpd="sng" algn="ctr">
                      <a:solidFill>
                        <a:srgbClr val="E0CD08"/>
                      </a:solidFill>
                      <a:prstDash val="solid"/>
                      <a:round/>
                      <a:headEnd type="none" w="med" len="med"/>
                      <a:tailEnd type="none" w="med" len="med"/>
                    </a:lnB>
                    <a:solidFill>
                      <a:srgbClr val="FFFFFF"/>
                    </a:solidFill>
                  </a:tcPr>
                </a:tc>
                <a:tc>
                  <a:txBody>
                    <a:bodyPr/>
                    <a:lstStyle/>
                    <a:p>
                      <a:pPr fontAlgn="t"/>
                      <a:r>
                        <a:rPr lang="en-US" sz="1100" b="0" u="none" dirty="0">
                          <a:solidFill>
                            <a:schemeClr val="tx1"/>
                          </a:solidFill>
                          <a:effectLst/>
                        </a:rPr>
                        <a:t>A write must be sent to, and successfully acknowledged by, at least one replica node in the local datacenter.</a:t>
                      </a:r>
                    </a:p>
                  </a:txBody>
                  <a:tcPr marL="5638" marR="5638" marT="2819" marB="1410">
                    <a:lnL w="6350" cap="flat" cmpd="sng" algn="ctr">
                      <a:solidFill>
                        <a:srgbClr val="E0C808"/>
                      </a:solidFill>
                      <a:prstDash val="solid"/>
                      <a:round/>
                      <a:headEnd type="none" w="med" len="med"/>
                      <a:tailEnd type="none" w="med" len="med"/>
                    </a:lnL>
                    <a:lnR w="6350" cap="flat" cmpd="sng" algn="ctr">
                      <a:solidFill>
                        <a:srgbClr val="40CF08"/>
                      </a:solidFill>
                      <a:prstDash val="solid"/>
                      <a:round/>
                      <a:headEnd type="none" w="med" len="med"/>
                      <a:tailEnd type="none" w="med" len="med"/>
                    </a:lnR>
                    <a:lnT w="6350" cap="flat" cmpd="sng" algn="ctr">
                      <a:solidFill>
                        <a:srgbClr val="E0C808"/>
                      </a:solidFill>
                      <a:prstDash val="solid"/>
                      <a:round/>
                      <a:headEnd type="none" w="med" len="med"/>
                      <a:tailEnd type="none" w="med" len="med"/>
                    </a:lnT>
                    <a:lnB w="6350" cap="flat" cmpd="sng" algn="ctr">
                      <a:solidFill>
                        <a:srgbClr val="60D308"/>
                      </a:solidFill>
                      <a:prstDash val="solid"/>
                      <a:round/>
                      <a:headEnd type="none" w="med" len="med"/>
                      <a:tailEnd type="none" w="med" len="med"/>
                    </a:lnB>
                    <a:solidFill>
                      <a:srgbClr val="FFFFFF"/>
                    </a:solidFill>
                  </a:tcPr>
                </a:tc>
                <a:tc>
                  <a:txBody>
                    <a:bodyPr/>
                    <a:lstStyle/>
                    <a:p>
                      <a:pPr fontAlgn="t"/>
                      <a:r>
                        <a:rPr lang="en-US" sz="1100" b="0" u="none">
                          <a:solidFill>
                            <a:schemeClr val="tx1"/>
                          </a:solidFill>
                          <a:effectLst/>
                        </a:rPr>
                        <a:t>In a multiple datacenter clusters, a consistency level of ONE is often desirable, but cross-DC traffic is not. LOCAL_ONE accomplishes this. For security and quality reasons, you can use this consistency level in an offline datacenter to prevent automatic connection to online nodes in other datacenters if an offline node goes down.</a:t>
                      </a:r>
                    </a:p>
                  </a:txBody>
                  <a:tcPr marL="5638" marR="5638" marT="2819" marB="1410">
                    <a:lnL w="6350" cap="flat" cmpd="sng" algn="ctr">
                      <a:solidFill>
                        <a:srgbClr val="40CF08"/>
                      </a:solidFill>
                      <a:prstDash val="solid"/>
                      <a:round/>
                      <a:headEnd type="none" w="med" len="med"/>
                      <a:tailEnd type="none" w="med" len="med"/>
                    </a:lnL>
                    <a:lnR w="6350" cap="flat" cmpd="sng" algn="ctr">
                      <a:solidFill>
                        <a:srgbClr val="40CF08"/>
                      </a:solidFill>
                      <a:prstDash val="solid"/>
                      <a:round/>
                      <a:headEnd type="none" w="med" len="med"/>
                      <a:tailEnd type="none" w="med" len="med"/>
                    </a:lnR>
                    <a:lnT w="6350" cap="flat" cmpd="sng" algn="ctr">
                      <a:solidFill>
                        <a:srgbClr val="40CF08"/>
                      </a:solidFill>
                      <a:prstDash val="solid"/>
                      <a:round/>
                      <a:headEnd type="none" w="med" len="med"/>
                      <a:tailEnd type="none" w="med" len="med"/>
                    </a:lnT>
                    <a:lnB w="6350" cap="flat" cmpd="sng" algn="ctr">
                      <a:solidFill>
                        <a:srgbClr val="80D008"/>
                      </a:solidFill>
                      <a:prstDash val="solid"/>
                      <a:round/>
                      <a:headEnd type="none" w="med" len="med"/>
                      <a:tailEnd type="none" w="med" len="med"/>
                    </a:lnB>
                    <a:solidFill>
                      <a:srgbClr val="FFFFFF"/>
                    </a:solidFill>
                  </a:tcPr>
                </a:tc>
                <a:extLst>
                  <a:ext uri="{0D108BD9-81ED-4DB2-BD59-A6C34878D82A}">
                    <a16:rowId xmlns:a16="http://schemas.microsoft.com/office/drawing/2014/main" val="4199339674"/>
                  </a:ext>
                </a:extLst>
              </a:tr>
              <a:tr h="1091949">
                <a:tc>
                  <a:txBody>
                    <a:bodyPr/>
                    <a:lstStyle/>
                    <a:p>
                      <a:pPr fontAlgn="t"/>
                      <a:r>
                        <a:rPr lang="fr-BE" sz="1100" b="0" u="none">
                          <a:solidFill>
                            <a:schemeClr val="tx1"/>
                          </a:solidFill>
                          <a:effectLst/>
                        </a:rPr>
                        <a:t>ANY</a:t>
                      </a:r>
                    </a:p>
                  </a:txBody>
                  <a:tcPr marL="5638" marR="5638" marT="2819" marB="1410">
                    <a:lnL w="6350" cap="flat" cmpd="sng" algn="ctr">
                      <a:solidFill>
                        <a:srgbClr val="E0CD08"/>
                      </a:solidFill>
                      <a:prstDash val="solid"/>
                      <a:round/>
                      <a:headEnd type="none" w="med" len="med"/>
                      <a:tailEnd type="none" w="med" len="med"/>
                    </a:lnL>
                    <a:lnR w="6350" cap="flat" cmpd="sng" algn="ctr">
                      <a:solidFill>
                        <a:srgbClr val="60D308"/>
                      </a:solidFill>
                      <a:prstDash val="solid"/>
                      <a:round/>
                      <a:headEnd type="none" w="med" len="med"/>
                      <a:tailEnd type="none" w="med" len="med"/>
                    </a:lnR>
                    <a:lnT w="6350" cap="flat" cmpd="sng" algn="ctr">
                      <a:solidFill>
                        <a:srgbClr val="E0CD08"/>
                      </a:solidFill>
                      <a:prstDash val="solid"/>
                      <a:round/>
                      <a:headEnd type="none" w="med" len="med"/>
                      <a:tailEnd type="none" w="med" len="med"/>
                    </a:lnT>
                    <a:lnB w="6350" cap="flat" cmpd="sng" algn="ctr">
                      <a:solidFill>
                        <a:srgbClr val="E0CD08"/>
                      </a:solidFill>
                      <a:prstDash val="solid"/>
                      <a:round/>
                      <a:headEnd type="none" w="med" len="med"/>
                      <a:tailEnd type="none" w="med" len="med"/>
                    </a:lnB>
                    <a:solidFill>
                      <a:srgbClr val="FFFFFF"/>
                    </a:solidFill>
                  </a:tcPr>
                </a:tc>
                <a:tc>
                  <a:txBody>
                    <a:bodyPr/>
                    <a:lstStyle/>
                    <a:p>
                      <a:pPr fontAlgn="t"/>
                      <a:r>
                        <a:rPr lang="en-US" sz="1100" b="0" u="none">
                          <a:solidFill>
                            <a:schemeClr val="tx1"/>
                          </a:solidFill>
                          <a:effectLst/>
                        </a:rPr>
                        <a:t>A write must be written to at least one node. If all replica nodes for the given partition key are down, the write can still succeed after a </a:t>
                      </a:r>
                      <a:r>
                        <a:rPr lang="en-US" sz="1100" b="0" u="none" strike="noStrike">
                          <a:solidFill>
                            <a:schemeClr val="tx1"/>
                          </a:solidFill>
                          <a:effectLst/>
                          <a:hlinkClick r:id="rId8" tooltip="Describes hinted handoff, repair during write path."/>
                        </a:rPr>
                        <a:t>hinted handoff</a:t>
                      </a:r>
                      <a:r>
                        <a:rPr lang="en-US" sz="1100" b="0" u="none">
                          <a:solidFill>
                            <a:schemeClr val="tx1"/>
                          </a:solidFill>
                          <a:effectLst/>
                        </a:rPr>
                        <a:t> has been written. If all replica nodes are down at write time, an ANY write is not readable until the replica nodes for that partition have recovered.</a:t>
                      </a:r>
                    </a:p>
                  </a:txBody>
                  <a:tcPr marL="5638" marR="5638" marT="2819" marB="1410">
                    <a:lnL w="6350" cap="flat" cmpd="sng" algn="ctr">
                      <a:solidFill>
                        <a:srgbClr val="60D308"/>
                      </a:solidFill>
                      <a:prstDash val="solid"/>
                      <a:round/>
                      <a:headEnd type="none" w="med" len="med"/>
                      <a:tailEnd type="none" w="med" len="med"/>
                    </a:lnL>
                    <a:lnR w="6350" cap="flat" cmpd="sng" algn="ctr">
                      <a:solidFill>
                        <a:srgbClr val="80D008"/>
                      </a:solidFill>
                      <a:prstDash val="solid"/>
                      <a:round/>
                      <a:headEnd type="none" w="med" len="med"/>
                      <a:tailEnd type="none" w="med" len="med"/>
                    </a:lnR>
                    <a:lnT w="6350" cap="flat" cmpd="sng" algn="ctr">
                      <a:solidFill>
                        <a:srgbClr val="60D308"/>
                      </a:solidFill>
                      <a:prstDash val="solid"/>
                      <a:round/>
                      <a:headEnd type="none" w="med" len="med"/>
                      <a:tailEnd type="none" w="med" len="med"/>
                    </a:lnT>
                    <a:lnB w="6350" cap="flat" cmpd="sng" algn="ctr">
                      <a:solidFill>
                        <a:srgbClr val="60D308"/>
                      </a:solidFill>
                      <a:prstDash val="solid"/>
                      <a:round/>
                      <a:headEnd type="none" w="med" len="med"/>
                      <a:tailEnd type="none" w="med" len="med"/>
                    </a:lnB>
                    <a:solidFill>
                      <a:srgbClr val="FFFFFF"/>
                    </a:solidFill>
                  </a:tcPr>
                </a:tc>
                <a:tc>
                  <a:txBody>
                    <a:bodyPr/>
                    <a:lstStyle/>
                    <a:p>
                      <a:pPr fontAlgn="t"/>
                      <a:r>
                        <a:rPr lang="en-US" sz="1100" b="0" u="none" dirty="0">
                          <a:solidFill>
                            <a:schemeClr val="tx1"/>
                          </a:solidFill>
                          <a:effectLst/>
                        </a:rPr>
                        <a:t>Provides low latency and a guarantee that a write never fails. Delivers the lowest consistency and highest availability.</a:t>
                      </a:r>
                    </a:p>
                  </a:txBody>
                  <a:tcPr marL="5638" marR="5638" marT="2819" marB="1410">
                    <a:lnL w="6350" cap="flat" cmpd="sng" algn="ctr">
                      <a:solidFill>
                        <a:srgbClr val="80D008"/>
                      </a:solidFill>
                      <a:prstDash val="solid"/>
                      <a:round/>
                      <a:headEnd type="none" w="med" len="med"/>
                      <a:tailEnd type="none" w="med" len="med"/>
                    </a:lnL>
                    <a:lnR w="6350" cap="flat" cmpd="sng" algn="ctr">
                      <a:solidFill>
                        <a:srgbClr val="80D008"/>
                      </a:solidFill>
                      <a:prstDash val="solid"/>
                      <a:round/>
                      <a:headEnd type="none" w="med" len="med"/>
                      <a:tailEnd type="none" w="med" len="med"/>
                    </a:lnR>
                    <a:lnT w="6350" cap="flat" cmpd="sng" algn="ctr">
                      <a:solidFill>
                        <a:srgbClr val="80D008"/>
                      </a:solidFill>
                      <a:prstDash val="solid"/>
                      <a:round/>
                      <a:headEnd type="none" w="med" len="med"/>
                      <a:tailEnd type="none" w="med" len="med"/>
                    </a:lnT>
                    <a:lnB w="6350" cap="flat" cmpd="sng" algn="ctr">
                      <a:solidFill>
                        <a:srgbClr val="80D008"/>
                      </a:solidFill>
                      <a:prstDash val="solid"/>
                      <a:round/>
                      <a:headEnd type="none" w="med" len="med"/>
                      <a:tailEnd type="none" w="med" len="med"/>
                    </a:lnB>
                    <a:solidFill>
                      <a:srgbClr val="FFFFFF"/>
                    </a:solidFill>
                  </a:tcPr>
                </a:tc>
                <a:extLst>
                  <a:ext uri="{0D108BD9-81ED-4DB2-BD59-A6C34878D82A}">
                    <a16:rowId xmlns:a16="http://schemas.microsoft.com/office/drawing/2014/main" val="815661710"/>
                  </a:ext>
                </a:extLst>
              </a:tr>
            </a:tbl>
          </a:graphicData>
        </a:graphic>
      </p:graphicFrame>
      <p:pic>
        <p:nvPicPr>
          <p:cNvPr id="14" name="Image 13"/>
          <p:cNvPicPr>
            <a:picLocks noChangeAspect="1"/>
          </p:cNvPicPr>
          <p:nvPr/>
        </p:nvPicPr>
        <p:blipFill>
          <a:blip r:embed="rId9"/>
          <a:stretch>
            <a:fillRect/>
          </a:stretch>
        </p:blipFill>
        <p:spPr>
          <a:xfrm>
            <a:off x="704850" y="1266825"/>
            <a:ext cx="10782300" cy="4324350"/>
          </a:xfrm>
          <a:prstGeom prst="rect">
            <a:avLst/>
          </a:prstGeom>
          <a:ln w="47625">
            <a:solidFill>
              <a:srgbClr val="FF0000"/>
            </a:solidFill>
          </a:ln>
        </p:spPr>
      </p:pic>
    </p:spTree>
    <p:extLst>
      <p:ext uri="{BB962C8B-B14F-4D97-AF65-F5344CB8AC3E}">
        <p14:creationId xmlns:p14="http://schemas.microsoft.com/office/powerpoint/2010/main" val="348216994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7" y="986965"/>
            <a:ext cx="11089037" cy="4401205"/>
          </a:xfrm>
          <a:prstGeom prst="rect">
            <a:avLst/>
          </a:prstGeom>
          <a:noFill/>
        </p:spPr>
        <p:txBody>
          <a:bodyPr wrap="square" rtlCol="0">
            <a:spAutoFit/>
          </a:bodyPr>
          <a:lstStyle/>
          <a:p>
            <a:r>
              <a:rPr lang="fr-BE" sz="2400" b="1" dirty="0" err="1" smtClean="0"/>
              <a:t>Tunable</a:t>
            </a:r>
            <a:r>
              <a:rPr lang="fr-BE" sz="2400" b="1" dirty="0" smtClean="0"/>
              <a:t> </a:t>
            </a:r>
            <a:r>
              <a:rPr lang="fr-BE" sz="2400" b="1" dirty="0" err="1" smtClean="0"/>
              <a:t>consistency</a:t>
            </a:r>
            <a:r>
              <a:rPr lang="fr-BE" sz="2400" b="1" dirty="0" smtClean="0"/>
              <a:t> at the application </a:t>
            </a:r>
            <a:r>
              <a:rPr lang="fr-BE" sz="2400" b="1" dirty="0" err="1" smtClean="0"/>
              <a:t>level</a:t>
            </a:r>
            <a:r>
              <a:rPr lang="fr-BE" sz="2400" b="1" dirty="0" smtClean="0"/>
              <a:t/>
            </a:r>
            <a:br>
              <a:rPr lang="fr-BE" sz="2400" b="1" dirty="0" smtClean="0"/>
            </a:br>
            <a:endParaRPr lang="fr-BE" sz="2400" b="1" dirty="0" smtClean="0"/>
          </a:p>
          <a:p>
            <a:endParaRPr lang="fr-BE" sz="2400" b="1" dirty="0" smtClean="0"/>
          </a:p>
          <a:p>
            <a:pPr marL="285750" indent="-285750">
              <a:buFont typeface="Arial" panose="020B0604020202020204" pitchFamily="34" charset="0"/>
              <a:buChar char="•"/>
            </a:pPr>
            <a:r>
              <a:rPr lang="fr-BE" dirty="0"/>
              <a:t>By default, Cassandra </a:t>
            </a:r>
            <a:r>
              <a:rPr lang="fr-BE" dirty="0" err="1"/>
              <a:t>offers</a:t>
            </a:r>
            <a:r>
              <a:rPr lang="fr-BE" dirty="0"/>
              <a:t> </a:t>
            </a:r>
            <a:r>
              <a:rPr lang="fr-BE" b="1" u="sng" dirty="0"/>
              <a:t>P</a:t>
            </a:r>
            <a:r>
              <a:rPr lang="fr-BE" dirty="0"/>
              <a:t>artition-</a:t>
            </a:r>
            <a:r>
              <a:rPr lang="fr-BE" dirty="0" err="1"/>
              <a:t>tolerance</a:t>
            </a:r>
            <a:r>
              <a:rPr lang="fr-BE" dirty="0"/>
              <a:t> and data </a:t>
            </a:r>
            <a:r>
              <a:rPr lang="fr-BE" b="1" u="sng" dirty="0" err="1"/>
              <a:t>A</a:t>
            </a:r>
            <a:r>
              <a:rPr lang="fr-BE" dirty="0" err="1"/>
              <a:t>vailability</a:t>
            </a:r>
            <a:r>
              <a:rPr lang="fr-BE" dirty="0"/>
              <a:t> at the </a:t>
            </a:r>
            <a:r>
              <a:rPr lang="fr-BE" dirty="0" err="1"/>
              <a:t>detriment</a:t>
            </a:r>
            <a:r>
              <a:rPr lang="fr-BE" dirty="0"/>
              <a:t> of the data </a:t>
            </a:r>
            <a:r>
              <a:rPr lang="fr-BE" b="1" u="sng" dirty="0" err="1"/>
              <a:t>C</a:t>
            </a:r>
            <a:r>
              <a:rPr lang="fr-BE" dirty="0" err="1"/>
              <a:t>onsistency</a:t>
            </a:r>
            <a:r>
              <a:rPr lang="fr-BE" dirty="0"/>
              <a:t> </a:t>
            </a:r>
          </a:p>
          <a:p>
            <a:r>
              <a:rPr lang="fr-BE" dirty="0">
                <a:sym typeface="Wingdings" panose="05000000000000000000" pitchFamily="2" charset="2"/>
              </a:rPr>
              <a:t>      </a:t>
            </a:r>
            <a:r>
              <a:rPr lang="fr-BE" b="1" dirty="0">
                <a:sym typeface="Wingdings" panose="05000000000000000000" pitchFamily="2" charset="2"/>
              </a:rPr>
              <a:t>AP &gt; C</a:t>
            </a:r>
            <a:endParaRPr lang="fr-BE" sz="2000" b="1" dirty="0"/>
          </a:p>
          <a:p>
            <a:pPr marL="342900" indent="-342900">
              <a:buFont typeface="Wingdings" panose="05000000000000000000" pitchFamily="2" charset="2"/>
              <a:buChar char="è"/>
            </a:pPr>
            <a:endParaRPr lang="fr-BE" sz="2000" b="1" dirty="0">
              <a:sym typeface="Wingdings" panose="05000000000000000000" pitchFamily="2" charset="2"/>
            </a:endParaRPr>
          </a:p>
          <a:p>
            <a:endParaRPr lang="en-US" sz="2000" dirty="0" smtClean="0"/>
          </a:p>
          <a:p>
            <a:pPr marL="342900" indent="-342900">
              <a:buFont typeface="Arial" panose="020B0604020202020204" pitchFamily="34" charset="0"/>
              <a:buChar char="•"/>
            </a:pPr>
            <a:r>
              <a:rPr lang="en-US" dirty="0" smtClean="0"/>
              <a:t>However, consistency </a:t>
            </a:r>
            <a:r>
              <a:rPr lang="en-US" dirty="0"/>
              <a:t>levels in Cassandra can be configured to </a:t>
            </a:r>
            <a:r>
              <a:rPr lang="en-US" b="1" dirty="0"/>
              <a:t>manage availability vs. data </a:t>
            </a:r>
            <a:r>
              <a:rPr lang="en-US" b="1" dirty="0" smtClean="0"/>
              <a:t>consistency</a:t>
            </a:r>
            <a:r>
              <a:rPr lang="en-US" dirty="0" smtClean="0"/>
              <a:t>.</a:t>
            </a:r>
            <a:endParaRPr lang="fr-BE" sz="2000" b="1" dirty="0"/>
          </a:p>
          <a:p>
            <a:r>
              <a:rPr lang="fr-BE" sz="2400" b="1" dirty="0" smtClean="0"/>
              <a:t/>
            </a:r>
            <a:br>
              <a:rPr lang="fr-BE" sz="2400" b="1" dirty="0" smtClean="0"/>
            </a:br>
            <a:r>
              <a:rPr lang="fr-BE" b="1" u="sng" dirty="0" smtClean="0"/>
              <a:t/>
            </a:r>
            <a:br>
              <a:rPr lang="fr-BE" b="1" u="sng" dirty="0" smtClean="0"/>
            </a:br>
            <a:endParaRPr lang="fr-BE" b="1" u="sng" dirty="0" smtClean="0"/>
          </a:p>
          <a:p>
            <a:endParaRPr lang="fr-BE" dirty="0" smtClean="0"/>
          </a:p>
          <a:p>
            <a:endParaRPr lang="en-US" dirty="0" smtClean="0"/>
          </a:p>
          <a:p>
            <a:endParaRPr lang="fr-BE" dirty="0"/>
          </a:p>
        </p:txBody>
      </p:sp>
      <p:sp>
        <p:nvSpPr>
          <p:cNvPr id="6" name="Titre 1"/>
          <p:cNvSpPr txBox="1">
            <a:spLocks/>
          </p:cNvSpPr>
          <p:nvPr/>
        </p:nvSpPr>
        <p:spPr>
          <a:xfrm>
            <a:off x="720805" y="279400"/>
            <a:ext cx="10283798"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a:t>
            </a:r>
            <a:r>
              <a:rPr lang="fr-FR" sz="3600" b="1" dirty="0" smtClean="0">
                <a:effectLst>
                  <a:outerShdw blurRad="38100" dist="38100" dir="2700000" algn="tl">
                    <a:srgbClr val="000000">
                      <a:alpha val="43137"/>
                    </a:srgbClr>
                  </a:outerShdw>
                </a:effectLst>
              </a:rPr>
              <a:t>#6 Transaction</a:t>
            </a:r>
            <a:endParaRPr lang="fr-FR" sz="3600" dirty="0"/>
          </a:p>
        </p:txBody>
      </p:sp>
      <p:pic>
        <p:nvPicPr>
          <p:cNvPr id="5" name="Image 4"/>
          <p:cNvPicPr>
            <a:picLocks noChangeAspect="1"/>
          </p:cNvPicPr>
          <p:nvPr/>
        </p:nvPicPr>
        <p:blipFill>
          <a:blip r:embed="rId2"/>
          <a:stretch>
            <a:fillRect/>
          </a:stretch>
        </p:blipFill>
        <p:spPr>
          <a:xfrm>
            <a:off x="914815" y="4232689"/>
            <a:ext cx="10382250" cy="2171700"/>
          </a:xfrm>
          <a:prstGeom prst="rect">
            <a:avLst/>
          </a:prstGeom>
          <a:ln w="41275">
            <a:solidFill>
              <a:schemeClr val="accent5">
                <a:lumMod val="75000"/>
              </a:schemeClr>
            </a:solidFill>
          </a:ln>
          <a:effectLst>
            <a:outerShdw blurRad="50800" dist="38100" algn="l" rotWithShape="0">
              <a:prstClr val="black">
                <a:alpha val="40000"/>
              </a:prstClr>
            </a:outerShdw>
          </a:effectLst>
        </p:spPr>
      </p:pic>
      <p:sp>
        <p:nvSpPr>
          <p:cNvPr id="2" name="Rectangle 1"/>
          <p:cNvSpPr/>
          <p:nvPr/>
        </p:nvSpPr>
        <p:spPr>
          <a:xfrm>
            <a:off x="7192204" y="3610550"/>
            <a:ext cx="4104861" cy="556592"/>
          </a:xfrm>
          <a:prstGeom prst="rect">
            <a:avLst/>
          </a:prstGeom>
          <a:solidFill>
            <a:schemeClr val="bg1"/>
          </a:solidFill>
          <a:ln w="730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smtClean="0">
                <a:solidFill>
                  <a:schemeClr val="tx1"/>
                </a:solidFill>
              </a:rPr>
              <a:t>« insert </a:t>
            </a:r>
            <a:r>
              <a:rPr lang="fr-BE" dirty="0" err="1" smtClean="0">
                <a:solidFill>
                  <a:schemeClr val="tx1"/>
                </a:solidFill>
              </a:rPr>
              <a:t>into</a:t>
            </a:r>
            <a:r>
              <a:rPr lang="fr-BE" dirty="0" smtClean="0">
                <a:solidFill>
                  <a:schemeClr val="tx1"/>
                </a:solidFill>
              </a:rPr>
              <a:t> Customer (…) values (…); »</a:t>
            </a:r>
            <a:endParaRPr lang="fr-BE" dirty="0">
              <a:solidFill>
                <a:schemeClr val="tx1"/>
              </a:solidFill>
            </a:endParaRPr>
          </a:p>
        </p:txBody>
      </p:sp>
      <p:sp>
        <p:nvSpPr>
          <p:cNvPr id="3" name="Virage 2"/>
          <p:cNvSpPr/>
          <p:nvPr/>
        </p:nvSpPr>
        <p:spPr>
          <a:xfrm>
            <a:off x="5487915" y="3700003"/>
            <a:ext cx="1610139" cy="622139"/>
          </a:xfrm>
          <a:prstGeom prst="ben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solidFill>
                <a:schemeClr val="tx1"/>
              </a:solidFill>
            </a:endParaRPr>
          </a:p>
        </p:txBody>
      </p:sp>
      <p:cxnSp>
        <p:nvCxnSpPr>
          <p:cNvPr id="8" name="Connecteur droit 7"/>
          <p:cNvCxnSpPr/>
          <p:nvPr/>
        </p:nvCxnSpPr>
        <p:spPr>
          <a:xfrm>
            <a:off x="4563576" y="4559801"/>
            <a:ext cx="2052000" cy="0"/>
          </a:xfrm>
          <a:prstGeom prst="line">
            <a:avLst/>
          </a:prstGeom>
          <a:ln w="53975">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192204" y="5817439"/>
            <a:ext cx="4104861" cy="556592"/>
          </a:xfrm>
          <a:prstGeom prst="rect">
            <a:avLst/>
          </a:prstGeom>
          <a:solidFill>
            <a:schemeClr val="bg1"/>
          </a:solidFill>
          <a:ln w="730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err="1" smtClean="0">
                <a:solidFill>
                  <a:schemeClr val="tx1"/>
                </a:solidFill>
              </a:rPr>
              <a:t>Consistency</a:t>
            </a:r>
            <a:r>
              <a:rPr lang="fr-BE" dirty="0" smtClean="0">
                <a:solidFill>
                  <a:schemeClr val="tx1"/>
                </a:solidFill>
              </a:rPr>
              <a:t> </a:t>
            </a:r>
            <a:r>
              <a:rPr lang="fr-BE" dirty="0" err="1" smtClean="0">
                <a:solidFill>
                  <a:schemeClr val="tx1"/>
                </a:solidFill>
              </a:rPr>
              <a:t>level</a:t>
            </a:r>
            <a:r>
              <a:rPr lang="fr-BE" dirty="0" smtClean="0">
                <a:solidFill>
                  <a:schemeClr val="tx1"/>
                </a:solidFill>
              </a:rPr>
              <a:t> </a:t>
            </a:r>
            <a:r>
              <a:rPr lang="fr-BE" dirty="0" err="1" smtClean="0">
                <a:solidFill>
                  <a:schemeClr val="tx1"/>
                </a:solidFill>
              </a:rPr>
              <a:t>that</a:t>
            </a:r>
            <a:r>
              <a:rPr lang="fr-BE" dirty="0" smtClean="0">
                <a:solidFill>
                  <a:schemeClr val="tx1"/>
                </a:solidFill>
              </a:rPr>
              <a:t> the insert </a:t>
            </a:r>
            <a:r>
              <a:rPr lang="fr-BE" dirty="0" err="1" smtClean="0">
                <a:solidFill>
                  <a:schemeClr val="tx1"/>
                </a:solidFill>
              </a:rPr>
              <a:t>statement</a:t>
            </a:r>
            <a:r>
              <a:rPr lang="fr-BE" dirty="0" smtClean="0">
                <a:solidFill>
                  <a:schemeClr val="tx1"/>
                </a:solidFill>
              </a:rPr>
              <a:t> </a:t>
            </a:r>
            <a:r>
              <a:rPr lang="fr-BE" dirty="0" err="1" smtClean="0">
                <a:solidFill>
                  <a:schemeClr val="tx1"/>
                </a:solidFill>
              </a:rPr>
              <a:t>execution</a:t>
            </a:r>
            <a:r>
              <a:rPr lang="fr-BE" dirty="0" smtClean="0">
                <a:solidFill>
                  <a:schemeClr val="tx1"/>
                </a:solidFill>
              </a:rPr>
              <a:t> has to respect</a:t>
            </a:r>
            <a:endParaRPr lang="fr-BE" dirty="0">
              <a:solidFill>
                <a:schemeClr val="tx1"/>
              </a:solidFill>
            </a:endParaRPr>
          </a:p>
        </p:txBody>
      </p:sp>
      <p:sp>
        <p:nvSpPr>
          <p:cNvPr id="11" name="Flèche vers le bas 10"/>
          <p:cNvSpPr/>
          <p:nvPr/>
        </p:nvSpPr>
        <p:spPr>
          <a:xfrm>
            <a:off x="9372600" y="4647211"/>
            <a:ext cx="347869" cy="1071413"/>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cxnSp>
        <p:nvCxnSpPr>
          <p:cNvPr id="12" name="Connecteur droit 11"/>
          <p:cNvCxnSpPr/>
          <p:nvPr/>
        </p:nvCxnSpPr>
        <p:spPr>
          <a:xfrm>
            <a:off x="6864117" y="4563047"/>
            <a:ext cx="3600000" cy="0"/>
          </a:xfrm>
          <a:prstGeom prst="line">
            <a:avLst/>
          </a:prstGeom>
          <a:ln w="53975">
            <a:solidFill>
              <a:schemeClr val="accent5"/>
            </a:solidFill>
          </a:ln>
        </p:spPr>
        <p:style>
          <a:lnRef idx="1">
            <a:schemeClr val="accent1"/>
          </a:lnRef>
          <a:fillRef idx="0">
            <a:schemeClr val="accent1"/>
          </a:fillRef>
          <a:effectRef idx="0">
            <a:schemeClr val="accent1"/>
          </a:effectRef>
          <a:fontRef idx="minor">
            <a:schemeClr val="tx1"/>
          </a:fontRef>
        </p:style>
      </p:cxnSp>
      <p:graphicFrame>
        <p:nvGraphicFramePr>
          <p:cNvPr id="14" name="Tableau 13"/>
          <p:cNvGraphicFramePr>
            <a:graphicFrameLocks noGrp="1"/>
          </p:cNvGraphicFramePr>
          <p:nvPr>
            <p:extLst>
              <p:ext uri="{D42A27DB-BD31-4B8C-83A1-F6EECF244321}">
                <p14:modId xmlns:p14="http://schemas.microsoft.com/office/powerpoint/2010/main" val="3862375068"/>
              </p:ext>
            </p:extLst>
          </p:nvPr>
        </p:nvGraphicFramePr>
        <p:xfrm>
          <a:off x="1172127" y="107108"/>
          <a:ext cx="9927672" cy="6619974"/>
        </p:xfrm>
        <a:graphic>
          <a:graphicData uri="http://schemas.openxmlformats.org/drawingml/2006/table">
            <a:tbl>
              <a:tblPr/>
              <a:tblGrid>
                <a:gridCol w="1097818">
                  <a:extLst>
                    <a:ext uri="{9D8B030D-6E8A-4147-A177-3AD203B41FA5}">
                      <a16:colId xmlns:a16="http://schemas.microsoft.com/office/drawing/2014/main" val="446938021"/>
                    </a:ext>
                  </a:extLst>
                </a:gridCol>
                <a:gridCol w="5520630">
                  <a:extLst>
                    <a:ext uri="{9D8B030D-6E8A-4147-A177-3AD203B41FA5}">
                      <a16:colId xmlns:a16="http://schemas.microsoft.com/office/drawing/2014/main" val="1175383176"/>
                    </a:ext>
                  </a:extLst>
                </a:gridCol>
                <a:gridCol w="3309224">
                  <a:extLst>
                    <a:ext uri="{9D8B030D-6E8A-4147-A177-3AD203B41FA5}">
                      <a16:colId xmlns:a16="http://schemas.microsoft.com/office/drawing/2014/main" val="2164379687"/>
                    </a:ext>
                  </a:extLst>
                </a:gridCol>
              </a:tblGrid>
              <a:tr h="173675">
                <a:tc gridSpan="3">
                  <a:txBody>
                    <a:bodyPr/>
                    <a:lstStyle/>
                    <a:p>
                      <a:r>
                        <a:rPr lang="fr-BE" sz="1100"/>
                        <a:t>Read Consistency Levels</a:t>
                      </a:r>
                    </a:p>
                  </a:txBody>
                  <a:tcPr marL="13300" marR="13300" marT="6650" marB="6650" anchor="ctr">
                    <a:solidFill>
                      <a:srgbClr val="FFFFFF"/>
                    </a:solidFill>
                  </a:tcPr>
                </a:tc>
                <a:tc hMerge="1">
                  <a:txBody>
                    <a:bodyPr/>
                    <a:lstStyle/>
                    <a:p>
                      <a:endParaRPr lang="fr-BE"/>
                    </a:p>
                  </a:txBody>
                  <a:tcPr/>
                </a:tc>
                <a:tc hMerge="1">
                  <a:txBody>
                    <a:bodyPr/>
                    <a:lstStyle/>
                    <a:p>
                      <a:endParaRPr lang="fr-BE"/>
                    </a:p>
                  </a:txBody>
                  <a:tcPr/>
                </a:tc>
                <a:extLst>
                  <a:ext uri="{0D108BD9-81ED-4DB2-BD59-A6C34878D82A}">
                    <a16:rowId xmlns:a16="http://schemas.microsoft.com/office/drawing/2014/main" val="3074252071"/>
                  </a:ext>
                </a:extLst>
              </a:tr>
              <a:tr h="173675">
                <a:tc>
                  <a:txBody>
                    <a:bodyPr/>
                    <a:lstStyle/>
                    <a:p>
                      <a:pPr algn="l" fontAlgn="t"/>
                      <a:r>
                        <a:rPr lang="fr-BE" sz="1100">
                          <a:effectLst/>
                        </a:rPr>
                        <a:t>Level</a:t>
                      </a:r>
                    </a:p>
                  </a:txBody>
                  <a:tcPr marL="13300" marR="13300" marT="6650" marB="6650">
                    <a:lnL w="6350" cap="flat" cmpd="sng" algn="ctr">
                      <a:solidFill>
                        <a:srgbClr val="20C8D9"/>
                      </a:solidFill>
                      <a:prstDash val="solid"/>
                      <a:round/>
                      <a:headEnd type="none" w="med" len="med"/>
                      <a:tailEnd type="none" w="med" len="med"/>
                    </a:lnL>
                    <a:lnR w="6350" cap="flat" cmpd="sng" algn="ctr">
                      <a:solidFill>
                        <a:srgbClr val="40C7D9"/>
                      </a:solidFill>
                      <a:prstDash val="solid"/>
                      <a:round/>
                      <a:headEnd type="none" w="med" len="med"/>
                      <a:tailEnd type="none" w="med" len="med"/>
                    </a:lnR>
                    <a:lnB w="6350" cap="flat" cmpd="sng" algn="ctr">
                      <a:solidFill>
                        <a:srgbClr val="A0C8D9"/>
                      </a:solidFill>
                      <a:prstDash val="solid"/>
                      <a:round/>
                      <a:headEnd type="none" w="med" len="med"/>
                      <a:tailEnd type="none" w="med" len="med"/>
                    </a:lnB>
                    <a:solidFill>
                      <a:srgbClr val="C8CBD3"/>
                    </a:solidFill>
                  </a:tcPr>
                </a:tc>
                <a:tc>
                  <a:txBody>
                    <a:bodyPr/>
                    <a:lstStyle/>
                    <a:p>
                      <a:pPr algn="l" fontAlgn="t"/>
                      <a:r>
                        <a:rPr lang="fr-BE" sz="1100">
                          <a:effectLst/>
                        </a:rPr>
                        <a:t>Description</a:t>
                      </a:r>
                    </a:p>
                  </a:txBody>
                  <a:tcPr marL="13300" marR="13300" marT="6650" marB="6650">
                    <a:lnL w="6350" cap="flat" cmpd="sng" algn="ctr">
                      <a:solidFill>
                        <a:srgbClr val="40C7D9"/>
                      </a:solidFill>
                      <a:prstDash val="solid"/>
                      <a:round/>
                      <a:headEnd type="none" w="med" len="med"/>
                      <a:tailEnd type="none" w="med" len="med"/>
                    </a:lnL>
                    <a:lnR w="6350" cap="flat" cmpd="sng" algn="ctr">
                      <a:solidFill>
                        <a:srgbClr val="E0C4D9"/>
                      </a:solidFill>
                      <a:prstDash val="solid"/>
                      <a:round/>
                      <a:headEnd type="none" w="med" len="med"/>
                      <a:tailEnd type="none" w="med" len="med"/>
                    </a:lnR>
                    <a:lnT w="6350" cap="flat" cmpd="sng" algn="ctr">
                      <a:solidFill>
                        <a:srgbClr val="40C7D9"/>
                      </a:solidFill>
                      <a:prstDash val="solid"/>
                      <a:round/>
                      <a:headEnd type="none" w="med" len="med"/>
                      <a:tailEnd type="none" w="med" len="med"/>
                    </a:lnT>
                    <a:lnB w="6350" cap="flat" cmpd="sng" algn="ctr">
                      <a:solidFill>
                        <a:srgbClr val="60C5D9"/>
                      </a:solidFill>
                      <a:prstDash val="solid"/>
                      <a:round/>
                      <a:headEnd type="none" w="med" len="med"/>
                      <a:tailEnd type="none" w="med" len="med"/>
                    </a:lnB>
                    <a:solidFill>
                      <a:srgbClr val="C8CBD3"/>
                    </a:solidFill>
                  </a:tcPr>
                </a:tc>
                <a:tc>
                  <a:txBody>
                    <a:bodyPr/>
                    <a:lstStyle/>
                    <a:p>
                      <a:pPr algn="l" fontAlgn="t"/>
                      <a:r>
                        <a:rPr lang="fr-BE" sz="1100" dirty="0">
                          <a:effectLst/>
                        </a:rPr>
                        <a:t>Usage</a:t>
                      </a:r>
                    </a:p>
                  </a:txBody>
                  <a:tcPr marL="13300" marR="13300" marT="6650" marB="6650">
                    <a:lnL w="6350" cap="flat" cmpd="sng" algn="ctr">
                      <a:solidFill>
                        <a:srgbClr val="E0C4D9"/>
                      </a:solidFill>
                      <a:prstDash val="solid"/>
                      <a:round/>
                      <a:headEnd type="none" w="med" len="med"/>
                      <a:tailEnd type="none" w="med" len="med"/>
                    </a:lnL>
                    <a:lnR w="6350" cap="flat" cmpd="sng" algn="ctr">
                      <a:solidFill>
                        <a:srgbClr val="E0C4D9"/>
                      </a:solidFill>
                      <a:prstDash val="solid"/>
                      <a:round/>
                      <a:headEnd type="none" w="med" len="med"/>
                      <a:tailEnd type="none" w="med" len="med"/>
                    </a:lnR>
                    <a:lnT w="6350" cap="flat" cmpd="sng" algn="ctr">
                      <a:solidFill>
                        <a:srgbClr val="E0C4D9"/>
                      </a:solidFill>
                      <a:prstDash val="solid"/>
                      <a:round/>
                      <a:headEnd type="none" w="med" len="med"/>
                      <a:tailEnd type="none" w="med" len="med"/>
                    </a:lnT>
                    <a:lnB w="6350" cap="flat" cmpd="sng" algn="ctr">
                      <a:solidFill>
                        <a:srgbClr val="20C9D9"/>
                      </a:solidFill>
                      <a:prstDash val="solid"/>
                      <a:round/>
                      <a:headEnd type="none" w="med" len="med"/>
                      <a:tailEnd type="none" w="med" len="med"/>
                    </a:lnB>
                    <a:solidFill>
                      <a:srgbClr val="C8CBD3"/>
                    </a:solidFill>
                  </a:tcPr>
                </a:tc>
                <a:extLst>
                  <a:ext uri="{0D108BD9-81ED-4DB2-BD59-A6C34878D82A}">
                    <a16:rowId xmlns:a16="http://schemas.microsoft.com/office/drawing/2014/main" val="4019951879"/>
                  </a:ext>
                </a:extLst>
              </a:tr>
              <a:tr h="535114">
                <a:tc>
                  <a:txBody>
                    <a:bodyPr/>
                    <a:lstStyle/>
                    <a:p>
                      <a:pPr fontAlgn="t"/>
                      <a:r>
                        <a:rPr lang="fr-BE" sz="1100">
                          <a:effectLst/>
                        </a:rPr>
                        <a:t>ALL</a:t>
                      </a:r>
                    </a:p>
                  </a:txBody>
                  <a:tcPr marL="7389" marR="7389" marT="3694" marB="1847">
                    <a:lnL w="6350" cap="flat" cmpd="sng" algn="ctr">
                      <a:solidFill>
                        <a:srgbClr val="A0C8D9"/>
                      </a:solidFill>
                      <a:prstDash val="solid"/>
                      <a:round/>
                      <a:headEnd type="none" w="med" len="med"/>
                      <a:tailEnd type="none" w="med" len="med"/>
                    </a:lnL>
                    <a:lnR w="6350" cap="flat" cmpd="sng" algn="ctr">
                      <a:solidFill>
                        <a:srgbClr val="60C5D9"/>
                      </a:solidFill>
                      <a:prstDash val="solid"/>
                      <a:round/>
                      <a:headEnd type="none" w="med" len="med"/>
                      <a:tailEnd type="none" w="med" len="med"/>
                    </a:lnR>
                    <a:lnT w="6350" cap="flat" cmpd="sng" algn="ctr">
                      <a:solidFill>
                        <a:srgbClr val="A0C8D9"/>
                      </a:solidFill>
                      <a:prstDash val="solid"/>
                      <a:round/>
                      <a:headEnd type="none" w="med" len="med"/>
                      <a:tailEnd type="none" w="med" len="med"/>
                    </a:lnT>
                    <a:lnB w="6350" cap="flat" cmpd="sng" algn="ctr">
                      <a:solidFill>
                        <a:srgbClr val="20C9D9"/>
                      </a:solidFill>
                      <a:prstDash val="solid"/>
                      <a:round/>
                      <a:headEnd type="none" w="med" len="med"/>
                      <a:tailEnd type="none" w="med" len="med"/>
                    </a:lnB>
                    <a:solidFill>
                      <a:srgbClr val="FFFFFF"/>
                    </a:solidFill>
                  </a:tcPr>
                </a:tc>
                <a:tc>
                  <a:txBody>
                    <a:bodyPr/>
                    <a:lstStyle/>
                    <a:p>
                      <a:pPr fontAlgn="t"/>
                      <a:r>
                        <a:rPr lang="en-US" sz="1100">
                          <a:effectLst/>
                        </a:rPr>
                        <a:t>Returns the record after all replicas have responded. The read operation will fail if a replica does not respond.</a:t>
                      </a:r>
                    </a:p>
                  </a:txBody>
                  <a:tcPr marL="7389" marR="7389" marT="3694" marB="1847">
                    <a:lnL w="6350" cap="flat" cmpd="sng" algn="ctr">
                      <a:solidFill>
                        <a:srgbClr val="60C5D9"/>
                      </a:solidFill>
                      <a:prstDash val="solid"/>
                      <a:round/>
                      <a:headEnd type="none" w="med" len="med"/>
                      <a:tailEnd type="none" w="med" len="med"/>
                    </a:lnL>
                    <a:lnR w="6350" cap="flat" cmpd="sng" algn="ctr">
                      <a:solidFill>
                        <a:srgbClr val="20C9D9"/>
                      </a:solidFill>
                      <a:prstDash val="solid"/>
                      <a:round/>
                      <a:headEnd type="none" w="med" len="med"/>
                      <a:tailEnd type="none" w="med" len="med"/>
                    </a:lnR>
                    <a:lnT w="6350" cap="flat" cmpd="sng" algn="ctr">
                      <a:solidFill>
                        <a:srgbClr val="60C5D9"/>
                      </a:solidFill>
                      <a:prstDash val="solid"/>
                      <a:round/>
                      <a:headEnd type="none" w="med" len="med"/>
                      <a:tailEnd type="none" w="med" len="med"/>
                    </a:lnT>
                    <a:lnB w="6350" cap="flat" cmpd="sng" algn="ctr">
                      <a:solidFill>
                        <a:srgbClr val="80C5D9"/>
                      </a:solidFill>
                      <a:prstDash val="solid"/>
                      <a:round/>
                      <a:headEnd type="none" w="med" len="med"/>
                      <a:tailEnd type="none" w="med" len="med"/>
                    </a:lnB>
                    <a:solidFill>
                      <a:srgbClr val="FFFFFF"/>
                    </a:solidFill>
                  </a:tcPr>
                </a:tc>
                <a:tc>
                  <a:txBody>
                    <a:bodyPr/>
                    <a:lstStyle/>
                    <a:p>
                      <a:pPr fontAlgn="t"/>
                      <a:r>
                        <a:rPr lang="en-US" sz="1100">
                          <a:effectLst/>
                        </a:rPr>
                        <a:t>Provides the highest consistency of all levels and the lowest availability of all levels.</a:t>
                      </a:r>
                    </a:p>
                  </a:txBody>
                  <a:tcPr marL="7389" marR="7389" marT="3694" marB="1847">
                    <a:lnL w="6350" cap="flat" cmpd="sng" algn="ctr">
                      <a:solidFill>
                        <a:srgbClr val="20C9D9"/>
                      </a:solidFill>
                      <a:prstDash val="solid"/>
                      <a:round/>
                      <a:headEnd type="none" w="med" len="med"/>
                      <a:tailEnd type="none" w="med" len="med"/>
                    </a:lnL>
                    <a:lnR w="6350" cap="flat" cmpd="sng" algn="ctr">
                      <a:solidFill>
                        <a:srgbClr val="20C9D9"/>
                      </a:solidFill>
                      <a:prstDash val="solid"/>
                      <a:round/>
                      <a:headEnd type="none" w="med" len="med"/>
                      <a:tailEnd type="none" w="med" len="med"/>
                    </a:lnR>
                    <a:lnT w="6350" cap="flat" cmpd="sng" algn="ctr">
                      <a:solidFill>
                        <a:srgbClr val="20C9D9"/>
                      </a:solidFill>
                      <a:prstDash val="solid"/>
                      <a:round/>
                      <a:headEnd type="none" w="med" len="med"/>
                      <a:tailEnd type="none" w="med" len="med"/>
                    </a:lnT>
                    <a:lnB w="6350" cap="flat" cmpd="sng" algn="ctr">
                      <a:solidFill>
                        <a:srgbClr val="80C5D9"/>
                      </a:solidFill>
                      <a:prstDash val="solid"/>
                      <a:round/>
                      <a:headEnd type="none" w="med" len="med"/>
                      <a:tailEnd type="none" w="med" len="med"/>
                    </a:lnB>
                    <a:solidFill>
                      <a:srgbClr val="FFFFFF"/>
                    </a:solidFill>
                  </a:tcPr>
                </a:tc>
                <a:extLst>
                  <a:ext uri="{0D108BD9-81ED-4DB2-BD59-A6C34878D82A}">
                    <a16:rowId xmlns:a16="http://schemas.microsoft.com/office/drawing/2014/main" val="2556715407"/>
                  </a:ext>
                </a:extLst>
              </a:tr>
              <a:tr h="166228">
                <a:tc>
                  <a:txBody>
                    <a:bodyPr/>
                    <a:lstStyle/>
                    <a:p>
                      <a:pPr fontAlgn="t"/>
                      <a:r>
                        <a:rPr lang="fr-BE" sz="1100">
                          <a:effectLst/>
                        </a:rPr>
                        <a:t>EACH_QUORUM</a:t>
                      </a:r>
                    </a:p>
                  </a:txBody>
                  <a:tcPr marL="7389" marR="7389" marT="3694" marB="1847">
                    <a:lnL w="6350" cap="flat" cmpd="sng" algn="ctr">
                      <a:solidFill>
                        <a:srgbClr val="20C9D9"/>
                      </a:solidFill>
                      <a:prstDash val="solid"/>
                      <a:round/>
                      <a:headEnd type="none" w="med" len="med"/>
                      <a:tailEnd type="none" w="med" len="med"/>
                    </a:lnL>
                    <a:lnR w="6350" cap="flat" cmpd="sng" algn="ctr">
                      <a:solidFill>
                        <a:srgbClr val="80C5D9"/>
                      </a:solidFill>
                      <a:prstDash val="solid"/>
                      <a:round/>
                      <a:headEnd type="none" w="med" len="med"/>
                      <a:tailEnd type="none" w="med" len="med"/>
                    </a:lnR>
                    <a:lnT w="6350" cap="flat" cmpd="sng" algn="ctr">
                      <a:solidFill>
                        <a:srgbClr val="20C9D9"/>
                      </a:solidFill>
                      <a:prstDash val="solid"/>
                      <a:round/>
                      <a:headEnd type="none" w="med" len="med"/>
                      <a:tailEnd type="none" w="med" len="med"/>
                    </a:lnT>
                    <a:lnB w="6350" cap="flat" cmpd="sng" algn="ctr">
                      <a:solidFill>
                        <a:srgbClr val="00C9D9"/>
                      </a:solidFill>
                      <a:prstDash val="solid"/>
                      <a:round/>
                      <a:headEnd type="none" w="med" len="med"/>
                      <a:tailEnd type="none" w="med" len="med"/>
                    </a:lnB>
                    <a:solidFill>
                      <a:srgbClr val="FFFFFF"/>
                    </a:solidFill>
                  </a:tcPr>
                </a:tc>
                <a:tc gridSpan="2">
                  <a:txBody>
                    <a:bodyPr/>
                    <a:lstStyle/>
                    <a:p>
                      <a:pPr fontAlgn="t"/>
                      <a:r>
                        <a:rPr lang="fr-BE" sz="1100">
                          <a:effectLst/>
                        </a:rPr>
                        <a:t>Not supported for reads.</a:t>
                      </a:r>
                    </a:p>
                  </a:txBody>
                  <a:tcPr marL="7389" marR="7389" marT="3694" marB="1847">
                    <a:lnL w="6350" cap="flat" cmpd="sng" algn="ctr">
                      <a:solidFill>
                        <a:srgbClr val="80C5D9"/>
                      </a:solidFill>
                      <a:prstDash val="solid"/>
                      <a:round/>
                      <a:headEnd type="none" w="med" len="med"/>
                      <a:tailEnd type="none" w="med" len="med"/>
                    </a:lnL>
                    <a:lnR w="6350" cap="flat" cmpd="sng" algn="ctr">
                      <a:solidFill>
                        <a:srgbClr val="80C5D9"/>
                      </a:solidFill>
                      <a:prstDash val="solid"/>
                      <a:round/>
                      <a:headEnd type="none" w="med" len="med"/>
                      <a:tailEnd type="none" w="med" len="med"/>
                    </a:lnR>
                    <a:lnT w="6350" cap="flat" cmpd="sng" algn="ctr">
                      <a:solidFill>
                        <a:srgbClr val="80C5D9"/>
                      </a:solidFill>
                      <a:prstDash val="solid"/>
                      <a:round/>
                      <a:headEnd type="none" w="med" len="med"/>
                      <a:tailEnd type="none" w="med" len="med"/>
                    </a:lnT>
                    <a:lnB w="6350" cap="flat" cmpd="sng" algn="ctr">
                      <a:solidFill>
                        <a:srgbClr val="00C9D9"/>
                      </a:solidFill>
                      <a:prstDash val="solid"/>
                      <a:round/>
                      <a:headEnd type="none" w="med" len="med"/>
                      <a:tailEnd type="none" w="med" len="med"/>
                    </a:lnB>
                    <a:solidFill>
                      <a:srgbClr val="FFFFFF"/>
                    </a:solidFill>
                  </a:tcPr>
                </a:tc>
                <a:tc hMerge="1">
                  <a:txBody>
                    <a:bodyPr/>
                    <a:lstStyle/>
                    <a:p>
                      <a:endParaRPr lang="fr-BE"/>
                    </a:p>
                  </a:txBody>
                  <a:tcPr/>
                </a:tc>
                <a:extLst>
                  <a:ext uri="{0D108BD9-81ED-4DB2-BD59-A6C34878D82A}">
                    <a16:rowId xmlns:a16="http://schemas.microsoft.com/office/drawing/2014/main" val="1324491694"/>
                  </a:ext>
                </a:extLst>
              </a:tr>
              <a:tr h="905207">
                <a:tc>
                  <a:txBody>
                    <a:bodyPr/>
                    <a:lstStyle/>
                    <a:p>
                      <a:pPr fontAlgn="t"/>
                      <a:r>
                        <a:rPr lang="fr-BE" sz="1100">
                          <a:effectLst/>
                        </a:rPr>
                        <a:t>QUORUM</a:t>
                      </a:r>
                    </a:p>
                  </a:txBody>
                  <a:tcPr marL="7389" marR="7389" marT="3694" marB="1847">
                    <a:lnL w="6350" cap="flat" cmpd="sng" algn="ctr">
                      <a:solidFill>
                        <a:srgbClr val="00C9D9"/>
                      </a:solidFill>
                      <a:prstDash val="solid"/>
                      <a:round/>
                      <a:headEnd type="none" w="med" len="med"/>
                      <a:tailEnd type="none" w="med" len="med"/>
                    </a:lnL>
                    <a:lnR w="6350" cap="flat" cmpd="sng" algn="ctr">
                      <a:solidFill>
                        <a:srgbClr val="00C9D9"/>
                      </a:solidFill>
                      <a:prstDash val="solid"/>
                      <a:round/>
                      <a:headEnd type="none" w="med" len="med"/>
                      <a:tailEnd type="none" w="med" len="med"/>
                    </a:lnR>
                    <a:lnT w="6350" cap="flat" cmpd="sng" algn="ctr">
                      <a:solidFill>
                        <a:srgbClr val="00C9D9"/>
                      </a:solidFill>
                      <a:prstDash val="solid"/>
                      <a:round/>
                      <a:headEnd type="none" w="med" len="med"/>
                      <a:tailEnd type="none" w="med" len="med"/>
                    </a:lnT>
                    <a:lnB w="6350" cap="flat" cmpd="sng" algn="ctr">
                      <a:solidFill>
                        <a:srgbClr val="00CCD9"/>
                      </a:solidFill>
                      <a:prstDash val="solid"/>
                      <a:round/>
                      <a:headEnd type="none" w="med" len="med"/>
                      <a:tailEnd type="none" w="med" len="med"/>
                    </a:lnB>
                    <a:solidFill>
                      <a:srgbClr val="FFFFFF"/>
                    </a:solidFill>
                  </a:tcPr>
                </a:tc>
                <a:tc>
                  <a:txBody>
                    <a:bodyPr/>
                    <a:lstStyle/>
                    <a:p>
                      <a:pPr fontAlgn="t"/>
                      <a:r>
                        <a:rPr lang="en-US" sz="1100" dirty="0">
                          <a:effectLst/>
                        </a:rPr>
                        <a:t>Returns the record after a quorum of replicas from all </a:t>
                      </a:r>
                      <a:r>
                        <a:rPr lang="en-US" sz="1100" u="none" strike="noStrike" dirty="0">
                          <a:solidFill>
                            <a:srgbClr val="055992"/>
                          </a:solidFill>
                          <a:effectLst/>
                          <a:hlinkClick r:id="rId3"/>
                        </a:rPr>
                        <a:t>datacenters</a:t>
                      </a:r>
                      <a:r>
                        <a:rPr lang="en-US" sz="1100" dirty="0">
                          <a:effectLst/>
                        </a:rPr>
                        <a:t> has responded.</a:t>
                      </a:r>
                    </a:p>
                  </a:txBody>
                  <a:tcPr marL="7389" marR="7389" marT="3694" marB="1847">
                    <a:lnL w="6350" cap="flat" cmpd="sng" algn="ctr">
                      <a:solidFill>
                        <a:srgbClr val="00C9D9"/>
                      </a:solidFill>
                      <a:prstDash val="solid"/>
                      <a:round/>
                      <a:headEnd type="none" w="med" len="med"/>
                      <a:tailEnd type="none" w="med" len="med"/>
                    </a:lnL>
                    <a:lnR w="6350" cap="flat" cmpd="sng" algn="ctr">
                      <a:solidFill>
                        <a:srgbClr val="80CBD9"/>
                      </a:solidFill>
                      <a:prstDash val="solid"/>
                      <a:round/>
                      <a:headEnd type="none" w="med" len="med"/>
                      <a:tailEnd type="none" w="med" len="med"/>
                    </a:lnR>
                    <a:lnT w="6350" cap="flat" cmpd="sng" algn="ctr">
                      <a:solidFill>
                        <a:srgbClr val="00C9D9"/>
                      </a:solidFill>
                      <a:prstDash val="solid"/>
                      <a:round/>
                      <a:headEnd type="none" w="med" len="med"/>
                      <a:tailEnd type="none" w="med" len="med"/>
                    </a:lnT>
                    <a:lnB w="6350" cap="flat" cmpd="sng" algn="ctr">
                      <a:solidFill>
                        <a:srgbClr val="C0CDD9"/>
                      </a:solidFill>
                      <a:prstDash val="solid"/>
                      <a:round/>
                      <a:headEnd type="none" w="med" len="med"/>
                      <a:tailEnd type="none" w="med" len="med"/>
                    </a:lnB>
                    <a:solidFill>
                      <a:srgbClr val="FFFFFF"/>
                    </a:solidFill>
                  </a:tcPr>
                </a:tc>
                <a:tc>
                  <a:txBody>
                    <a:bodyPr/>
                    <a:lstStyle/>
                    <a:p>
                      <a:pPr fontAlgn="t"/>
                      <a:r>
                        <a:rPr lang="en-US" sz="1100">
                          <a:effectLst/>
                        </a:rPr>
                        <a:t>Used in either single or multiple datacenter clusters to maintain strong consistency across the cluster. Ensures strong consistency if you can tolerate some level of failure.</a:t>
                      </a:r>
                    </a:p>
                  </a:txBody>
                  <a:tcPr marL="7389" marR="7389" marT="3694" marB="1847">
                    <a:lnL w="6350" cap="flat" cmpd="sng" algn="ctr">
                      <a:solidFill>
                        <a:srgbClr val="80CBD9"/>
                      </a:solidFill>
                      <a:prstDash val="solid"/>
                      <a:round/>
                      <a:headEnd type="none" w="med" len="med"/>
                      <a:tailEnd type="none" w="med" len="med"/>
                    </a:lnL>
                    <a:lnR w="6350" cap="flat" cmpd="sng" algn="ctr">
                      <a:solidFill>
                        <a:srgbClr val="80CBD9"/>
                      </a:solidFill>
                      <a:prstDash val="solid"/>
                      <a:round/>
                      <a:headEnd type="none" w="med" len="med"/>
                      <a:tailEnd type="none" w="med" len="med"/>
                    </a:lnR>
                    <a:lnT w="6350" cap="flat" cmpd="sng" algn="ctr">
                      <a:solidFill>
                        <a:srgbClr val="80CBD9"/>
                      </a:solidFill>
                      <a:prstDash val="solid"/>
                      <a:round/>
                      <a:headEnd type="none" w="med" len="med"/>
                      <a:tailEnd type="none" w="med" len="med"/>
                    </a:lnT>
                    <a:lnB w="6350" cap="flat" cmpd="sng" algn="ctr">
                      <a:solidFill>
                        <a:srgbClr val="20CFD9"/>
                      </a:solidFill>
                      <a:prstDash val="solid"/>
                      <a:round/>
                      <a:headEnd type="none" w="med" len="med"/>
                      <a:tailEnd type="none" w="med" len="med"/>
                    </a:lnB>
                    <a:solidFill>
                      <a:srgbClr val="FFFFFF"/>
                    </a:solidFill>
                  </a:tcPr>
                </a:tc>
                <a:extLst>
                  <a:ext uri="{0D108BD9-81ED-4DB2-BD59-A6C34878D82A}">
                    <a16:rowId xmlns:a16="http://schemas.microsoft.com/office/drawing/2014/main" val="3452504833"/>
                  </a:ext>
                </a:extLst>
              </a:tr>
              <a:tr h="905207">
                <a:tc>
                  <a:txBody>
                    <a:bodyPr/>
                    <a:lstStyle/>
                    <a:p>
                      <a:pPr fontAlgn="t"/>
                      <a:r>
                        <a:rPr lang="fr-BE" sz="1100">
                          <a:effectLst/>
                        </a:rPr>
                        <a:t>LOCAL_QUORUM</a:t>
                      </a:r>
                    </a:p>
                  </a:txBody>
                  <a:tcPr marL="7389" marR="7389" marT="3694" marB="1847">
                    <a:lnL w="6350" cap="flat" cmpd="sng" algn="ctr">
                      <a:solidFill>
                        <a:srgbClr val="00CCD9"/>
                      </a:solidFill>
                      <a:prstDash val="solid"/>
                      <a:round/>
                      <a:headEnd type="none" w="med" len="med"/>
                      <a:tailEnd type="none" w="med" len="med"/>
                    </a:lnL>
                    <a:lnR w="6350" cap="flat" cmpd="sng" algn="ctr">
                      <a:solidFill>
                        <a:srgbClr val="C0CDD9"/>
                      </a:solidFill>
                      <a:prstDash val="solid"/>
                      <a:round/>
                      <a:headEnd type="none" w="med" len="med"/>
                      <a:tailEnd type="none" w="med" len="med"/>
                    </a:lnR>
                    <a:lnT w="6350" cap="flat" cmpd="sng" algn="ctr">
                      <a:solidFill>
                        <a:srgbClr val="00CCD9"/>
                      </a:solidFill>
                      <a:prstDash val="solid"/>
                      <a:round/>
                      <a:headEnd type="none" w="med" len="med"/>
                      <a:tailEnd type="none" w="med" len="med"/>
                    </a:lnT>
                    <a:lnB w="6350" cap="flat" cmpd="sng" algn="ctr">
                      <a:solidFill>
                        <a:srgbClr val="80CDD9"/>
                      </a:solidFill>
                      <a:prstDash val="solid"/>
                      <a:round/>
                      <a:headEnd type="none" w="med" len="med"/>
                      <a:tailEnd type="none" w="med" len="med"/>
                    </a:lnB>
                    <a:solidFill>
                      <a:srgbClr val="FFFFFF"/>
                    </a:solidFill>
                  </a:tcPr>
                </a:tc>
                <a:tc>
                  <a:txBody>
                    <a:bodyPr/>
                    <a:lstStyle/>
                    <a:p>
                      <a:pPr fontAlgn="t"/>
                      <a:r>
                        <a:rPr lang="en-US" sz="1100" dirty="0">
                          <a:effectLst/>
                        </a:rPr>
                        <a:t>Returns the record after a quorum of replicas in the current datacenter as the </a:t>
                      </a:r>
                      <a:r>
                        <a:rPr lang="en-US" sz="1100" u="none" strike="noStrike" dirty="0">
                          <a:solidFill>
                            <a:srgbClr val="055992"/>
                          </a:solidFill>
                          <a:effectLst/>
                          <a:hlinkClick r:id="rId4"/>
                        </a:rPr>
                        <a:t>coordinator</a:t>
                      </a:r>
                      <a:r>
                        <a:rPr lang="en-US" sz="1100" dirty="0">
                          <a:effectLst/>
                        </a:rPr>
                        <a:t> has reported. Avoids latency of inter-datacenter communication.</a:t>
                      </a:r>
                    </a:p>
                  </a:txBody>
                  <a:tcPr marL="7389" marR="7389" marT="3694" marB="1847">
                    <a:lnL w="6350" cap="flat" cmpd="sng" algn="ctr">
                      <a:solidFill>
                        <a:srgbClr val="C0CDD9"/>
                      </a:solidFill>
                      <a:prstDash val="solid"/>
                      <a:round/>
                      <a:headEnd type="none" w="med" len="med"/>
                      <a:tailEnd type="none" w="med" len="med"/>
                    </a:lnL>
                    <a:lnR w="6350" cap="flat" cmpd="sng" algn="ctr">
                      <a:solidFill>
                        <a:srgbClr val="20CFD9"/>
                      </a:solidFill>
                      <a:prstDash val="solid"/>
                      <a:round/>
                      <a:headEnd type="none" w="med" len="med"/>
                      <a:tailEnd type="none" w="med" len="med"/>
                    </a:lnR>
                    <a:lnT w="6350" cap="flat" cmpd="sng" algn="ctr">
                      <a:solidFill>
                        <a:srgbClr val="C0CDD9"/>
                      </a:solidFill>
                      <a:prstDash val="solid"/>
                      <a:round/>
                      <a:headEnd type="none" w="med" len="med"/>
                      <a:tailEnd type="none" w="med" len="med"/>
                    </a:lnT>
                    <a:lnB w="6350" cap="flat" cmpd="sng" algn="ctr">
                      <a:solidFill>
                        <a:srgbClr val="40D1D9"/>
                      </a:solidFill>
                      <a:prstDash val="solid"/>
                      <a:round/>
                      <a:headEnd type="none" w="med" len="med"/>
                      <a:tailEnd type="none" w="med" len="med"/>
                    </a:lnB>
                    <a:solidFill>
                      <a:srgbClr val="FFFFFF"/>
                    </a:solidFill>
                  </a:tcPr>
                </a:tc>
                <a:tc>
                  <a:txBody>
                    <a:bodyPr/>
                    <a:lstStyle/>
                    <a:p>
                      <a:pPr fontAlgn="t"/>
                      <a:r>
                        <a:rPr lang="en-US" sz="1100">
                          <a:effectLst/>
                        </a:rPr>
                        <a:t>Used in multiple datacenter clusters with a rack-aware replica placement strategy ( NetworkTopologyStrategy) and a properly configured snitch. Fails when using SimpleStrategy.</a:t>
                      </a:r>
                    </a:p>
                  </a:txBody>
                  <a:tcPr marL="7389" marR="7389" marT="3694" marB="1847">
                    <a:lnL w="6350" cap="flat" cmpd="sng" algn="ctr">
                      <a:solidFill>
                        <a:srgbClr val="20CFD9"/>
                      </a:solidFill>
                      <a:prstDash val="solid"/>
                      <a:round/>
                      <a:headEnd type="none" w="med" len="med"/>
                      <a:tailEnd type="none" w="med" len="med"/>
                    </a:lnL>
                    <a:lnR w="6350" cap="flat" cmpd="sng" algn="ctr">
                      <a:solidFill>
                        <a:srgbClr val="20CFD9"/>
                      </a:solidFill>
                      <a:prstDash val="solid"/>
                      <a:round/>
                      <a:headEnd type="none" w="med" len="med"/>
                      <a:tailEnd type="none" w="med" len="med"/>
                    </a:lnR>
                    <a:lnT w="6350" cap="flat" cmpd="sng" algn="ctr">
                      <a:solidFill>
                        <a:srgbClr val="20CFD9"/>
                      </a:solidFill>
                      <a:prstDash val="solid"/>
                      <a:round/>
                      <a:headEnd type="none" w="med" len="med"/>
                      <a:tailEnd type="none" w="med" len="med"/>
                    </a:lnT>
                    <a:lnB w="6350" cap="flat" cmpd="sng" algn="ctr">
                      <a:solidFill>
                        <a:srgbClr val="A0CCD9"/>
                      </a:solidFill>
                      <a:prstDash val="solid"/>
                      <a:round/>
                      <a:headEnd type="none" w="med" len="med"/>
                      <a:tailEnd type="none" w="med" len="med"/>
                    </a:lnB>
                    <a:solidFill>
                      <a:srgbClr val="FFFFFF"/>
                    </a:solidFill>
                  </a:tcPr>
                </a:tc>
                <a:extLst>
                  <a:ext uri="{0D108BD9-81ED-4DB2-BD59-A6C34878D82A}">
                    <a16:rowId xmlns:a16="http://schemas.microsoft.com/office/drawing/2014/main" val="2781900746"/>
                  </a:ext>
                </a:extLst>
              </a:tr>
              <a:tr h="1010949">
                <a:tc>
                  <a:txBody>
                    <a:bodyPr/>
                    <a:lstStyle/>
                    <a:p>
                      <a:pPr fontAlgn="t"/>
                      <a:r>
                        <a:rPr lang="fr-BE" sz="1100">
                          <a:effectLst/>
                        </a:rPr>
                        <a:t>ONE</a:t>
                      </a:r>
                    </a:p>
                  </a:txBody>
                  <a:tcPr marL="7389" marR="7389" marT="3694" marB="1847">
                    <a:lnL w="6350" cap="flat" cmpd="sng" algn="ctr">
                      <a:solidFill>
                        <a:srgbClr val="80CDD9"/>
                      </a:solidFill>
                      <a:prstDash val="solid"/>
                      <a:round/>
                      <a:headEnd type="none" w="med" len="med"/>
                      <a:tailEnd type="none" w="med" len="med"/>
                    </a:lnL>
                    <a:lnR w="6350" cap="flat" cmpd="sng" algn="ctr">
                      <a:solidFill>
                        <a:srgbClr val="40D1D9"/>
                      </a:solidFill>
                      <a:prstDash val="solid"/>
                      <a:round/>
                      <a:headEnd type="none" w="med" len="med"/>
                      <a:tailEnd type="none" w="med" len="med"/>
                    </a:lnR>
                    <a:lnT w="6350" cap="flat" cmpd="sng" algn="ctr">
                      <a:solidFill>
                        <a:srgbClr val="80CDD9"/>
                      </a:solidFill>
                      <a:prstDash val="solid"/>
                      <a:round/>
                      <a:headEnd type="none" w="med" len="med"/>
                      <a:tailEnd type="none" w="med" len="med"/>
                    </a:lnT>
                    <a:lnB w="6350" cap="flat" cmpd="sng" algn="ctr">
                      <a:solidFill>
                        <a:srgbClr val="E0CAD9"/>
                      </a:solidFill>
                      <a:prstDash val="solid"/>
                      <a:round/>
                      <a:headEnd type="none" w="med" len="med"/>
                      <a:tailEnd type="none" w="med" len="med"/>
                    </a:lnB>
                    <a:solidFill>
                      <a:srgbClr val="FFFFFF"/>
                    </a:solidFill>
                  </a:tcPr>
                </a:tc>
                <a:tc>
                  <a:txBody>
                    <a:bodyPr/>
                    <a:lstStyle/>
                    <a:p>
                      <a:pPr fontAlgn="t"/>
                      <a:r>
                        <a:rPr lang="en-US" sz="1100">
                          <a:effectLst/>
                        </a:rPr>
                        <a:t>Returns a response from the closest replica, as determined by the </a:t>
                      </a:r>
                      <a:r>
                        <a:rPr lang="en-US" sz="1100" u="none" strike="noStrike">
                          <a:solidFill>
                            <a:srgbClr val="055992"/>
                          </a:solidFill>
                          <a:effectLst/>
                          <a:hlinkClick r:id="rId5" tooltip="A snitch determines which datacenters and racks nodes belong to."/>
                        </a:rPr>
                        <a:t>snitch</a:t>
                      </a:r>
                      <a:r>
                        <a:rPr lang="en-US" sz="1100">
                          <a:effectLst/>
                        </a:rPr>
                        <a:t>. By default, a </a:t>
                      </a:r>
                      <a:r>
                        <a:rPr lang="en-US" sz="1100" u="none" strike="noStrike">
                          <a:solidFill>
                            <a:srgbClr val="055992"/>
                          </a:solidFill>
                          <a:effectLst/>
                          <a:hlinkClick r:id="rId6"/>
                        </a:rPr>
                        <a:t>read repair</a:t>
                      </a:r>
                      <a:r>
                        <a:rPr lang="en-US" sz="1100">
                          <a:effectLst/>
                        </a:rPr>
                        <a:t> runs in the background to make the other replicas consistent.</a:t>
                      </a:r>
                    </a:p>
                  </a:txBody>
                  <a:tcPr marL="7389" marR="7389" marT="3694" marB="1847">
                    <a:lnL w="6350" cap="flat" cmpd="sng" algn="ctr">
                      <a:solidFill>
                        <a:srgbClr val="40D1D9"/>
                      </a:solidFill>
                      <a:prstDash val="solid"/>
                      <a:round/>
                      <a:headEnd type="none" w="med" len="med"/>
                      <a:tailEnd type="none" w="med" len="med"/>
                    </a:lnL>
                    <a:lnR w="6350" cap="flat" cmpd="sng" algn="ctr">
                      <a:solidFill>
                        <a:srgbClr val="A0CCD9"/>
                      </a:solidFill>
                      <a:prstDash val="solid"/>
                      <a:round/>
                      <a:headEnd type="none" w="med" len="med"/>
                      <a:tailEnd type="none" w="med" len="med"/>
                    </a:lnR>
                    <a:lnT w="6350" cap="flat" cmpd="sng" algn="ctr">
                      <a:solidFill>
                        <a:srgbClr val="40D1D9"/>
                      </a:solidFill>
                      <a:prstDash val="solid"/>
                      <a:round/>
                      <a:headEnd type="none" w="med" len="med"/>
                      <a:tailEnd type="none" w="med" len="med"/>
                    </a:lnT>
                    <a:lnB w="6350" cap="flat" cmpd="sng" algn="ctr">
                      <a:solidFill>
                        <a:srgbClr val="E0CBD9"/>
                      </a:solidFill>
                      <a:prstDash val="solid"/>
                      <a:round/>
                      <a:headEnd type="none" w="med" len="med"/>
                      <a:tailEnd type="none" w="med" len="med"/>
                    </a:lnB>
                    <a:solidFill>
                      <a:srgbClr val="FFFFFF"/>
                    </a:solidFill>
                  </a:tcPr>
                </a:tc>
                <a:tc>
                  <a:txBody>
                    <a:bodyPr/>
                    <a:lstStyle/>
                    <a:p>
                      <a:pPr fontAlgn="t"/>
                      <a:r>
                        <a:rPr lang="en-US" sz="1100">
                          <a:effectLst/>
                        </a:rPr>
                        <a:t>Provides the highest availability of all the levels if you can tolerate a comparatively high probability of stale data being read. The replicas contacted for reads may not always have the most recent write.</a:t>
                      </a:r>
                    </a:p>
                  </a:txBody>
                  <a:tcPr marL="7389" marR="7389" marT="3694" marB="1847">
                    <a:lnL w="6350" cap="flat" cmpd="sng" algn="ctr">
                      <a:solidFill>
                        <a:srgbClr val="A0CCD9"/>
                      </a:solidFill>
                      <a:prstDash val="solid"/>
                      <a:round/>
                      <a:headEnd type="none" w="med" len="med"/>
                      <a:tailEnd type="none" w="med" len="med"/>
                    </a:lnL>
                    <a:lnR w="6350" cap="flat" cmpd="sng" algn="ctr">
                      <a:solidFill>
                        <a:srgbClr val="A0CCD9"/>
                      </a:solidFill>
                      <a:prstDash val="solid"/>
                      <a:round/>
                      <a:headEnd type="none" w="med" len="med"/>
                      <a:tailEnd type="none" w="med" len="med"/>
                    </a:lnR>
                    <a:lnT w="6350" cap="flat" cmpd="sng" algn="ctr">
                      <a:solidFill>
                        <a:srgbClr val="A0CCD9"/>
                      </a:solidFill>
                      <a:prstDash val="solid"/>
                      <a:round/>
                      <a:headEnd type="none" w="med" len="med"/>
                      <a:tailEnd type="none" w="med" len="med"/>
                    </a:lnT>
                    <a:lnB w="6350" cap="flat" cmpd="sng" algn="ctr">
                      <a:solidFill>
                        <a:srgbClr val="E0CBD9"/>
                      </a:solidFill>
                      <a:prstDash val="solid"/>
                      <a:round/>
                      <a:headEnd type="none" w="med" len="med"/>
                      <a:tailEnd type="none" w="med" len="med"/>
                    </a:lnB>
                    <a:solidFill>
                      <a:srgbClr val="FFFFFF"/>
                    </a:solidFill>
                  </a:tcPr>
                </a:tc>
                <a:extLst>
                  <a:ext uri="{0D108BD9-81ED-4DB2-BD59-A6C34878D82A}">
                    <a16:rowId xmlns:a16="http://schemas.microsoft.com/office/drawing/2014/main" val="2420824001"/>
                  </a:ext>
                </a:extLst>
              </a:tr>
              <a:tr h="323631">
                <a:tc>
                  <a:txBody>
                    <a:bodyPr/>
                    <a:lstStyle/>
                    <a:p>
                      <a:pPr fontAlgn="t"/>
                      <a:r>
                        <a:rPr lang="fr-BE" sz="1100">
                          <a:effectLst/>
                        </a:rPr>
                        <a:t>TWO</a:t>
                      </a:r>
                    </a:p>
                  </a:txBody>
                  <a:tcPr marL="7389" marR="7389" marT="3694" marB="1847">
                    <a:lnL w="6350" cap="flat" cmpd="sng" algn="ctr">
                      <a:solidFill>
                        <a:srgbClr val="E0CAD9"/>
                      </a:solidFill>
                      <a:prstDash val="solid"/>
                      <a:round/>
                      <a:headEnd type="none" w="med" len="med"/>
                      <a:tailEnd type="none" w="med" len="med"/>
                    </a:lnL>
                    <a:lnR w="6350" cap="flat" cmpd="sng" algn="ctr">
                      <a:solidFill>
                        <a:srgbClr val="E0CBD9"/>
                      </a:solidFill>
                      <a:prstDash val="solid"/>
                      <a:round/>
                      <a:headEnd type="none" w="med" len="med"/>
                      <a:tailEnd type="none" w="med" len="med"/>
                    </a:lnR>
                    <a:lnT w="6350" cap="flat" cmpd="sng" algn="ctr">
                      <a:solidFill>
                        <a:srgbClr val="E0CAD9"/>
                      </a:solidFill>
                      <a:prstDash val="solid"/>
                      <a:round/>
                      <a:headEnd type="none" w="med" len="med"/>
                      <a:tailEnd type="none" w="med" len="med"/>
                    </a:lnT>
                    <a:lnB w="6350" cap="flat" cmpd="sng" algn="ctr">
                      <a:solidFill>
                        <a:srgbClr val="E0CBD9"/>
                      </a:solidFill>
                      <a:prstDash val="solid"/>
                      <a:round/>
                      <a:headEnd type="none" w="med" len="med"/>
                      <a:tailEnd type="none" w="med" len="med"/>
                    </a:lnB>
                    <a:solidFill>
                      <a:srgbClr val="FFFFFF"/>
                    </a:solidFill>
                  </a:tcPr>
                </a:tc>
                <a:tc>
                  <a:txBody>
                    <a:bodyPr/>
                    <a:lstStyle/>
                    <a:p>
                      <a:pPr fontAlgn="t"/>
                      <a:r>
                        <a:rPr lang="en-US" sz="1100">
                          <a:effectLst/>
                        </a:rPr>
                        <a:t>Returns the most recent data from two of the closest replicas.</a:t>
                      </a:r>
                    </a:p>
                  </a:txBody>
                  <a:tcPr marL="7389" marR="7389" marT="3694" marB="1847">
                    <a:lnL w="6350" cap="flat" cmpd="sng" algn="ctr">
                      <a:solidFill>
                        <a:srgbClr val="E0CBD9"/>
                      </a:solidFill>
                      <a:prstDash val="solid"/>
                      <a:round/>
                      <a:headEnd type="none" w="med" len="med"/>
                      <a:tailEnd type="none" w="med" len="med"/>
                    </a:lnL>
                    <a:lnR w="6350" cap="flat" cmpd="sng" algn="ctr">
                      <a:solidFill>
                        <a:srgbClr val="E0CBD9"/>
                      </a:solidFill>
                      <a:prstDash val="solid"/>
                      <a:round/>
                      <a:headEnd type="none" w="med" len="med"/>
                      <a:tailEnd type="none" w="med" len="med"/>
                    </a:lnR>
                    <a:lnT w="6350" cap="flat" cmpd="sng" algn="ctr">
                      <a:solidFill>
                        <a:srgbClr val="E0CBD9"/>
                      </a:solidFill>
                      <a:prstDash val="solid"/>
                      <a:round/>
                      <a:headEnd type="none" w="med" len="med"/>
                      <a:tailEnd type="none" w="med" len="med"/>
                    </a:lnT>
                    <a:lnB w="6350" cap="flat" cmpd="sng" algn="ctr">
                      <a:solidFill>
                        <a:srgbClr val="E0CBD9"/>
                      </a:solidFill>
                      <a:prstDash val="solid"/>
                      <a:round/>
                      <a:headEnd type="none" w="med" len="med"/>
                      <a:tailEnd type="none" w="med" len="med"/>
                    </a:lnB>
                    <a:solidFill>
                      <a:srgbClr val="FFFFFF"/>
                    </a:solidFill>
                  </a:tcPr>
                </a:tc>
                <a:tc>
                  <a:txBody>
                    <a:bodyPr/>
                    <a:lstStyle/>
                    <a:p>
                      <a:pPr fontAlgn="t"/>
                      <a:r>
                        <a:rPr lang="fr-BE" sz="1100">
                          <a:effectLst/>
                        </a:rPr>
                        <a:t>Similar to ONE.</a:t>
                      </a:r>
                    </a:p>
                  </a:txBody>
                  <a:tcPr marL="7389" marR="7389" marT="3694" marB="1847">
                    <a:lnL w="6350" cap="flat" cmpd="sng" algn="ctr">
                      <a:solidFill>
                        <a:srgbClr val="E0CBD9"/>
                      </a:solidFill>
                      <a:prstDash val="solid"/>
                      <a:round/>
                      <a:headEnd type="none" w="med" len="med"/>
                      <a:tailEnd type="none" w="med" len="med"/>
                    </a:lnL>
                    <a:lnR w="6350" cap="flat" cmpd="sng" algn="ctr">
                      <a:solidFill>
                        <a:srgbClr val="E0CBD9"/>
                      </a:solidFill>
                      <a:prstDash val="solid"/>
                      <a:round/>
                      <a:headEnd type="none" w="med" len="med"/>
                      <a:tailEnd type="none" w="med" len="med"/>
                    </a:lnR>
                    <a:lnT w="6350" cap="flat" cmpd="sng" algn="ctr">
                      <a:solidFill>
                        <a:srgbClr val="E0CBD9"/>
                      </a:solidFill>
                      <a:prstDash val="solid"/>
                      <a:round/>
                      <a:headEnd type="none" w="med" len="med"/>
                      <a:tailEnd type="none" w="med" len="med"/>
                    </a:lnT>
                    <a:lnB w="6350" cap="flat" cmpd="sng" algn="ctr">
                      <a:solidFill>
                        <a:srgbClr val="A0CCD9"/>
                      </a:solidFill>
                      <a:prstDash val="solid"/>
                      <a:round/>
                      <a:headEnd type="none" w="med" len="med"/>
                      <a:tailEnd type="none" w="med" len="med"/>
                    </a:lnB>
                    <a:solidFill>
                      <a:srgbClr val="FFFFFF"/>
                    </a:solidFill>
                  </a:tcPr>
                </a:tc>
                <a:extLst>
                  <a:ext uri="{0D108BD9-81ED-4DB2-BD59-A6C34878D82A}">
                    <a16:rowId xmlns:a16="http://schemas.microsoft.com/office/drawing/2014/main" val="3427426231"/>
                  </a:ext>
                </a:extLst>
              </a:tr>
              <a:tr h="323631">
                <a:tc>
                  <a:txBody>
                    <a:bodyPr/>
                    <a:lstStyle/>
                    <a:p>
                      <a:pPr fontAlgn="t"/>
                      <a:r>
                        <a:rPr lang="fr-BE" sz="1100">
                          <a:effectLst/>
                        </a:rPr>
                        <a:t>THREE</a:t>
                      </a:r>
                    </a:p>
                  </a:txBody>
                  <a:tcPr marL="7389" marR="7389" marT="3694" marB="1847">
                    <a:lnL w="6350" cap="flat" cmpd="sng" algn="ctr">
                      <a:solidFill>
                        <a:srgbClr val="E0CBD9"/>
                      </a:solidFill>
                      <a:prstDash val="solid"/>
                      <a:round/>
                      <a:headEnd type="none" w="med" len="med"/>
                      <a:tailEnd type="none" w="med" len="med"/>
                    </a:lnL>
                    <a:lnR w="6350" cap="flat" cmpd="sng" algn="ctr">
                      <a:solidFill>
                        <a:srgbClr val="E0CBD9"/>
                      </a:solidFill>
                      <a:prstDash val="solid"/>
                      <a:round/>
                      <a:headEnd type="none" w="med" len="med"/>
                      <a:tailEnd type="none" w="med" len="med"/>
                    </a:lnR>
                    <a:lnT w="6350" cap="flat" cmpd="sng" algn="ctr">
                      <a:solidFill>
                        <a:srgbClr val="E0CBD9"/>
                      </a:solidFill>
                      <a:prstDash val="solid"/>
                      <a:round/>
                      <a:headEnd type="none" w="med" len="med"/>
                      <a:tailEnd type="none" w="med" len="med"/>
                    </a:lnT>
                    <a:lnB w="6350" cap="flat" cmpd="sng" algn="ctr">
                      <a:solidFill>
                        <a:srgbClr val="A0CCD9"/>
                      </a:solidFill>
                      <a:prstDash val="solid"/>
                      <a:round/>
                      <a:headEnd type="none" w="med" len="med"/>
                      <a:tailEnd type="none" w="med" len="med"/>
                    </a:lnB>
                    <a:solidFill>
                      <a:srgbClr val="FFFFFF"/>
                    </a:solidFill>
                  </a:tcPr>
                </a:tc>
                <a:tc>
                  <a:txBody>
                    <a:bodyPr/>
                    <a:lstStyle/>
                    <a:p>
                      <a:pPr fontAlgn="t"/>
                      <a:r>
                        <a:rPr lang="en-US" sz="1100">
                          <a:effectLst/>
                        </a:rPr>
                        <a:t>Returns the most recent data from three of the closest replicas.</a:t>
                      </a:r>
                    </a:p>
                  </a:txBody>
                  <a:tcPr marL="7389" marR="7389" marT="3694" marB="1847">
                    <a:lnL w="6350" cap="flat" cmpd="sng" algn="ctr">
                      <a:solidFill>
                        <a:srgbClr val="E0CBD9"/>
                      </a:solidFill>
                      <a:prstDash val="solid"/>
                      <a:round/>
                      <a:headEnd type="none" w="med" len="med"/>
                      <a:tailEnd type="none" w="med" len="med"/>
                    </a:lnL>
                    <a:lnR w="6350" cap="flat" cmpd="sng" algn="ctr">
                      <a:solidFill>
                        <a:srgbClr val="A0CCD9"/>
                      </a:solidFill>
                      <a:prstDash val="solid"/>
                      <a:round/>
                      <a:headEnd type="none" w="med" len="med"/>
                      <a:tailEnd type="none" w="med" len="med"/>
                    </a:lnR>
                    <a:lnT w="6350" cap="flat" cmpd="sng" algn="ctr">
                      <a:solidFill>
                        <a:srgbClr val="E0CBD9"/>
                      </a:solidFill>
                      <a:prstDash val="solid"/>
                      <a:round/>
                      <a:headEnd type="none" w="med" len="med"/>
                      <a:tailEnd type="none" w="med" len="med"/>
                    </a:lnT>
                    <a:lnB w="6350" cap="flat" cmpd="sng" algn="ctr">
                      <a:solidFill>
                        <a:srgbClr val="40D8D9"/>
                      </a:solidFill>
                      <a:prstDash val="solid"/>
                      <a:round/>
                      <a:headEnd type="none" w="med" len="med"/>
                      <a:tailEnd type="none" w="med" len="med"/>
                    </a:lnB>
                    <a:solidFill>
                      <a:srgbClr val="FFFFFF"/>
                    </a:solidFill>
                  </a:tcPr>
                </a:tc>
                <a:tc>
                  <a:txBody>
                    <a:bodyPr/>
                    <a:lstStyle/>
                    <a:p>
                      <a:pPr fontAlgn="t"/>
                      <a:r>
                        <a:rPr lang="fr-BE" sz="1100">
                          <a:effectLst/>
                        </a:rPr>
                        <a:t>Similar to TWO.</a:t>
                      </a:r>
                    </a:p>
                  </a:txBody>
                  <a:tcPr marL="7389" marR="7389" marT="3694" marB="1847">
                    <a:lnL w="6350" cap="flat" cmpd="sng" algn="ctr">
                      <a:solidFill>
                        <a:srgbClr val="A0CCD9"/>
                      </a:solidFill>
                      <a:prstDash val="solid"/>
                      <a:round/>
                      <a:headEnd type="none" w="med" len="med"/>
                      <a:tailEnd type="none" w="med" len="med"/>
                    </a:lnL>
                    <a:lnR w="6350" cap="flat" cmpd="sng" algn="ctr">
                      <a:solidFill>
                        <a:srgbClr val="A0CCD9"/>
                      </a:solidFill>
                      <a:prstDash val="solid"/>
                      <a:round/>
                      <a:headEnd type="none" w="med" len="med"/>
                      <a:tailEnd type="none" w="med" len="med"/>
                    </a:lnR>
                    <a:lnT w="6350" cap="flat" cmpd="sng" algn="ctr">
                      <a:solidFill>
                        <a:srgbClr val="A0CCD9"/>
                      </a:solidFill>
                      <a:prstDash val="solid"/>
                      <a:round/>
                      <a:headEnd type="none" w="med" len="med"/>
                      <a:tailEnd type="none" w="med" len="med"/>
                    </a:lnT>
                    <a:lnB w="6350" cap="flat" cmpd="sng" algn="ctr">
                      <a:solidFill>
                        <a:srgbClr val="00D7D9"/>
                      </a:solidFill>
                      <a:prstDash val="solid"/>
                      <a:round/>
                      <a:headEnd type="none" w="med" len="med"/>
                      <a:tailEnd type="none" w="med" len="med"/>
                    </a:lnB>
                    <a:solidFill>
                      <a:srgbClr val="FFFFFF"/>
                    </a:solidFill>
                  </a:tcPr>
                </a:tc>
                <a:extLst>
                  <a:ext uri="{0D108BD9-81ED-4DB2-BD59-A6C34878D82A}">
                    <a16:rowId xmlns:a16="http://schemas.microsoft.com/office/drawing/2014/main" val="4286125774"/>
                  </a:ext>
                </a:extLst>
              </a:tr>
              <a:tr h="376501">
                <a:tc>
                  <a:txBody>
                    <a:bodyPr/>
                    <a:lstStyle/>
                    <a:p>
                      <a:pPr fontAlgn="t"/>
                      <a:r>
                        <a:rPr lang="fr-BE" sz="1100">
                          <a:effectLst/>
                        </a:rPr>
                        <a:t>LOCAL_ONE</a:t>
                      </a:r>
                    </a:p>
                  </a:txBody>
                  <a:tcPr marL="7389" marR="7389" marT="3694" marB="1847">
                    <a:lnL w="6350" cap="flat" cmpd="sng" algn="ctr">
                      <a:solidFill>
                        <a:srgbClr val="A0CCD9"/>
                      </a:solidFill>
                      <a:prstDash val="solid"/>
                      <a:round/>
                      <a:headEnd type="none" w="med" len="med"/>
                      <a:tailEnd type="none" w="med" len="med"/>
                    </a:lnL>
                    <a:lnR w="6350" cap="flat" cmpd="sng" algn="ctr">
                      <a:solidFill>
                        <a:srgbClr val="40D8D9"/>
                      </a:solidFill>
                      <a:prstDash val="solid"/>
                      <a:round/>
                      <a:headEnd type="none" w="med" len="med"/>
                      <a:tailEnd type="none" w="med" len="med"/>
                    </a:lnR>
                    <a:lnT w="6350" cap="flat" cmpd="sng" algn="ctr">
                      <a:solidFill>
                        <a:srgbClr val="A0CCD9"/>
                      </a:solidFill>
                      <a:prstDash val="solid"/>
                      <a:round/>
                      <a:headEnd type="none" w="med" len="med"/>
                      <a:tailEnd type="none" w="med" len="med"/>
                    </a:lnT>
                    <a:lnB w="6350" cap="flat" cmpd="sng" algn="ctr">
                      <a:solidFill>
                        <a:srgbClr val="40D6D9"/>
                      </a:solidFill>
                      <a:prstDash val="solid"/>
                      <a:round/>
                      <a:headEnd type="none" w="med" len="med"/>
                      <a:tailEnd type="none" w="med" len="med"/>
                    </a:lnB>
                    <a:solidFill>
                      <a:srgbClr val="FFFFFF"/>
                    </a:solidFill>
                  </a:tcPr>
                </a:tc>
                <a:tc>
                  <a:txBody>
                    <a:bodyPr/>
                    <a:lstStyle/>
                    <a:p>
                      <a:pPr fontAlgn="t"/>
                      <a:r>
                        <a:rPr lang="en-US" sz="1100">
                          <a:effectLst/>
                        </a:rPr>
                        <a:t>Returns a response from the closest replica in the local datacenter.</a:t>
                      </a:r>
                    </a:p>
                  </a:txBody>
                  <a:tcPr marL="7389" marR="7389" marT="3694" marB="1847">
                    <a:lnL w="6350" cap="flat" cmpd="sng" algn="ctr">
                      <a:solidFill>
                        <a:srgbClr val="40D8D9"/>
                      </a:solidFill>
                      <a:prstDash val="solid"/>
                      <a:round/>
                      <a:headEnd type="none" w="med" len="med"/>
                      <a:tailEnd type="none" w="med" len="med"/>
                    </a:lnL>
                    <a:lnR w="6350" cap="flat" cmpd="sng" algn="ctr">
                      <a:solidFill>
                        <a:srgbClr val="00D7D9"/>
                      </a:solidFill>
                      <a:prstDash val="solid"/>
                      <a:round/>
                      <a:headEnd type="none" w="med" len="med"/>
                      <a:tailEnd type="none" w="med" len="med"/>
                    </a:lnR>
                    <a:lnT w="6350" cap="flat" cmpd="sng" algn="ctr">
                      <a:solidFill>
                        <a:srgbClr val="40D8D9"/>
                      </a:solidFill>
                      <a:prstDash val="solid"/>
                      <a:round/>
                      <a:headEnd type="none" w="med" len="med"/>
                      <a:tailEnd type="none" w="med" len="med"/>
                    </a:lnT>
                    <a:lnB w="6350" cap="flat" cmpd="sng" algn="ctr">
                      <a:solidFill>
                        <a:srgbClr val="00D9D9"/>
                      </a:solidFill>
                      <a:prstDash val="solid"/>
                      <a:round/>
                      <a:headEnd type="none" w="med" len="med"/>
                      <a:tailEnd type="none" w="med" len="med"/>
                    </a:lnB>
                    <a:solidFill>
                      <a:srgbClr val="FFFFFF"/>
                    </a:solidFill>
                  </a:tcPr>
                </a:tc>
                <a:tc>
                  <a:txBody>
                    <a:bodyPr/>
                    <a:lstStyle/>
                    <a:p>
                      <a:pPr fontAlgn="t"/>
                      <a:r>
                        <a:rPr lang="en-US" sz="1100">
                          <a:effectLst/>
                        </a:rPr>
                        <a:t>Same usage as described in the table about write consistency levels.</a:t>
                      </a:r>
                    </a:p>
                  </a:txBody>
                  <a:tcPr marL="7389" marR="7389" marT="3694" marB="1847">
                    <a:lnL w="6350" cap="flat" cmpd="sng" algn="ctr">
                      <a:solidFill>
                        <a:srgbClr val="00D7D9"/>
                      </a:solidFill>
                      <a:prstDash val="solid"/>
                      <a:round/>
                      <a:headEnd type="none" w="med" len="med"/>
                      <a:tailEnd type="none" w="med" len="med"/>
                    </a:lnL>
                    <a:lnR w="6350" cap="flat" cmpd="sng" algn="ctr">
                      <a:solidFill>
                        <a:srgbClr val="00D7D9"/>
                      </a:solidFill>
                      <a:prstDash val="solid"/>
                      <a:round/>
                      <a:headEnd type="none" w="med" len="med"/>
                      <a:tailEnd type="none" w="med" len="med"/>
                    </a:lnR>
                    <a:lnT w="6350" cap="flat" cmpd="sng" algn="ctr">
                      <a:solidFill>
                        <a:srgbClr val="00D7D9"/>
                      </a:solidFill>
                      <a:prstDash val="solid"/>
                      <a:round/>
                      <a:headEnd type="none" w="med" len="med"/>
                      <a:tailEnd type="none" w="med" len="med"/>
                    </a:lnT>
                    <a:lnB w="6350" cap="flat" cmpd="sng" algn="ctr">
                      <a:solidFill>
                        <a:srgbClr val="40D5D9"/>
                      </a:solidFill>
                      <a:prstDash val="solid"/>
                      <a:round/>
                      <a:headEnd type="none" w="med" len="med"/>
                      <a:tailEnd type="none" w="med" len="med"/>
                    </a:lnB>
                    <a:solidFill>
                      <a:srgbClr val="FFFFFF"/>
                    </a:solidFill>
                  </a:tcPr>
                </a:tc>
                <a:extLst>
                  <a:ext uri="{0D108BD9-81ED-4DB2-BD59-A6C34878D82A}">
                    <a16:rowId xmlns:a16="http://schemas.microsoft.com/office/drawing/2014/main" val="3173772852"/>
                  </a:ext>
                </a:extLst>
              </a:tr>
              <a:tr h="1275301">
                <a:tc>
                  <a:txBody>
                    <a:bodyPr/>
                    <a:lstStyle/>
                    <a:p>
                      <a:pPr fontAlgn="t"/>
                      <a:r>
                        <a:rPr lang="fr-BE" sz="1100">
                          <a:effectLst/>
                        </a:rPr>
                        <a:t>SERIAL</a:t>
                      </a:r>
                    </a:p>
                  </a:txBody>
                  <a:tcPr marL="7389" marR="7389" marT="3694" marB="1847">
                    <a:lnL w="6350" cap="flat" cmpd="sng" algn="ctr">
                      <a:solidFill>
                        <a:srgbClr val="40D6D9"/>
                      </a:solidFill>
                      <a:prstDash val="solid"/>
                      <a:round/>
                      <a:headEnd type="none" w="med" len="med"/>
                      <a:tailEnd type="none" w="med" len="med"/>
                    </a:lnL>
                    <a:lnR w="6350" cap="flat" cmpd="sng" algn="ctr">
                      <a:solidFill>
                        <a:srgbClr val="00D9D9"/>
                      </a:solidFill>
                      <a:prstDash val="solid"/>
                      <a:round/>
                      <a:headEnd type="none" w="med" len="med"/>
                      <a:tailEnd type="none" w="med" len="med"/>
                    </a:lnR>
                    <a:lnT w="6350" cap="flat" cmpd="sng" algn="ctr">
                      <a:solidFill>
                        <a:srgbClr val="40D6D9"/>
                      </a:solidFill>
                      <a:prstDash val="solid"/>
                      <a:round/>
                      <a:headEnd type="none" w="med" len="med"/>
                      <a:tailEnd type="none" w="med" len="med"/>
                    </a:lnT>
                    <a:lnB w="6350" cap="flat" cmpd="sng" algn="ctr">
                      <a:solidFill>
                        <a:srgbClr val="60D7D9"/>
                      </a:solidFill>
                      <a:prstDash val="solid"/>
                      <a:round/>
                      <a:headEnd type="none" w="med" len="med"/>
                      <a:tailEnd type="none" w="med" len="med"/>
                    </a:lnB>
                    <a:solidFill>
                      <a:srgbClr val="FFFFFF"/>
                    </a:solidFill>
                  </a:tcPr>
                </a:tc>
                <a:tc>
                  <a:txBody>
                    <a:bodyPr/>
                    <a:lstStyle/>
                    <a:p>
                      <a:pPr fontAlgn="t"/>
                      <a:r>
                        <a:rPr lang="en-US" sz="1100" dirty="0">
                          <a:effectLst/>
                        </a:rPr>
                        <a:t>Allows reading the current (and possibly </a:t>
                      </a:r>
                      <a:r>
                        <a:rPr lang="en-US" sz="1100" u="none" strike="noStrike" dirty="0">
                          <a:solidFill>
                            <a:srgbClr val="055992"/>
                          </a:solidFill>
                          <a:effectLst/>
                          <a:hlinkClick r:id="rId7"/>
                        </a:rPr>
                        <a:t>uncommitted</a:t>
                      </a:r>
                      <a:r>
                        <a:rPr lang="en-US" sz="1100" dirty="0">
                          <a:effectLst/>
                        </a:rPr>
                        <a:t>) state of data without proposing a new addition or update. If a SERIAL read finds an uncommitted transaction in progress, it will commit the transaction as part of the read. Similar to QUORUM.</a:t>
                      </a:r>
                    </a:p>
                  </a:txBody>
                  <a:tcPr marL="7389" marR="7389" marT="3694" marB="1847">
                    <a:lnL w="6350" cap="flat" cmpd="sng" algn="ctr">
                      <a:solidFill>
                        <a:srgbClr val="00D9D9"/>
                      </a:solidFill>
                      <a:prstDash val="solid"/>
                      <a:round/>
                      <a:headEnd type="none" w="med" len="med"/>
                      <a:tailEnd type="none" w="med" len="med"/>
                    </a:lnL>
                    <a:lnR w="6350" cap="flat" cmpd="sng" algn="ctr">
                      <a:solidFill>
                        <a:srgbClr val="40D5D9"/>
                      </a:solidFill>
                      <a:prstDash val="solid"/>
                      <a:round/>
                      <a:headEnd type="none" w="med" len="med"/>
                      <a:tailEnd type="none" w="med" len="med"/>
                    </a:lnR>
                    <a:lnT w="6350" cap="flat" cmpd="sng" algn="ctr">
                      <a:solidFill>
                        <a:srgbClr val="00D9D9"/>
                      </a:solidFill>
                      <a:prstDash val="solid"/>
                      <a:round/>
                      <a:headEnd type="none" w="med" len="med"/>
                      <a:tailEnd type="none" w="med" len="med"/>
                    </a:lnT>
                    <a:lnB w="6350" cap="flat" cmpd="sng" algn="ctr">
                      <a:solidFill>
                        <a:srgbClr val="60D1D9"/>
                      </a:solidFill>
                      <a:prstDash val="solid"/>
                      <a:round/>
                      <a:headEnd type="none" w="med" len="med"/>
                      <a:tailEnd type="none" w="med" len="med"/>
                    </a:lnB>
                    <a:solidFill>
                      <a:srgbClr val="FFFFFF"/>
                    </a:solidFill>
                  </a:tcPr>
                </a:tc>
                <a:tc>
                  <a:txBody>
                    <a:bodyPr/>
                    <a:lstStyle/>
                    <a:p>
                      <a:pPr fontAlgn="t"/>
                      <a:r>
                        <a:rPr lang="en-US" sz="1100">
                          <a:effectLst/>
                        </a:rPr>
                        <a:t>To read the latest value of a column after a user has invoked a </a:t>
                      </a:r>
                      <a:r>
                        <a:rPr lang="en-US" sz="1100" u="none" strike="noStrike">
                          <a:solidFill>
                            <a:srgbClr val="055992"/>
                          </a:solidFill>
                          <a:effectLst/>
                          <a:hlinkClick r:id="rId8" tooltip="A description about lightweight transactions and when to use them."/>
                        </a:rPr>
                        <a:t>lightweight transaction</a:t>
                      </a:r>
                      <a:r>
                        <a:rPr lang="en-US" sz="1100">
                          <a:effectLst/>
                        </a:rPr>
                        <a:t> to write to the column, use SERIAL. Cassandra then checks the inflight lightweight transaction for updates and, if found, returns the latest data.</a:t>
                      </a:r>
                    </a:p>
                  </a:txBody>
                  <a:tcPr marL="7389" marR="7389" marT="3694" marB="1847">
                    <a:lnL w="6350" cap="flat" cmpd="sng" algn="ctr">
                      <a:solidFill>
                        <a:srgbClr val="40D5D9"/>
                      </a:solidFill>
                      <a:prstDash val="solid"/>
                      <a:round/>
                      <a:headEnd type="none" w="med" len="med"/>
                      <a:tailEnd type="none" w="med" len="med"/>
                    </a:lnL>
                    <a:lnR w="6350" cap="flat" cmpd="sng" algn="ctr">
                      <a:solidFill>
                        <a:srgbClr val="40D5D9"/>
                      </a:solidFill>
                      <a:prstDash val="solid"/>
                      <a:round/>
                      <a:headEnd type="none" w="med" len="med"/>
                      <a:tailEnd type="none" w="med" len="med"/>
                    </a:lnR>
                    <a:lnT w="6350" cap="flat" cmpd="sng" algn="ctr">
                      <a:solidFill>
                        <a:srgbClr val="40D5D9"/>
                      </a:solidFill>
                      <a:prstDash val="solid"/>
                      <a:round/>
                      <a:headEnd type="none" w="med" len="med"/>
                      <a:tailEnd type="none" w="med" len="med"/>
                    </a:lnT>
                    <a:lnB w="6350" cap="flat" cmpd="sng" algn="ctr">
                      <a:solidFill>
                        <a:srgbClr val="80D2D9"/>
                      </a:solidFill>
                      <a:prstDash val="solid"/>
                      <a:round/>
                      <a:headEnd type="none" w="med" len="med"/>
                      <a:tailEnd type="none" w="med" len="med"/>
                    </a:lnB>
                    <a:solidFill>
                      <a:srgbClr val="FFFFFF"/>
                    </a:solidFill>
                  </a:tcPr>
                </a:tc>
                <a:extLst>
                  <a:ext uri="{0D108BD9-81ED-4DB2-BD59-A6C34878D82A}">
                    <a16:rowId xmlns:a16="http://schemas.microsoft.com/office/drawing/2014/main" val="4250103606"/>
                  </a:ext>
                </a:extLst>
              </a:tr>
              <a:tr h="429372">
                <a:tc>
                  <a:txBody>
                    <a:bodyPr/>
                    <a:lstStyle/>
                    <a:p>
                      <a:pPr fontAlgn="t"/>
                      <a:r>
                        <a:rPr lang="fr-BE" sz="1100">
                          <a:effectLst/>
                        </a:rPr>
                        <a:t>LOCAL_SERIAL</a:t>
                      </a:r>
                    </a:p>
                  </a:txBody>
                  <a:tcPr marL="7389" marR="7389" marT="3694" marB="1847">
                    <a:lnL w="6350" cap="flat" cmpd="sng" algn="ctr">
                      <a:solidFill>
                        <a:srgbClr val="60D7D9"/>
                      </a:solidFill>
                      <a:prstDash val="solid"/>
                      <a:round/>
                      <a:headEnd type="none" w="med" len="med"/>
                      <a:tailEnd type="none" w="med" len="med"/>
                    </a:lnL>
                    <a:lnR w="6350" cap="flat" cmpd="sng" algn="ctr">
                      <a:solidFill>
                        <a:srgbClr val="60D1D9"/>
                      </a:solidFill>
                      <a:prstDash val="solid"/>
                      <a:round/>
                      <a:headEnd type="none" w="med" len="med"/>
                      <a:tailEnd type="none" w="med" len="med"/>
                    </a:lnR>
                    <a:lnT w="6350" cap="flat" cmpd="sng" algn="ctr">
                      <a:solidFill>
                        <a:srgbClr val="60D7D9"/>
                      </a:solidFill>
                      <a:prstDash val="solid"/>
                      <a:round/>
                      <a:headEnd type="none" w="med" len="med"/>
                      <a:tailEnd type="none" w="med" len="med"/>
                    </a:lnT>
                    <a:lnB w="6350" cap="flat" cmpd="sng" algn="ctr">
                      <a:solidFill>
                        <a:srgbClr val="60D7D9"/>
                      </a:solidFill>
                      <a:prstDash val="solid"/>
                      <a:round/>
                      <a:headEnd type="none" w="med" len="med"/>
                      <a:tailEnd type="none" w="med" len="med"/>
                    </a:lnB>
                    <a:solidFill>
                      <a:srgbClr val="FFFFFF"/>
                    </a:solidFill>
                  </a:tcPr>
                </a:tc>
                <a:tc>
                  <a:txBody>
                    <a:bodyPr/>
                    <a:lstStyle/>
                    <a:p>
                      <a:pPr fontAlgn="t"/>
                      <a:r>
                        <a:rPr lang="en-US" sz="1100" dirty="0">
                          <a:effectLst/>
                        </a:rPr>
                        <a:t>Same as SERIAL, but confined to the datacenter. Similar to LOCAL_QUORUM.</a:t>
                      </a:r>
                    </a:p>
                  </a:txBody>
                  <a:tcPr marL="7389" marR="7389" marT="3694" marB="1847">
                    <a:lnL w="6350" cap="flat" cmpd="sng" algn="ctr">
                      <a:solidFill>
                        <a:srgbClr val="60D1D9"/>
                      </a:solidFill>
                      <a:prstDash val="solid"/>
                      <a:round/>
                      <a:headEnd type="none" w="med" len="med"/>
                      <a:tailEnd type="none" w="med" len="med"/>
                    </a:lnL>
                    <a:lnR w="6350" cap="flat" cmpd="sng" algn="ctr">
                      <a:solidFill>
                        <a:srgbClr val="80D2D9"/>
                      </a:solidFill>
                      <a:prstDash val="solid"/>
                      <a:round/>
                      <a:headEnd type="none" w="med" len="med"/>
                      <a:tailEnd type="none" w="med" len="med"/>
                    </a:lnR>
                    <a:lnT w="6350" cap="flat" cmpd="sng" algn="ctr">
                      <a:solidFill>
                        <a:srgbClr val="60D1D9"/>
                      </a:solidFill>
                      <a:prstDash val="solid"/>
                      <a:round/>
                      <a:headEnd type="none" w="med" len="med"/>
                      <a:tailEnd type="none" w="med" len="med"/>
                    </a:lnT>
                    <a:lnB w="6350" cap="flat" cmpd="sng" algn="ctr">
                      <a:solidFill>
                        <a:srgbClr val="60D1D9"/>
                      </a:solidFill>
                      <a:prstDash val="solid"/>
                      <a:round/>
                      <a:headEnd type="none" w="med" len="med"/>
                      <a:tailEnd type="none" w="med" len="med"/>
                    </a:lnB>
                    <a:solidFill>
                      <a:srgbClr val="FFFFFF"/>
                    </a:solidFill>
                  </a:tcPr>
                </a:tc>
                <a:tc>
                  <a:txBody>
                    <a:bodyPr/>
                    <a:lstStyle/>
                    <a:p>
                      <a:pPr fontAlgn="t"/>
                      <a:r>
                        <a:rPr lang="en-US" sz="1100" dirty="0">
                          <a:effectLst/>
                        </a:rPr>
                        <a:t>Used to achieve </a:t>
                      </a:r>
                      <a:r>
                        <a:rPr lang="en-US" sz="1100" u="none" strike="noStrike" dirty="0" err="1">
                          <a:solidFill>
                            <a:srgbClr val="055992"/>
                          </a:solidFill>
                          <a:effectLst/>
                          <a:hlinkClick r:id="rId9"/>
                        </a:rPr>
                        <a:t>linearizable</a:t>
                      </a:r>
                      <a:r>
                        <a:rPr lang="en-US" sz="1100" u="none" strike="noStrike" dirty="0">
                          <a:solidFill>
                            <a:srgbClr val="055992"/>
                          </a:solidFill>
                          <a:effectLst/>
                          <a:hlinkClick r:id="rId9"/>
                        </a:rPr>
                        <a:t> consistency</a:t>
                      </a:r>
                      <a:r>
                        <a:rPr lang="en-US" sz="1100" dirty="0">
                          <a:effectLst/>
                        </a:rPr>
                        <a:t> for lightweight transactions.</a:t>
                      </a:r>
                    </a:p>
                  </a:txBody>
                  <a:tcPr marL="7389" marR="7389" marT="3694" marB="1847">
                    <a:lnL w="6350" cap="flat" cmpd="sng" algn="ctr">
                      <a:solidFill>
                        <a:srgbClr val="80D2D9"/>
                      </a:solidFill>
                      <a:prstDash val="solid"/>
                      <a:round/>
                      <a:headEnd type="none" w="med" len="med"/>
                      <a:tailEnd type="none" w="med" len="med"/>
                    </a:lnL>
                    <a:lnR w="6350" cap="flat" cmpd="sng" algn="ctr">
                      <a:solidFill>
                        <a:srgbClr val="80D2D9"/>
                      </a:solidFill>
                      <a:prstDash val="solid"/>
                      <a:round/>
                      <a:headEnd type="none" w="med" len="med"/>
                      <a:tailEnd type="none" w="med" len="med"/>
                    </a:lnR>
                    <a:lnT w="6350" cap="flat" cmpd="sng" algn="ctr">
                      <a:solidFill>
                        <a:srgbClr val="80D2D9"/>
                      </a:solidFill>
                      <a:prstDash val="solid"/>
                      <a:round/>
                      <a:headEnd type="none" w="med" len="med"/>
                      <a:tailEnd type="none" w="med" len="med"/>
                    </a:lnT>
                    <a:lnB w="6350" cap="flat" cmpd="sng" algn="ctr">
                      <a:solidFill>
                        <a:srgbClr val="80D2D9"/>
                      </a:solidFill>
                      <a:prstDash val="solid"/>
                      <a:round/>
                      <a:headEnd type="none" w="med" len="med"/>
                      <a:tailEnd type="none" w="med" len="med"/>
                    </a:lnB>
                    <a:solidFill>
                      <a:srgbClr val="FFFFFF"/>
                    </a:solidFill>
                  </a:tcPr>
                </a:tc>
                <a:extLst>
                  <a:ext uri="{0D108BD9-81ED-4DB2-BD59-A6C34878D82A}">
                    <a16:rowId xmlns:a16="http://schemas.microsoft.com/office/drawing/2014/main" val="3330862466"/>
                  </a:ext>
                </a:extLst>
              </a:tr>
            </a:tbl>
          </a:graphicData>
        </a:graphic>
      </p:graphicFrame>
    </p:spTree>
    <p:extLst>
      <p:ext uri="{BB962C8B-B14F-4D97-AF65-F5344CB8AC3E}">
        <p14:creationId xmlns:p14="http://schemas.microsoft.com/office/powerpoint/2010/main" val="78960452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necteur droit 5"/>
          <p:cNvCxnSpPr/>
          <p:nvPr/>
        </p:nvCxnSpPr>
        <p:spPr>
          <a:xfrm>
            <a:off x="0" y="3400334"/>
            <a:ext cx="12206296" cy="0"/>
          </a:xfrm>
          <a:prstGeom prst="line">
            <a:avLst/>
          </a:prstGeom>
          <a:ln w="22225">
            <a:gradFill flip="none" rotWithShape="1">
              <a:gsLst>
                <a:gs pos="0">
                  <a:schemeClr val="tx1"/>
                </a:gs>
                <a:gs pos="12000">
                  <a:schemeClr val="tx1">
                    <a:lumMod val="65000"/>
                    <a:lumOff val="35000"/>
                  </a:schemeClr>
                </a:gs>
                <a:gs pos="97500">
                  <a:schemeClr val="bg1"/>
                </a:gs>
                <a:gs pos="30000">
                  <a:schemeClr val="bg2">
                    <a:lumMod val="90000"/>
                  </a:schemeClr>
                </a:gs>
              </a:gsLst>
              <a:lin ang="0" scaled="1"/>
              <a:tileRect/>
            </a:gradFill>
          </a:ln>
        </p:spPr>
        <p:style>
          <a:lnRef idx="1">
            <a:schemeClr val="dk1"/>
          </a:lnRef>
          <a:fillRef idx="0">
            <a:schemeClr val="dk1"/>
          </a:fillRef>
          <a:effectRef idx="0">
            <a:schemeClr val="dk1"/>
          </a:effectRef>
          <a:fontRef idx="minor">
            <a:schemeClr val="tx1"/>
          </a:fontRef>
        </p:style>
      </p:cxnSp>
      <p:sp>
        <p:nvSpPr>
          <p:cNvPr id="7" name="ZoneTexte 13"/>
          <p:cNvSpPr txBox="1"/>
          <p:nvPr/>
        </p:nvSpPr>
        <p:spPr>
          <a:xfrm>
            <a:off x="583696" y="2611898"/>
            <a:ext cx="7849104"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BE" sz="4000" b="1" dirty="0" smtClean="0">
                <a:solidFill>
                  <a:srgbClr val="898989"/>
                </a:solidFill>
                <a:effectLst>
                  <a:outerShdw blurRad="38100" dist="38100" dir="2700000" algn="tl">
                    <a:srgbClr val="000000">
                      <a:alpha val="43137"/>
                    </a:srgbClr>
                  </a:outerShdw>
                </a:effectLst>
                <a:latin typeface="Maiandra GD" panose="020E0502030308020204" pitchFamily="34" charset="0"/>
              </a:rPr>
              <a:t>Introduction to Cassandra</a:t>
            </a:r>
            <a:endParaRPr lang="fr-FR" sz="4000" b="1" dirty="0">
              <a:solidFill>
                <a:srgbClr val="898989"/>
              </a:solidFill>
              <a:effectLst>
                <a:outerShdw blurRad="38100" dist="38100" dir="2700000" algn="tl">
                  <a:srgbClr val="000000">
                    <a:alpha val="43137"/>
                  </a:srgbClr>
                </a:outerShdw>
              </a:effectLst>
              <a:latin typeface="Maiandra GD" panose="020E0502030308020204" pitchFamily="34" charset="0"/>
            </a:endParaRPr>
          </a:p>
        </p:txBody>
      </p:sp>
      <p:sp>
        <p:nvSpPr>
          <p:cNvPr id="8" name="Sous-titre 2"/>
          <p:cNvSpPr txBox="1">
            <a:spLocks/>
          </p:cNvSpPr>
          <p:nvPr/>
        </p:nvSpPr>
        <p:spPr>
          <a:xfrm>
            <a:off x="583696" y="3400333"/>
            <a:ext cx="6328792" cy="1752600"/>
          </a:xfrm>
          <a:prstGeom prst="rect">
            <a:avLst/>
          </a:prstGeom>
        </p:spPr>
        <p:txBody>
          <a:bodyPr vert="horz" lIns="91440" tIns="45720" rIns="91440" bIns="4572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BE" sz="2400" b="1" dirty="0" smtClean="0">
                <a:solidFill>
                  <a:schemeClr val="tx1"/>
                </a:solidFill>
                <a:effectLst>
                  <a:outerShdw blurRad="38100" dist="38100" dir="2700000" algn="tl">
                    <a:srgbClr val="000000">
                      <a:alpha val="43137"/>
                    </a:srgbClr>
                  </a:outerShdw>
                </a:effectLst>
                <a:latin typeface="Maiandra GD" panose="020E0502030308020204" pitchFamily="34" charset="0"/>
              </a:rPr>
              <a:t>Loup Meurice</a:t>
            </a:r>
            <a:endParaRPr lang="en-GB" sz="2400" dirty="0">
              <a:solidFill>
                <a:schemeClr val="tx1"/>
              </a:solidFill>
              <a:effectLst>
                <a:outerShdw blurRad="38100" dist="38100" dir="2700000" algn="tl">
                  <a:srgbClr val="000000">
                    <a:alpha val="43137"/>
                  </a:srgbClr>
                </a:outerShdw>
              </a:effectLst>
              <a:latin typeface="Maiandra GD" panose="020E0502030308020204" pitchFamily="34" charset="0"/>
            </a:endParaRPr>
          </a:p>
        </p:txBody>
      </p:sp>
      <p:pic>
        <p:nvPicPr>
          <p:cNvPr id="9" name="Image 8"/>
          <p:cNvPicPr>
            <a:picLocks noChangeAspect="1"/>
          </p:cNvPicPr>
          <p:nvPr/>
        </p:nvPicPr>
        <p:blipFill>
          <a:blip r:embed="rId2"/>
          <a:stretch>
            <a:fillRect/>
          </a:stretch>
        </p:blipFill>
        <p:spPr>
          <a:xfrm>
            <a:off x="6807823" y="4038600"/>
            <a:ext cx="4609477" cy="2603500"/>
          </a:xfrm>
          <a:prstGeom prst="rect">
            <a:avLst/>
          </a:prstGeom>
        </p:spPr>
      </p:pic>
      <p:pic>
        <p:nvPicPr>
          <p:cNvPr id="10" name="Image 9"/>
          <p:cNvPicPr>
            <a:picLocks noChangeAspect="1"/>
          </p:cNvPicPr>
          <p:nvPr/>
        </p:nvPicPr>
        <p:blipFill>
          <a:blip r:embed="rId3"/>
          <a:stretch>
            <a:fillRect/>
          </a:stretch>
        </p:blipFill>
        <p:spPr>
          <a:xfrm>
            <a:off x="696322" y="4038600"/>
            <a:ext cx="4661640" cy="2603500"/>
          </a:xfrm>
          <a:prstGeom prst="rect">
            <a:avLst/>
          </a:prstGeom>
        </p:spPr>
      </p:pic>
      <p:sp>
        <p:nvSpPr>
          <p:cNvPr id="13" name="Rectangle 12"/>
          <p:cNvSpPr/>
          <p:nvPr/>
        </p:nvSpPr>
        <p:spPr>
          <a:xfrm>
            <a:off x="-1892300" y="3873500"/>
            <a:ext cx="14084300" cy="3016167"/>
          </a:xfrm>
          <a:prstGeom prst="rect">
            <a:avLst/>
          </a:prstGeom>
          <a:gradFill flip="none" rotWithShape="1">
            <a:gsLst>
              <a:gs pos="11000">
                <a:schemeClr val="bg1"/>
              </a:gs>
              <a:gs pos="94000">
                <a:schemeClr val="bg1">
                  <a:alpha val="0"/>
                </a:schemeClr>
              </a:gs>
              <a:gs pos="31000">
                <a:schemeClr val="bg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Tree>
    <p:extLst>
      <p:ext uri="{BB962C8B-B14F-4D97-AF65-F5344CB8AC3E}">
        <p14:creationId xmlns:p14="http://schemas.microsoft.com/office/powerpoint/2010/main" val="351034656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err="1" smtClean="0"/>
              <a:t>References</a:t>
            </a:r>
            <a:endParaRPr lang="fr-BE" dirty="0"/>
          </a:p>
        </p:txBody>
      </p:sp>
      <p:sp>
        <p:nvSpPr>
          <p:cNvPr id="3" name="Espace réservé du contenu 2"/>
          <p:cNvSpPr>
            <a:spLocks noGrp="1"/>
          </p:cNvSpPr>
          <p:nvPr>
            <p:ph idx="1"/>
          </p:nvPr>
        </p:nvSpPr>
        <p:spPr/>
        <p:txBody>
          <a:bodyPr>
            <a:normAutofit fontScale="85000" lnSpcReduction="20000"/>
          </a:bodyPr>
          <a:lstStyle/>
          <a:p>
            <a:r>
              <a:rPr lang="fr-FR" dirty="0">
                <a:hlinkClick r:id="rId2"/>
              </a:rPr>
              <a:t>https://</a:t>
            </a:r>
            <a:r>
              <a:rPr lang="fr-FR" dirty="0" smtClean="0">
                <a:hlinkClick r:id="rId2"/>
              </a:rPr>
              <a:t>en.wikipedia.org/wiki/CAP_theorem</a:t>
            </a:r>
            <a:endParaRPr lang="fr-FR" dirty="0" smtClean="0"/>
          </a:p>
          <a:p>
            <a:r>
              <a:rPr lang="fr-BE" dirty="0">
                <a:hlinkClick r:id="rId3"/>
              </a:rPr>
              <a:t>https://docs.datastax.com/en/cassandra-oss/3.0/cassandra/configuration/configCassandra_yaml.html#configCassandra_yaml__partitioner</a:t>
            </a:r>
            <a:r>
              <a:rPr lang="fr-BE" dirty="0"/>
              <a:t/>
            </a:r>
            <a:br>
              <a:rPr lang="fr-BE" dirty="0"/>
            </a:br>
            <a:r>
              <a:rPr lang="fr-BE" dirty="0">
                <a:hlinkClick r:id="rId4"/>
              </a:rPr>
              <a:t>https://</a:t>
            </a:r>
            <a:r>
              <a:rPr lang="fr-BE" dirty="0" smtClean="0">
                <a:hlinkClick r:id="rId4"/>
              </a:rPr>
              <a:t>www.baeldung.com/cassandra-keys</a:t>
            </a:r>
            <a:endParaRPr lang="fr-BE" dirty="0" smtClean="0"/>
          </a:p>
          <a:p>
            <a:r>
              <a:rPr lang="fr-BE" dirty="0">
                <a:hlinkClick r:id="rId5"/>
              </a:rPr>
              <a:t>https://www.datastax.com/blog/basic-rules-cassandra-data-modeling</a:t>
            </a:r>
            <a:r>
              <a:rPr lang="fr-BE" dirty="0"/>
              <a:t/>
            </a:r>
            <a:br>
              <a:rPr lang="fr-BE" dirty="0"/>
            </a:br>
            <a:r>
              <a:rPr lang="fr-BE" dirty="0">
                <a:hlinkClick r:id="rId6"/>
              </a:rPr>
              <a:t>https://www.educba.com/data-model-in-cassandra</a:t>
            </a:r>
            <a:r>
              <a:rPr lang="fr-BE" dirty="0" smtClean="0">
                <a:hlinkClick r:id="rId6"/>
              </a:rPr>
              <a:t>/</a:t>
            </a:r>
            <a:endParaRPr lang="fr-BE" dirty="0" smtClean="0"/>
          </a:p>
          <a:p>
            <a:r>
              <a:rPr lang="fr-BE" dirty="0">
                <a:hlinkClick r:id="rId7"/>
              </a:rPr>
              <a:t>https://www.educba.com/cassandra-vs-mysql/</a:t>
            </a:r>
            <a:r>
              <a:rPr lang="fr-BE" dirty="0"/>
              <a:t/>
            </a:r>
            <a:br>
              <a:rPr lang="fr-BE" dirty="0"/>
            </a:br>
            <a:r>
              <a:rPr lang="fr-BE" dirty="0">
                <a:hlinkClick r:id="rId8"/>
              </a:rPr>
              <a:t>https://</a:t>
            </a:r>
            <a:r>
              <a:rPr lang="fr-BE" dirty="0" smtClean="0">
                <a:hlinkClick r:id="rId8"/>
              </a:rPr>
              <a:t>docs.datastax.com/en/cassandra-oss/2.1/cassandra/dml/dml_about_transactions_c.html</a:t>
            </a:r>
            <a:endParaRPr lang="fr-BE" dirty="0" smtClean="0"/>
          </a:p>
          <a:p>
            <a:r>
              <a:rPr lang="fr-BE" dirty="0">
                <a:hlinkClick r:id="rId9"/>
              </a:rPr>
              <a:t>https://</a:t>
            </a:r>
            <a:r>
              <a:rPr lang="fr-BE" dirty="0" smtClean="0">
                <a:hlinkClick r:id="rId9"/>
              </a:rPr>
              <a:t>docs.datastax.com/en/cassandra-oss/3.0/cassandra/dml/dmlConfigConsistency.html</a:t>
            </a:r>
            <a:r>
              <a:rPr lang="fr-BE" dirty="0"/>
              <a:t/>
            </a:r>
            <a:br>
              <a:rPr lang="fr-BE" dirty="0"/>
            </a:br>
            <a:endParaRPr lang="fr-BE" dirty="0"/>
          </a:p>
          <a:p>
            <a:endParaRPr lang="fr-BE" dirty="0"/>
          </a:p>
          <a:p>
            <a:endParaRPr lang="fr-BE" dirty="0"/>
          </a:p>
          <a:p>
            <a:endParaRPr lang="fr-BE" dirty="0"/>
          </a:p>
        </p:txBody>
      </p:sp>
    </p:spTree>
    <p:extLst>
      <p:ext uri="{BB962C8B-B14F-4D97-AF65-F5344CB8AC3E}">
        <p14:creationId xmlns:p14="http://schemas.microsoft.com/office/powerpoint/2010/main" val="6608120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673100" y="279400"/>
            <a:ext cx="4762500"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900" b="1" dirty="0" err="1" smtClean="0">
                <a:effectLst>
                  <a:outerShdw blurRad="38100" dist="38100" dir="2700000" algn="tl">
                    <a:srgbClr val="000000">
                      <a:alpha val="43137"/>
                    </a:srgbClr>
                  </a:outerShdw>
                </a:effectLst>
              </a:rPr>
              <a:t>Availibility</a:t>
            </a:r>
            <a:endParaRPr lang="fr-FR" sz="3900" dirty="0"/>
          </a:p>
        </p:txBody>
      </p:sp>
      <p:sp>
        <p:nvSpPr>
          <p:cNvPr id="5" name="Espace réservé du contenu 2"/>
          <p:cNvSpPr>
            <a:spLocks noGrp="1"/>
          </p:cNvSpPr>
          <p:nvPr>
            <p:ph idx="1"/>
          </p:nvPr>
        </p:nvSpPr>
        <p:spPr>
          <a:xfrm>
            <a:off x="673100" y="1762125"/>
            <a:ext cx="10515600" cy="4351338"/>
          </a:xfrm>
        </p:spPr>
        <p:txBody>
          <a:bodyPr/>
          <a:lstStyle/>
          <a:p>
            <a:pPr marL="0" indent="0">
              <a:buNone/>
            </a:pPr>
            <a:r>
              <a:rPr lang="fr-BE" dirty="0" err="1"/>
              <a:t>Every</a:t>
            </a:r>
            <a:r>
              <a:rPr lang="fr-BE" dirty="0"/>
              <a:t> </a:t>
            </a:r>
            <a:r>
              <a:rPr lang="fr-BE" dirty="0" err="1"/>
              <a:t>request</a:t>
            </a:r>
            <a:r>
              <a:rPr lang="fr-BE" dirty="0"/>
              <a:t> </a:t>
            </a:r>
            <a:r>
              <a:rPr lang="fr-BE" dirty="0" err="1"/>
              <a:t>receives</a:t>
            </a:r>
            <a:r>
              <a:rPr lang="fr-BE" dirty="0"/>
              <a:t> a (non-</a:t>
            </a:r>
            <a:r>
              <a:rPr lang="fr-BE" dirty="0" err="1"/>
              <a:t>error</a:t>
            </a:r>
            <a:r>
              <a:rPr lang="fr-BE" dirty="0"/>
              <a:t>) </a:t>
            </a:r>
            <a:r>
              <a:rPr lang="fr-BE" dirty="0" err="1"/>
              <a:t>response</a:t>
            </a:r>
            <a:r>
              <a:rPr lang="fr-BE" dirty="0"/>
              <a:t>, </a:t>
            </a:r>
            <a:r>
              <a:rPr lang="fr-BE" dirty="0" err="1"/>
              <a:t>without</a:t>
            </a:r>
            <a:r>
              <a:rPr lang="fr-BE" dirty="0"/>
              <a:t> the </a:t>
            </a:r>
            <a:r>
              <a:rPr lang="fr-BE" dirty="0" err="1"/>
              <a:t>guarantee</a:t>
            </a:r>
            <a:r>
              <a:rPr lang="fr-BE" dirty="0"/>
              <a:t> </a:t>
            </a:r>
            <a:r>
              <a:rPr lang="fr-BE" dirty="0" err="1"/>
              <a:t>that</a:t>
            </a:r>
            <a:r>
              <a:rPr lang="fr-BE" dirty="0"/>
              <a:t> </a:t>
            </a:r>
            <a:r>
              <a:rPr lang="fr-BE" dirty="0" err="1"/>
              <a:t>it</a:t>
            </a:r>
            <a:r>
              <a:rPr lang="fr-BE" dirty="0"/>
              <a:t> </a:t>
            </a:r>
            <a:r>
              <a:rPr lang="fr-BE" dirty="0" err="1"/>
              <a:t>contains</a:t>
            </a:r>
            <a:r>
              <a:rPr lang="fr-BE" dirty="0"/>
              <a:t> the </a:t>
            </a:r>
            <a:r>
              <a:rPr lang="fr-BE" dirty="0" err="1"/>
              <a:t>most</a:t>
            </a:r>
            <a:r>
              <a:rPr lang="fr-BE" dirty="0"/>
              <a:t> </a:t>
            </a:r>
            <a:r>
              <a:rPr lang="fr-BE" dirty="0" err="1"/>
              <a:t>recent</a:t>
            </a:r>
            <a:r>
              <a:rPr lang="fr-BE" dirty="0"/>
              <a:t> </a:t>
            </a:r>
            <a:r>
              <a:rPr lang="fr-BE" dirty="0" err="1"/>
              <a:t>write</a:t>
            </a:r>
            <a:r>
              <a:rPr lang="fr-BE" dirty="0"/>
              <a:t> (</a:t>
            </a:r>
            <a:r>
              <a:rPr lang="fr-BE" dirty="0" err="1"/>
              <a:t>see</a:t>
            </a:r>
            <a:r>
              <a:rPr lang="fr-BE" dirty="0"/>
              <a:t> </a:t>
            </a:r>
            <a:r>
              <a:rPr lang="fr-BE" dirty="0" err="1"/>
              <a:t>consistency</a:t>
            </a:r>
            <a:r>
              <a:rPr lang="fr-BE" dirty="0"/>
              <a:t>)</a:t>
            </a:r>
          </a:p>
          <a:p>
            <a:pPr marL="0" indent="0">
              <a:buNone/>
            </a:pPr>
            <a:r>
              <a:rPr lang="fr-BE" dirty="0" smtClean="0"/>
              <a:t/>
            </a:r>
            <a:br>
              <a:rPr lang="fr-BE" dirty="0" smtClean="0"/>
            </a:br>
            <a:r>
              <a:rPr lang="fr-BE" dirty="0" smtClean="0"/>
              <a:t/>
            </a:r>
            <a:br>
              <a:rPr lang="fr-BE" dirty="0" smtClean="0"/>
            </a:br>
            <a:r>
              <a:rPr lang="fr-BE" dirty="0" smtClean="0"/>
              <a:t/>
            </a:r>
            <a:br>
              <a:rPr lang="fr-BE" dirty="0" smtClean="0"/>
            </a:br>
            <a:endParaRPr lang="fr-BE" dirty="0"/>
          </a:p>
        </p:txBody>
      </p:sp>
    </p:spTree>
    <p:extLst>
      <p:ext uri="{BB962C8B-B14F-4D97-AF65-F5344CB8AC3E}">
        <p14:creationId xmlns:p14="http://schemas.microsoft.com/office/powerpoint/2010/main" val="3302774467"/>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1892</TotalTime>
  <Words>5221</Words>
  <Application>Microsoft Office PowerPoint</Application>
  <PresentationFormat>Grand écran</PresentationFormat>
  <Paragraphs>864</Paragraphs>
  <Slides>83</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83</vt:i4>
      </vt:variant>
    </vt:vector>
  </HeadingPairs>
  <TitlesOfParts>
    <vt:vector size="92" baseType="lpstr">
      <vt:lpstr>Agency FB</vt:lpstr>
      <vt:lpstr>Arial</vt:lpstr>
      <vt:lpstr>Calibri</vt:lpstr>
      <vt:lpstr>Calibri Light</vt:lpstr>
      <vt:lpstr>Courier New</vt:lpstr>
      <vt:lpstr>Maiandra GD</vt:lpstr>
      <vt:lpstr>Tw Cen MT Condensed</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Loup Meurice</dc:creator>
  <cp:lastModifiedBy>Loup Meurice</cp:lastModifiedBy>
  <cp:revision>245</cp:revision>
  <dcterms:created xsi:type="dcterms:W3CDTF">2021-12-24T14:13:17Z</dcterms:created>
  <dcterms:modified xsi:type="dcterms:W3CDTF">2022-01-27T15:54:37Z</dcterms:modified>
</cp:coreProperties>
</file>