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6" r:id="rId3"/>
    <p:sldId id="319" r:id="rId4"/>
    <p:sldId id="328" r:id="rId5"/>
    <p:sldId id="321" r:id="rId6"/>
    <p:sldId id="322" r:id="rId7"/>
    <p:sldId id="320" r:id="rId8"/>
    <p:sldId id="323" r:id="rId9"/>
    <p:sldId id="326" r:id="rId10"/>
    <p:sldId id="327" r:id="rId11"/>
    <p:sldId id="330" r:id="rId12"/>
    <p:sldId id="331" r:id="rId13"/>
    <p:sldId id="332" r:id="rId14"/>
    <p:sldId id="333" r:id="rId15"/>
    <p:sldId id="334" r:id="rId16"/>
    <p:sldId id="335" r:id="rId17"/>
    <p:sldId id="329" r:id="rId18"/>
    <p:sldId id="317" r:id="rId19"/>
    <p:sldId id="258" r:id="rId20"/>
    <p:sldId id="298" r:id="rId21"/>
    <p:sldId id="318" r:id="rId22"/>
    <p:sldId id="299" r:id="rId23"/>
    <p:sldId id="300" r:id="rId24"/>
    <p:sldId id="301" r:id="rId25"/>
    <p:sldId id="313" r:id="rId26"/>
    <p:sldId id="312" r:id="rId27"/>
    <p:sldId id="314" r:id="rId28"/>
    <p:sldId id="311" r:id="rId29"/>
    <p:sldId id="315" r:id="rId30"/>
    <p:sldId id="309" r:id="rId31"/>
    <p:sldId id="302" r:id="rId32"/>
    <p:sldId id="304" r:id="rId33"/>
    <p:sldId id="305" r:id="rId34"/>
    <p:sldId id="306" r:id="rId35"/>
    <p:sldId id="307" r:id="rId36"/>
    <p:sldId id="308" r:id="rId37"/>
    <p:sldId id="310" r:id="rId38"/>
    <p:sldId id="303" r:id="rId39"/>
    <p:sldId id="262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616161"/>
    <a:srgbClr val="9A9999"/>
    <a:srgbClr val="F8CBAD"/>
    <a:srgbClr val="D9D9D9"/>
    <a:srgbClr val="B4C6E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639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015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34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587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938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637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976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312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14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88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646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50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sharding-shard-a-collection/" TargetMode="External"/><Relationship Id="rId7" Type="http://schemas.openxmlformats.org/officeDocument/2006/relationships/hyperlink" Target="https://docs.mongodb.com/manual/core/replica-set-architecture-geographically-distributed/" TargetMode="External"/><Relationship Id="rId2" Type="http://schemas.openxmlformats.org/officeDocument/2006/relationships/hyperlink" Target="https://docs.mongodb.com/manual/shard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core/distributed-queries/" TargetMode="External"/><Relationship Id="rId5" Type="http://schemas.openxmlformats.org/officeDocument/2006/relationships/hyperlink" Target="https://docs.mongodb.com/manual/replication/#automatic-failover" TargetMode="External"/><Relationship Id="rId4" Type="http://schemas.openxmlformats.org/officeDocument/2006/relationships/hyperlink" Target="https://docs.mongodb.com/manual/replic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ésultat de recherche d'images pour &quot;geometric shapes a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304" y="3834827"/>
            <a:ext cx="4499992" cy="302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34296" y="3834827"/>
            <a:ext cx="5472608" cy="3312369"/>
          </a:xfrm>
          <a:prstGeom prst="rect">
            <a:avLst/>
          </a:prstGeom>
          <a:gradFill flip="none" rotWithShape="1">
            <a:gsLst>
              <a:gs pos="11000">
                <a:schemeClr val="bg1"/>
              </a:gs>
              <a:gs pos="94000">
                <a:schemeClr val="bg1">
                  <a:alpha val="0"/>
                </a:schemeClr>
              </a:gs>
              <a:gs pos="31000">
                <a:schemeClr val="bg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6" name="Connecteur droit 5"/>
          <p:cNvCxnSpPr/>
          <p:nvPr/>
        </p:nvCxnSpPr>
        <p:spPr>
          <a:xfrm>
            <a:off x="0" y="3400334"/>
            <a:ext cx="12206296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tx1"/>
                </a:gs>
                <a:gs pos="12000">
                  <a:schemeClr val="tx1">
                    <a:lumMod val="65000"/>
                    <a:lumOff val="35000"/>
                  </a:schemeClr>
                </a:gs>
                <a:gs pos="97500">
                  <a:schemeClr val="bg1"/>
                </a:gs>
                <a:gs pos="30000">
                  <a:schemeClr val="bg2">
                    <a:lumMod val="9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13"/>
          <p:cNvSpPr txBox="1"/>
          <p:nvPr/>
        </p:nvSpPr>
        <p:spPr>
          <a:xfrm>
            <a:off x="583696" y="2611898"/>
            <a:ext cx="784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4000" b="1" dirty="0" smtClean="0">
                <a:solidFill>
                  <a:srgbClr val="8989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Introduction to </a:t>
            </a:r>
            <a:r>
              <a:rPr lang="fr-BE" sz="4000" b="1" dirty="0" err="1" smtClean="0">
                <a:solidFill>
                  <a:srgbClr val="8989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MongoDB</a:t>
            </a:r>
            <a:endParaRPr lang="fr-FR" sz="4000" b="1" dirty="0">
              <a:solidFill>
                <a:srgbClr val="8989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83696" y="3400333"/>
            <a:ext cx="632879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Loup Meurice</a:t>
            </a:r>
            <a:endParaRPr lang="en-GB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Document structure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r>
              <a:rPr lang="en-US" dirty="0"/>
              <a:t>The key decision in designing data models for MongoDB applications revolves around the </a:t>
            </a:r>
            <a:r>
              <a:rPr lang="en-US" i="1" dirty="0"/>
              <a:t>structure</a:t>
            </a:r>
            <a:r>
              <a:rPr lang="en-US" dirty="0"/>
              <a:t> of documents and how the application represents </a:t>
            </a:r>
            <a:r>
              <a:rPr lang="en-US" b="1" dirty="0"/>
              <a:t>relationships</a:t>
            </a:r>
            <a:r>
              <a:rPr lang="en-US" dirty="0"/>
              <a:t> between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Embedded</a:t>
            </a:r>
            <a:r>
              <a:rPr lang="en-US" dirty="0"/>
              <a:t> documents capture </a:t>
            </a:r>
            <a:r>
              <a:rPr lang="en-US" i="1" dirty="0"/>
              <a:t>relationships</a:t>
            </a:r>
            <a:r>
              <a:rPr lang="en-US" dirty="0"/>
              <a:t> between data by storing related data in a single document structure. MongoDB documents make it possible to embed document structures in a field or array within a document. </a:t>
            </a:r>
            <a:endParaRPr lang="en-US" dirty="0" smtClean="0"/>
          </a:p>
          <a:p>
            <a:r>
              <a:rPr lang="en-US" dirty="0" smtClean="0"/>
              <a:t>These</a:t>
            </a:r>
            <a:r>
              <a:rPr lang="en-US" dirty="0"/>
              <a:t> </a:t>
            </a:r>
            <a:r>
              <a:rPr lang="en-US" b="1" dirty="0" err="1"/>
              <a:t>denormalized</a:t>
            </a:r>
            <a:r>
              <a:rPr lang="en-US" dirty="0"/>
              <a:t> data models allow applications to retrieve and manipulate related data in a single database operation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References</a:t>
            </a:r>
            <a:r>
              <a:rPr lang="en-US" dirty="0"/>
              <a:t> store the relationships between data by including </a:t>
            </a:r>
            <a:r>
              <a:rPr lang="en-US" b="1" dirty="0"/>
              <a:t>links</a:t>
            </a:r>
            <a:r>
              <a:rPr lang="en-US" dirty="0"/>
              <a:t> or </a:t>
            </a:r>
            <a:r>
              <a:rPr lang="en-US" i="1" dirty="0"/>
              <a:t>references</a:t>
            </a:r>
            <a:r>
              <a:rPr lang="en-US" dirty="0"/>
              <a:t> from one document to another. Applications can resolve these </a:t>
            </a:r>
            <a:r>
              <a:rPr lang="en-US" dirty="0" smtClean="0"/>
              <a:t>references</a:t>
            </a:r>
            <a:r>
              <a:rPr lang="en-US" dirty="0"/>
              <a:t> to access the related data. Broadly, these are </a:t>
            </a:r>
            <a:r>
              <a:rPr lang="en-US" i="1" dirty="0"/>
              <a:t>normalized</a:t>
            </a:r>
            <a:r>
              <a:rPr lang="en-US" dirty="0"/>
              <a:t> data models.</a:t>
            </a:r>
            <a:endParaRPr lang="en-US" dirty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40" y="1593084"/>
            <a:ext cx="9063026" cy="5067597"/>
          </a:xfrm>
          <a:prstGeom prst="rect">
            <a:avLst/>
          </a:prstGeom>
          <a:ln w="4762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9092289" y="1131419"/>
            <a:ext cx="1587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fr-BE" sz="24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4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CRUD Operations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010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CRUD Operations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/>
              <a:t>In MongoDB, </a:t>
            </a:r>
            <a:r>
              <a:rPr lang="en-US" b="1" dirty="0"/>
              <a:t>insert</a:t>
            </a:r>
            <a:r>
              <a:rPr lang="en-US" dirty="0"/>
              <a:t> operations target a single </a:t>
            </a:r>
            <a:r>
              <a:rPr lang="en-US" dirty="0" smtClean="0"/>
              <a:t>collection. </a:t>
            </a:r>
          </a:p>
          <a:p>
            <a:r>
              <a:rPr lang="en-US" dirty="0" smtClean="0"/>
              <a:t>All </a:t>
            </a:r>
            <a:r>
              <a:rPr lang="en-US" dirty="0"/>
              <a:t>write operations in MongoDB are </a:t>
            </a:r>
            <a:r>
              <a:rPr lang="en-US" dirty="0" smtClean="0"/>
              <a:t>atomic</a:t>
            </a:r>
            <a:r>
              <a:rPr lang="en-US" dirty="0"/>
              <a:t> on the level of a single </a:t>
            </a:r>
            <a:r>
              <a:rPr lang="en-US" dirty="0" smtClean="0"/>
              <a:t>document.</a:t>
            </a:r>
            <a:endParaRPr lang="fr-BE" sz="2400" b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08" y="3510916"/>
            <a:ext cx="8077200" cy="27622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5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CRUD Operations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b="1" dirty="0"/>
              <a:t>Read</a:t>
            </a:r>
            <a:r>
              <a:rPr lang="en-US" dirty="0"/>
              <a:t> operations retrieve </a:t>
            </a:r>
            <a:r>
              <a:rPr lang="en-US" dirty="0" smtClean="0"/>
              <a:t>documents</a:t>
            </a:r>
            <a:r>
              <a:rPr lang="en-US" dirty="0"/>
              <a:t> from a </a:t>
            </a:r>
            <a:r>
              <a:rPr lang="en-US" dirty="0" smtClean="0"/>
              <a:t>collection; </a:t>
            </a:r>
            <a:r>
              <a:rPr lang="en-US" dirty="0"/>
              <a:t>i.e. query a collection for documents.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MongoDB </a:t>
            </a:r>
            <a:r>
              <a:rPr lang="en-US" dirty="0"/>
              <a:t>provides the following methods to read documents from a </a:t>
            </a:r>
            <a:r>
              <a:rPr lang="en-US" dirty="0" smtClean="0"/>
              <a:t>collection</a:t>
            </a:r>
            <a:endParaRPr lang="fr-BE" sz="2400" b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04" y="3504397"/>
            <a:ext cx="8705850" cy="1524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47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CRUD Operations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b="1" dirty="0"/>
              <a:t>Update</a:t>
            </a:r>
            <a:r>
              <a:rPr lang="en-US" dirty="0"/>
              <a:t> operations modify existing </a:t>
            </a:r>
            <a:r>
              <a:rPr lang="en-US" dirty="0" smtClean="0"/>
              <a:t>documents</a:t>
            </a:r>
            <a:r>
              <a:rPr lang="en-US" dirty="0"/>
              <a:t> in a </a:t>
            </a:r>
            <a:r>
              <a:rPr lang="en-US" dirty="0" smtClean="0"/>
              <a:t>collection. </a:t>
            </a:r>
            <a:br>
              <a:rPr lang="en-US" dirty="0" smtClean="0"/>
            </a:br>
            <a:r>
              <a:rPr lang="en-US" dirty="0" smtClean="0"/>
              <a:t>MongoDB </a:t>
            </a:r>
            <a:r>
              <a:rPr lang="en-US" dirty="0"/>
              <a:t>provides </a:t>
            </a:r>
            <a:r>
              <a:rPr lang="en-US" dirty="0" smtClean="0"/>
              <a:t>several methods </a:t>
            </a:r>
            <a:r>
              <a:rPr lang="en-US" dirty="0"/>
              <a:t>to update documents of a collection</a:t>
            </a:r>
            <a:endParaRPr lang="fr-BE" sz="2400" b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04" y="3504397"/>
            <a:ext cx="8162925" cy="15811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81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CRUD Operations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b="1" dirty="0"/>
              <a:t>Delete</a:t>
            </a:r>
            <a:r>
              <a:rPr lang="en-US" dirty="0"/>
              <a:t> operations remove documents from a collection.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MongoDB </a:t>
            </a:r>
            <a:r>
              <a:rPr lang="en-US" dirty="0"/>
              <a:t>provides </a:t>
            </a:r>
            <a:r>
              <a:rPr lang="en-US" dirty="0" smtClean="0"/>
              <a:t>several </a:t>
            </a:r>
            <a:r>
              <a:rPr lang="en-US" dirty="0"/>
              <a:t>methods to delete documents of a </a:t>
            </a:r>
            <a:r>
              <a:rPr lang="en-US" dirty="0" smtClean="0"/>
              <a:t>collection</a:t>
            </a:r>
            <a:endParaRPr lang="fr-BE" sz="2400" b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04" y="3504397"/>
            <a:ext cx="7667625" cy="13049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71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Transactions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/>
              <a:t>In MongoDB, an operation on a single document is </a:t>
            </a:r>
            <a:r>
              <a:rPr lang="en-US" b="1" dirty="0"/>
              <a:t>atomic</a:t>
            </a:r>
            <a:r>
              <a:rPr lang="en-US" dirty="0"/>
              <a:t>. Because you can use embedded documents and arrays to capture relationships between data in a single document structure instead of normalizing across multiple documents and collections, this single-document atomicity obviates the need for multi-document transactions for many practical use cases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situations that require atomicity of reads and writes to multiple documents (in a single or multiple collections), </a:t>
            </a:r>
            <a:r>
              <a:rPr lang="en-US" b="1" dirty="0"/>
              <a:t>MongoDB supports multi-document transactions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distributed transactions, transactions can be used across multiple operations, collections, databases, documents, and shards.</a:t>
            </a:r>
            <a:endParaRPr lang="fr-BE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6858" y="6343669"/>
            <a:ext cx="5370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/>
              <a:t>https://docs.mongodb.com/manual/core/transactions/</a:t>
            </a:r>
          </a:p>
        </p:txBody>
      </p:sp>
    </p:spTree>
    <p:extLst>
      <p:ext uri="{BB962C8B-B14F-4D97-AF65-F5344CB8AC3E}">
        <p14:creationId xmlns:p14="http://schemas.microsoft.com/office/powerpoint/2010/main" val="10491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Indexes</a:t>
            </a:r>
            <a:endParaRPr lang="fr-BE" sz="2400" b="1" dirty="0" smtClean="0"/>
          </a:p>
          <a:p>
            <a:endParaRPr lang="fr-BE" sz="2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Indexes support the efficient execution of queries in MongoDB. Without indexes, MongoDB must perform a</a:t>
            </a:r>
            <a:r>
              <a:rPr lang="en-US" b="1" dirty="0"/>
              <a:t> </a:t>
            </a:r>
            <a:r>
              <a:rPr lang="en-US" b="1" i="1" dirty="0"/>
              <a:t>collection scan</a:t>
            </a:r>
            <a:r>
              <a:rPr lang="en-US" dirty="0"/>
              <a:t>, i.e. scan every document in a collection, to select those documents that match the query statement. If an appropriate index exists for a query, MongoDB can use the index to limit the number of documents it must inspect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The following </a:t>
            </a:r>
            <a:r>
              <a:rPr lang="en-US" dirty="0" err="1"/>
              <a:t>createIndex</a:t>
            </a:r>
            <a:r>
              <a:rPr lang="en-US" dirty="0"/>
              <a:t>() method creates an index on </a:t>
            </a:r>
            <a:r>
              <a:rPr lang="en-US" i="1" dirty="0"/>
              <a:t>item</a:t>
            </a:r>
            <a:r>
              <a:rPr lang="en-US" dirty="0"/>
              <a:t> and </a:t>
            </a:r>
            <a:r>
              <a:rPr lang="en-US" i="1" dirty="0"/>
              <a:t>quantity</a:t>
            </a:r>
            <a:r>
              <a:rPr lang="en-US" dirty="0"/>
              <a:t> named </a:t>
            </a:r>
            <a:r>
              <a:rPr lang="en-US" dirty="0" smtClean="0"/>
              <a:t>“</a:t>
            </a:r>
            <a:r>
              <a:rPr lang="en-US" i="1" dirty="0" smtClean="0"/>
              <a:t>query </a:t>
            </a:r>
            <a:r>
              <a:rPr lang="en-US" i="1" dirty="0"/>
              <a:t>for </a:t>
            </a:r>
            <a:r>
              <a:rPr lang="en-US" i="1" dirty="0" smtClean="0"/>
              <a:t>inventory</a:t>
            </a:r>
            <a:r>
              <a:rPr lang="en-US" dirty="0" smtClean="0"/>
              <a:t>”: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MongoDB </a:t>
            </a:r>
            <a:r>
              <a:rPr lang="en-US" dirty="0"/>
              <a:t>creates a unique index on the _id field during the creation of a collection. The _id index prevents clients from inserting two documents with the same value for the _id field. You cannot drop this index on the _id field.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1" y="3500612"/>
            <a:ext cx="40290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-771991"/>
            <a:ext cx="12284765" cy="76299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188804" y="-4145199"/>
            <a:ext cx="7629991" cy="14376401"/>
          </a:xfrm>
          <a:prstGeom prst="rect">
            <a:avLst/>
          </a:prstGeom>
          <a:gradFill flip="none" rotWithShape="1">
            <a:gsLst>
              <a:gs pos="11000">
                <a:schemeClr val="bg1"/>
              </a:gs>
              <a:gs pos="94000">
                <a:schemeClr val="bg1">
                  <a:alpha val="0"/>
                </a:schemeClr>
              </a:gs>
              <a:gs pos="31000">
                <a:schemeClr val="bg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" name="ZoneTexte 7"/>
          <p:cNvSpPr txBox="1"/>
          <p:nvPr/>
        </p:nvSpPr>
        <p:spPr>
          <a:xfrm>
            <a:off x="201099" y="4825026"/>
            <a:ext cx="103580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6600" b="1" dirty="0" smtClean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Architecture and CAP </a:t>
            </a:r>
            <a:r>
              <a:rPr lang="fr-BE" sz="6600" b="1" dirty="0" err="1" smtClean="0">
                <a:solidFill>
                  <a:srgbClr val="616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Theorem</a:t>
            </a:r>
            <a:endParaRPr lang="fr-FR" sz="6600" b="1" dirty="0">
              <a:solidFill>
                <a:srgbClr val="616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-187524" y="4825026"/>
            <a:ext cx="12379524" cy="352"/>
          </a:xfrm>
          <a:prstGeom prst="line">
            <a:avLst/>
          </a:prstGeom>
          <a:ln w="22225">
            <a:gradFill flip="none" rotWithShape="1">
              <a:gsLst>
                <a:gs pos="0">
                  <a:schemeClr val="tx1"/>
                </a:gs>
                <a:gs pos="32000">
                  <a:schemeClr val="tx1">
                    <a:lumMod val="65000"/>
                    <a:lumOff val="35000"/>
                  </a:schemeClr>
                </a:gs>
                <a:gs pos="97500">
                  <a:schemeClr val="bg1"/>
                </a:gs>
                <a:gs pos="84000">
                  <a:schemeClr val="bg2">
                    <a:lumMod val="9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P Theorem - Data Scienc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8" y="0"/>
            <a:ext cx="10021392" cy="685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-4510" y="-1"/>
            <a:ext cx="2185640" cy="685244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4925">
            <a:solidFill>
              <a:srgbClr val="00206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196255" y="5557"/>
            <a:ext cx="2185640" cy="685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BE" sz="4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</a:t>
            </a:r>
            <a:r>
              <a:rPr lang="fr-BE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about the CAP </a:t>
            </a:r>
            <a:r>
              <a:rPr lang="fr-BE" sz="4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BE" sz="4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7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endix.com/wp-content/uploads/Blog-Header-3-steps-datamodel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339" y="-38101"/>
            <a:ext cx="13716000" cy="689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7"/>
          <p:cNvSpPr txBox="1"/>
          <p:nvPr/>
        </p:nvSpPr>
        <p:spPr>
          <a:xfrm>
            <a:off x="201100" y="4825026"/>
            <a:ext cx="8714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Data </a:t>
            </a:r>
            <a:r>
              <a:rPr lang="fr-BE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model</a:t>
            </a:r>
            <a:endParaRPr lang="fr-F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87524" y="4825026"/>
            <a:ext cx="12379524" cy="352"/>
          </a:xfrm>
          <a:prstGeom prst="line">
            <a:avLst/>
          </a:prstGeom>
          <a:ln w="22225">
            <a:gradFill flip="none" rotWithShape="1">
              <a:gsLst>
                <a:gs pos="0">
                  <a:schemeClr val="tx1"/>
                </a:gs>
                <a:gs pos="32000">
                  <a:schemeClr val="tx1">
                    <a:lumMod val="65000"/>
                    <a:lumOff val="35000"/>
                  </a:schemeClr>
                </a:gs>
                <a:gs pos="97500">
                  <a:schemeClr val="bg1"/>
                </a:gs>
                <a:gs pos="84000">
                  <a:schemeClr val="bg2">
                    <a:lumMod val="9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P Theorem - Data Scienc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8" y="0"/>
            <a:ext cx="10021392" cy="685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-4510" y="-1"/>
            <a:ext cx="2185640" cy="685244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4925">
            <a:solidFill>
              <a:srgbClr val="00206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196255" y="5557"/>
            <a:ext cx="2185640" cy="685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BE" sz="4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</a:t>
            </a:r>
            <a:r>
              <a:rPr lang="fr-BE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about the CAP </a:t>
            </a:r>
            <a:r>
              <a:rPr lang="fr-BE" sz="4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BE" sz="4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9286" y="1314450"/>
            <a:ext cx="1902278" cy="4327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14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8511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Sharding</a:t>
            </a:r>
            <a:endParaRPr lang="fr-BE" sz="2400" b="1" dirty="0" smtClean="0"/>
          </a:p>
          <a:p>
            <a:endParaRPr lang="fr-BE" sz="2400" b="1" dirty="0" smtClean="0"/>
          </a:p>
          <a:p>
            <a:r>
              <a:rPr lang="en-US" dirty="0" err="1" smtClean="0"/>
              <a:t>Sharding</a:t>
            </a:r>
            <a:r>
              <a:rPr lang="en-US" dirty="0" smtClean="0"/>
              <a:t> is </a:t>
            </a:r>
            <a:r>
              <a:rPr lang="en-US" dirty="0"/>
              <a:t>a method for distributing data across multiple machines. MongoDB uses </a:t>
            </a:r>
            <a:r>
              <a:rPr lang="en-US" dirty="0" err="1"/>
              <a:t>sharding</a:t>
            </a:r>
            <a:r>
              <a:rPr lang="en-US" dirty="0"/>
              <a:t> to support deployments with very large data sets and high throughput operations</a:t>
            </a:r>
            <a:r>
              <a:rPr lang="en-US" dirty="0" smtClean="0"/>
              <a:t>.</a:t>
            </a:r>
          </a:p>
          <a:p>
            <a:endParaRPr lang="en-US" sz="2400" b="1" dirty="0"/>
          </a:p>
          <a:p>
            <a:r>
              <a:rPr lang="en-US" dirty="0"/>
              <a:t>MongoDB supports </a:t>
            </a:r>
            <a:r>
              <a:rPr lang="en-US" i="1" dirty="0"/>
              <a:t>horizontal scaling</a:t>
            </a:r>
            <a:r>
              <a:rPr lang="en-US" dirty="0"/>
              <a:t> </a:t>
            </a:r>
            <a:r>
              <a:rPr lang="en-US" dirty="0" smtClean="0"/>
              <a:t>through </a:t>
            </a:r>
            <a:r>
              <a:rPr lang="en-US" dirty="0" err="1" smtClean="0"/>
              <a:t>sharding</a:t>
            </a:r>
            <a:endParaRPr lang="en-US" dirty="0" smtClean="0"/>
          </a:p>
          <a:p>
            <a:endParaRPr lang="en-US" b="1" dirty="0" smtClean="0"/>
          </a:p>
          <a:p>
            <a:r>
              <a:rPr lang="en-US" dirty="0"/>
              <a:t>A </a:t>
            </a:r>
            <a:r>
              <a:rPr lang="en-US" dirty="0" smtClean="0"/>
              <a:t>MongoDB </a:t>
            </a:r>
            <a:r>
              <a:rPr lang="en-US" i="1" dirty="0" err="1" smtClean="0"/>
              <a:t>sharded</a:t>
            </a:r>
            <a:r>
              <a:rPr lang="en-US" i="1" dirty="0" smtClean="0"/>
              <a:t> </a:t>
            </a:r>
            <a:r>
              <a:rPr lang="en-US" i="1" dirty="0"/>
              <a:t>cluster</a:t>
            </a:r>
            <a:r>
              <a:rPr lang="en-US" dirty="0"/>
              <a:t> consists </a:t>
            </a:r>
            <a:r>
              <a:rPr lang="en-US" dirty="0" smtClean="0"/>
              <a:t>of: </a:t>
            </a:r>
          </a:p>
          <a:p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shards: </a:t>
            </a:r>
            <a:r>
              <a:rPr lang="en-US" dirty="0"/>
              <a:t>Each shard contains a subset of the </a:t>
            </a:r>
            <a:r>
              <a:rPr lang="en-US" dirty="0" err="1"/>
              <a:t>sharded</a:t>
            </a:r>
            <a:r>
              <a:rPr lang="en-US" dirty="0"/>
              <a:t> data. Each shard can be deployed as a replica </a:t>
            </a:r>
            <a:r>
              <a:rPr lang="en-US" dirty="0" smtClean="0"/>
              <a:t>set (see </a:t>
            </a:r>
            <a:r>
              <a:rPr lang="en-US" i="1" dirty="0" smtClean="0"/>
              <a:t>Replica set</a:t>
            </a:r>
            <a:r>
              <a:rPr lang="en-US" dirty="0" smtClean="0"/>
              <a:t>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mongos</a:t>
            </a:r>
            <a:r>
              <a:rPr lang="en-US" dirty="0"/>
              <a:t>: The mongos acts as a query router, providing an interface between client applications and the </a:t>
            </a:r>
            <a:r>
              <a:rPr lang="en-US" dirty="0" err="1"/>
              <a:t>sharded</a:t>
            </a:r>
            <a:r>
              <a:rPr lang="en-US" dirty="0"/>
              <a:t> cluster. </a:t>
            </a:r>
            <a:endParaRPr lang="fr-BE" sz="2400" dirty="0"/>
          </a:p>
        </p:txBody>
      </p:sp>
      <p:grpSp>
        <p:nvGrpSpPr>
          <p:cNvPr id="8" name="Groupe 7"/>
          <p:cNvGrpSpPr>
            <a:grpSpLocks noChangeAspect="1"/>
          </p:cNvGrpSpPr>
          <p:nvPr/>
        </p:nvGrpSpPr>
        <p:grpSpPr>
          <a:xfrm>
            <a:off x="6647898" y="1848051"/>
            <a:ext cx="5713881" cy="4818211"/>
            <a:chOff x="5470690" y="1383585"/>
            <a:chExt cx="5832309" cy="491807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0690" y="1383585"/>
              <a:ext cx="5741822" cy="49180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448938" y="3474500"/>
              <a:ext cx="2854061" cy="137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34711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0974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Sharding</a:t>
            </a:r>
            <a:endParaRPr lang="fr-BE" sz="2400" b="1" dirty="0" smtClean="0"/>
          </a:p>
          <a:p>
            <a:endParaRPr lang="fr-FR" sz="2400" b="1" dirty="0" smtClean="0"/>
          </a:p>
          <a:p>
            <a:endParaRPr lang="fr-BE" sz="2400" b="1" dirty="0" smtClean="0"/>
          </a:p>
          <a:p>
            <a:r>
              <a:rPr lang="en-US" dirty="0"/>
              <a:t>A database can have a mixture of </a:t>
            </a:r>
            <a:r>
              <a:rPr lang="en-US" i="1" dirty="0" err="1"/>
              <a:t>sharded</a:t>
            </a:r>
            <a:r>
              <a:rPr lang="en-US" dirty="0"/>
              <a:t> and </a:t>
            </a:r>
            <a:r>
              <a:rPr lang="en-US" i="1" dirty="0" err="1"/>
              <a:t>unsharded</a:t>
            </a:r>
            <a:r>
              <a:rPr lang="en-US" dirty="0"/>
              <a:t> collections. </a:t>
            </a:r>
            <a:endParaRPr lang="en-US" dirty="0" smtClean="0"/>
          </a:p>
          <a:p>
            <a:endParaRPr lang="en-US" dirty="0"/>
          </a:p>
          <a:p>
            <a:r>
              <a:rPr lang="en-US" i="1" dirty="0" err="1" smtClean="0"/>
              <a:t>Sharded</a:t>
            </a:r>
            <a:r>
              <a:rPr lang="en-US" dirty="0" smtClean="0"/>
              <a:t> collections (Collection I) </a:t>
            </a:r>
            <a:r>
              <a:rPr lang="en-US" dirty="0"/>
              <a:t>are </a:t>
            </a:r>
            <a:r>
              <a:rPr lang="en-US" dirty="0" smtClean="0"/>
              <a:t>partitioned</a:t>
            </a:r>
            <a:r>
              <a:rPr lang="en-US" dirty="0"/>
              <a:t> and distributed across the </a:t>
            </a:r>
            <a:r>
              <a:rPr lang="en-US" dirty="0" smtClean="0"/>
              <a:t>shards</a:t>
            </a:r>
            <a:r>
              <a:rPr lang="en-US" dirty="0"/>
              <a:t> in the </a:t>
            </a:r>
            <a:r>
              <a:rPr lang="en-US" dirty="0" smtClean="0"/>
              <a:t>cluster. </a:t>
            </a:r>
          </a:p>
          <a:p>
            <a:r>
              <a:rPr lang="en-US" i="1" dirty="0" err="1" smtClean="0"/>
              <a:t>Unsharded</a:t>
            </a:r>
            <a:r>
              <a:rPr lang="en-US" dirty="0" smtClean="0"/>
              <a:t> collections (Collection 2) </a:t>
            </a:r>
            <a:r>
              <a:rPr lang="en-US" dirty="0"/>
              <a:t>are stored on a </a:t>
            </a:r>
            <a:r>
              <a:rPr lang="en-US" dirty="0" smtClean="0"/>
              <a:t>primary shard.</a:t>
            </a:r>
          </a:p>
          <a:p>
            <a:endParaRPr lang="en-US" sz="2400" dirty="0"/>
          </a:p>
          <a:p>
            <a:r>
              <a:rPr lang="en-US" dirty="0"/>
              <a:t>You must connect to a </a:t>
            </a:r>
            <a:r>
              <a:rPr lang="en-US" i="1" dirty="0" smtClean="0"/>
              <a:t>mongos</a:t>
            </a:r>
            <a:r>
              <a:rPr lang="en-US" dirty="0"/>
              <a:t> router to interact with any collection in the </a:t>
            </a:r>
            <a:r>
              <a:rPr lang="en-US" dirty="0" err="1" smtClean="0"/>
              <a:t>sharded</a:t>
            </a:r>
            <a:r>
              <a:rPr lang="en-US" dirty="0" smtClean="0"/>
              <a:t> cluster. </a:t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includes </a:t>
            </a:r>
            <a:r>
              <a:rPr lang="en-US" dirty="0" err="1"/>
              <a:t>sharded</a:t>
            </a:r>
            <a:r>
              <a:rPr lang="en-US" dirty="0"/>
              <a:t> </a:t>
            </a:r>
            <a:r>
              <a:rPr lang="en-US" i="1" dirty="0"/>
              <a:t>and</a:t>
            </a:r>
            <a:r>
              <a:rPr lang="en-US" dirty="0"/>
              <a:t> </a:t>
            </a:r>
            <a:r>
              <a:rPr lang="en-US" dirty="0" err="1"/>
              <a:t>unsharded</a:t>
            </a:r>
            <a:r>
              <a:rPr lang="en-US" dirty="0"/>
              <a:t> collections. Clients should </a:t>
            </a:r>
            <a:r>
              <a:rPr lang="en-US" i="1" dirty="0"/>
              <a:t>never</a:t>
            </a:r>
            <a:r>
              <a:rPr lang="en-US" dirty="0"/>
              <a:t> connect to a single shard in order to perform read or write operations.</a:t>
            </a:r>
            <a:endParaRPr lang="fr-BE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59" y="2425564"/>
            <a:ext cx="6377713" cy="34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95725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Sharding</a:t>
            </a:r>
            <a:endParaRPr lang="fr-BE" sz="2400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/>
              <a:t>shard key</a:t>
            </a:r>
            <a:r>
              <a:rPr lang="en-US" dirty="0"/>
              <a:t> determines how MongoDB distributes the collection's documents among the </a:t>
            </a:r>
            <a:r>
              <a:rPr lang="en-US" dirty="0" smtClean="0"/>
              <a:t>shards</a:t>
            </a:r>
          </a:p>
          <a:p>
            <a:endParaRPr lang="en-US" sz="2400" dirty="0"/>
          </a:p>
          <a:p>
            <a:r>
              <a:rPr lang="en-US" u="sng" dirty="0" smtClean="0"/>
              <a:t>Example: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It</a:t>
            </a:r>
            <a:r>
              <a:rPr lang="en-US" dirty="0"/>
              <a:t> should be chosen in a way that the data can be evenly distributed on </a:t>
            </a:r>
            <a:r>
              <a:rPr lang="en-US" dirty="0" smtClean="0"/>
              <a:t>shards, so </a:t>
            </a:r>
            <a:r>
              <a:rPr lang="en-US" dirty="0"/>
              <a:t>that it is clear for the most common queries where the shard-key </a:t>
            </a:r>
            <a:r>
              <a:rPr lang="en-US" dirty="0" smtClean="0"/>
              <a:t>resides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a query does not include the shard key, the </a:t>
            </a:r>
            <a:r>
              <a:rPr lang="en-US" i="1" dirty="0"/>
              <a:t>mongos</a:t>
            </a:r>
            <a:r>
              <a:rPr lang="en-US" dirty="0"/>
              <a:t> must direct the query to all shards in the cluster. These scatter gather queries can be inefficient.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larger clusters, scatter gather queries are unfeasible for routine operations.</a:t>
            </a: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83" y="1907436"/>
            <a:ext cx="8077200" cy="6191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0" y="3609200"/>
            <a:ext cx="6593306" cy="79388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340350" y="2076518"/>
            <a:ext cx="498475" cy="283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31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6352589" y="957550"/>
            <a:ext cx="5760325" cy="5631362"/>
            <a:chOff x="6308832" y="639498"/>
            <a:chExt cx="5760325" cy="5631362"/>
          </a:xfrm>
        </p:grpSpPr>
        <p:grpSp>
          <p:nvGrpSpPr>
            <p:cNvPr id="22" name="Groupe 21"/>
            <p:cNvGrpSpPr>
              <a:grpSpLocks noChangeAspect="1"/>
            </p:cNvGrpSpPr>
            <p:nvPr/>
          </p:nvGrpSpPr>
          <p:grpSpPr>
            <a:xfrm>
              <a:off x="6308832" y="639498"/>
              <a:ext cx="5746536" cy="5631362"/>
              <a:chOff x="5098244" y="-676533"/>
              <a:chExt cx="7093756" cy="6951581"/>
            </a:xfrm>
          </p:grpSpPr>
          <p:grpSp>
            <p:nvGrpSpPr>
              <p:cNvPr id="27" name="Groupe 26"/>
              <p:cNvGrpSpPr>
                <a:grpSpLocks noChangeAspect="1"/>
              </p:cNvGrpSpPr>
              <p:nvPr/>
            </p:nvGrpSpPr>
            <p:grpSpPr>
              <a:xfrm>
                <a:off x="5098244" y="1848050"/>
                <a:ext cx="7093756" cy="4426998"/>
                <a:chOff x="1299010" y="673391"/>
                <a:chExt cx="10287000" cy="6419805"/>
              </a:xfrm>
            </p:grpSpPr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9010" y="673391"/>
                  <a:ext cx="10287000" cy="3876675"/>
                </a:xfrm>
                <a:prstGeom prst="rect">
                  <a:avLst/>
                </a:prstGeom>
              </p:spPr>
            </p:pic>
            <p:pic>
              <p:nvPicPr>
                <p:cNvPr id="30" name="Image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3272" y="5997821"/>
                  <a:ext cx="3038475" cy="1095375"/>
                </a:xfrm>
                <a:prstGeom prst="rect">
                  <a:avLst/>
                </a:prstGeom>
              </p:spPr>
            </p:pic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4332721" y="4123234"/>
                  <a:ext cx="4219575" cy="1981200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6321" y="-676533"/>
                <a:ext cx="3657600" cy="2705100"/>
              </a:xfrm>
              <a:prstGeom prst="rect">
                <a:avLst/>
              </a:prstGeom>
            </p:spPr>
          </p:pic>
        </p:grpSp>
        <p:grpSp>
          <p:nvGrpSpPr>
            <p:cNvPr id="23" name="Groupe 22"/>
            <p:cNvGrpSpPr/>
            <p:nvPr/>
          </p:nvGrpSpPr>
          <p:grpSpPr>
            <a:xfrm rot="21217809">
              <a:off x="11160740" y="3657988"/>
              <a:ext cx="908417" cy="478510"/>
              <a:chOff x="11164114" y="3704361"/>
              <a:chExt cx="908417" cy="478510"/>
            </a:xfrm>
          </p:grpSpPr>
          <p:sp>
            <p:nvSpPr>
              <p:cNvPr id="25" name="Rectangle 24"/>
              <p:cNvSpPr/>
              <p:nvPr/>
            </p:nvSpPr>
            <p:spPr>
              <a:xfrm rot="20736844">
                <a:off x="11164114" y="3704361"/>
                <a:ext cx="217106" cy="478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4532145">
                <a:off x="11598127" y="3682018"/>
                <a:ext cx="86247" cy="862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16857" y="1072634"/>
            <a:ext cx="666571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en-US" dirty="0"/>
              <a:t>A </a:t>
            </a:r>
            <a:r>
              <a:rPr lang="en-US" b="1" dirty="0"/>
              <a:t>replica set </a:t>
            </a:r>
            <a:r>
              <a:rPr lang="en-US" dirty="0"/>
              <a:t>is a group of </a:t>
            </a:r>
            <a:r>
              <a:rPr lang="en-US" i="1" dirty="0" err="1"/>
              <a:t>mongod</a:t>
            </a:r>
            <a:r>
              <a:rPr lang="en-US" dirty="0"/>
              <a:t> instances </a:t>
            </a:r>
            <a:r>
              <a:rPr lang="en-US" dirty="0" smtClean="0"/>
              <a:t>that </a:t>
            </a:r>
            <a:r>
              <a:rPr lang="en-US" dirty="0"/>
              <a:t>maintain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data set. </a:t>
            </a:r>
            <a:endParaRPr lang="en-US" dirty="0" smtClean="0"/>
          </a:p>
          <a:p>
            <a:endParaRPr lang="en-US" dirty="0"/>
          </a:p>
          <a:p>
            <a:endParaRPr lang="en-US" i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34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6352589" y="957550"/>
            <a:ext cx="5760325" cy="5631362"/>
            <a:chOff x="6308832" y="639498"/>
            <a:chExt cx="5760325" cy="5631362"/>
          </a:xfrm>
        </p:grpSpPr>
        <p:grpSp>
          <p:nvGrpSpPr>
            <p:cNvPr id="22" name="Groupe 21"/>
            <p:cNvGrpSpPr>
              <a:grpSpLocks noChangeAspect="1"/>
            </p:cNvGrpSpPr>
            <p:nvPr/>
          </p:nvGrpSpPr>
          <p:grpSpPr>
            <a:xfrm>
              <a:off x="6308832" y="639498"/>
              <a:ext cx="5746536" cy="5631362"/>
              <a:chOff x="5098244" y="-676533"/>
              <a:chExt cx="7093756" cy="6951581"/>
            </a:xfrm>
          </p:grpSpPr>
          <p:grpSp>
            <p:nvGrpSpPr>
              <p:cNvPr id="27" name="Groupe 26"/>
              <p:cNvGrpSpPr>
                <a:grpSpLocks noChangeAspect="1"/>
              </p:cNvGrpSpPr>
              <p:nvPr/>
            </p:nvGrpSpPr>
            <p:grpSpPr>
              <a:xfrm>
                <a:off x="5098244" y="1848050"/>
                <a:ext cx="7093756" cy="4426998"/>
                <a:chOff x="1299010" y="673391"/>
                <a:chExt cx="10287000" cy="6419805"/>
              </a:xfrm>
            </p:grpSpPr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9010" y="673391"/>
                  <a:ext cx="10287000" cy="3876675"/>
                </a:xfrm>
                <a:prstGeom prst="rect">
                  <a:avLst/>
                </a:prstGeom>
              </p:spPr>
            </p:pic>
            <p:pic>
              <p:nvPicPr>
                <p:cNvPr id="30" name="Image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3272" y="5997821"/>
                  <a:ext cx="3038475" cy="1095375"/>
                </a:xfrm>
                <a:prstGeom prst="rect">
                  <a:avLst/>
                </a:prstGeom>
              </p:spPr>
            </p:pic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4332721" y="4123234"/>
                  <a:ext cx="4219575" cy="1981200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6321" y="-676533"/>
                <a:ext cx="3657600" cy="2705100"/>
              </a:xfrm>
              <a:prstGeom prst="rect">
                <a:avLst/>
              </a:prstGeom>
            </p:spPr>
          </p:pic>
        </p:grpSp>
        <p:grpSp>
          <p:nvGrpSpPr>
            <p:cNvPr id="23" name="Groupe 22"/>
            <p:cNvGrpSpPr/>
            <p:nvPr/>
          </p:nvGrpSpPr>
          <p:grpSpPr>
            <a:xfrm rot="21217809">
              <a:off x="11160740" y="3657988"/>
              <a:ext cx="908417" cy="478510"/>
              <a:chOff x="11164114" y="3704361"/>
              <a:chExt cx="908417" cy="478510"/>
            </a:xfrm>
          </p:grpSpPr>
          <p:sp>
            <p:nvSpPr>
              <p:cNvPr id="25" name="Rectangle 24"/>
              <p:cNvSpPr/>
              <p:nvPr/>
            </p:nvSpPr>
            <p:spPr>
              <a:xfrm rot="20736844">
                <a:off x="11164114" y="3704361"/>
                <a:ext cx="217106" cy="478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4532145">
                <a:off x="11598127" y="3682018"/>
                <a:ext cx="86247" cy="862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16857" y="1072634"/>
            <a:ext cx="666571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en-US" dirty="0"/>
              <a:t>A </a:t>
            </a:r>
            <a:r>
              <a:rPr lang="en-US" b="1" dirty="0"/>
              <a:t>replica set </a:t>
            </a:r>
            <a:r>
              <a:rPr lang="en-US" dirty="0"/>
              <a:t>is a group of </a:t>
            </a:r>
            <a:r>
              <a:rPr lang="en-US" i="1" dirty="0" err="1"/>
              <a:t>mongod</a:t>
            </a:r>
            <a:r>
              <a:rPr lang="en-US" dirty="0"/>
              <a:t> instances </a:t>
            </a:r>
            <a:r>
              <a:rPr lang="en-US" dirty="0" smtClean="0"/>
              <a:t>that </a:t>
            </a:r>
            <a:r>
              <a:rPr lang="en-US" dirty="0"/>
              <a:t>maintain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data set.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replica set is composed of: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One </a:t>
            </a:r>
            <a:r>
              <a:rPr lang="en-US" i="1" dirty="0" smtClean="0"/>
              <a:t>primary</a:t>
            </a:r>
            <a:r>
              <a:rPr lang="en-US" dirty="0" smtClean="0"/>
              <a:t> node: </a:t>
            </a:r>
            <a:r>
              <a:rPr lang="fr-BE" dirty="0" err="1" smtClean="0"/>
              <a:t>receives</a:t>
            </a:r>
            <a:r>
              <a:rPr lang="fr-BE" dirty="0" smtClean="0"/>
              <a:t> all </a:t>
            </a:r>
            <a:r>
              <a:rPr lang="fr-BE" b="1" dirty="0" err="1" smtClean="0"/>
              <a:t>write</a:t>
            </a:r>
            <a:r>
              <a:rPr lang="fr-BE" dirty="0" smtClean="0"/>
              <a:t> </a:t>
            </a:r>
            <a:r>
              <a:rPr lang="fr-BE" dirty="0" err="1" smtClean="0"/>
              <a:t>operations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694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6352589" y="957550"/>
            <a:ext cx="5760325" cy="5631362"/>
            <a:chOff x="6308832" y="639498"/>
            <a:chExt cx="5760325" cy="5631362"/>
          </a:xfrm>
        </p:grpSpPr>
        <p:grpSp>
          <p:nvGrpSpPr>
            <p:cNvPr id="22" name="Groupe 21"/>
            <p:cNvGrpSpPr>
              <a:grpSpLocks noChangeAspect="1"/>
            </p:cNvGrpSpPr>
            <p:nvPr/>
          </p:nvGrpSpPr>
          <p:grpSpPr>
            <a:xfrm>
              <a:off x="6308832" y="639498"/>
              <a:ext cx="5746536" cy="5631362"/>
              <a:chOff x="5098244" y="-676533"/>
              <a:chExt cx="7093756" cy="6951581"/>
            </a:xfrm>
          </p:grpSpPr>
          <p:grpSp>
            <p:nvGrpSpPr>
              <p:cNvPr id="27" name="Groupe 26"/>
              <p:cNvGrpSpPr>
                <a:grpSpLocks noChangeAspect="1"/>
              </p:cNvGrpSpPr>
              <p:nvPr/>
            </p:nvGrpSpPr>
            <p:grpSpPr>
              <a:xfrm>
                <a:off x="5098244" y="1848050"/>
                <a:ext cx="7093756" cy="4426998"/>
                <a:chOff x="1299010" y="673391"/>
                <a:chExt cx="10287000" cy="6419805"/>
              </a:xfrm>
            </p:grpSpPr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9010" y="673391"/>
                  <a:ext cx="10287000" cy="3876675"/>
                </a:xfrm>
                <a:prstGeom prst="rect">
                  <a:avLst/>
                </a:prstGeom>
              </p:spPr>
            </p:pic>
            <p:pic>
              <p:nvPicPr>
                <p:cNvPr id="30" name="Image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3272" y="5997821"/>
                  <a:ext cx="3038475" cy="1095375"/>
                </a:xfrm>
                <a:prstGeom prst="rect">
                  <a:avLst/>
                </a:prstGeom>
              </p:spPr>
            </p:pic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4332721" y="4123234"/>
                  <a:ext cx="4219575" cy="1981200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6321" y="-676533"/>
                <a:ext cx="3657600" cy="2705100"/>
              </a:xfrm>
              <a:prstGeom prst="rect">
                <a:avLst/>
              </a:prstGeom>
            </p:spPr>
          </p:pic>
        </p:grpSp>
        <p:grpSp>
          <p:nvGrpSpPr>
            <p:cNvPr id="23" name="Groupe 22"/>
            <p:cNvGrpSpPr/>
            <p:nvPr/>
          </p:nvGrpSpPr>
          <p:grpSpPr>
            <a:xfrm rot="21217809">
              <a:off x="11160740" y="3657988"/>
              <a:ext cx="908417" cy="478510"/>
              <a:chOff x="11164114" y="3704361"/>
              <a:chExt cx="908417" cy="478510"/>
            </a:xfrm>
          </p:grpSpPr>
          <p:sp>
            <p:nvSpPr>
              <p:cNvPr id="25" name="Rectangle 24"/>
              <p:cNvSpPr/>
              <p:nvPr/>
            </p:nvSpPr>
            <p:spPr>
              <a:xfrm rot="20736844">
                <a:off x="11164114" y="3704361"/>
                <a:ext cx="217106" cy="478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4532145">
                <a:off x="11598127" y="3682018"/>
                <a:ext cx="86247" cy="862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16857" y="1072634"/>
            <a:ext cx="666571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en-US" dirty="0"/>
              <a:t>A </a:t>
            </a:r>
            <a:r>
              <a:rPr lang="en-US" b="1" dirty="0"/>
              <a:t>replica set </a:t>
            </a:r>
            <a:r>
              <a:rPr lang="en-US" dirty="0"/>
              <a:t>is a group of </a:t>
            </a:r>
            <a:r>
              <a:rPr lang="en-US" i="1" dirty="0" err="1"/>
              <a:t>mongod</a:t>
            </a:r>
            <a:r>
              <a:rPr lang="en-US" dirty="0"/>
              <a:t> instances </a:t>
            </a:r>
            <a:r>
              <a:rPr lang="en-US" dirty="0" smtClean="0"/>
              <a:t>that </a:t>
            </a:r>
            <a:r>
              <a:rPr lang="en-US" dirty="0"/>
              <a:t>maintain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data set.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replica set is composed of: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One </a:t>
            </a:r>
            <a:r>
              <a:rPr lang="en-US" i="1" dirty="0" smtClean="0"/>
              <a:t>primary</a:t>
            </a:r>
            <a:r>
              <a:rPr lang="en-US" dirty="0" smtClean="0"/>
              <a:t> node: </a:t>
            </a:r>
            <a:r>
              <a:rPr lang="fr-BE" dirty="0" err="1" smtClean="0"/>
              <a:t>receives</a:t>
            </a:r>
            <a:r>
              <a:rPr lang="fr-BE" dirty="0" smtClean="0"/>
              <a:t> all </a:t>
            </a:r>
            <a:r>
              <a:rPr lang="fr-BE" b="1" dirty="0" err="1" smtClean="0"/>
              <a:t>write</a:t>
            </a:r>
            <a:r>
              <a:rPr lang="fr-BE" dirty="0" smtClean="0"/>
              <a:t> </a:t>
            </a:r>
            <a:r>
              <a:rPr lang="fr-BE" dirty="0" err="1" smtClean="0"/>
              <a:t>operations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One or more </a:t>
            </a:r>
            <a:r>
              <a:rPr lang="en-US" i="1" dirty="0" smtClean="0"/>
              <a:t>secondary</a:t>
            </a:r>
            <a:r>
              <a:rPr lang="en-US" dirty="0" smtClean="0"/>
              <a:t> nodes: </a:t>
            </a:r>
            <a:r>
              <a:rPr lang="en-US" b="1" dirty="0" smtClean="0"/>
              <a:t>asynchronously replicate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same write operations as the primary node to their data </a:t>
            </a:r>
            <a:br>
              <a:rPr lang="en-US" dirty="0" smtClean="0"/>
            </a:br>
            <a:r>
              <a:rPr lang="en-US" dirty="0" smtClean="0"/>
              <a:t>sets such that the </a:t>
            </a:r>
            <a:r>
              <a:rPr lang="en-US" dirty="0" err="1" smtClean="0"/>
              <a:t>secondaries'</a:t>
            </a:r>
            <a:r>
              <a:rPr lang="en-US" dirty="0" smtClean="0"/>
              <a:t> data sets reflect the </a:t>
            </a:r>
            <a:br>
              <a:rPr lang="en-US" dirty="0" smtClean="0"/>
            </a:br>
            <a:r>
              <a:rPr lang="en-US" dirty="0" smtClean="0"/>
              <a:t>primary's data 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43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6352589" y="957550"/>
            <a:ext cx="5760325" cy="5631362"/>
            <a:chOff x="6308832" y="639498"/>
            <a:chExt cx="5760325" cy="5631362"/>
          </a:xfrm>
        </p:grpSpPr>
        <p:grpSp>
          <p:nvGrpSpPr>
            <p:cNvPr id="22" name="Groupe 21"/>
            <p:cNvGrpSpPr>
              <a:grpSpLocks noChangeAspect="1"/>
            </p:cNvGrpSpPr>
            <p:nvPr/>
          </p:nvGrpSpPr>
          <p:grpSpPr>
            <a:xfrm>
              <a:off x="6308832" y="639498"/>
              <a:ext cx="5746536" cy="5631362"/>
              <a:chOff x="5098244" y="-676533"/>
              <a:chExt cx="7093756" cy="6951581"/>
            </a:xfrm>
          </p:grpSpPr>
          <p:grpSp>
            <p:nvGrpSpPr>
              <p:cNvPr id="27" name="Groupe 26"/>
              <p:cNvGrpSpPr>
                <a:grpSpLocks noChangeAspect="1"/>
              </p:cNvGrpSpPr>
              <p:nvPr/>
            </p:nvGrpSpPr>
            <p:grpSpPr>
              <a:xfrm>
                <a:off x="5098244" y="1848050"/>
                <a:ext cx="7093756" cy="4426998"/>
                <a:chOff x="1299010" y="673391"/>
                <a:chExt cx="10287000" cy="6419805"/>
              </a:xfrm>
            </p:grpSpPr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9010" y="673391"/>
                  <a:ext cx="10287000" cy="3876675"/>
                </a:xfrm>
                <a:prstGeom prst="rect">
                  <a:avLst/>
                </a:prstGeom>
              </p:spPr>
            </p:pic>
            <p:pic>
              <p:nvPicPr>
                <p:cNvPr id="30" name="Image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3272" y="5997821"/>
                  <a:ext cx="3038475" cy="1095375"/>
                </a:xfrm>
                <a:prstGeom prst="rect">
                  <a:avLst/>
                </a:prstGeom>
              </p:spPr>
            </p:pic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4332721" y="4123234"/>
                  <a:ext cx="4219575" cy="1981200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6321" y="-676533"/>
                <a:ext cx="3657600" cy="2705100"/>
              </a:xfrm>
              <a:prstGeom prst="rect">
                <a:avLst/>
              </a:prstGeom>
            </p:spPr>
          </p:pic>
        </p:grpSp>
        <p:grpSp>
          <p:nvGrpSpPr>
            <p:cNvPr id="23" name="Groupe 22"/>
            <p:cNvGrpSpPr/>
            <p:nvPr/>
          </p:nvGrpSpPr>
          <p:grpSpPr>
            <a:xfrm rot="21217809">
              <a:off x="11160740" y="3657988"/>
              <a:ext cx="908417" cy="478510"/>
              <a:chOff x="11164114" y="3704361"/>
              <a:chExt cx="908417" cy="478510"/>
            </a:xfrm>
          </p:grpSpPr>
          <p:sp>
            <p:nvSpPr>
              <p:cNvPr id="25" name="Rectangle 24"/>
              <p:cNvSpPr/>
              <p:nvPr/>
            </p:nvSpPr>
            <p:spPr>
              <a:xfrm rot="20736844">
                <a:off x="11164114" y="3704361"/>
                <a:ext cx="217106" cy="478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4532145">
                <a:off x="11598127" y="3682018"/>
                <a:ext cx="86247" cy="862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16857" y="1072634"/>
            <a:ext cx="666571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en-US" dirty="0"/>
              <a:t>A </a:t>
            </a:r>
            <a:r>
              <a:rPr lang="en-US" b="1" dirty="0"/>
              <a:t>replica set </a:t>
            </a:r>
            <a:r>
              <a:rPr lang="en-US" dirty="0"/>
              <a:t>is a group of </a:t>
            </a:r>
            <a:r>
              <a:rPr lang="en-US" i="1" dirty="0" err="1"/>
              <a:t>mongod</a:t>
            </a:r>
            <a:r>
              <a:rPr lang="en-US" dirty="0"/>
              <a:t> instances </a:t>
            </a:r>
            <a:r>
              <a:rPr lang="en-US" dirty="0" smtClean="0"/>
              <a:t>that </a:t>
            </a:r>
            <a:r>
              <a:rPr lang="en-US" dirty="0"/>
              <a:t>maintain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data set.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replica set is composed of: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One </a:t>
            </a:r>
            <a:r>
              <a:rPr lang="en-US" i="1" dirty="0" smtClean="0"/>
              <a:t>primary</a:t>
            </a:r>
            <a:r>
              <a:rPr lang="en-US" dirty="0" smtClean="0"/>
              <a:t> node: </a:t>
            </a:r>
            <a:r>
              <a:rPr lang="fr-BE" dirty="0" err="1" smtClean="0"/>
              <a:t>receives</a:t>
            </a:r>
            <a:r>
              <a:rPr lang="fr-BE" dirty="0" smtClean="0"/>
              <a:t> all </a:t>
            </a:r>
            <a:r>
              <a:rPr lang="fr-BE" b="1" dirty="0" err="1" smtClean="0"/>
              <a:t>write</a:t>
            </a:r>
            <a:r>
              <a:rPr lang="fr-BE" dirty="0" smtClean="0"/>
              <a:t> </a:t>
            </a:r>
            <a:r>
              <a:rPr lang="fr-BE" dirty="0" err="1" smtClean="0"/>
              <a:t>operations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One or more </a:t>
            </a:r>
            <a:r>
              <a:rPr lang="en-US" i="1" dirty="0" smtClean="0"/>
              <a:t>secondary</a:t>
            </a:r>
            <a:r>
              <a:rPr lang="en-US" dirty="0" smtClean="0"/>
              <a:t> nodes: </a:t>
            </a:r>
            <a:r>
              <a:rPr lang="en-US" b="1" dirty="0" smtClean="0"/>
              <a:t>asynchronously replicate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same write operations as the primary node to their data </a:t>
            </a:r>
            <a:br>
              <a:rPr lang="en-US" dirty="0" smtClean="0"/>
            </a:br>
            <a:r>
              <a:rPr lang="en-US" dirty="0" smtClean="0"/>
              <a:t>sets such that the </a:t>
            </a:r>
            <a:r>
              <a:rPr lang="en-US" dirty="0" err="1" smtClean="0"/>
              <a:t>secondaries'</a:t>
            </a:r>
            <a:r>
              <a:rPr lang="en-US" dirty="0" smtClean="0"/>
              <a:t> data sets reflect the </a:t>
            </a:r>
            <a:br>
              <a:rPr lang="en-US" dirty="0" smtClean="0"/>
            </a:br>
            <a:r>
              <a:rPr lang="en-US" dirty="0" smtClean="0"/>
              <a:t>primary's data 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Optional </a:t>
            </a:r>
            <a:r>
              <a:rPr lang="en-US" i="1" dirty="0" smtClean="0"/>
              <a:t>arbiters: </a:t>
            </a:r>
            <a:r>
              <a:rPr lang="en-US" dirty="0" smtClean="0"/>
              <a:t>participate in elections </a:t>
            </a:r>
            <a:br>
              <a:rPr lang="en-US" dirty="0" smtClean="0"/>
            </a:br>
            <a:r>
              <a:rPr lang="en-US" dirty="0" smtClean="0"/>
              <a:t>(see </a:t>
            </a:r>
            <a:r>
              <a:rPr lang="en-US" i="1" dirty="0" smtClean="0"/>
              <a:t>Replica Set - Elections</a:t>
            </a:r>
            <a:r>
              <a:rPr lang="en-US" dirty="0" smtClean="0"/>
              <a:t>) for primary but do </a:t>
            </a:r>
            <a:r>
              <a:rPr lang="en-US" b="1" dirty="0" smtClean="0"/>
              <a:t>not</a:t>
            </a:r>
            <a:r>
              <a:rPr lang="en-US" dirty="0" smtClean="0"/>
              <a:t> have </a:t>
            </a:r>
            <a:br>
              <a:rPr lang="en-US" dirty="0" smtClean="0"/>
            </a:br>
            <a:r>
              <a:rPr lang="en-US" dirty="0" smtClean="0"/>
              <a:t>a copy of the data set and </a:t>
            </a:r>
            <a:r>
              <a:rPr lang="en-US" b="1" dirty="0" smtClean="0"/>
              <a:t>cannot</a:t>
            </a:r>
            <a:r>
              <a:rPr lang="en-US" dirty="0" smtClean="0"/>
              <a:t> become a primary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i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43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6352589" y="957550"/>
            <a:ext cx="5746536" cy="5631362"/>
            <a:chOff x="6308832" y="639498"/>
            <a:chExt cx="5746536" cy="5631362"/>
          </a:xfrm>
        </p:grpSpPr>
        <p:grpSp>
          <p:nvGrpSpPr>
            <p:cNvPr id="22" name="Groupe 21"/>
            <p:cNvGrpSpPr>
              <a:grpSpLocks noChangeAspect="1"/>
            </p:cNvGrpSpPr>
            <p:nvPr/>
          </p:nvGrpSpPr>
          <p:grpSpPr>
            <a:xfrm>
              <a:off x="6308832" y="639498"/>
              <a:ext cx="5746536" cy="5631362"/>
              <a:chOff x="5098244" y="-676533"/>
              <a:chExt cx="7093756" cy="6951581"/>
            </a:xfrm>
          </p:grpSpPr>
          <p:grpSp>
            <p:nvGrpSpPr>
              <p:cNvPr id="27" name="Groupe 26"/>
              <p:cNvGrpSpPr>
                <a:grpSpLocks noChangeAspect="1"/>
              </p:cNvGrpSpPr>
              <p:nvPr/>
            </p:nvGrpSpPr>
            <p:grpSpPr>
              <a:xfrm>
                <a:off x="5098244" y="1848050"/>
                <a:ext cx="7093756" cy="4426998"/>
                <a:chOff x="1299010" y="673391"/>
                <a:chExt cx="10287000" cy="6419805"/>
              </a:xfrm>
            </p:grpSpPr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9010" y="673391"/>
                  <a:ext cx="10287000" cy="3876675"/>
                </a:xfrm>
                <a:prstGeom prst="rect">
                  <a:avLst/>
                </a:prstGeom>
              </p:spPr>
            </p:pic>
            <p:pic>
              <p:nvPicPr>
                <p:cNvPr id="30" name="Image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3272" y="5997821"/>
                  <a:ext cx="3038475" cy="1095375"/>
                </a:xfrm>
                <a:prstGeom prst="rect">
                  <a:avLst/>
                </a:prstGeom>
              </p:spPr>
            </p:pic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4332721" y="4123234"/>
                  <a:ext cx="4219575" cy="1981200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6321" y="-676533"/>
                <a:ext cx="3657600" cy="2705100"/>
              </a:xfrm>
              <a:prstGeom prst="rect">
                <a:avLst/>
              </a:prstGeom>
            </p:spPr>
          </p:pic>
        </p:grpSp>
        <p:grpSp>
          <p:nvGrpSpPr>
            <p:cNvPr id="23" name="Groupe 22"/>
            <p:cNvGrpSpPr/>
            <p:nvPr/>
          </p:nvGrpSpPr>
          <p:grpSpPr>
            <a:xfrm rot="21217809">
              <a:off x="10769678" y="1503452"/>
              <a:ext cx="1179590" cy="2654807"/>
              <a:chOff x="10892941" y="1528064"/>
              <a:chExt cx="1179590" cy="2654807"/>
            </a:xfrm>
          </p:grpSpPr>
          <p:pic>
            <p:nvPicPr>
              <p:cNvPr id="24" name="Imag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0738373">
                <a:off x="10892941" y="1528064"/>
                <a:ext cx="852627" cy="2605582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 rot="20736844">
                <a:off x="11164114" y="3704361"/>
                <a:ext cx="217106" cy="478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4532145">
                <a:off x="11598127" y="3682018"/>
                <a:ext cx="86247" cy="862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16857" y="1072634"/>
            <a:ext cx="66657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en-US" dirty="0"/>
              <a:t>A </a:t>
            </a:r>
            <a:r>
              <a:rPr lang="en-US" b="1" dirty="0"/>
              <a:t>replica set </a:t>
            </a:r>
            <a:r>
              <a:rPr lang="en-US" dirty="0"/>
              <a:t>is a group of </a:t>
            </a:r>
            <a:r>
              <a:rPr lang="en-US" i="1" dirty="0" err="1"/>
              <a:t>mongod</a:t>
            </a:r>
            <a:r>
              <a:rPr lang="en-US" dirty="0"/>
              <a:t> instances </a:t>
            </a:r>
            <a:r>
              <a:rPr lang="en-US" dirty="0" smtClean="0"/>
              <a:t>that </a:t>
            </a:r>
            <a:r>
              <a:rPr lang="en-US" dirty="0"/>
              <a:t>maintain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data set.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replica set </a:t>
            </a:r>
            <a:r>
              <a:rPr lang="en-US" dirty="0" smtClean="0"/>
              <a:t>is composed of: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One </a:t>
            </a:r>
            <a:r>
              <a:rPr lang="en-US" i="1" dirty="0" smtClean="0"/>
              <a:t>primary</a:t>
            </a:r>
            <a:r>
              <a:rPr lang="en-US" dirty="0" smtClean="0"/>
              <a:t> node: </a:t>
            </a:r>
            <a:r>
              <a:rPr lang="fr-BE" dirty="0" err="1" smtClean="0"/>
              <a:t>receives</a:t>
            </a:r>
            <a:r>
              <a:rPr lang="fr-BE" dirty="0" smtClean="0"/>
              <a:t> </a:t>
            </a:r>
            <a:r>
              <a:rPr lang="fr-BE" dirty="0"/>
              <a:t>all </a:t>
            </a:r>
            <a:r>
              <a:rPr lang="fr-BE" b="1" dirty="0" err="1"/>
              <a:t>write</a:t>
            </a:r>
            <a:r>
              <a:rPr lang="fr-BE" dirty="0"/>
              <a:t> </a:t>
            </a:r>
            <a:r>
              <a:rPr lang="fr-BE" dirty="0" err="1" smtClean="0"/>
              <a:t>operations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One or more </a:t>
            </a:r>
            <a:r>
              <a:rPr lang="en-US" i="1" dirty="0" smtClean="0"/>
              <a:t>secondary</a:t>
            </a:r>
            <a:r>
              <a:rPr lang="en-US" dirty="0" smtClean="0"/>
              <a:t> nodes: </a:t>
            </a:r>
            <a:r>
              <a:rPr lang="en-US" b="1" dirty="0" smtClean="0"/>
              <a:t>asynchronously replicate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same write operations as the primary node to their </a:t>
            </a:r>
            <a:r>
              <a:rPr lang="en-US" dirty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sets such that </a:t>
            </a:r>
            <a:r>
              <a:rPr lang="en-US" dirty="0"/>
              <a:t>the </a:t>
            </a:r>
            <a:r>
              <a:rPr lang="en-US" dirty="0" err="1" smtClean="0"/>
              <a:t>secondaries</a:t>
            </a:r>
            <a:r>
              <a:rPr lang="en-US" dirty="0" err="1"/>
              <a:t>'</a:t>
            </a:r>
            <a:r>
              <a:rPr lang="en-US" dirty="0"/>
              <a:t> data </a:t>
            </a:r>
            <a:r>
              <a:rPr lang="en-US" dirty="0" smtClean="0"/>
              <a:t>sets </a:t>
            </a:r>
            <a:r>
              <a:rPr lang="en-US" dirty="0"/>
              <a:t>reflect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primary's </a:t>
            </a:r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Optional </a:t>
            </a:r>
            <a:r>
              <a:rPr lang="en-US" i="1" dirty="0" smtClean="0"/>
              <a:t>arbiters: </a:t>
            </a:r>
            <a:r>
              <a:rPr lang="en-US" dirty="0" smtClean="0"/>
              <a:t>participate </a:t>
            </a:r>
            <a:r>
              <a:rPr lang="en-US" dirty="0"/>
              <a:t>in </a:t>
            </a:r>
            <a:r>
              <a:rPr lang="en-US" dirty="0" smtClean="0"/>
              <a:t>elections </a:t>
            </a:r>
            <a:br>
              <a:rPr lang="en-US" dirty="0" smtClean="0"/>
            </a:br>
            <a:r>
              <a:rPr lang="en-US" dirty="0" smtClean="0"/>
              <a:t>(see </a:t>
            </a:r>
            <a:r>
              <a:rPr lang="en-US" i="1" dirty="0" smtClean="0"/>
              <a:t>Replica Set - Elections</a:t>
            </a:r>
            <a:r>
              <a:rPr lang="en-US" dirty="0" smtClean="0"/>
              <a:t>) for primary</a:t>
            </a:r>
            <a:r>
              <a:rPr lang="en-US" dirty="0"/>
              <a:t> but </a:t>
            </a:r>
            <a:r>
              <a:rPr lang="en-US" dirty="0" smtClean="0"/>
              <a:t>do</a:t>
            </a:r>
            <a:r>
              <a:rPr lang="en-US" dirty="0"/>
              <a:t> </a:t>
            </a:r>
            <a:r>
              <a:rPr lang="en-US" b="1" dirty="0"/>
              <a:t>not</a:t>
            </a:r>
            <a:r>
              <a:rPr lang="en-US" dirty="0"/>
              <a:t> have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copy of the </a:t>
            </a:r>
            <a:r>
              <a:rPr lang="en-US" dirty="0" smtClean="0"/>
              <a:t>data set and</a:t>
            </a:r>
            <a:r>
              <a:rPr lang="en-US" dirty="0"/>
              <a:t> </a:t>
            </a:r>
            <a:r>
              <a:rPr lang="en-US" b="1" dirty="0"/>
              <a:t>cannot</a:t>
            </a:r>
            <a:r>
              <a:rPr lang="en-US" dirty="0"/>
              <a:t> become a </a:t>
            </a:r>
            <a:r>
              <a:rPr lang="en-US" dirty="0" smtClean="0"/>
              <a:t>primary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Clients </a:t>
            </a:r>
            <a:r>
              <a:rPr lang="en-US" b="1" dirty="0" smtClean="0"/>
              <a:t>cannot write </a:t>
            </a:r>
            <a:r>
              <a:rPr lang="en-US" dirty="0" smtClean="0"/>
              <a:t>to </a:t>
            </a:r>
            <a:r>
              <a:rPr lang="en-US" dirty="0" err="1" smtClean="0"/>
              <a:t>secondaries</a:t>
            </a:r>
            <a:r>
              <a:rPr lang="en-US" dirty="0" smtClean="0"/>
              <a:t>. By </a:t>
            </a:r>
            <a:r>
              <a:rPr lang="en-US" dirty="0"/>
              <a:t>default, clients read from the </a:t>
            </a:r>
            <a:r>
              <a:rPr lang="en-US" dirty="0" smtClean="0"/>
              <a:t>primary; </a:t>
            </a:r>
            <a:r>
              <a:rPr lang="en-US" dirty="0"/>
              <a:t>however, clients </a:t>
            </a:r>
            <a:r>
              <a:rPr lang="en-US" b="1" dirty="0"/>
              <a:t>can specify a </a:t>
            </a:r>
            <a:r>
              <a:rPr lang="en-US" b="1" dirty="0" smtClean="0"/>
              <a:t>read preference</a:t>
            </a:r>
            <a:r>
              <a:rPr lang="en-US" dirty="0"/>
              <a:t> to </a:t>
            </a:r>
            <a:r>
              <a:rPr lang="en-US" dirty="0" smtClean="0"/>
              <a:t>read to </a:t>
            </a:r>
            <a:r>
              <a:rPr lang="en-US" dirty="0" err="1" smtClean="0"/>
              <a:t>secondaries</a:t>
            </a:r>
            <a:r>
              <a:rPr lang="en-US" dirty="0" smtClean="0"/>
              <a:t>, but with a certain risk to compromise data consistency.</a:t>
            </a:r>
            <a:endParaRPr lang="en-US" i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74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6352589" y="957550"/>
            <a:ext cx="5746536" cy="5631362"/>
            <a:chOff x="6308832" y="639498"/>
            <a:chExt cx="5746536" cy="5631362"/>
          </a:xfrm>
        </p:grpSpPr>
        <p:grpSp>
          <p:nvGrpSpPr>
            <p:cNvPr id="22" name="Groupe 21"/>
            <p:cNvGrpSpPr>
              <a:grpSpLocks noChangeAspect="1"/>
            </p:cNvGrpSpPr>
            <p:nvPr/>
          </p:nvGrpSpPr>
          <p:grpSpPr>
            <a:xfrm>
              <a:off x="6308832" y="639498"/>
              <a:ext cx="5746536" cy="5631362"/>
              <a:chOff x="5098244" y="-676533"/>
              <a:chExt cx="7093756" cy="6951581"/>
            </a:xfrm>
          </p:grpSpPr>
          <p:grpSp>
            <p:nvGrpSpPr>
              <p:cNvPr id="27" name="Groupe 26"/>
              <p:cNvGrpSpPr>
                <a:grpSpLocks noChangeAspect="1"/>
              </p:cNvGrpSpPr>
              <p:nvPr/>
            </p:nvGrpSpPr>
            <p:grpSpPr>
              <a:xfrm>
                <a:off x="5098244" y="1848050"/>
                <a:ext cx="7093756" cy="4426998"/>
                <a:chOff x="1299010" y="673391"/>
                <a:chExt cx="10287000" cy="6419805"/>
              </a:xfrm>
            </p:grpSpPr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99010" y="673391"/>
                  <a:ext cx="10287000" cy="3876675"/>
                </a:xfrm>
                <a:prstGeom prst="rect">
                  <a:avLst/>
                </a:prstGeom>
              </p:spPr>
            </p:pic>
            <p:pic>
              <p:nvPicPr>
                <p:cNvPr id="30" name="Image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3272" y="5997821"/>
                  <a:ext cx="3038475" cy="1095375"/>
                </a:xfrm>
                <a:prstGeom prst="rect">
                  <a:avLst/>
                </a:prstGeom>
              </p:spPr>
            </p:pic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4332721" y="4123234"/>
                  <a:ext cx="4219575" cy="1981200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6321" y="-676533"/>
                <a:ext cx="3657600" cy="2705100"/>
              </a:xfrm>
              <a:prstGeom prst="rect">
                <a:avLst/>
              </a:prstGeom>
            </p:spPr>
          </p:pic>
        </p:grpSp>
        <p:grpSp>
          <p:nvGrpSpPr>
            <p:cNvPr id="23" name="Groupe 22"/>
            <p:cNvGrpSpPr/>
            <p:nvPr/>
          </p:nvGrpSpPr>
          <p:grpSpPr>
            <a:xfrm rot="21217809">
              <a:off x="10769678" y="1503452"/>
              <a:ext cx="1179590" cy="2654807"/>
              <a:chOff x="10892941" y="1528064"/>
              <a:chExt cx="1179590" cy="2654807"/>
            </a:xfrm>
          </p:grpSpPr>
          <p:pic>
            <p:nvPicPr>
              <p:cNvPr id="24" name="Imag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0738373">
                <a:off x="10892941" y="1528064"/>
                <a:ext cx="852627" cy="2605582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 rot="20736844">
                <a:off x="11164114" y="3704361"/>
                <a:ext cx="217106" cy="478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4532145">
                <a:off x="11598127" y="3682018"/>
                <a:ext cx="86247" cy="862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16857" y="1072634"/>
            <a:ext cx="66657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en-US" dirty="0"/>
              <a:t>A </a:t>
            </a:r>
            <a:r>
              <a:rPr lang="en-US" b="1" dirty="0"/>
              <a:t>replica set </a:t>
            </a:r>
            <a:r>
              <a:rPr lang="en-US" dirty="0"/>
              <a:t>is a group of </a:t>
            </a:r>
            <a:r>
              <a:rPr lang="en-US" i="1" dirty="0" err="1"/>
              <a:t>mongod</a:t>
            </a:r>
            <a:r>
              <a:rPr lang="en-US" dirty="0"/>
              <a:t> instances </a:t>
            </a:r>
            <a:r>
              <a:rPr lang="en-US" dirty="0" smtClean="0"/>
              <a:t>that </a:t>
            </a:r>
            <a:r>
              <a:rPr lang="en-US" dirty="0"/>
              <a:t>maintain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data set.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replica set </a:t>
            </a:r>
            <a:r>
              <a:rPr lang="en-US" dirty="0" smtClean="0"/>
              <a:t>is composed of: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One </a:t>
            </a:r>
            <a:r>
              <a:rPr lang="en-US" i="1" dirty="0" smtClean="0"/>
              <a:t>primary</a:t>
            </a:r>
            <a:r>
              <a:rPr lang="en-US" dirty="0" smtClean="0"/>
              <a:t> node: </a:t>
            </a:r>
            <a:r>
              <a:rPr lang="fr-BE" dirty="0" err="1" smtClean="0"/>
              <a:t>receives</a:t>
            </a:r>
            <a:r>
              <a:rPr lang="fr-BE" dirty="0" smtClean="0"/>
              <a:t> </a:t>
            </a:r>
            <a:r>
              <a:rPr lang="fr-BE" dirty="0"/>
              <a:t>all </a:t>
            </a:r>
            <a:r>
              <a:rPr lang="fr-BE" b="1" dirty="0" err="1"/>
              <a:t>write</a:t>
            </a:r>
            <a:r>
              <a:rPr lang="fr-BE" dirty="0"/>
              <a:t> </a:t>
            </a:r>
            <a:r>
              <a:rPr lang="fr-BE" dirty="0" err="1" smtClean="0"/>
              <a:t>operations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One or more </a:t>
            </a:r>
            <a:r>
              <a:rPr lang="en-US" i="1" dirty="0" smtClean="0"/>
              <a:t>secondary</a:t>
            </a:r>
            <a:r>
              <a:rPr lang="en-US" dirty="0" smtClean="0"/>
              <a:t> nodes: </a:t>
            </a:r>
            <a:r>
              <a:rPr lang="en-US" b="1" dirty="0" smtClean="0"/>
              <a:t>asynchronously replicate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same write operations as the primary node to their </a:t>
            </a:r>
            <a:r>
              <a:rPr lang="en-US" dirty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sets such that </a:t>
            </a:r>
            <a:r>
              <a:rPr lang="en-US" dirty="0"/>
              <a:t>the </a:t>
            </a:r>
            <a:r>
              <a:rPr lang="en-US" dirty="0" err="1" smtClean="0"/>
              <a:t>secondaries</a:t>
            </a:r>
            <a:r>
              <a:rPr lang="en-US" dirty="0" err="1"/>
              <a:t>'</a:t>
            </a:r>
            <a:r>
              <a:rPr lang="en-US" dirty="0"/>
              <a:t> data </a:t>
            </a:r>
            <a:r>
              <a:rPr lang="en-US" dirty="0" smtClean="0"/>
              <a:t>sets </a:t>
            </a:r>
            <a:r>
              <a:rPr lang="en-US" dirty="0"/>
              <a:t>reflect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primary's </a:t>
            </a:r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Optional </a:t>
            </a:r>
            <a:r>
              <a:rPr lang="en-US" i="1" dirty="0" smtClean="0"/>
              <a:t>arbiters: </a:t>
            </a:r>
            <a:r>
              <a:rPr lang="en-US" dirty="0" smtClean="0"/>
              <a:t>participate </a:t>
            </a:r>
            <a:r>
              <a:rPr lang="en-US" dirty="0"/>
              <a:t>in </a:t>
            </a:r>
            <a:r>
              <a:rPr lang="en-US" dirty="0" smtClean="0"/>
              <a:t>elections </a:t>
            </a:r>
            <a:br>
              <a:rPr lang="en-US" dirty="0" smtClean="0"/>
            </a:br>
            <a:r>
              <a:rPr lang="en-US" dirty="0" smtClean="0"/>
              <a:t>(see </a:t>
            </a:r>
            <a:r>
              <a:rPr lang="en-US" i="1" dirty="0" smtClean="0"/>
              <a:t>Replica Set - Elections</a:t>
            </a:r>
            <a:r>
              <a:rPr lang="en-US" dirty="0" smtClean="0"/>
              <a:t>) for primary</a:t>
            </a:r>
            <a:r>
              <a:rPr lang="en-US" dirty="0"/>
              <a:t> but </a:t>
            </a:r>
            <a:r>
              <a:rPr lang="en-US" dirty="0" smtClean="0"/>
              <a:t>do</a:t>
            </a:r>
            <a:r>
              <a:rPr lang="en-US" dirty="0"/>
              <a:t> </a:t>
            </a:r>
            <a:r>
              <a:rPr lang="en-US" b="1" dirty="0"/>
              <a:t>not</a:t>
            </a:r>
            <a:r>
              <a:rPr lang="en-US" dirty="0"/>
              <a:t> have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copy of the </a:t>
            </a:r>
            <a:r>
              <a:rPr lang="en-US" dirty="0" smtClean="0"/>
              <a:t>data set and</a:t>
            </a:r>
            <a:r>
              <a:rPr lang="en-US" dirty="0"/>
              <a:t> </a:t>
            </a:r>
            <a:r>
              <a:rPr lang="en-US" b="1" dirty="0"/>
              <a:t>cannot</a:t>
            </a:r>
            <a:r>
              <a:rPr lang="en-US" dirty="0"/>
              <a:t> become a </a:t>
            </a:r>
            <a:r>
              <a:rPr lang="en-US" dirty="0" smtClean="0"/>
              <a:t>primary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Clients </a:t>
            </a:r>
            <a:r>
              <a:rPr lang="en-US" b="1" dirty="0" smtClean="0"/>
              <a:t>cannot write </a:t>
            </a:r>
            <a:r>
              <a:rPr lang="en-US" dirty="0" smtClean="0"/>
              <a:t>to </a:t>
            </a:r>
            <a:r>
              <a:rPr lang="en-US" dirty="0" err="1" smtClean="0"/>
              <a:t>secondaries</a:t>
            </a:r>
            <a:r>
              <a:rPr lang="en-US" dirty="0" smtClean="0"/>
              <a:t>. By </a:t>
            </a:r>
            <a:r>
              <a:rPr lang="en-US" dirty="0"/>
              <a:t>default, clients read from the </a:t>
            </a:r>
            <a:r>
              <a:rPr lang="en-US" dirty="0" smtClean="0"/>
              <a:t>primary; </a:t>
            </a:r>
            <a:r>
              <a:rPr lang="en-US" dirty="0"/>
              <a:t>however, clients </a:t>
            </a:r>
            <a:r>
              <a:rPr lang="en-US" b="1" dirty="0"/>
              <a:t>can specify a </a:t>
            </a:r>
            <a:r>
              <a:rPr lang="en-US" b="1" dirty="0" smtClean="0"/>
              <a:t>read preference</a:t>
            </a:r>
            <a:r>
              <a:rPr lang="en-US" dirty="0"/>
              <a:t> to </a:t>
            </a:r>
            <a:r>
              <a:rPr lang="en-US" dirty="0" smtClean="0"/>
              <a:t>read to </a:t>
            </a:r>
            <a:r>
              <a:rPr lang="en-US" dirty="0" err="1" smtClean="0"/>
              <a:t>secondaries</a:t>
            </a:r>
            <a:r>
              <a:rPr lang="en-US" dirty="0" smtClean="0"/>
              <a:t>, but with a certain risk to compromise data consistency.</a:t>
            </a:r>
            <a:endParaRPr lang="en-US" i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  <p:sp>
        <p:nvSpPr>
          <p:cNvPr id="15" name="Rectangle 14"/>
          <p:cNvSpPr/>
          <p:nvPr/>
        </p:nvSpPr>
        <p:spPr>
          <a:xfrm>
            <a:off x="2901988" y="2744260"/>
            <a:ext cx="6692643" cy="1618040"/>
          </a:xfrm>
          <a:prstGeom prst="rect">
            <a:avLst/>
          </a:prstGeom>
          <a:solidFill>
            <a:schemeClr val="bg1"/>
          </a:solidFill>
          <a:ln w="7620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fr-BE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Consistency</a:t>
            </a:r>
            <a:endParaRPr lang="fr-BE" sz="3200" b="1" dirty="0" smtClean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BE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BE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</a:t>
            </a:r>
            <a:r>
              <a:rPr lang="fr-BE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clients </a:t>
            </a:r>
            <a:r>
              <a:rPr lang="fr-BE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fr-BE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BE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secondaries</a:t>
            </a:r>
            <a:r>
              <a:rPr lang="fr-BE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BE" sz="3200" dirty="0">
              <a:solidFill>
                <a:schemeClr val="bg1"/>
              </a:solidFill>
            </a:endParaRPr>
          </a:p>
        </p:txBody>
      </p:sp>
      <p:sp>
        <p:nvSpPr>
          <p:cNvPr id="16" name="Flèche vers le bas 15"/>
          <p:cNvSpPr/>
          <p:nvPr/>
        </p:nvSpPr>
        <p:spPr>
          <a:xfrm rot="13574210">
            <a:off x="8969490" y="2792118"/>
            <a:ext cx="363104" cy="687774"/>
          </a:xfrm>
          <a:prstGeom prst="downArrow">
            <a:avLst>
              <a:gd name="adj1" fmla="val 50000"/>
              <a:gd name="adj2" fmla="val 91533"/>
            </a:avLst>
          </a:prstGeom>
          <a:solidFill>
            <a:srgbClr val="417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04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6" y="1072634"/>
            <a:ext cx="50486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Collections and documents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MongoDB stores data </a:t>
            </a:r>
            <a:r>
              <a:rPr lang="en-US" dirty="0" smtClean="0"/>
              <a:t>records as</a:t>
            </a:r>
            <a:r>
              <a:rPr lang="en-US" dirty="0"/>
              <a:t> </a:t>
            </a:r>
            <a:r>
              <a:rPr lang="en-US" b="1" dirty="0" smtClean="0"/>
              <a:t>documents</a:t>
            </a:r>
            <a:r>
              <a:rPr lang="en-US" dirty="0"/>
              <a:t> (specifically </a:t>
            </a:r>
            <a:r>
              <a:rPr lang="en-US" dirty="0" smtClean="0"/>
              <a:t>BSON documents) </a:t>
            </a:r>
            <a:r>
              <a:rPr lang="en-US" dirty="0"/>
              <a:t>which are gathered together in </a:t>
            </a:r>
            <a:r>
              <a:rPr lang="en-US" dirty="0" smtClean="0"/>
              <a:t>collections. </a:t>
            </a:r>
            <a:r>
              <a:rPr lang="en-US" dirty="0"/>
              <a:t>A </a:t>
            </a:r>
            <a:r>
              <a:rPr lang="en-US" dirty="0" smtClean="0"/>
              <a:t>database</a:t>
            </a:r>
            <a:r>
              <a:rPr lang="en-US" dirty="0"/>
              <a:t> stores one or more </a:t>
            </a:r>
            <a:r>
              <a:rPr lang="en-US" b="1" dirty="0"/>
              <a:t>collections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documents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BE" dirty="0" err="1"/>
              <a:t>MongoDB</a:t>
            </a:r>
            <a:r>
              <a:rPr lang="fr-BE" dirty="0"/>
              <a:t> stores documents in collections. Collections are </a:t>
            </a:r>
            <a:r>
              <a:rPr lang="fr-BE" dirty="0" err="1"/>
              <a:t>analogous</a:t>
            </a:r>
            <a:r>
              <a:rPr lang="fr-BE" dirty="0"/>
              <a:t> to tables in </a:t>
            </a:r>
            <a:r>
              <a:rPr lang="fr-BE" dirty="0" err="1" smtClean="0"/>
              <a:t>relational</a:t>
            </a:r>
            <a:r>
              <a:rPr lang="fr-BE" dirty="0" smtClean="0"/>
              <a:t> </a:t>
            </a:r>
            <a:r>
              <a:rPr lang="fr-BE" dirty="0" err="1"/>
              <a:t>databases</a:t>
            </a:r>
            <a:r>
              <a:rPr lang="fr-BE" dirty="0" smtClean="0"/>
              <a:t>.</a:t>
            </a:r>
          </a:p>
          <a:p>
            <a:endParaRPr lang="fr-BE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If a collection does not exist, </a:t>
            </a:r>
            <a:r>
              <a:rPr lang="en-US" dirty="0"/>
              <a:t> </a:t>
            </a:r>
            <a:r>
              <a:rPr lang="en-US" dirty="0" smtClean="0"/>
              <a:t>MongoDB </a:t>
            </a:r>
            <a:r>
              <a:rPr lang="en-US" b="1" dirty="0"/>
              <a:t>creates</a:t>
            </a:r>
            <a:r>
              <a:rPr lang="en-US" dirty="0"/>
              <a:t> the collection when </a:t>
            </a:r>
            <a:r>
              <a:rPr lang="en-US" dirty="0"/>
              <a:t> </a:t>
            </a:r>
            <a:r>
              <a:rPr lang="en-US" b="1" dirty="0" smtClean="0"/>
              <a:t>you </a:t>
            </a:r>
            <a:r>
              <a:rPr lang="en-US" b="1" dirty="0"/>
              <a:t>first store </a:t>
            </a:r>
            <a:r>
              <a:rPr lang="en-US" dirty="0"/>
              <a:t>data for that collection.</a:t>
            </a:r>
            <a:endParaRPr lang="en-US" dirty="0"/>
          </a:p>
          <a:p>
            <a:endParaRPr lang="en-US" dirty="0"/>
          </a:p>
        </p:txBody>
      </p: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6084602" y="1578543"/>
            <a:ext cx="5887780" cy="4965400"/>
            <a:chOff x="5123906" y="768350"/>
            <a:chExt cx="6848476" cy="577559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3906" y="768350"/>
              <a:ext cx="6848475" cy="2045207"/>
            </a:xfrm>
            <a:prstGeom prst="rect">
              <a:avLst/>
            </a:prstGeom>
            <a:ln w="4762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3907" y="3057793"/>
              <a:ext cx="6848475" cy="3486150"/>
            </a:xfrm>
            <a:prstGeom prst="rect">
              <a:avLst/>
            </a:prstGeom>
            <a:ln w="4762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94" y="5827897"/>
            <a:ext cx="4343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32" name="Rectangle 31"/>
          <p:cNvSpPr/>
          <p:nvPr/>
        </p:nvSpPr>
        <p:spPr>
          <a:xfrm>
            <a:off x="716858" y="1072634"/>
            <a:ext cx="56565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 - Elections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en-US" dirty="0"/>
              <a:t>When a primary does not communicate with the other members of the set for more than the configured </a:t>
            </a:r>
            <a:r>
              <a:rPr lang="en-US" i="1" dirty="0" err="1"/>
              <a:t>electionTimeoutMillis</a:t>
            </a:r>
            <a:r>
              <a:rPr lang="en-US" dirty="0"/>
              <a:t> period (10 seconds by default), an </a:t>
            </a:r>
            <a:r>
              <a:rPr lang="en-US" b="1" dirty="0"/>
              <a:t>eligible secondary </a:t>
            </a:r>
            <a:r>
              <a:rPr lang="en-US" dirty="0"/>
              <a:t>calls for an election to nominate itself </a:t>
            </a:r>
            <a:r>
              <a:rPr lang="en-US" b="1" dirty="0"/>
              <a:t>as the new primary</a:t>
            </a:r>
            <a:r>
              <a:rPr lang="en-US" dirty="0"/>
              <a:t>. The cluster attempts to complete the election of a new primary and resume normal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primary </a:t>
            </a:r>
            <a:r>
              <a:rPr lang="en-US" b="1" dirty="0"/>
              <a:t>can only be elected </a:t>
            </a:r>
            <a:r>
              <a:rPr lang="en-US" dirty="0"/>
              <a:t>(or sustained) in a partition that has a </a:t>
            </a:r>
            <a:r>
              <a:rPr lang="en-US" b="1" dirty="0"/>
              <a:t>majority</a:t>
            </a:r>
            <a:r>
              <a:rPr lang="en-US" dirty="0"/>
              <a:t> of configured voting members </a:t>
            </a:r>
            <a:r>
              <a:rPr lang="en-US" dirty="0" smtClean="0"/>
              <a:t>available. If a majority </a:t>
            </a:r>
            <a:r>
              <a:rPr lang="en-US" b="1" dirty="0" smtClean="0"/>
              <a:t>cannot</a:t>
            </a:r>
            <a:r>
              <a:rPr lang="en-US" dirty="0" smtClean="0"/>
              <a:t> be reached, none primary is elected and the replica set becomes </a:t>
            </a:r>
            <a:r>
              <a:rPr lang="en-US" b="1" dirty="0" smtClean="0"/>
              <a:t>read-only</a:t>
            </a:r>
          </a:p>
          <a:p>
            <a:r>
              <a:rPr lang="en-US" i="1" dirty="0" smtClean="0"/>
              <a:t> </a:t>
            </a:r>
            <a:endParaRPr lang="en-US" i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04" y="1836752"/>
            <a:ext cx="5400901" cy="39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32" name="Rectangle 31"/>
          <p:cNvSpPr/>
          <p:nvPr/>
        </p:nvSpPr>
        <p:spPr>
          <a:xfrm>
            <a:off x="716858" y="1072634"/>
            <a:ext cx="56565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 - Elections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en-US" dirty="0"/>
              <a:t>When a primary does not communicate with the other members of the set for more than the configured </a:t>
            </a:r>
            <a:r>
              <a:rPr lang="en-US" i="1" dirty="0" err="1"/>
              <a:t>electionTimeoutMillis</a:t>
            </a:r>
            <a:r>
              <a:rPr lang="en-US" dirty="0"/>
              <a:t> period (10 seconds by default), an </a:t>
            </a:r>
            <a:r>
              <a:rPr lang="en-US" b="1" dirty="0"/>
              <a:t>eligible secondary </a:t>
            </a:r>
            <a:r>
              <a:rPr lang="en-US" dirty="0"/>
              <a:t>calls for an election to nominate itself </a:t>
            </a:r>
            <a:r>
              <a:rPr lang="en-US" b="1" dirty="0"/>
              <a:t>as the new primary</a:t>
            </a:r>
            <a:r>
              <a:rPr lang="en-US" dirty="0"/>
              <a:t>. The cluster attempts to complete the election of a new primary and resume normal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primary </a:t>
            </a:r>
            <a:r>
              <a:rPr lang="en-US" b="1" dirty="0"/>
              <a:t>can only be elected </a:t>
            </a:r>
            <a:r>
              <a:rPr lang="en-US" dirty="0"/>
              <a:t>(or sustained) in a partition that has a </a:t>
            </a:r>
            <a:r>
              <a:rPr lang="en-US" b="1" dirty="0"/>
              <a:t>majority</a:t>
            </a:r>
            <a:r>
              <a:rPr lang="en-US" dirty="0"/>
              <a:t> of configured voting members </a:t>
            </a:r>
            <a:r>
              <a:rPr lang="en-US" dirty="0" smtClean="0"/>
              <a:t>available. If a majority </a:t>
            </a:r>
            <a:r>
              <a:rPr lang="en-US" b="1" dirty="0" smtClean="0"/>
              <a:t>cannot</a:t>
            </a:r>
            <a:r>
              <a:rPr lang="en-US" dirty="0" smtClean="0"/>
              <a:t> be reached, none primary is elected and the replica set becomes </a:t>
            </a:r>
            <a:r>
              <a:rPr lang="en-US" b="1" dirty="0" smtClean="0"/>
              <a:t>read-only</a:t>
            </a:r>
          </a:p>
          <a:p>
            <a:r>
              <a:rPr lang="en-US" i="1" dirty="0" smtClean="0"/>
              <a:t> </a:t>
            </a:r>
            <a:endParaRPr lang="en-US" i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04" y="1836752"/>
            <a:ext cx="5400901" cy="3943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0504" y="5900935"/>
            <a:ext cx="4963530" cy="763326"/>
          </a:xfrm>
          <a:prstGeom prst="rect">
            <a:avLst/>
          </a:prstGeom>
          <a:noFill/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 </a:t>
            </a:r>
            <a:r>
              <a:rPr lang="fr-BE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Tolerance</a:t>
            </a:r>
            <a:endParaRPr lang="fr-BE" sz="3200" dirty="0">
              <a:solidFill>
                <a:schemeClr val="bg1"/>
              </a:solidFill>
            </a:endParaRPr>
          </a:p>
        </p:txBody>
      </p:sp>
      <p:sp>
        <p:nvSpPr>
          <p:cNvPr id="5" name="Flèche vers le bas 4"/>
          <p:cNvSpPr/>
          <p:nvPr/>
        </p:nvSpPr>
        <p:spPr>
          <a:xfrm rot="13574210">
            <a:off x="5279420" y="5936744"/>
            <a:ext cx="363104" cy="687774"/>
          </a:xfrm>
          <a:prstGeom prst="downArrow">
            <a:avLst>
              <a:gd name="adj1" fmla="val 50000"/>
              <a:gd name="adj2" fmla="val 91533"/>
            </a:avLst>
          </a:prstGeom>
          <a:solidFill>
            <a:srgbClr val="417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6581528" y="5886283"/>
            <a:ext cx="5042403" cy="763326"/>
          </a:xfrm>
          <a:prstGeom prst="rect">
            <a:avLst/>
          </a:prstGeom>
          <a:noFill/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Unavailability</a:t>
            </a:r>
            <a:r>
              <a:rPr lang="fr-BE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for 10s</a:t>
            </a:r>
            <a:endParaRPr lang="fr-BE" sz="3200" dirty="0">
              <a:solidFill>
                <a:schemeClr val="bg1"/>
              </a:solidFill>
            </a:endParaRPr>
          </a:p>
        </p:txBody>
      </p:sp>
      <p:sp>
        <p:nvSpPr>
          <p:cNvPr id="19" name="Flèche vers le bas 18"/>
          <p:cNvSpPr/>
          <p:nvPr/>
        </p:nvSpPr>
        <p:spPr>
          <a:xfrm rot="18931416">
            <a:off x="11135196" y="5958517"/>
            <a:ext cx="363104" cy="687774"/>
          </a:xfrm>
          <a:prstGeom prst="downArrow">
            <a:avLst>
              <a:gd name="adj1" fmla="val 50000"/>
              <a:gd name="adj2" fmla="val 91533"/>
            </a:avLst>
          </a:prstGeom>
          <a:solidFill>
            <a:srgbClr val="417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50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32" name="Rectangle 31"/>
          <p:cNvSpPr/>
          <p:nvPr/>
        </p:nvSpPr>
        <p:spPr>
          <a:xfrm>
            <a:off x="716857" y="1072634"/>
            <a:ext cx="908028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 – </a:t>
            </a:r>
            <a:r>
              <a:rPr lang="fr-BE" sz="2400" b="1" dirty="0" err="1" smtClean="0"/>
              <a:t>Geographical</a:t>
            </a:r>
            <a:r>
              <a:rPr lang="fr-BE" sz="2400" b="1" dirty="0" smtClean="0"/>
              <a:t> distribution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en-US" dirty="0"/>
              <a:t>To protect your data in case of a data center failure, keep at least one member in an alternate data center.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use an odd number of data centers, and choose a distribution of members that maximizes the likelihood that even with a loss of a data center, the remaining replica set members </a:t>
            </a:r>
            <a:r>
              <a:rPr lang="en-US" b="1" dirty="0"/>
              <a:t>can form a majority or at minimum, provide a copy of your data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239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32" name="Rectangle 31"/>
          <p:cNvSpPr/>
          <p:nvPr/>
        </p:nvSpPr>
        <p:spPr>
          <a:xfrm>
            <a:off x="716857" y="1072634"/>
            <a:ext cx="908028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 – </a:t>
            </a:r>
            <a:r>
              <a:rPr lang="fr-BE" sz="2400" b="1" dirty="0" err="1" smtClean="0"/>
              <a:t>Geographical</a:t>
            </a:r>
            <a:r>
              <a:rPr lang="fr-BE" sz="2400" b="1" dirty="0" smtClean="0"/>
              <a:t> distribution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en-US" dirty="0"/>
              <a:t>To protect your data in case of a data center failure, keep at least one member in an alternate data center.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use an odd number of data centers, and choose a distribution of members that maximizes the likelihood that even with a loss of a data center, the remaining replica set members </a:t>
            </a:r>
            <a:r>
              <a:rPr lang="en-US" b="1" dirty="0"/>
              <a:t>can form a majority or at minimum, provide a copy of your data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u="sng" dirty="0" smtClean="0"/>
              <a:t>Example of a 5-members replica set:</a:t>
            </a:r>
          </a:p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7403652" y="4412973"/>
            <a:ext cx="2175933" cy="2218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137" y="4497243"/>
            <a:ext cx="1924050" cy="685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37" y="5167089"/>
            <a:ext cx="2000250" cy="704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37" y="5852837"/>
            <a:ext cx="2000250" cy="704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03651" y="4001713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1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66514" y="4412973"/>
            <a:ext cx="2175933" cy="2218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899" y="5167089"/>
            <a:ext cx="2000250" cy="7048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899" y="5852837"/>
            <a:ext cx="2000250" cy="7048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766513" y="4001713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2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8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32" name="Rectangle 31"/>
          <p:cNvSpPr/>
          <p:nvPr/>
        </p:nvSpPr>
        <p:spPr>
          <a:xfrm>
            <a:off x="716857" y="1072634"/>
            <a:ext cx="90802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 – </a:t>
            </a:r>
            <a:r>
              <a:rPr lang="fr-BE" sz="2400" b="1" dirty="0" err="1" smtClean="0"/>
              <a:t>Geographical</a:t>
            </a:r>
            <a:r>
              <a:rPr lang="fr-BE" sz="2400" b="1" dirty="0" smtClean="0"/>
              <a:t> distribution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en-US" dirty="0"/>
              <a:t>To protect your data in case of a data center failure, keep at least one member in an alternate data center.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use an odd number of data centers, and choose a distribution of members that maximizes the likelihood that even with a loss of a data center, the remaining replica set members </a:t>
            </a:r>
            <a:r>
              <a:rPr lang="en-US" b="1" dirty="0"/>
              <a:t>can form a majority or at minimum, provide a copy of your data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u="sng" dirty="0" smtClean="0"/>
              <a:t>Example of a 5-members replica set:</a:t>
            </a:r>
          </a:p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If DC1 goes down, the replica set becomes </a:t>
            </a:r>
            <a:r>
              <a:rPr lang="en-US" b="1" dirty="0" smtClean="0"/>
              <a:t>read-only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the DC2 members </a:t>
            </a:r>
            <a:r>
              <a:rPr lang="en-US" b="1" dirty="0" smtClean="0"/>
              <a:t>cannot</a:t>
            </a:r>
            <a:r>
              <a:rPr lang="en-US" dirty="0" smtClean="0"/>
              <a:t> create a majority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7403652" y="4412973"/>
            <a:ext cx="2175933" cy="2218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137" y="4497243"/>
            <a:ext cx="1924050" cy="685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37" y="5167089"/>
            <a:ext cx="2000250" cy="704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37" y="5852837"/>
            <a:ext cx="2000250" cy="704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03651" y="4001713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1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66514" y="4412973"/>
            <a:ext cx="2175933" cy="2218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899" y="5167089"/>
            <a:ext cx="2000250" cy="7048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899" y="5852837"/>
            <a:ext cx="2000250" cy="7048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766513" y="4001713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2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Multiplication 16"/>
          <p:cNvSpPr/>
          <p:nvPr/>
        </p:nvSpPr>
        <p:spPr>
          <a:xfrm>
            <a:off x="7355629" y="4115997"/>
            <a:ext cx="2271976" cy="28070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66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32" name="Rectangle 31"/>
          <p:cNvSpPr/>
          <p:nvPr/>
        </p:nvSpPr>
        <p:spPr>
          <a:xfrm>
            <a:off x="716857" y="1072634"/>
            <a:ext cx="908028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 – </a:t>
            </a:r>
            <a:r>
              <a:rPr lang="fr-BE" sz="2400" b="1" dirty="0" err="1" smtClean="0"/>
              <a:t>Geographical</a:t>
            </a:r>
            <a:r>
              <a:rPr lang="fr-BE" sz="2400" b="1" dirty="0" smtClean="0"/>
              <a:t> distribution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en-US" dirty="0"/>
              <a:t>To protect your data in case of a data center failure, keep at least one member in an alternate data center.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use an odd number of data centers, and choose a distribution of members that maximizes the likelihood that even with a loss of a data center, the remaining replica set members </a:t>
            </a:r>
            <a:r>
              <a:rPr lang="en-US" b="1" dirty="0"/>
              <a:t>can form a majority or at minimum, provide a copy of your data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u="sng" dirty="0" smtClean="0"/>
              <a:t>Example of a 5-members replica set:</a:t>
            </a:r>
          </a:p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If DC1 goes down, the replica set becomes </a:t>
            </a:r>
            <a:r>
              <a:rPr lang="en-US" b="1" dirty="0" smtClean="0"/>
              <a:t>read-only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the DC2 members </a:t>
            </a:r>
            <a:r>
              <a:rPr lang="en-US" b="1" dirty="0" smtClean="0"/>
              <a:t>cannot</a:t>
            </a:r>
            <a:r>
              <a:rPr lang="en-US" dirty="0" smtClean="0"/>
              <a:t> create a majority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If DC2 goes down, the replica set remains </a:t>
            </a:r>
            <a:r>
              <a:rPr lang="en-US" b="1" dirty="0" smtClean="0"/>
              <a:t>writeable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the DC1 members </a:t>
            </a:r>
            <a:r>
              <a:rPr lang="en-US" b="1" dirty="0" smtClean="0"/>
              <a:t>can</a:t>
            </a:r>
            <a:r>
              <a:rPr lang="en-US" dirty="0" smtClean="0"/>
              <a:t> create a majority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7403652" y="4412973"/>
            <a:ext cx="2175933" cy="2218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137" y="4497243"/>
            <a:ext cx="1924050" cy="685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37" y="5167089"/>
            <a:ext cx="2000250" cy="704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37" y="5852837"/>
            <a:ext cx="2000250" cy="704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03651" y="4001713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1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66514" y="4412973"/>
            <a:ext cx="2175933" cy="22184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899" y="5167089"/>
            <a:ext cx="2000250" cy="7048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899" y="5852837"/>
            <a:ext cx="2000250" cy="7048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766513" y="4001713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2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999" y="5150874"/>
            <a:ext cx="1924050" cy="6858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37" y="4516674"/>
            <a:ext cx="2000250" cy="704850"/>
          </a:xfrm>
          <a:prstGeom prst="rect">
            <a:avLst/>
          </a:prstGeom>
        </p:spPr>
      </p:pic>
      <p:sp>
        <p:nvSpPr>
          <p:cNvPr id="19" name="Multiplication 18"/>
          <p:cNvSpPr/>
          <p:nvPr/>
        </p:nvSpPr>
        <p:spPr>
          <a:xfrm>
            <a:off x="9717164" y="4115997"/>
            <a:ext cx="2271976" cy="28070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03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32" name="Rectangle 31"/>
          <p:cNvSpPr/>
          <p:nvPr/>
        </p:nvSpPr>
        <p:spPr>
          <a:xfrm>
            <a:off x="716857" y="1072634"/>
            <a:ext cx="908028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 – </a:t>
            </a:r>
            <a:r>
              <a:rPr lang="fr-BE" sz="2400" b="1" dirty="0" err="1" smtClean="0"/>
              <a:t>Geographical</a:t>
            </a:r>
            <a:r>
              <a:rPr lang="fr-BE" sz="2400" b="1" dirty="0" smtClean="0"/>
              <a:t> distribution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en-US" dirty="0"/>
              <a:t>To protect your data in case of a data center failure, keep at least one member in an alternate data center.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use an odd number of data centers, and choose a distribution of members that maximizes the likelihood that even with a loss of a data center, the remaining replica set members </a:t>
            </a:r>
            <a:r>
              <a:rPr lang="en-US" b="1" dirty="0"/>
              <a:t>can form a majority or at minimum, provide a copy of your data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u="sng" dirty="0" smtClean="0"/>
              <a:t>Example of a 5-members replica set: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If </a:t>
            </a:r>
            <a:r>
              <a:rPr lang="en-US" b="1" dirty="0"/>
              <a:t>any</a:t>
            </a:r>
            <a:r>
              <a:rPr lang="en-US" dirty="0"/>
              <a:t> Data Center goes down, the replica 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remains </a:t>
            </a:r>
            <a:r>
              <a:rPr lang="en-US" b="1" dirty="0"/>
              <a:t>writeable</a:t>
            </a:r>
            <a:r>
              <a:rPr lang="en-US" dirty="0"/>
              <a:t> as the remaining members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hold an election.</a:t>
            </a:r>
          </a:p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174590" y="5188580"/>
            <a:ext cx="2175933" cy="15584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75" y="5272850"/>
            <a:ext cx="1924050" cy="685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75" y="5942696"/>
            <a:ext cx="2000250" cy="704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74589" y="4777320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1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7452" y="5188580"/>
            <a:ext cx="2175933" cy="15584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837" y="5274789"/>
            <a:ext cx="2000250" cy="7048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837" y="5960537"/>
            <a:ext cx="2000250" cy="7048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537451" y="4777320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2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0313" y="5186693"/>
            <a:ext cx="2175933" cy="15584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698" y="5272902"/>
            <a:ext cx="2000250" cy="7048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900312" y="4775433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3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4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32" name="Rectangle 31"/>
          <p:cNvSpPr/>
          <p:nvPr/>
        </p:nvSpPr>
        <p:spPr>
          <a:xfrm>
            <a:off x="716857" y="1072634"/>
            <a:ext cx="908028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Replica</a:t>
            </a:r>
            <a:r>
              <a:rPr lang="fr-BE" sz="2400" b="1" dirty="0" smtClean="0"/>
              <a:t> Set – </a:t>
            </a:r>
            <a:r>
              <a:rPr lang="fr-BE" sz="2400" b="1" dirty="0" err="1" smtClean="0"/>
              <a:t>Geographical</a:t>
            </a:r>
            <a:r>
              <a:rPr lang="fr-BE" sz="2400" b="1" dirty="0" smtClean="0"/>
              <a:t> distribution</a:t>
            </a:r>
            <a:endParaRPr lang="fr-BE" sz="2400" b="1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en-US" dirty="0"/>
              <a:t>To protect your data in case of a data center failure, keep at least one member in an alternate data center.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use an odd number of data centers, and choose a distribution of members that maximizes the likelihood that even with a loss of a data center, the remaining replica set members </a:t>
            </a:r>
            <a:r>
              <a:rPr lang="en-US" b="1" dirty="0"/>
              <a:t>can form a majority or at minimum, provide a copy of your data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u="sng" dirty="0" smtClean="0"/>
              <a:t>Example of a 5-members replica set: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If </a:t>
            </a:r>
            <a:r>
              <a:rPr lang="en-US" b="1" dirty="0"/>
              <a:t>any</a:t>
            </a:r>
            <a:r>
              <a:rPr lang="en-US" dirty="0"/>
              <a:t> Data Center goes down, the replica 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remains </a:t>
            </a:r>
            <a:r>
              <a:rPr lang="en-US" b="1" dirty="0"/>
              <a:t>writeable</a:t>
            </a:r>
            <a:r>
              <a:rPr lang="en-US" dirty="0"/>
              <a:t> as the remaining members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hold an election.</a:t>
            </a:r>
          </a:p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174590" y="5188580"/>
            <a:ext cx="2175933" cy="15584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75" y="5272850"/>
            <a:ext cx="1924050" cy="685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75" y="5942696"/>
            <a:ext cx="2000250" cy="704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74589" y="4777320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1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7452" y="5188580"/>
            <a:ext cx="2175933" cy="15584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837" y="5274789"/>
            <a:ext cx="2000250" cy="7048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837" y="5960537"/>
            <a:ext cx="2000250" cy="7048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537451" y="4777320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2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0313" y="5186693"/>
            <a:ext cx="2175933" cy="15584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698" y="5272902"/>
            <a:ext cx="2000250" cy="7048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900312" y="4775433"/>
            <a:ext cx="2175933" cy="4218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 3</a:t>
            </a:r>
            <a:endParaRPr lang="fr-BE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45204" y="166745"/>
            <a:ext cx="4866029" cy="1203209"/>
          </a:xfrm>
          <a:prstGeom prst="rect">
            <a:avLst/>
          </a:prstGeom>
          <a:noFill/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</a:t>
            </a:r>
            <a:r>
              <a:rPr lang="fr-BE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</a:t>
            </a:r>
            <a:r>
              <a:rPr lang="fr-BE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possible but not 100% certain</a:t>
            </a:r>
            <a:endParaRPr lang="fr-B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32" name="Rectangle 31"/>
          <p:cNvSpPr/>
          <p:nvPr/>
        </p:nvSpPr>
        <p:spPr>
          <a:xfrm>
            <a:off x="716857" y="1072634"/>
            <a:ext cx="77848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Sharding</a:t>
            </a:r>
            <a:r>
              <a:rPr lang="fr-BE" sz="2400" b="1" dirty="0" smtClean="0"/>
              <a:t> and </a:t>
            </a:r>
            <a:r>
              <a:rPr lang="fr-BE" sz="2400" b="1" dirty="0" err="1" smtClean="0"/>
              <a:t>Replica</a:t>
            </a:r>
            <a:r>
              <a:rPr lang="fr-BE" sz="2400" b="1" dirty="0" smtClean="0"/>
              <a:t> Set configurations </a:t>
            </a:r>
            <a:r>
              <a:rPr lang="fr-BE" sz="2400" b="1" dirty="0" err="1" smtClean="0"/>
              <a:t>combined</a:t>
            </a:r>
            <a:endParaRPr lang="fr-BE" sz="2400" b="1" dirty="0" smtClean="0"/>
          </a:p>
          <a:p>
            <a:endParaRPr lang="fr-FR" dirty="0" smtClean="0"/>
          </a:p>
          <a:p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BE" dirty="0"/>
          </a:p>
        </p:txBody>
      </p:sp>
      <p:grpSp>
        <p:nvGrpSpPr>
          <p:cNvPr id="25" name="Groupe 24"/>
          <p:cNvGrpSpPr>
            <a:grpSpLocks noChangeAspect="1"/>
          </p:cNvGrpSpPr>
          <p:nvPr/>
        </p:nvGrpSpPr>
        <p:grpSpPr>
          <a:xfrm>
            <a:off x="3665346" y="1632857"/>
            <a:ext cx="5440738" cy="5134428"/>
            <a:chOff x="5004287" y="129811"/>
            <a:chExt cx="6779679" cy="639798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0228" y="3711959"/>
              <a:ext cx="1924050" cy="6858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2128" y="4397759"/>
              <a:ext cx="2000250" cy="704850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9663" y="129811"/>
              <a:ext cx="2828925" cy="16573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004288" y="3573793"/>
              <a:ext cx="2175933" cy="229360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04287" y="3162533"/>
              <a:ext cx="2175933" cy="42182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Shard</a:t>
              </a:r>
              <a:r>
                <a:rPr lang="fr-BE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1</a:t>
              </a:r>
              <a:endParaRPr lang="fr-B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2128" y="5100493"/>
              <a:ext cx="2000250" cy="70485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2101" y="3711959"/>
              <a:ext cx="1924050" cy="6858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306161" y="3573793"/>
              <a:ext cx="2175933" cy="98127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06160" y="3162533"/>
              <a:ext cx="2175933" cy="42182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Shard</a:t>
              </a:r>
              <a:r>
                <a:rPr lang="fr-BE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</a:t>
              </a:r>
              <a:endParaRPr lang="fr-B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3973" y="3711959"/>
              <a:ext cx="1924050" cy="68580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5873" y="4397759"/>
              <a:ext cx="2000250" cy="70485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608033" y="3573792"/>
              <a:ext cx="2175933" cy="2954007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608032" y="3162533"/>
              <a:ext cx="2175933" cy="42182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Shard</a:t>
              </a:r>
              <a:r>
                <a:rPr lang="fr-BE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3</a:t>
              </a:r>
              <a:endParaRPr lang="fr-B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5873" y="5100493"/>
              <a:ext cx="2000250" cy="704850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5873" y="5788409"/>
              <a:ext cx="2000250" cy="704850"/>
            </a:xfrm>
            <a:prstGeom prst="rect">
              <a:avLst/>
            </a:prstGeom>
          </p:spPr>
        </p:pic>
        <p:cxnSp>
          <p:nvCxnSpPr>
            <p:cNvPr id="22" name="Connecteur droit avec flèche 21"/>
            <p:cNvCxnSpPr/>
            <p:nvPr/>
          </p:nvCxnSpPr>
          <p:spPr>
            <a:xfrm>
              <a:off x="8419524" y="1863957"/>
              <a:ext cx="0" cy="1188000"/>
            </a:xfrm>
            <a:prstGeom prst="straightConnector1">
              <a:avLst/>
            </a:prstGeom>
            <a:ln w="53975">
              <a:solidFill>
                <a:srgbClr val="4171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6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893244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hlinkClick r:id="rId2"/>
              </a:rPr>
              <a:t>https://docs.mongodb.com/manual/introduction</a:t>
            </a:r>
            <a:r>
              <a:rPr lang="fr-BE" dirty="0" smtClean="0">
                <a:hlinkClick r:id="rId2"/>
              </a:rPr>
              <a:t>/</a:t>
            </a:r>
          </a:p>
          <a:p>
            <a:r>
              <a:rPr lang="fr-BE" dirty="0">
                <a:hlinkClick r:id="rId2"/>
              </a:rPr>
              <a:t>https://docs.mongodb.com/manual/core/databases-and-collections/#std-label-collections</a:t>
            </a:r>
          </a:p>
          <a:p>
            <a:r>
              <a:rPr lang="fr-BE" dirty="0" smtClean="0">
                <a:hlinkClick r:id="rId2"/>
              </a:rPr>
              <a:t>https</a:t>
            </a:r>
            <a:r>
              <a:rPr lang="fr-BE" dirty="0">
                <a:hlinkClick r:id="rId2"/>
              </a:rPr>
              <a:t>://docs.mongodb.com/manual/core/schema-validation</a:t>
            </a:r>
            <a:r>
              <a:rPr lang="fr-BE" dirty="0" smtClean="0">
                <a:hlinkClick r:id="rId2"/>
              </a:rPr>
              <a:t>/</a:t>
            </a:r>
          </a:p>
          <a:p>
            <a:r>
              <a:rPr lang="fr-BE" dirty="0">
                <a:hlinkClick r:id="rId2"/>
              </a:rPr>
              <a:t>https://docs.mongodb.com/manual/crud/</a:t>
            </a:r>
          </a:p>
          <a:p>
            <a:r>
              <a:rPr lang="fr-BE" dirty="0" smtClean="0">
                <a:hlinkClick r:id="rId2"/>
              </a:rPr>
              <a:t>https</a:t>
            </a:r>
            <a:r>
              <a:rPr lang="fr-BE" dirty="0">
                <a:hlinkClick r:id="rId2"/>
              </a:rPr>
              <a:t>://docs.mongodb.com/manual/sharding</a:t>
            </a:r>
            <a:r>
              <a:rPr lang="fr-BE" dirty="0" smtClean="0">
                <a:hlinkClick r:id="rId2"/>
              </a:rPr>
              <a:t>/</a:t>
            </a:r>
            <a:endParaRPr lang="fr-BE" dirty="0" smtClean="0"/>
          </a:p>
          <a:p>
            <a:r>
              <a:rPr lang="fr-BE" dirty="0">
                <a:hlinkClick r:id="rId3"/>
              </a:rPr>
              <a:t>https://docs.mongodb.com/manual/core/sharding-shard-a-collection</a:t>
            </a:r>
            <a:r>
              <a:rPr lang="fr-BE" dirty="0" smtClean="0">
                <a:hlinkClick r:id="rId3"/>
              </a:rPr>
              <a:t>/</a:t>
            </a:r>
            <a:endParaRPr lang="fr-BE" dirty="0" smtClean="0"/>
          </a:p>
          <a:p>
            <a:r>
              <a:rPr lang="fr-BE" dirty="0">
                <a:hlinkClick r:id="rId4"/>
              </a:rPr>
              <a:t>https://docs.mongodb.com/manual/replication</a:t>
            </a:r>
            <a:r>
              <a:rPr lang="fr-BE" dirty="0" smtClean="0">
                <a:hlinkClick r:id="rId4"/>
              </a:rPr>
              <a:t>/</a:t>
            </a:r>
            <a:endParaRPr lang="fr-BE" dirty="0" smtClean="0"/>
          </a:p>
          <a:p>
            <a:r>
              <a:rPr lang="fr-BE" dirty="0">
                <a:hlinkClick r:id="rId5"/>
              </a:rPr>
              <a:t>https://docs.mongodb.com/manual/replication/#</a:t>
            </a:r>
            <a:r>
              <a:rPr lang="fr-BE" dirty="0" smtClean="0">
                <a:hlinkClick r:id="rId5"/>
              </a:rPr>
              <a:t>automatic-failover</a:t>
            </a:r>
            <a:endParaRPr lang="fr-BE" dirty="0" smtClean="0"/>
          </a:p>
          <a:p>
            <a:r>
              <a:rPr lang="fr-BE" dirty="0">
                <a:hlinkClick r:id="rId6"/>
              </a:rPr>
              <a:t>https://docs.mongodb.com/manual/core/distributed-queries</a:t>
            </a:r>
            <a:r>
              <a:rPr lang="fr-BE" dirty="0" smtClean="0">
                <a:hlinkClick r:id="rId6"/>
              </a:rPr>
              <a:t>/</a:t>
            </a:r>
            <a:endParaRPr lang="fr-BE" dirty="0" smtClean="0"/>
          </a:p>
          <a:p>
            <a:r>
              <a:rPr lang="fr-BE" dirty="0">
                <a:hlinkClick r:id="rId7"/>
              </a:rPr>
              <a:t>https://docs.mongodb.com/manual/core/replica-set-architecture-geographically-distributed</a:t>
            </a:r>
            <a:r>
              <a:rPr lang="fr-BE" dirty="0" smtClean="0">
                <a:hlinkClick r:id="rId7"/>
              </a:rPr>
              <a:t>/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dirty="0" err="1" smtClean="0"/>
              <a:t>References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140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7" y="1072634"/>
            <a:ext cx="90258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Flexible </a:t>
            </a:r>
            <a:r>
              <a:rPr lang="fr-BE" sz="2400" b="1" dirty="0" err="1" smtClean="0"/>
              <a:t>schema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r>
              <a:rPr lang="en-US" dirty="0"/>
              <a:t>Unlike SQL databases, where you must determine and declare a table's schema before inserting data, MongoDB's </a:t>
            </a:r>
            <a:r>
              <a:rPr lang="en-US" dirty="0" smtClean="0"/>
              <a:t>collections, </a:t>
            </a:r>
            <a:r>
              <a:rPr lang="en-US" dirty="0"/>
              <a:t>by default, </a:t>
            </a:r>
            <a:r>
              <a:rPr lang="en-US" b="1" dirty="0"/>
              <a:t>do not require</a:t>
            </a:r>
            <a:r>
              <a:rPr lang="en-US" dirty="0"/>
              <a:t> their </a:t>
            </a:r>
            <a:r>
              <a:rPr lang="en-US" dirty="0" smtClean="0"/>
              <a:t>documents</a:t>
            </a:r>
            <a:r>
              <a:rPr lang="en-US" dirty="0"/>
              <a:t> to have the same </a:t>
            </a:r>
            <a:r>
              <a:rPr lang="en-US" b="1" dirty="0"/>
              <a:t>schema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7" y="1072634"/>
            <a:ext cx="90258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Flexible </a:t>
            </a:r>
            <a:r>
              <a:rPr lang="fr-BE" sz="2400" b="1" dirty="0" err="1" smtClean="0"/>
              <a:t>schema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r>
              <a:rPr lang="en-US" dirty="0"/>
              <a:t>Unlike SQL databases, where you must determine and declare a table's schema before inserting data, MongoDB's </a:t>
            </a:r>
            <a:r>
              <a:rPr lang="en-US" dirty="0" smtClean="0"/>
              <a:t>collections, </a:t>
            </a:r>
            <a:r>
              <a:rPr lang="en-US" dirty="0"/>
              <a:t>by default, </a:t>
            </a:r>
            <a:r>
              <a:rPr lang="en-US" b="1" dirty="0"/>
              <a:t>do not require</a:t>
            </a:r>
            <a:r>
              <a:rPr lang="en-US" dirty="0"/>
              <a:t> their </a:t>
            </a:r>
            <a:r>
              <a:rPr lang="en-US" dirty="0" smtClean="0"/>
              <a:t>documents</a:t>
            </a:r>
            <a:r>
              <a:rPr lang="en-US" dirty="0"/>
              <a:t> to have the same </a:t>
            </a:r>
            <a:r>
              <a:rPr lang="en-US" b="1" dirty="0"/>
              <a:t>schema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documents in a single collection do </a:t>
            </a:r>
            <a:r>
              <a:rPr lang="en-US" b="1" dirty="0"/>
              <a:t>not</a:t>
            </a:r>
            <a:r>
              <a:rPr lang="en-US" dirty="0"/>
              <a:t> need to have the same set of fields and the data type for a field can differ across documents within a collection</a:t>
            </a:r>
            <a:r>
              <a:rPr lang="en-US" dirty="0" smtClean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To change the structure of the documents in a collection, such as add new fields, remove existing fields, or change the field values to a new type, </a:t>
            </a:r>
            <a:r>
              <a:rPr lang="en-US" b="1" dirty="0"/>
              <a:t>update</a:t>
            </a:r>
            <a:r>
              <a:rPr lang="en-US" dirty="0"/>
              <a:t> the documents to the new structure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7" y="1072634"/>
            <a:ext cx="90258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Flexible </a:t>
            </a:r>
            <a:r>
              <a:rPr lang="fr-BE" sz="2400" b="1" dirty="0" err="1" smtClean="0"/>
              <a:t>schema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r>
              <a:rPr lang="en-US" dirty="0"/>
              <a:t>Unlike SQL databases, where you must determine and declare a table's schema before inserting data, MongoDB's </a:t>
            </a:r>
            <a:r>
              <a:rPr lang="en-US" dirty="0" smtClean="0"/>
              <a:t>collections, </a:t>
            </a:r>
            <a:r>
              <a:rPr lang="en-US" dirty="0"/>
              <a:t>by default, </a:t>
            </a:r>
            <a:r>
              <a:rPr lang="en-US" b="1" dirty="0"/>
              <a:t>do not require</a:t>
            </a:r>
            <a:r>
              <a:rPr lang="en-US" dirty="0"/>
              <a:t> their </a:t>
            </a:r>
            <a:r>
              <a:rPr lang="en-US" dirty="0" smtClean="0"/>
              <a:t>documents</a:t>
            </a:r>
            <a:r>
              <a:rPr lang="en-US" dirty="0"/>
              <a:t> to have the same </a:t>
            </a:r>
            <a:r>
              <a:rPr lang="en-US" b="1" dirty="0"/>
              <a:t>schema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documents in a single collection do </a:t>
            </a:r>
            <a:r>
              <a:rPr lang="en-US" b="1" dirty="0"/>
              <a:t>not</a:t>
            </a:r>
            <a:r>
              <a:rPr lang="en-US" dirty="0"/>
              <a:t> need to have the same set of fields and the data type for a field can differ across documents within a collection</a:t>
            </a:r>
            <a:r>
              <a:rPr lang="en-US" dirty="0" smtClean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To change the structure of the documents in a collection, such as add new fields, remove existing fields, or change the field values to a new type, </a:t>
            </a:r>
            <a:r>
              <a:rPr lang="en-US" b="1" dirty="0"/>
              <a:t>update</a:t>
            </a:r>
            <a:r>
              <a:rPr lang="en-US" dirty="0"/>
              <a:t> the documents to the new structure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In practice, however, the documents in a collection share a similar structure, and you can enforce </a:t>
            </a:r>
            <a:r>
              <a:rPr lang="en-US" b="1" dirty="0" smtClean="0"/>
              <a:t>document validation rules</a:t>
            </a:r>
            <a:r>
              <a:rPr lang="en-US" dirty="0"/>
              <a:t> for a collection during update and insert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7" y="1072634"/>
            <a:ext cx="90258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Flexible </a:t>
            </a:r>
            <a:r>
              <a:rPr lang="fr-BE" sz="2400" b="1" dirty="0" err="1" smtClean="0"/>
              <a:t>schema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r>
              <a:rPr lang="en-US" dirty="0"/>
              <a:t>Unlike SQL databases, where you must determine and declare a table's schema before inserting data, MongoDB's </a:t>
            </a:r>
            <a:r>
              <a:rPr lang="en-US" dirty="0" smtClean="0"/>
              <a:t>collections, </a:t>
            </a:r>
            <a:r>
              <a:rPr lang="en-US" dirty="0"/>
              <a:t>by default, </a:t>
            </a:r>
            <a:r>
              <a:rPr lang="en-US" b="1" dirty="0"/>
              <a:t>do not require</a:t>
            </a:r>
            <a:r>
              <a:rPr lang="en-US" dirty="0"/>
              <a:t> their </a:t>
            </a:r>
            <a:r>
              <a:rPr lang="en-US" dirty="0" smtClean="0"/>
              <a:t>documents</a:t>
            </a:r>
            <a:r>
              <a:rPr lang="en-US" dirty="0"/>
              <a:t> to have the same </a:t>
            </a:r>
            <a:r>
              <a:rPr lang="en-US" b="1" dirty="0"/>
              <a:t>schema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documents in a single collection do </a:t>
            </a:r>
            <a:r>
              <a:rPr lang="en-US" b="1" dirty="0"/>
              <a:t>not</a:t>
            </a:r>
            <a:r>
              <a:rPr lang="en-US" dirty="0"/>
              <a:t> need to have the same set of fields and the data type for a field can differ across documents within a collection</a:t>
            </a:r>
            <a:r>
              <a:rPr lang="en-US" dirty="0" smtClean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To change the structure of the documents in a collection, such as add new fields, remove existing fields, or change the field values to a new type, </a:t>
            </a:r>
            <a:r>
              <a:rPr lang="en-US" b="1" dirty="0"/>
              <a:t>update</a:t>
            </a:r>
            <a:r>
              <a:rPr lang="en-US" dirty="0"/>
              <a:t> the documents to the new structure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In practice, however, the documents in a collection share a similar structure, and you can enforce </a:t>
            </a:r>
            <a:r>
              <a:rPr lang="en-US" b="1" dirty="0" smtClean="0"/>
              <a:t>document validation rules</a:t>
            </a:r>
            <a:r>
              <a:rPr lang="en-US" dirty="0"/>
              <a:t> for a collection during update and insert operations.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727" y="1346200"/>
            <a:ext cx="6582585" cy="43325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22322"/>
          <a:stretch/>
        </p:blipFill>
        <p:spPr>
          <a:xfrm>
            <a:off x="6425310" y="1473200"/>
            <a:ext cx="5614290" cy="51706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32653" y="1409700"/>
            <a:ext cx="5608548" cy="5234146"/>
          </a:xfrm>
          <a:prstGeom prst="rect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44673" y="1409700"/>
            <a:ext cx="6406037" cy="4332514"/>
          </a:xfrm>
          <a:prstGeom prst="rect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0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Document structure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r>
              <a:rPr lang="en-US" dirty="0"/>
              <a:t>The key decision in designing data models for MongoDB applications revolves around the </a:t>
            </a:r>
            <a:r>
              <a:rPr lang="en-US" i="1" dirty="0"/>
              <a:t>structure</a:t>
            </a:r>
            <a:r>
              <a:rPr lang="en-US" dirty="0"/>
              <a:t> of documents and how the application represents </a:t>
            </a:r>
            <a:r>
              <a:rPr lang="en-US" b="1" dirty="0"/>
              <a:t>relationships</a:t>
            </a:r>
            <a:r>
              <a:rPr lang="en-US" dirty="0"/>
              <a:t> between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Embedded</a:t>
            </a:r>
            <a:r>
              <a:rPr lang="en-US" dirty="0"/>
              <a:t> documents capture </a:t>
            </a:r>
            <a:r>
              <a:rPr lang="en-US" i="1" dirty="0"/>
              <a:t>relationships</a:t>
            </a:r>
            <a:r>
              <a:rPr lang="en-US" dirty="0"/>
              <a:t> between data by storing related data in a single document structure. MongoDB documents make it possible to embed document structures in a field or array within a document. </a:t>
            </a:r>
            <a:endParaRPr lang="en-US" dirty="0" smtClean="0"/>
          </a:p>
          <a:p>
            <a:r>
              <a:rPr lang="en-US" dirty="0" smtClean="0"/>
              <a:t>These</a:t>
            </a:r>
            <a:r>
              <a:rPr lang="en-US" dirty="0"/>
              <a:t> </a:t>
            </a:r>
            <a:r>
              <a:rPr lang="en-US" b="1" dirty="0" err="1"/>
              <a:t>denormalized</a:t>
            </a:r>
            <a:r>
              <a:rPr lang="en-US" dirty="0"/>
              <a:t> data models allow applications to retrieve and manipulate related data in a single database operation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References</a:t>
            </a:r>
            <a:r>
              <a:rPr lang="en-US" dirty="0"/>
              <a:t> store the relationships between data by including </a:t>
            </a:r>
            <a:r>
              <a:rPr lang="en-US" b="1" dirty="0"/>
              <a:t>links</a:t>
            </a:r>
            <a:r>
              <a:rPr lang="en-US" dirty="0"/>
              <a:t> or </a:t>
            </a:r>
            <a:r>
              <a:rPr lang="en-US" i="1" dirty="0"/>
              <a:t>references</a:t>
            </a:r>
            <a:r>
              <a:rPr lang="en-US" dirty="0"/>
              <a:t> from one document to another. Applications can resolve these </a:t>
            </a:r>
            <a:r>
              <a:rPr lang="en-US" dirty="0" smtClean="0"/>
              <a:t>references</a:t>
            </a:r>
            <a:r>
              <a:rPr lang="en-US" dirty="0"/>
              <a:t> to access the related data. Broadly, these are </a:t>
            </a:r>
            <a:r>
              <a:rPr lang="en-US" i="1" dirty="0"/>
              <a:t>normalized</a:t>
            </a:r>
            <a:r>
              <a:rPr lang="en-US" dirty="0"/>
              <a:t> data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2174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Document structure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 smtClean="0"/>
          </a:p>
          <a:p>
            <a:r>
              <a:rPr lang="en-US" dirty="0"/>
              <a:t>The key decision in designing data models for MongoDB applications revolves around the </a:t>
            </a:r>
            <a:r>
              <a:rPr lang="en-US" i="1" dirty="0"/>
              <a:t>structure</a:t>
            </a:r>
            <a:r>
              <a:rPr lang="en-US" dirty="0"/>
              <a:t> of documents and how the application represents </a:t>
            </a:r>
            <a:r>
              <a:rPr lang="en-US" b="1" dirty="0"/>
              <a:t>relationships</a:t>
            </a:r>
            <a:r>
              <a:rPr lang="en-US" dirty="0"/>
              <a:t> between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Embedded</a:t>
            </a:r>
            <a:r>
              <a:rPr lang="en-US" dirty="0"/>
              <a:t> documents capture </a:t>
            </a:r>
            <a:r>
              <a:rPr lang="en-US" i="1" dirty="0"/>
              <a:t>relationships</a:t>
            </a:r>
            <a:r>
              <a:rPr lang="en-US" dirty="0"/>
              <a:t> between data by storing related data in a single document structure. MongoDB documents make it possible to embed document structures in a field or array within a document. </a:t>
            </a:r>
            <a:endParaRPr lang="en-US" dirty="0" smtClean="0"/>
          </a:p>
          <a:p>
            <a:r>
              <a:rPr lang="en-US" dirty="0" smtClean="0"/>
              <a:t>These</a:t>
            </a:r>
            <a:r>
              <a:rPr lang="en-US" dirty="0"/>
              <a:t> </a:t>
            </a:r>
            <a:r>
              <a:rPr lang="en-US" b="1" dirty="0" err="1"/>
              <a:t>denormalized</a:t>
            </a:r>
            <a:r>
              <a:rPr lang="en-US" dirty="0"/>
              <a:t> data models allow applications to retrieve and manipulate related data in a single database operation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References</a:t>
            </a:r>
            <a:r>
              <a:rPr lang="en-US" dirty="0"/>
              <a:t> store the relationships between data by including </a:t>
            </a:r>
            <a:r>
              <a:rPr lang="en-US" b="1" dirty="0"/>
              <a:t>links</a:t>
            </a:r>
            <a:r>
              <a:rPr lang="en-US" dirty="0"/>
              <a:t> or </a:t>
            </a:r>
            <a:r>
              <a:rPr lang="en-US" i="1" dirty="0"/>
              <a:t>references</a:t>
            </a:r>
            <a:r>
              <a:rPr lang="en-US" dirty="0"/>
              <a:t> from one document to another. Applications can resolve these </a:t>
            </a:r>
            <a:r>
              <a:rPr lang="en-US" dirty="0" smtClean="0"/>
              <a:t>references</a:t>
            </a:r>
            <a:r>
              <a:rPr lang="en-US" dirty="0"/>
              <a:t> to access the related data. Broadly, these are </a:t>
            </a:r>
            <a:r>
              <a:rPr lang="en-US" i="1" dirty="0"/>
              <a:t>normalized</a:t>
            </a:r>
            <a:r>
              <a:rPr lang="en-US" dirty="0"/>
              <a:t> data models.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40" y="1593085"/>
            <a:ext cx="9063026" cy="5067597"/>
          </a:xfrm>
          <a:prstGeom prst="rect">
            <a:avLst/>
          </a:prstGeom>
          <a:ln w="4762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7658125" y="1131420"/>
            <a:ext cx="304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documents</a:t>
            </a:r>
            <a:endParaRPr lang="fr-BE" sz="24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6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3029</Words>
  <Application>Microsoft Office PowerPoint</Application>
  <PresentationFormat>Grand écran</PresentationFormat>
  <Paragraphs>365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Agency FB</vt:lpstr>
      <vt:lpstr>Arial</vt:lpstr>
      <vt:lpstr>Calibri</vt:lpstr>
      <vt:lpstr>Calibri Light</vt:lpstr>
      <vt:lpstr>Courier New</vt:lpstr>
      <vt:lpstr>Maiandra GD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Loup Meurice</dc:creator>
  <cp:lastModifiedBy>Loup Meurice</cp:lastModifiedBy>
  <cp:revision>238</cp:revision>
  <dcterms:created xsi:type="dcterms:W3CDTF">2022-02-08T10:22:06Z</dcterms:created>
  <dcterms:modified xsi:type="dcterms:W3CDTF">2022-02-15T14:23:28Z</dcterms:modified>
</cp:coreProperties>
</file>