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3" r:id="rId23"/>
    <p:sldId id="282" r:id="rId24"/>
    <p:sldId id="295" r:id="rId25"/>
    <p:sldId id="296" r:id="rId26"/>
    <p:sldId id="284" r:id="rId27"/>
    <p:sldId id="291" r:id="rId28"/>
    <p:sldId id="286" r:id="rId29"/>
    <p:sldId id="285" r:id="rId30"/>
    <p:sldId id="287" r:id="rId31"/>
    <p:sldId id="292" r:id="rId32"/>
    <p:sldId id="288" r:id="rId33"/>
    <p:sldId id="289" r:id="rId34"/>
    <p:sldId id="294" r:id="rId35"/>
    <p:sldId id="290" r:id="rId36"/>
    <p:sldId id="297" r:id="rId37"/>
    <p:sldId id="262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D9D9D9"/>
    <a:srgbClr val="B4C6E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1" autoAdjust="0"/>
    <p:restoredTop sz="94660"/>
  </p:normalViewPr>
  <p:slideViewPr>
    <p:cSldViewPr snapToGrid="0">
      <p:cViewPr>
        <p:scale>
          <a:sx n="50" d="100"/>
          <a:sy n="50" d="100"/>
        </p:scale>
        <p:origin x="524" y="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16A0-6965-4495-A4F8-455168CB64CD}" type="datetimeFigureOut">
              <a:rPr lang="fr-BE" smtClean="0"/>
              <a:t>15-02-22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558D-F2CF-49BC-986C-C9CF667089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639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16A0-6965-4495-A4F8-455168CB64CD}" type="datetimeFigureOut">
              <a:rPr lang="fr-BE" smtClean="0"/>
              <a:t>15-02-22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558D-F2CF-49BC-986C-C9CF667089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015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16A0-6965-4495-A4F8-455168CB64CD}" type="datetimeFigureOut">
              <a:rPr lang="fr-BE" smtClean="0"/>
              <a:t>15-02-22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558D-F2CF-49BC-986C-C9CF667089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8340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16A0-6965-4495-A4F8-455168CB64CD}" type="datetimeFigureOut">
              <a:rPr lang="fr-BE" smtClean="0"/>
              <a:t>15-02-22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558D-F2CF-49BC-986C-C9CF667089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0587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16A0-6965-4495-A4F8-455168CB64CD}" type="datetimeFigureOut">
              <a:rPr lang="fr-BE" smtClean="0"/>
              <a:t>15-02-22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558D-F2CF-49BC-986C-C9CF667089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938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16A0-6965-4495-A4F8-455168CB64CD}" type="datetimeFigureOut">
              <a:rPr lang="fr-BE" smtClean="0"/>
              <a:t>15-02-22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558D-F2CF-49BC-986C-C9CF667089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3637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16A0-6965-4495-A4F8-455168CB64CD}" type="datetimeFigureOut">
              <a:rPr lang="fr-BE" smtClean="0"/>
              <a:t>15-02-22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558D-F2CF-49BC-986C-C9CF667089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976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16A0-6965-4495-A4F8-455168CB64CD}" type="datetimeFigureOut">
              <a:rPr lang="fr-BE" smtClean="0"/>
              <a:t>15-02-22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558D-F2CF-49BC-986C-C9CF667089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8312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16A0-6965-4495-A4F8-455168CB64CD}" type="datetimeFigureOut">
              <a:rPr lang="fr-BE" smtClean="0"/>
              <a:t>15-02-22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558D-F2CF-49BC-986C-C9CF667089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147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16A0-6965-4495-A4F8-455168CB64CD}" type="datetimeFigureOut">
              <a:rPr lang="fr-BE" smtClean="0"/>
              <a:t>15-02-22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558D-F2CF-49BC-986C-C9CF667089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4881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16A0-6965-4495-A4F8-455168CB64CD}" type="datetimeFigureOut">
              <a:rPr lang="fr-BE" smtClean="0"/>
              <a:t>15-02-22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558D-F2CF-49BC-986C-C9CF667089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646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516A0-6965-4495-A4F8-455168CB64CD}" type="datetimeFigureOut">
              <a:rPr lang="fr-BE" smtClean="0"/>
              <a:t>15-02-22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9558D-F2CF-49BC-986C-C9CF667089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6505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topics/sentinel" TargetMode="External"/><Relationship Id="rId2" Type="http://schemas.openxmlformats.org/officeDocument/2006/relationships/hyperlink" Target="https://redis.io/topics/cluster-tutor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dis.io/topics/persisten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Résultat de recherche d'images pour &quot;geometric shapes ar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304" y="3834827"/>
            <a:ext cx="4499992" cy="302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34296" y="3834827"/>
            <a:ext cx="5472608" cy="3312369"/>
          </a:xfrm>
          <a:prstGeom prst="rect">
            <a:avLst/>
          </a:prstGeom>
          <a:gradFill flip="none" rotWithShape="1">
            <a:gsLst>
              <a:gs pos="11000">
                <a:schemeClr val="bg1"/>
              </a:gs>
              <a:gs pos="94000">
                <a:schemeClr val="bg1">
                  <a:alpha val="0"/>
                </a:schemeClr>
              </a:gs>
              <a:gs pos="31000">
                <a:schemeClr val="bg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cxnSp>
        <p:nvCxnSpPr>
          <p:cNvPr id="6" name="Connecteur droit 5"/>
          <p:cNvCxnSpPr/>
          <p:nvPr/>
        </p:nvCxnSpPr>
        <p:spPr>
          <a:xfrm>
            <a:off x="0" y="3400334"/>
            <a:ext cx="12206296" cy="0"/>
          </a:xfrm>
          <a:prstGeom prst="line">
            <a:avLst/>
          </a:prstGeom>
          <a:ln w="22225">
            <a:gradFill flip="none" rotWithShape="1">
              <a:gsLst>
                <a:gs pos="0">
                  <a:schemeClr val="tx1"/>
                </a:gs>
                <a:gs pos="12000">
                  <a:schemeClr val="tx1">
                    <a:lumMod val="65000"/>
                    <a:lumOff val="35000"/>
                  </a:schemeClr>
                </a:gs>
                <a:gs pos="97500">
                  <a:schemeClr val="bg1"/>
                </a:gs>
                <a:gs pos="30000">
                  <a:schemeClr val="bg2">
                    <a:lumMod val="9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13"/>
          <p:cNvSpPr txBox="1"/>
          <p:nvPr/>
        </p:nvSpPr>
        <p:spPr>
          <a:xfrm>
            <a:off x="583696" y="2611898"/>
            <a:ext cx="7849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4000" b="1" dirty="0" smtClean="0">
                <a:solidFill>
                  <a:srgbClr val="8989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Introduction to Redis</a:t>
            </a:r>
            <a:endParaRPr lang="fr-FR" sz="4000" b="1" dirty="0">
              <a:solidFill>
                <a:srgbClr val="8989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iandra GD" panose="020E0502030308020204" pitchFamily="34" charset="0"/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583696" y="3400333"/>
            <a:ext cx="632879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B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Loup Meurice</a:t>
            </a:r>
            <a:endParaRPr lang="en-GB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8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and the CAP </a:t>
            </a:r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55315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 smtClean="0"/>
              <a:t>Availability</a:t>
            </a:r>
            <a:r>
              <a:rPr lang="fr-BE" sz="2400" b="1" dirty="0" smtClean="0"/>
              <a:t> </a:t>
            </a:r>
            <a:r>
              <a:rPr lang="fr-BE" sz="2400" b="1" dirty="0" err="1" smtClean="0"/>
              <a:t>problem</a:t>
            </a:r>
            <a:r>
              <a:rPr lang="fr-BE" sz="2400" b="1" dirty="0" smtClean="0"/>
              <a:t> due to partition</a:t>
            </a:r>
          </a:p>
          <a:p>
            <a:endParaRPr lang="fr-BE" sz="2400" b="1" dirty="0" smtClean="0"/>
          </a:p>
          <a:p>
            <a:endParaRPr lang="fr-BE" sz="2400" b="1" dirty="0"/>
          </a:p>
          <a:p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122479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and the CAP </a:t>
            </a:r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55315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 smtClean="0"/>
              <a:t>Availability</a:t>
            </a:r>
            <a:r>
              <a:rPr lang="fr-BE" sz="2400" b="1" dirty="0" smtClean="0"/>
              <a:t> </a:t>
            </a:r>
            <a:r>
              <a:rPr lang="fr-BE" sz="2400" b="1" dirty="0" err="1" smtClean="0"/>
              <a:t>problem</a:t>
            </a:r>
            <a:r>
              <a:rPr lang="fr-BE" sz="2400" b="1" dirty="0" smtClean="0"/>
              <a:t> due to partition</a:t>
            </a:r>
          </a:p>
          <a:p>
            <a:endParaRPr lang="fr-BE" sz="2400" b="1" dirty="0" smtClean="0"/>
          </a:p>
          <a:p>
            <a:endParaRPr lang="fr-BE" sz="2400" b="1" dirty="0"/>
          </a:p>
          <a:p>
            <a:r>
              <a:rPr lang="en-US" dirty="0"/>
              <a:t>In this system the original state was that </a:t>
            </a:r>
            <a:r>
              <a:rPr lang="en-US" dirty="0" smtClean="0"/>
              <a:t>A </a:t>
            </a:r>
            <a:r>
              <a:rPr lang="en-US" dirty="0"/>
              <a:t>was the master, while </a:t>
            </a:r>
            <a:r>
              <a:rPr lang="en-US" dirty="0" smtClean="0"/>
              <a:t>A1 </a:t>
            </a:r>
            <a:r>
              <a:rPr lang="en-US" dirty="0"/>
              <a:t>and </a:t>
            </a:r>
            <a:r>
              <a:rPr lang="en-US" dirty="0" smtClean="0"/>
              <a:t>A2 </a:t>
            </a:r>
            <a:r>
              <a:rPr lang="en-US" dirty="0"/>
              <a:t>were </a:t>
            </a:r>
            <a:r>
              <a:rPr lang="en-US" dirty="0" smtClean="0"/>
              <a:t>replicas.</a:t>
            </a:r>
          </a:p>
          <a:p>
            <a:endParaRPr lang="en-US" dirty="0"/>
          </a:p>
          <a:p>
            <a:r>
              <a:rPr lang="en-US" dirty="0" smtClean="0"/>
              <a:t>Client 1 connects and queries master A.</a:t>
            </a:r>
            <a:br>
              <a:rPr lang="en-US" dirty="0" smtClean="0"/>
            </a:br>
            <a:r>
              <a:rPr lang="en-US" dirty="0" smtClean="0"/>
              <a:t>Client 2 connects and queries slave A2 which automatically redirects to the master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fr-BE" sz="2400" dirty="0"/>
          </a:p>
        </p:txBody>
      </p:sp>
      <p:sp>
        <p:nvSpPr>
          <p:cNvPr id="21" name="Ellipse 20"/>
          <p:cNvSpPr>
            <a:spLocks noChangeAspect="1"/>
          </p:cNvSpPr>
          <p:nvPr/>
        </p:nvSpPr>
        <p:spPr>
          <a:xfrm>
            <a:off x="6763857" y="1337131"/>
            <a:ext cx="4827783" cy="4826318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" name="Ellipse 23"/>
          <p:cNvSpPr/>
          <p:nvPr/>
        </p:nvSpPr>
        <p:spPr>
          <a:xfrm>
            <a:off x="8481888" y="1796204"/>
            <a:ext cx="1391725" cy="1393200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A</a:t>
            </a:r>
            <a:endParaRPr lang="fr-BE" dirty="0"/>
          </a:p>
        </p:txBody>
      </p:sp>
      <p:sp>
        <p:nvSpPr>
          <p:cNvPr id="8" name="Ellipse 7"/>
          <p:cNvSpPr/>
          <p:nvPr/>
        </p:nvSpPr>
        <p:spPr>
          <a:xfrm>
            <a:off x="7391859" y="3903610"/>
            <a:ext cx="1391725" cy="139320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A1</a:t>
            </a:r>
            <a:endParaRPr lang="fr-BE" dirty="0"/>
          </a:p>
        </p:txBody>
      </p:sp>
      <p:sp>
        <p:nvSpPr>
          <p:cNvPr id="9" name="Ellipse 8"/>
          <p:cNvSpPr/>
          <p:nvPr/>
        </p:nvSpPr>
        <p:spPr>
          <a:xfrm>
            <a:off x="9589969" y="3903610"/>
            <a:ext cx="1391725" cy="139320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A2</a:t>
            </a:r>
            <a:endParaRPr lang="fr-BE" dirty="0"/>
          </a:p>
        </p:txBody>
      </p:sp>
      <p:cxnSp>
        <p:nvCxnSpPr>
          <p:cNvPr id="5" name="Connecteur droit 4"/>
          <p:cNvCxnSpPr>
            <a:stCxn id="26" idx="2"/>
            <a:endCxn id="8" idx="7"/>
          </p:cNvCxnSpPr>
          <p:nvPr/>
        </p:nvCxnSpPr>
        <p:spPr>
          <a:xfrm flipH="1">
            <a:off x="8579771" y="3639113"/>
            <a:ext cx="494741" cy="468526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26" idx="6"/>
            <a:endCxn id="9" idx="1"/>
          </p:cNvCxnSpPr>
          <p:nvPr/>
        </p:nvCxnSpPr>
        <p:spPr>
          <a:xfrm>
            <a:off x="9277712" y="3639113"/>
            <a:ext cx="516070" cy="468526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24" idx="4"/>
            <a:endCxn id="26" idx="0"/>
          </p:cNvCxnSpPr>
          <p:nvPr/>
        </p:nvCxnSpPr>
        <p:spPr>
          <a:xfrm flipH="1">
            <a:off x="9176112" y="3189404"/>
            <a:ext cx="1639" cy="343876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9074512" y="3533280"/>
            <a:ext cx="203200" cy="211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Rectangle à coins arrondis 2"/>
          <p:cNvSpPr/>
          <p:nvPr/>
        </p:nvSpPr>
        <p:spPr>
          <a:xfrm>
            <a:off x="8240545" y="420700"/>
            <a:ext cx="1871133" cy="651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Client 1</a:t>
            </a:r>
            <a:endParaRPr lang="fr-BE" b="1" dirty="0"/>
          </a:p>
        </p:txBody>
      </p:sp>
      <p:cxnSp>
        <p:nvCxnSpPr>
          <p:cNvPr id="7" name="Connecteur droit avec flèche 6"/>
          <p:cNvCxnSpPr>
            <a:stCxn id="3" idx="2"/>
            <a:endCxn id="24" idx="0"/>
          </p:cNvCxnSpPr>
          <p:nvPr/>
        </p:nvCxnSpPr>
        <p:spPr>
          <a:xfrm>
            <a:off x="9176112" y="1072634"/>
            <a:ext cx="1639" cy="7235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10235964" y="6101979"/>
            <a:ext cx="1871133" cy="651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Client 2</a:t>
            </a:r>
            <a:endParaRPr lang="fr-BE" b="1" dirty="0"/>
          </a:p>
        </p:txBody>
      </p:sp>
      <p:cxnSp>
        <p:nvCxnSpPr>
          <p:cNvPr id="19" name="Connecteur droit avec flèche 18"/>
          <p:cNvCxnSpPr>
            <a:stCxn id="18" idx="0"/>
          </p:cNvCxnSpPr>
          <p:nvPr/>
        </p:nvCxnSpPr>
        <p:spPr>
          <a:xfrm flipH="1" flipV="1">
            <a:off x="10501615" y="5190067"/>
            <a:ext cx="669916" cy="9119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44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and the CAP </a:t>
            </a:r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5531542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 smtClean="0"/>
              <a:t>Availability</a:t>
            </a:r>
            <a:r>
              <a:rPr lang="fr-BE" sz="2400" b="1" dirty="0" smtClean="0"/>
              <a:t> </a:t>
            </a:r>
            <a:r>
              <a:rPr lang="fr-BE" sz="2400" b="1" dirty="0" err="1" smtClean="0"/>
              <a:t>problem</a:t>
            </a:r>
            <a:r>
              <a:rPr lang="fr-BE" sz="2400" b="1" dirty="0" smtClean="0"/>
              <a:t> due to partition</a:t>
            </a:r>
          </a:p>
          <a:p>
            <a:endParaRPr lang="fr-BE" sz="2400" b="1" dirty="0" smtClean="0"/>
          </a:p>
          <a:p>
            <a:endParaRPr lang="fr-BE" sz="2400" b="1" dirty="0"/>
          </a:p>
          <a:p>
            <a:r>
              <a:rPr lang="en-US" dirty="0"/>
              <a:t>In this system the original state was that </a:t>
            </a:r>
            <a:r>
              <a:rPr lang="en-US" dirty="0" smtClean="0"/>
              <a:t>A </a:t>
            </a:r>
            <a:r>
              <a:rPr lang="en-US" dirty="0"/>
              <a:t>was the master, while </a:t>
            </a:r>
            <a:r>
              <a:rPr lang="en-US" dirty="0" smtClean="0"/>
              <a:t>A1 </a:t>
            </a:r>
            <a:r>
              <a:rPr lang="en-US" dirty="0"/>
              <a:t>and </a:t>
            </a:r>
            <a:r>
              <a:rPr lang="en-US" dirty="0" smtClean="0"/>
              <a:t>A2 </a:t>
            </a:r>
            <a:r>
              <a:rPr lang="en-US" dirty="0"/>
              <a:t>were </a:t>
            </a:r>
            <a:r>
              <a:rPr lang="en-US" dirty="0" smtClean="0"/>
              <a:t>replicas.</a:t>
            </a:r>
          </a:p>
          <a:p>
            <a:endParaRPr lang="en-US" dirty="0"/>
          </a:p>
          <a:p>
            <a:r>
              <a:rPr lang="en-US" dirty="0" smtClean="0"/>
              <a:t>Client 1 connects and queries master A.</a:t>
            </a:r>
            <a:br>
              <a:rPr lang="en-US" dirty="0" smtClean="0"/>
            </a:br>
            <a:r>
              <a:rPr lang="en-US" dirty="0" smtClean="0"/>
              <a:t>Client 2 connects and queries slave A2 which automatically redirects to the master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partition occurred </a:t>
            </a:r>
            <a:r>
              <a:rPr lang="en-US" b="1" dirty="0" smtClean="0"/>
              <a:t>isolating</a:t>
            </a:r>
            <a:r>
              <a:rPr lang="en-US" dirty="0" smtClean="0"/>
              <a:t> the old master. Client 1 can continue to query A but A1 and A2 cannot communicate with the master.</a:t>
            </a:r>
            <a:br>
              <a:rPr lang="en-US" dirty="0" smtClean="0"/>
            </a:br>
            <a:endParaRPr lang="fr-BE" sz="2400" dirty="0" smtClean="0"/>
          </a:p>
          <a:p>
            <a:r>
              <a:rPr lang="en-US" dirty="0" smtClean="0"/>
              <a:t>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fr-BE" sz="2400" dirty="0"/>
          </a:p>
        </p:txBody>
      </p:sp>
      <p:sp>
        <p:nvSpPr>
          <p:cNvPr id="21" name="Ellipse 20"/>
          <p:cNvSpPr>
            <a:spLocks noChangeAspect="1"/>
          </p:cNvSpPr>
          <p:nvPr/>
        </p:nvSpPr>
        <p:spPr>
          <a:xfrm>
            <a:off x="6763857" y="1337131"/>
            <a:ext cx="4827783" cy="4826318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" name="Ellipse 23"/>
          <p:cNvSpPr/>
          <p:nvPr/>
        </p:nvSpPr>
        <p:spPr>
          <a:xfrm>
            <a:off x="8481888" y="1796204"/>
            <a:ext cx="1391725" cy="1393200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A</a:t>
            </a:r>
            <a:endParaRPr lang="fr-BE" dirty="0"/>
          </a:p>
        </p:txBody>
      </p:sp>
      <p:sp>
        <p:nvSpPr>
          <p:cNvPr id="8" name="Ellipse 7"/>
          <p:cNvSpPr/>
          <p:nvPr/>
        </p:nvSpPr>
        <p:spPr>
          <a:xfrm>
            <a:off x="7391859" y="3903610"/>
            <a:ext cx="1391725" cy="139320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A1</a:t>
            </a:r>
            <a:endParaRPr lang="fr-BE" dirty="0"/>
          </a:p>
        </p:txBody>
      </p:sp>
      <p:sp>
        <p:nvSpPr>
          <p:cNvPr id="9" name="Ellipse 8"/>
          <p:cNvSpPr/>
          <p:nvPr/>
        </p:nvSpPr>
        <p:spPr>
          <a:xfrm>
            <a:off x="9589969" y="3903610"/>
            <a:ext cx="1391725" cy="139320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A2</a:t>
            </a:r>
            <a:endParaRPr lang="fr-BE" dirty="0"/>
          </a:p>
        </p:txBody>
      </p:sp>
      <p:cxnSp>
        <p:nvCxnSpPr>
          <p:cNvPr id="5" name="Connecteur droit 4"/>
          <p:cNvCxnSpPr>
            <a:stCxn id="26" idx="2"/>
            <a:endCxn id="8" idx="7"/>
          </p:cNvCxnSpPr>
          <p:nvPr/>
        </p:nvCxnSpPr>
        <p:spPr>
          <a:xfrm flipH="1">
            <a:off x="8579771" y="3639113"/>
            <a:ext cx="494741" cy="468526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26" idx="6"/>
            <a:endCxn id="9" idx="1"/>
          </p:cNvCxnSpPr>
          <p:nvPr/>
        </p:nvCxnSpPr>
        <p:spPr>
          <a:xfrm>
            <a:off x="9277712" y="3639113"/>
            <a:ext cx="516070" cy="468526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24" idx="4"/>
            <a:endCxn id="26" idx="0"/>
          </p:cNvCxnSpPr>
          <p:nvPr/>
        </p:nvCxnSpPr>
        <p:spPr>
          <a:xfrm flipH="1">
            <a:off x="9176112" y="3189404"/>
            <a:ext cx="1639" cy="343876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9074512" y="3533280"/>
            <a:ext cx="203200" cy="211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Rectangle à coins arrondis 2"/>
          <p:cNvSpPr/>
          <p:nvPr/>
        </p:nvSpPr>
        <p:spPr>
          <a:xfrm>
            <a:off x="8240545" y="420700"/>
            <a:ext cx="1871133" cy="651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Client 1</a:t>
            </a:r>
            <a:endParaRPr lang="fr-BE" b="1" dirty="0"/>
          </a:p>
        </p:txBody>
      </p:sp>
      <p:cxnSp>
        <p:nvCxnSpPr>
          <p:cNvPr id="7" name="Connecteur droit avec flèche 6"/>
          <p:cNvCxnSpPr>
            <a:stCxn id="3" idx="2"/>
            <a:endCxn id="24" idx="0"/>
          </p:cNvCxnSpPr>
          <p:nvPr/>
        </p:nvCxnSpPr>
        <p:spPr>
          <a:xfrm>
            <a:off x="9176112" y="1072634"/>
            <a:ext cx="1639" cy="7235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10235964" y="6101979"/>
            <a:ext cx="1871133" cy="651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Client 2</a:t>
            </a:r>
            <a:endParaRPr lang="fr-BE" b="1" dirty="0"/>
          </a:p>
        </p:txBody>
      </p:sp>
      <p:cxnSp>
        <p:nvCxnSpPr>
          <p:cNvPr id="19" name="Connecteur droit avec flèche 18"/>
          <p:cNvCxnSpPr>
            <a:stCxn id="18" idx="0"/>
          </p:cNvCxnSpPr>
          <p:nvPr/>
        </p:nvCxnSpPr>
        <p:spPr>
          <a:xfrm flipH="1" flipV="1">
            <a:off x="10501615" y="5190067"/>
            <a:ext cx="669916" cy="9119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ication 15"/>
          <p:cNvSpPr/>
          <p:nvPr/>
        </p:nvSpPr>
        <p:spPr>
          <a:xfrm>
            <a:off x="8952512" y="3120478"/>
            <a:ext cx="447197" cy="50054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29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and the CAP </a:t>
            </a:r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5531542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 smtClean="0"/>
              <a:t>Availability</a:t>
            </a:r>
            <a:r>
              <a:rPr lang="fr-BE" sz="2400" b="1" dirty="0" smtClean="0"/>
              <a:t> </a:t>
            </a:r>
            <a:r>
              <a:rPr lang="fr-BE" sz="2400" b="1" dirty="0" err="1" smtClean="0"/>
              <a:t>problem</a:t>
            </a:r>
            <a:r>
              <a:rPr lang="fr-BE" sz="2400" b="1" dirty="0" smtClean="0"/>
              <a:t> due to partition</a:t>
            </a:r>
          </a:p>
          <a:p>
            <a:endParaRPr lang="fr-BE" sz="2400" b="1" dirty="0" smtClean="0"/>
          </a:p>
          <a:p>
            <a:endParaRPr lang="fr-BE" sz="2400" b="1" dirty="0"/>
          </a:p>
          <a:p>
            <a:r>
              <a:rPr lang="en-US" dirty="0"/>
              <a:t>In this system the original state was that </a:t>
            </a:r>
            <a:r>
              <a:rPr lang="en-US" dirty="0" smtClean="0"/>
              <a:t>A </a:t>
            </a:r>
            <a:r>
              <a:rPr lang="en-US" dirty="0"/>
              <a:t>was the master, while </a:t>
            </a:r>
            <a:r>
              <a:rPr lang="en-US" dirty="0" smtClean="0"/>
              <a:t>A1 </a:t>
            </a:r>
            <a:r>
              <a:rPr lang="en-US" dirty="0"/>
              <a:t>and </a:t>
            </a:r>
            <a:r>
              <a:rPr lang="en-US" dirty="0" smtClean="0"/>
              <a:t>A2 </a:t>
            </a:r>
            <a:r>
              <a:rPr lang="en-US" dirty="0"/>
              <a:t>were </a:t>
            </a:r>
            <a:r>
              <a:rPr lang="en-US" dirty="0" smtClean="0"/>
              <a:t>replicas.</a:t>
            </a:r>
          </a:p>
          <a:p>
            <a:endParaRPr lang="en-US" dirty="0"/>
          </a:p>
          <a:p>
            <a:r>
              <a:rPr lang="en-US" dirty="0" smtClean="0"/>
              <a:t>Client 1 connects and queries master A.</a:t>
            </a:r>
            <a:br>
              <a:rPr lang="en-US" dirty="0" smtClean="0"/>
            </a:br>
            <a:r>
              <a:rPr lang="en-US" dirty="0" smtClean="0"/>
              <a:t>Client 2 connects and queries slave A2 which automatically redirects to the master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partition occurred </a:t>
            </a:r>
            <a:r>
              <a:rPr lang="en-US" b="1" dirty="0" smtClean="0"/>
              <a:t>isolating</a:t>
            </a:r>
            <a:r>
              <a:rPr lang="en-US" dirty="0" smtClean="0"/>
              <a:t> the old master. Client 1 can continue to query A but A1 and A2 cannot communicate with the master.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this replication strategy, A2 is promoted as new master, and A1 as its slave. Client2 continues to query A2 and is no more redirected to A.</a:t>
            </a:r>
            <a:br>
              <a:rPr lang="en-US" dirty="0" smtClean="0"/>
            </a:br>
            <a:endParaRPr lang="fr-BE" sz="2400" dirty="0" smtClean="0"/>
          </a:p>
          <a:p>
            <a:r>
              <a:rPr lang="en-US" dirty="0" smtClean="0"/>
              <a:t>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fr-BE" sz="2400" dirty="0"/>
          </a:p>
        </p:txBody>
      </p:sp>
      <p:sp>
        <p:nvSpPr>
          <p:cNvPr id="21" name="Ellipse 20"/>
          <p:cNvSpPr>
            <a:spLocks noChangeAspect="1"/>
          </p:cNvSpPr>
          <p:nvPr/>
        </p:nvSpPr>
        <p:spPr>
          <a:xfrm>
            <a:off x="6763857" y="1337131"/>
            <a:ext cx="4827783" cy="4826318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" name="Ellipse 23"/>
          <p:cNvSpPr/>
          <p:nvPr/>
        </p:nvSpPr>
        <p:spPr>
          <a:xfrm>
            <a:off x="8481888" y="1796204"/>
            <a:ext cx="1391725" cy="1393200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A</a:t>
            </a:r>
            <a:endParaRPr lang="fr-BE" dirty="0"/>
          </a:p>
        </p:txBody>
      </p:sp>
      <p:sp>
        <p:nvSpPr>
          <p:cNvPr id="8" name="Ellipse 7"/>
          <p:cNvSpPr/>
          <p:nvPr/>
        </p:nvSpPr>
        <p:spPr>
          <a:xfrm>
            <a:off x="7391859" y="3903610"/>
            <a:ext cx="1391725" cy="139320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A1</a:t>
            </a:r>
            <a:endParaRPr lang="fr-BE" dirty="0"/>
          </a:p>
        </p:txBody>
      </p:sp>
      <p:sp>
        <p:nvSpPr>
          <p:cNvPr id="9" name="Ellipse 8"/>
          <p:cNvSpPr/>
          <p:nvPr/>
        </p:nvSpPr>
        <p:spPr>
          <a:xfrm>
            <a:off x="9589969" y="3903610"/>
            <a:ext cx="1391725" cy="1393200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A2</a:t>
            </a:r>
            <a:endParaRPr lang="fr-BE" dirty="0"/>
          </a:p>
        </p:txBody>
      </p:sp>
      <p:cxnSp>
        <p:nvCxnSpPr>
          <p:cNvPr id="5" name="Connecteur droit 4"/>
          <p:cNvCxnSpPr>
            <a:stCxn id="26" idx="2"/>
            <a:endCxn id="8" idx="6"/>
          </p:cNvCxnSpPr>
          <p:nvPr/>
        </p:nvCxnSpPr>
        <p:spPr>
          <a:xfrm flipH="1">
            <a:off x="8783584" y="4600210"/>
            <a:ext cx="301592" cy="0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26" idx="6"/>
            <a:endCxn id="9" idx="2"/>
          </p:cNvCxnSpPr>
          <p:nvPr/>
        </p:nvCxnSpPr>
        <p:spPr>
          <a:xfrm>
            <a:off x="9288376" y="4600210"/>
            <a:ext cx="301593" cy="0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24" idx="4"/>
            <a:endCxn id="26" idx="0"/>
          </p:cNvCxnSpPr>
          <p:nvPr/>
        </p:nvCxnSpPr>
        <p:spPr>
          <a:xfrm flipH="1">
            <a:off x="9176112" y="3189404"/>
            <a:ext cx="1639" cy="343876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9085176" y="4494377"/>
            <a:ext cx="203200" cy="211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Rectangle à coins arrondis 2"/>
          <p:cNvSpPr/>
          <p:nvPr/>
        </p:nvSpPr>
        <p:spPr>
          <a:xfrm>
            <a:off x="8240545" y="420700"/>
            <a:ext cx="1871133" cy="651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Client 1</a:t>
            </a:r>
            <a:endParaRPr lang="fr-BE" b="1" dirty="0"/>
          </a:p>
        </p:txBody>
      </p:sp>
      <p:cxnSp>
        <p:nvCxnSpPr>
          <p:cNvPr id="7" name="Connecteur droit avec flèche 6"/>
          <p:cNvCxnSpPr>
            <a:stCxn id="3" idx="2"/>
            <a:endCxn id="24" idx="0"/>
          </p:cNvCxnSpPr>
          <p:nvPr/>
        </p:nvCxnSpPr>
        <p:spPr>
          <a:xfrm>
            <a:off x="9176112" y="1072634"/>
            <a:ext cx="1639" cy="7235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10235964" y="6101979"/>
            <a:ext cx="1871133" cy="651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Client 2</a:t>
            </a:r>
            <a:endParaRPr lang="fr-BE" b="1" dirty="0"/>
          </a:p>
        </p:txBody>
      </p:sp>
      <p:cxnSp>
        <p:nvCxnSpPr>
          <p:cNvPr id="19" name="Connecteur droit avec flèche 18"/>
          <p:cNvCxnSpPr>
            <a:stCxn id="18" idx="0"/>
          </p:cNvCxnSpPr>
          <p:nvPr/>
        </p:nvCxnSpPr>
        <p:spPr>
          <a:xfrm flipH="1" flipV="1">
            <a:off x="10501615" y="5190067"/>
            <a:ext cx="669916" cy="9119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ication 15"/>
          <p:cNvSpPr/>
          <p:nvPr/>
        </p:nvSpPr>
        <p:spPr>
          <a:xfrm>
            <a:off x="8952512" y="3120478"/>
            <a:ext cx="447197" cy="50054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013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and the CAP </a:t>
            </a:r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54370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 smtClean="0"/>
              <a:t>Availability</a:t>
            </a:r>
            <a:r>
              <a:rPr lang="fr-BE" sz="2400" b="1" dirty="0" smtClean="0"/>
              <a:t> </a:t>
            </a:r>
            <a:r>
              <a:rPr lang="fr-BE" sz="2400" b="1" dirty="0" err="1" smtClean="0"/>
              <a:t>problem</a:t>
            </a:r>
            <a:r>
              <a:rPr lang="fr-BE" sz="2400" b="1" dirty="0" smtClean="0"/>
              <a:t> due to partition</a:t>
            </a:r>
          </a:p>
          <a:p>
            <a:endParaRPr lang="fr-BE" sz="2400" b="1" dirty="0" smtClean="0"/>
          </a:p>
          <a:p>
            <a:endParaRPr lang="fr-BE" sz="2400" b="1" dirty="0"/>
          </a:p>
          <a:p>
            <a:r>
              <a:rPr lang="en-US" dirty="0" smtClean="0"/>
              <a:t>After a few seconds, Node A will notice its isolation and become unavailable .</a:t>
            </a:r>
            <a:br>
              <a:rPr lang="en-US" dirty="0" smtClean="0"/>
            </a:br>
            <a:r>
              <a:rPr lang="en-US" dirty="0" smtClean="0"/>
              <a:t>Client 1 cannot access the data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b="1" dirty="0" smtClean="0">
                <a:sym typeface="Wingdings" panose="05000000000000000000" pitchFamily="2" charset="2"/>
              </a:rPr>
              <a:t>unavailability</a:t>
            </a:r>
            <a:r>
              <a:rPr lang="en-US" dirty="0" smtClean="0"/>
              <a:t/>
            </a:r>
            <a:br>
              <a:rPr lang="en-US" dirty="0" smtClean="0"/>
            </a:br>
            <a:endParaRPr lang="fr-BE" sz="2400" dirty="0" smtClean="0"/>
          </a:p>
          <a:p>
            <a:r>
              <a:rPr lang="en-US" dirty="0" smtClean="0"/>
              <a:t>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fr-BE" sz="2400" dirty="0"/>
          </a:p>
        </p:txBody>
      </p:sp>
      <p:sp>
        <p:nvSpPr>
          <p:cNvPr id="21" name="Ellipse 20"/>
          <p:cNvSpPr>
            <a:spLocks noChangeAspect="1"/>
          </p:cNvSpPr>
          <p:nvPr/>
        </p:nvSpPr>
        <p:spPr>
          <a:xfrm>
            <a:off x="6763857" y="1337131"/>
            <a:ext cx="4827783" cy="4826318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" name="Ellipse 23"/>
          <p:cNvSpPr/>
          <p:nvPr/>
        </p:nvSpPr>
        <p:spPr>
          <a:xfrm>
            <a:off x="8481888" y="1796204"/>
            <a:ext cx="1391725" cy="1393200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A</a:t>
            </a:r>
            <a:endParaRPr lang="fr-BE" dirty="0"/>
          </a:p>
        </p:txBody>
      </p:sp>
      <p:sp>
        <p:nvSpPr>
          <p:cNvPr id="8" name="Ellipse 7"/>
          <p:cNvSpPr/>
          <p:nvPr/>
        </p:nvSpPr>
        <p:spPr>
          <a:xfrm>
            <a:off x="7391859" y="3903610"/>
            <a:ext cx="1391725" cy="139320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A1</a:t>
            </a:r>
            <a:endParaRPr lang="fr-BE" dirty="0"/>
          </a:p>
        </p:txBody>
      </p:sp>
      <p:sp>
        <p:nvSpPr>
          <p:cNvPr id="9" name="Ellipse 8"/>
          <p:cNvSpPr/>
          <p:nvPr/>
        </p:nvSpPr>
        <p:spPr>
          <a:xfrm>
            <a:off x="9589969" y="3903610"/>
            <a:ext cx="1391725" cy="1393200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A2</a:t>
            </a:r>
            <a:endParaRPr lang="fr-BE" dirty="0"/>
          </a:p>
        </p:txBody>
      </p:sp>
      <p:cxnSp>
        <p:nvCxnSpPr>
          <p:cNvPr id="5" name="Connecteur droit 4"/>
          <p:cNvCxnSpPr>
            <a:stCxn id="26" idx="2"/>
            <a:endCxn id="8" idx="6"/>
          </p:cNvCxnSpPr>
          <p:nvPr/>
        </p:nvCxnSpPr>
        <p:spPr>
          <a:xfrm flipH="1">
            <a:off x="8783584" y="4600210"/>
            <a:ext cx="301592" cy="0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26" idx="6"/>
            <a:endCxn id="9" idx="2"/>
          </p:cNvCxnSpPr>
          <p:nvPr/>
        </p:nvCxnSpPr>
        <p:spPr>
          <a:xfrm>
            <a:off x="9288376" y="4600210"/>
            <a:ext cx="301593" cy="0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9085176" y="4494377"/>
            <a:ext cx="203200" cy="211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Rectangle à coins arrondis 2"/>
          <p:cNvSpPr/>
          <p:nvPr/>
        </p:nvSpPr>
        <p:spPr>
          <a:xfrm>
            <a:off x="8240545" y="420700"/>
            <a:ext cx="1871133" cy="651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Client 1</a:t>
            </a:r>
            <a:endParaRPr lang="fr-BE" b="1" dirty="0"/>
          </a:p>
        </p:txBody>
      </p:sp>
      <p:cxnSp>
        <p:nvCxnSpPr>
          <p:cNvPr id="7" name="Connecteur droit avec flèche 6"/>
          <p:cNvCxnSpPr>
            <a:stCxn id="3" idx="2"/>
            <a:endCxn id="24" idx="0"/>
          </p:cNvCxnSpPr>
          <p:nvPr/>
        </p:nvCxnSpPr>
        <p:spPr>
          <a:xfrm>
            <a:off x="9176112" y="1072634"/>
            <a:ext cx="1639" cy="7235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10235964" y="6101979"/>
            <a:ext cx="1871133" cy="651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Client 2</a:t>
            </a:r>
            <a:endParaRPr lang="fr-BE" b="1" dirty="0"/>
          </a:p>
        </p:txBody>
      </p:sp>
      <p:cxnSp>
        <p:nvCxnSpPr>
          <p:cNvPr id="19" name="Connecteur droit avec flèche 18"/>
          <p:cNvCxnSpPr>
            <a:stCxn id="18" idx="0"/>
          </p:cNvCxnSpPr>
          <p:nvPr/>
        </p:nvCxnSpPr>
        <p:spPr>
          <a:xfrm flipH="1" flipV="1">
            <a:off x="10501615" y="5190067"/>
            <a:ext cx="669916" cy="9119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ication 15"/>
          <p:cNvSpPr/>
          <p:nvPr/>
        </p:nvSpPr>
        <p:spPr>
          <a:xfrm>
            <a:off x="8952512" y="1105054"/>
            <a:ext cx="447197" cy="50054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Multiplication 19"/>
          <p:cNvSpPr/>
          <p:nvPr/>
        </p:nvSpPr>
        <p:spPr>
          <a:xfrm>
            <a:off x="8670246" y="1883201"/>
            <a:ext cx="1033059" cy="108956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" name="Multiplication 21"/>
          <p:cNvSpPr/>
          <p:nvPr/>
        </p:nvSpPr>
        <p:spPr>
          <a:xfrm>
            <a:off x="8952512" y="3120478"/>
            <a:ext cx="447197" cy="50054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067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and the CAP </a:t>
            </a:r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543705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 smtClean="0"/>
              <a:t>Availability</a:t>
            </a:r>
            <a:r>
              <a:rPr lang="fr-BE" sz="2400" b="1" dirty="0" smtClean="0"/>
              <a:t> </a:t>
            </a:r>
            <a:r>
              <a:rPr lang="fr-BE" sz="2400" b="1" dirty="0" err="1" smtClean="0"/>
              <a:t>problem</a:t>
            </a:r>
            <a:r>
              <a:rPr lang="fr-BE" sz="2400" b="1" dirty="0" smtClean="0"/>
              <a:t> due to partition</a:t>
            </a:r>
          </a:p>
          <a:p>
            <a:endParaRPr lang="fr-BE" sz="2400" b="1" dirty="0" smtClean="0"/>
          </a:p>
          <a:p>
            <a:endParaRPr lang="fr-BE" sz="2400" b="1" dirty="0"/>
          </a:p>
          <a:p>
            <a:r>
              <a:rPr lang="en-US" dirty="0" smtClean="0"/>
              <a:t>After a few seconds, Node A will notice its isolation and become unavailable .</a:t>
            </a:r>
            <a:br>
              <a:rPr lang="en-US" dirty="0" smtClean="0"/>
            </a:br>
            <a:r>
              <a:rPr lang="en-US" dirty="0" smtClean="0"/>
              <a:t>Client 1 cannot access the data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b="1" dirty="0" smtClean="0">
                <a:sym typeface="Wingdings" panose="05000000000000000000" pitchFamily="2" charset="2"/>
              </a:rPr>
              <a:t>unavailability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endParaRPr lang="en-US" b="1" dirty="0" smtClean="0">
              <a:sym typeface="Wingdings" panose="05000000000000000000" pitchFamily="2" charset="2"/>
            </a:endParaRPr>
          </a:p>
          <a:p>
            <a:r>
              <a:rPr lang="fr-BE" dirty="0" err="1"/>
              <a:t>When</a:t>
            </a:r>
            <a:r>
              <a:rPr lang="fr-BE" dirty="0"/>
              <a:t> the partition </a:t>
            </a:r>
            <a:r>
              <a:rPr lang="fr-BE" b="1" dirty="0" err="1" smtClean="0"/>
              <a:t>heals</a:t>
            </a:r>
            <a:r>
              <a:rPr lang="fr-BE" dirty="0" smtClean="0"/>
              <a:t>, </a:t>
            </a:r>
            <a:r>
              <a:rPr lang="fr-BE" dirty="0" err="1" smtClean="0"/>
              <a:t>Node</a:t>
            </a:r>
            <a:r>
              <a:rPr lang="fr-BE" dirty="0" smtClean="0"/>
              <a:t> A </a:t>
            </a:r>
            <a:r>
              <a:rPr lang="fr-BE" dirty="0" err="1" smtClean="0"/>
              <a:t>can</a:t>
            </a:r>
            <a:r>
              <a:rPr lang="fr-BE" dirty="0" smtClean="0"/>
              <a:t>  </a:t>
            </a:r>
            <a:r>
              <a:rPr lang="fr-BE" b="1" dirty="0" err="1" smtClean="0"/>
              <a:t>recover</a:t>
            </a:r>
            <a:r>
              <a:rPr lang="fr-BE" dirty="0" smtClean="0"/>
              <a:t> the communication </a:t>
            </a:r>
            <a:r>
              <a:rPr lang="fr-BE" dirty="0" err="1" smtClean="0"/>
              <a:t>with</a:t>
            </a:r>
            <a:r>
              <a:rPr lang="fr-BE" dirty="0" smtClean="0"/>
              <a:t> A1 and A2</a:t>
            </a:r>
            <a:r>
              <a:rPr lang="en-US" dirty="0" smtClean="0"/>
              <a:t/>
            </a:r>
            <a:br>
              <a:rPr lang="en-US" dirty="0" smtClean="0"/>
            </a:br>
            <a:endParaRPr lang="fr-BE" sz="2400" dirty="0" smtClean="0"/>
          </a:p>
          <a:p>
            <a:r>
              <a:rPr lang="en-US" dirty="0" smtClean="0"/>
              <a:t>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fr-BE" sz="2400" dirty="0"/>
          </a:p>
        </p:txBody>
      </p:sp>
      <p:sp>
        <p:nvSpPr>
          <p:cNvPr id="21" name="Ellipse 20"/>
          <p:cNvSpPr>
            <a:spLocks noChangeAspect="1"/>
          </p:cNvSpPr>
          <p:nvPr/>
        </p:nvSpPr>
        <p:spPr>
          <a:xfrm>
            <a:off x="6763857" y="1337131"/>
            <a:ext cx="4827783" cy="4826318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" name="Ellipse 23"/>
          <p:cNvSpPr/>
          <p:nvPr/>
        </p:nvSpPr>
        <p:spPr>
          <a:xfrm>
            <a:off x="8481888" y="1796204"/>
            <a:ext cx="1391725" cy="1393200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A</a:t>
            </a:r>
            <a:endParaRPr lang="fr-BE" dirty="0"/>
          </a:p>
        </p:txBody>
      </p:sp>
      <p:sp>
        <p:nvSpPr>
          <p:cNvPr id="8" name="Ellipse 7"/>
          <p:cNvSpPr/>
          <p:nvPr/>
        </p:nvSpPr>
        <p:spPr>
          <a:xfrm>
            <a:off x="7391859" y="3903610"/>
            <a:ext cx="1391725" cy="139320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A1</a:t>
            </a:r>
            <a:endParaRPr lang="fr-BE" dirty="0"/>
          </a:p>
        </p:txBody>
      </p:sp>
      <p:sp>
        <p:nvSpPr>
          <p:cNvPr id="9" name="Ellipse 8"/>
          <p:cNvSpPr/>
          <p:nvPr/>
        </p:nvSpPr>
        <p:spPr>
          <a:xfrm>
            <a:off x="9589969" y="3903610"/>
            <a:ext cx="1391725" cy="1393200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A2</a:t>
            </a:r>
            <a:endParaRPr lang="fr-BE" dirty="0"/>
          </a:p>
        </p:txBody>
      </p:sp>
      <p:cxnSp>
        <p:nvCxnSpPr>
          <p:cNvPr id="5" name="Connecteur droit 4"/>
          <p:cNvCxnSpPr>
            <a:stCxn id="26" idx="2"/>
            <a:endCxn id="8" idx="6"/>
          </p:cNvCxnSpPr>
          <p:nvPr/>
        </p:nvCxnSpPr>
        <p:spPr>
          <a:xfrm flipH="1">
            <a:off x="8783584" y="4600210"/>
            <a:ext cx="301592" cy="0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26" idx="6"/>
            <a:endCxn id="9" idx="2"/>
          </p:cNvCxnSpPr>
          <p:nvPr/>
        </p:nvCxnSpPr>
        <p:spPr>
          <a:xfrm>
            <a:off x="9288376" y="4600210"/>
            <a:ext cx="301593" cy="0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9085176" y="4494377"/>
            <a:ext cx="203200" cy="211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Rectangle à coins arrondis 2"/>
          <p:cNvSpPr/>
          <p:nvPr/>
        </p:nvSpPr>
        <p:spPr>
          <a:xfrm>
            <a:off x="8240545" y="420700"/>
            <a:ext cx="1871133" cy="651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Client 1</a:t>
            </a:r>
            <a:endParaRPr lang="fr-BE" b="1" dirty="0"/>
          </a:p>
        </p:txBody>
      </p:sp>
      <p:cxnSp>
        <p:nvCxnSpPr>
          <p:cNvPr id="7" name="Connecteur droit avec flèche 6"/>
          <p:cNvCxnSpPr>
            <a:stCxn id="3" idx="2"/>
            <a:endCxn id="24" idx="0"/>
          </p:cNvCxnSpPr>
          <p:nvPr/>
        </p:nvCxnSpPr>
        <p:spPr>
          <a:xfrm>
            <a:off x="9176112" y="1072634"/>
            <a:ext cx="1639" cy="7235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10235964" y="6101979"/>
            <a:ext cx="1871133" cy="651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Client 2</a:t>
            </a:r>
            <a:endParaRPr lang="fr-BE" b="1" dirty="0"/>
          </a:p>
        </p:txBody>
      </p:sp>
      <p:cxnSp>
        <p:nvCxnSpPr>
          <p:cNvPr id="19" name="Connecteur droit avec flèche 18"/>
          <p:cNvCxnSpPr>
            <a:stCxn id="18" idx="0"/>
          </p:cNvCxnSpPr>
          <p:nvPr/>
        </p:nvCxnSpPr>
        <p:spPr>
          <a:xfrm flipH="1" flipV="1">
            <a:off x="10501615" y="5190067"/>
            <a:ext cx="669916" cy="9119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ication 15"/>
          <p:cNvSpPr/>
          <p:nvPr/>
        </p:nvSpPr>
        <p:spPr>
          <a:xfrm>
            <a:off x="8952512" y="1105054"/>
            <a:ext cx="447197" cy="50054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Multiplication 19"/>
          <p:cNvSpPr/>
          <p:nvPr/>
        </p:nvSpPr>
        <p:spPr>
          <a:xfrm>
            <a:off x="8670246" y="1883201"/>
            <a:ext cx="1033059" cy="108956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2" name="Connecteur droit 21"/>
          <p:cNvCxnSpPr>
            <a:stCxn id="26" idx="0"/>
            <a:endCxn id="24" idx="4"/>
          </p:cNvCxnSpPr>
          <p:nvPr/>
        </p:nvCxnSpPr>
        <p:spPr>
          <a:xfrm flipH="1" flipV="1">
            <a:off x="9177751" y="3189404"/>
            <a:ext cx="9025" cy="1304973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87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and the CAP </a:t>
            </a:r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5437053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 smtClean="0"/>
              <a:t>Availability</a:t>
            </a:r>
            <a:r>
              <a:rPr lang="fr-BE" sz="2400" b="1" dirty="0" smtClean="0"/>
              <a:t> </a:t>
            </a:r>
            <a:r>
              <a:rPr lang="fr-BE" sz="2400" b="1" dirty="0" err="1" smtClean="0"/>
              <a:t>problem</a:t>
            </a:r>
            <a:r>
              <a:rPr lang="fr-BE" sz="2400" b="1" dirty="0" smtClean="0"/>
              <a:t> due to partition</a:t>
            </a:r>
          </a:p>
          <a:p>
            <a:endParaRPr lang="fr-BE" sz="2400" b="1" dirty="0" smtClean="0"/>
          </a:p>
          <a:p>
            <a:endParaRPr lang="fr-BE" sz="2400" b="1" dirty="0"/>
          </a:p>
          <a:p>
            <a:r>
              <a:rPr lang="en-US" dirty="0" smtClean="0"/>
              <a:t>After a few seconds, Node A will notice its isolation and become unavailable .</a:t>
            </a:r>
            <a:br>
              <a:rPr lang="en-US" dirty="0" smtClean="0"/>
            </a:br>
            <a:r>
              <a:rPr lang="en-US" dirty="0" smtClean="0"/>
              <a:t>Client 1 cannot access the data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b="1" dirty="0" smtClean="0">
                <a:sym typeface="Wingdings" panose="05000000000000000000" pitchFamily="2" charset="2"/>
              </a:rPr>
              <a:t>unavailability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endParaRPr lang="en-US" b="1" dirty="0" smtClean="0">
              <a:sym typeface="Wingdings" panose="05000000000000000000" pitchFamily="2" charset="2"/>
            </a:endParaRPr>
          </a:p>
          <a:p>
            <a:r>
              <a:rPr lang="fr-BE" dirty="0" err="1"/>
              <a:t>When</a:t>
            </a:r>
            <a:r>
              <a:rPr lang="fr-BE" dirty="0"/>
              <a:t> the partition </a:t>
            </a:r>
            <a:r>
              <a:rPr lang="fr-BE" b="1" dirty="0" err="1" smtClean="0"/>
              <a:t>heals</a:t>
            </a:r>
            <a:r>
              <a:rPr lang="fr-BE" dirty="0" smtClean="0"/>
              <a:t>, </a:t>
            </a:r>
            <a:r>
              <a:rPr lang="fr-BE" dirty="0" err="1" smtClean="0"/>
              <a:t>Node</a:t>
            </a:r>
            <a:r>
              <a:rPr lang="fr-BE" dirty="0" smtClean="0"/>
              <a:t> A </a:t>
            </a:r>
            <a:r>
              <a:rPr lang="fr-BE" dirty="0" err="1" smtClean="0"/>
              <a:t>can</a:t>
            </a:r>
            <a:r>
              <a:rPr lang="fr-BE" dirty="0" smtClean="0"/>
              <a:t>  </a:t>
            </a:r>
            <a:r>
              <a:rPr lang="fr-BE" b="1" dirty="0" err="1" smtClean="0"/>
              <a:t>recover</a:t>
            </a:r>
            <a:r>
              <a:rPr lang="fr-BE" dirty="0" smtClean="0"/>
              <a:t> the communication </a:t>
            </a:r>
            <a:r>
              <a:rPr lang="fr-BE" dirty="0" err="1" smtClean="0"/>
              <a:t>with</a:t>
            </a:r>
            <a:r>
              <a:rPr lang="fr-BE" dirty="0" smtClean="0"/>
              <a:t> A1 and A2</a:t>
            </a:r>
            <a:br>
              <a:rPr lang="fr-BE" dirty="0" smtClean="0"/>
            </a:br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/>
            </a:r>
            <a:br>
              <a:rPr lang="fr-BE" dirty="0" smtClean="0"/>
            </a:br>
            <a:r>
              <a:rPr lang="fr-BE" dirty="0" err="1" smtClean="0"/>
              <a:t>Node</a:t>
            </a:r>
            <a:r>
              <a:rPr lang="fr-BE" dirty="0" smtClean="0"/>
              <a:t> A </a:t>
            </a:r>
            <a:r>
              <a:rPr lang="fr-BE" dirty="0" err="1" smtClean="0"/>
              <a:t>will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b="1" dirty="0" err="1" smtClean="0"/>
              <a:t>notified</a:t>
            </a:r>
            <a:r>
              <a:rPr lang="fr-BE" dirty="0" smtClean="0"/>
              <a:t> a new configuration </a:t>
            </a:r>
            <a:r>
              <a:rPr lang="fr-BE" dirty="0" err="1" smtClean="0"/>
              <a:t>was</a:t>
            </a:r>
            <a:r>
              <a:rPr lang="fr-BE" dirty="0" smtClean="0"/>
              <a:t> setup and </a:t>
            </a:r>
            <a:r>
              <a:rPr lang="fr-BE" dirty="0" err="1" smtClean="0"/>
              <a:t>become</a:t>
            </a:r>
            <a:r>
              <a:rPr lang="fr-BE" dirty="0" smtClean="0"/>
              <a:t> the slave of A2.</a:t>
            </a:r>
            <a:br>
              <a:rPr lang="fr-BE" dirty="0" smtClean="0"/>
            </a:br>
            <a:r>
              <a:rPr lang="fr-BE" dirty="0" smtClean="0"/>
              <a:t>Client 1 </a:t>
            </a:r>
            <a:r>
              <a:rPr lang="fr-BE" dirty="0" err="1" smtClean="0"/>
              <a:t>will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finally</a:t>
            </a:r>
            <a:r>
              <a:rPr lang="fr-BE" dirty="0" smtClean="0"/>
              <a:t> able to continue</a:t>
            </a:r>
            <a:r>
              <a:rPr lang="en-US" dirty="0" smtClean="0"/>
              <a:t/>
            </a:r>
            <a:br>
              <a:rPr lang="en-US" dirty="0" smtClean="0"/>
            </a:br>
            <a:endParaRPr lang="fr-BE" sz="2400" dirty="0" smtClean="0"/>
          </a:p>
          <a:p>
            <a:r>
              <a:rPr lang="en-US" dirty="0" smtClean="0"/>
              <a:t>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fr-BE" sz="2400" dirty="0"/>
          </a:p>
        </p:txBody>
      </p:sp>
      <p:sp>
        <p:nvSpPr>
          <p:cNvPr id="21" name="Ellipse 20"/>
          <p:cNvSpPr>
            <a:spLocks noChangeAspect="1"/>
          </p:cNvSpPr>
          <p:nvPr/>
        </p:nvSpPr>
        <p:spPr>
          <a:xfrm>
            <a:off x="6763857" y="1337131"/>
            <a:ext cx="4827783" cy="4826318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" name="Ellipse 23"/>
          <p:cNvSpPr/>
          <p:nvPr/>
        </p:nvSpPr>
        <p:spPr>
          <a:xfrm>
            <a:off x="8481888" y="1796204"/>
            <a:ext cx="1391725" cy="1393200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A</a:t>
            </a:r>
            <a:endParaRPr lang="fr-BE" dirty="0"/>
          </a:p>
        </p:txBody>
      </p:sp>
      <p:sp>
        <p:nvSpPr>
          <p:cNvPr id="8" name="Ellipse 7"/>
          <p:cNvSpPr/>
          <p:nvPr/>
        </p:nvSpPr>
        <p:spPr>
          <a:xfrm>
            <a:off x="7391859" y="3903610"/>
            <a:ext cx="1391725" cy="139320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A1</a:t>
            </a:r>
            <a:endParaRPr lang="fr-BE" dirty="0"/>
          </a:p>
        </p:txBody>
      </p:sp>
      <p:sp>
        <p:nvSpPr>
          <p:cNvPr id="9" name="Ellipse 8"/>
          <p:cNvSpPr/>
          <p:nvPr/>
        </p:nvSpPr>
        <p:spPr>
          <a:xfrm>
            <a:off x="9589969" y="3903610"/>
            <a:ext cx="1391725" cy="1393200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A2</a:t>
            </a:r>
            <a:endParaRPr lang="fr-BE" dirty="0"/>
          </a:p>
        </p:txBody>
      </p:sp>
      <p:cxnSp>
        <p:nvCxnSpPr>
          <p:cNvPr id="5" name="Connecteur droit 4"/>
          <p:cNvCxnSpPr>
            <a:stCxn id="26" idx="2"/>
            <a:endCxn id="8" idx="6"/>
          </p:cNvCxnSpPr>
          <p:nvPr/>
        </p:nvCxnSpPr>
        <p:spPr>
          <a:xfrm flipH="1">
            <a:off x="8783584" y="4600210"/>
            <a:ext cx="301592" cy="0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26" idx="6"/>
            <a:endCxn id="9" idx="2"/>
          </p:cNvCxnSpPr>
          <p:nvPr/>
        </p:nvCxnSpPr>
        <p:spPr>
          <a:xfrm>
            <a:off x="9288376" y="4600210"/>
            <a:ext cx="301593" cy="0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9085176" y="4494377"/>
            <a:ext cx="203200" cy="211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Rectangle à coins arrondis 2"/>
          <p:cNvSpPr/>
          <p:nvPr/>
        </p:nvSpPr>
        <p:spPr>
          <a:xfrm>
            <a:off x="8240545" y="420700"/>
            <a:ext cx="1871133" cy="651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Client 1</a:t>
            </a:r>
            <a:endParaRPr lang="fr-BE" b="1" dirty="0"/>
          </a:p>
        </p:txBody>
      </p:sp>
      <p:cxnSp>
        <p:nvCxnSpPr>
          <p:cNvPr id="7" name="Connecteur droit avec flèche 6"/>
          <p:cNvCxnSpPr>
            <a:stCxn id="3" idx="2"/>
            <a:endCxn id="24" idx="0"/>
          </p:cNvCxnSpPr>
          <p:nvPr/>
        </p:nvCxnSpPr>
        <p:spPr>
          <a:xfrm>
            <a:off x="9176112" y="1072634"/>
            <a:ext cx="1639" cy="7235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10235964" y="6101979"/>
            <a:ext cx="1871133" cy="651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Client 2</a:t>
            </a:r>
            <a:endParaRPr lang="fr-BE" b="1" dirty="0"/>
          </a:p>
        </p:txBody>
      </p:sp>
      <p:cxnSp>
        <p:nvCxnSpPr>
          <p:cNvPr id="19" name="Connecteur droit avec flèche 18"/>
          <p:cNvCxnSpPr>
            <a:stCxn id="18" idx="0"/>
          </p:cNvCxnSpPr>
          <p:nvPr/>
        </p:nvCxnSpPr>
        <p:spPr>
          <a:xfrm flipH="1" flipV="1">
            <a:off x="10501615" y="5190067"/>
            <a:ext cx="669916" cy="9119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26" idx="0"/>
            <a:endCxn id="24" idx="4"/>
          </p:cNvCxnSpPr>
          <p:nvPr/>
        </p:nvCxnSpPr>
        <p:spPr>
          <a:xfrm flipH="1" flipV="1">
            <a:off x="9177751" y="3189404"/>
            <a:ext cx="9025" cy="1304973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4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mendix.com/wp-content/uploads/Blog-Header-3-steps-datamodel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4339" y="-38101"/>
            <a:ext cx="13716000" cy="689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7"/>
          <p:cNvSpPr txBox="1"/>
          <p:nvPr/>
        </p:nvSpPr>
        <p:spPr>
          <a:xfrm>
            <a:off x="201100" y="4825026"/>
            <a:ext cx="8714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Architecture and Data model</a:t>
            </a:r>
            <a:endParaRPr lang="fr-F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-187524" y="4825026"/>
            <a:ext cx="12379524" cy="352"/>
          </a:xfrm>
          <a:prstGeom prst="line">
            <a:avLst/>
          </a:prstGeom>
          <a:ln w="22225">
            <a:gradFill flip="none" rotWithShape="1">
              <a:gsLst>
                <a:gs pos="0">
                  <a:schemeClr val="tx1"/>
                </a:gs>
                <a:gs pos="32000">
                  <a:schemeClr val="tx1">
                    <a:lumMod val="65000"/>
                    <a:lumOff val="35000"/>
                  </a:schemeClr>
                </a:gs>
                <a:gs pos="97500">
                  <a:schemeClr val="bg1"/>
                </a:gs>
                <a:gs pos="84000">
                  <a:schemeClr val="bg2">
                    <a:lumMod val="9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37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109544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Architecture</a:t>
            </a:r>
          </a:p>
          <a:p>
            <a:endParaRPr lang="fr-BE" sz="2400" b="1" dirty="0" smtClean="0"/>
          </a:p>
          <a:p>
            <a:endParaRPr lang="fr-BE" sz="2400" b="1" dirty="0"/>
          </a:p>
          <a:p>
            <a:r>
              <a:rPr lang="en-US" dirty="0" smtClean="0"/>
              <a:t>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fr-BE" sz="2400" dirty="0"/>
          </a:p>
        </p:txBody>
      </p:sp>
      <p:sp>
        <p:nvSpPr>
          <p:cNvPr id="6" name="Rectangle 5"/>
          <p:cNvSpPr/>
          <p:nvPr/>
        </p:nvSpPr>
        <p:spPr>
          <a:xfrm>
            <a:off x="3874212" y="1718964"/>
            <a:ext cx="4639733" cy="1292662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endParaRPr lang="fr-BE" dirty="0" smtClean="0"/>
          </a:p>
          <a:p>
            <a:pPr algn="ctr"/>
            <a:r>
              <a:rPr lang="fr-BE" dirty="0" smtClean="0"/>
              <a:t>Redis </a:t>
            </a:r>
            <a:r>
              <a:rPr lang="fr-BE" dirty="0" err="1" smtClean="0"/>
              <a:t>is</a:t>
            </a:r>
            <a:r>
              <a:rPr lang="fr-BE" dirty="0" smtClean="0"/>
              <a:t> an </a:t>
            </a:r>
            <a:r>
              <a:rPr lang="fr-BE" b="1" dirty="0" smtClean="0"/>
              <a:t>in-memory</a:t>
            </a:r>
            <a:r>
              <a:rPr lang="fr-BE" dirty="0" smtClean="0"/>
              <a:t> </a:t>
            </a:r>
            <a:r>
              <a:rPr lang="fr-BE" dirty="0" err="1" smtClean="0"/>
              <a:t>database</a:t>
            </a:r>
            <a:r>
              <a:rPr lang="fr-BE" dirty="0" smtClean="0"/>
              <a:t> </a:t>
            </a:r>
            <a:br>
              <a:rPr lang="fr-BE" dirty="0" smtClean="0"/>
            </a:br>
            <a:r>
              <a:rPr lang="fr-BE" sz="2400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Storing and reading huge data are </a:t>
            </a:r>
            <a:r>
              <a:rPr lang="en-US" b="1" dirty="0" smtClean="0"/>
              <a:t>very fast</a:t>
            </a:r>
          </a:p>
          <a:p>
            <a:pPr algn="ctr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511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109544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Architecture</a:t>
            </a:r>
          </a:p>
          <a:p>
            <a:endParaRPr lang="fr-BE" sz="2400" b="1" dirty="0" smtClean="0"/>
          </a:p>
          <a:p>
            <a:endParaRPr lang="fr-BE" sz="2400" b="1" dirty="0"/>
          </a:p>
          <a:p>
            <a:r>
              <a:rPr lang="en-US" dirty="0" smtClean="0"/>
              <a:t>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fr-BE" sz="2400" dirty="0"/>
          </a:p>
        </p:txBody>
      </p:sp>
      <p:sp>
        <p:nvSpPr>
          <p:cNvPr id="6" name="Rectangle 5"/>
          <p:cNvSpPr/>
          <p:nvPr/>
        </p:nvSpPr>
        <p:spPr>
          <a:xfrm>
            <a:off x="3874212" y="1718964"/>
            <a:ext cx="4639733" cy="1292662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endParaRPr lang="fr-BE" dirty="0" smtClean="0"/>
          </a:p>
          <a:p>
            <a:pPr algn="ctr"/>
            <a:r>
              <a:rPr lang="fr-BE" dirty="0" smtClean="0"/>
              <a:t>Redis </a:t>
            </a:r>
            <a:r>
              <a:rPr lang="fr-BE" dirty="0" err="1" smtClean="0"/>
              <a:t>is</a:t>
            </a:r>
            <a:r>
              <a:rPr lang="fr-BE" dirty="0" smtClean="0"/>
              <a:t> an </a:t>
            </a:r>
            <a:r>
              <a:rPr lang="fr-BE" b="1" dirty="0" smtClean="0"/>
              <a:t>in-memory</a:t>
            </a:r>
            <a:r>
              <a:rPr lang="fr-BE" dirty="0" smtClean="0"/>
              <a:t> </a:t>
            </a:r>
            <a:r>
              <a:rPr lang="fr-BE" dirty="0" err="1" smtClean="0"/>
              <a:t>database</a:t>
            </a:r>
            <a:r>
              <a:rPr lang="fr-BE" dirty="0" smtClean="0"/>
              <a:t> </a:t>
            </a:r>
            <a:br>
              <a:rPr lang="fr-BE" dirty="0" smtClean="0"/>
            </a:br>
            <a:r>
              <a:rPr lang="fr-BE" sz="2400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Storing and reading huge data are </a:t>
            </a:r>
            <a:r>
              <a:rPr lang="en-US" b="1" dirty="0" smtClean="0"/>
              <a:t>very fast</a:t>
            </a:r>
          </a:p>
          <a:p>
            <a:pPr algn="ctr"/>
            <a:endParaRPr lang="fr-BE" dirty="0"/>
          </a:p>
        </p:txBody>
      </p:sp>
      <p:grpSp>
        <p:nvGrpSpPr>
          <p:cNvPr id="10" name="Groupe 9"/>
          <p:cNvGrpSpPr/>
          <p:nvPr/>
        </p:nvGrpSpPr>
        <p:grpSpPr>
          <a:xfrm>
            <a:off x="1253067" y="3211680"/>
            <a:ext cx="4639733" cy="3508653"/>
            <a:chOff x="7381875" y="3500535"/>
            <a:chExt cx="4639733" cy="3508653"/>
          </a:xfrm>
        </p:grpSpPr>
        <p:sp>
          <p:nvSpPr>
            <p:cNvPr id="20" name="Rectangle 19"/>
            <p:cNvSpPr/>
            <p:nvPr/>
          </p:nvSpPr>
          <p:spPr>
            <a:xfrm>
              <a:off x="7381875" y="3500535"/>
              <a:ext cx="4639733" cy="3508653"/>
            </a:xfrm>
            <a:prstGeom prst="rect">
              <a:avLst/>
            </a:prstGeom>
            <a:ln w="38100"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fr-BE" dirty="0" smtClean="0"/>
            </a:p>
            <a:p>
              <a:pPr algn="ctr"/>
              <a:r>
                <a:rPr lang="fr-BE" dirty="0" smtClean="0"/>
                <a:t>Redis </a:t>
              </a:r>
              <a:r>
                <a:rPr lang="fr-BE" dirty="0" err="1" smtClean="0"/>
                <a:t>is</a:t>
              </a:r>
              <a:r>
                <a:rPr lang="fr-BE" dirty="0" smtClean="0"/>
                <a:t> a </a:t>
              </a:r>
              <a:r>
                <a:rPr lang="fr-BE" b="1" dirty="0" smtClean="0"/>
                <a:t>key-value</a:t>
              </a:r>
              <a:r>
                <a:rPr lang="fr-BE" dirty="0" smtClean="0"/>
                <a:t> data store</a:t>
              </a:r>
            </a:p>
            <a:p>
              <a:pPr algn="ctr"/>
              <a:endParaRPr lang="fr-BE" dirty="0"/>
            </a:p>
            <a:p>
              <a:pPr algn="ctr"/>
              <a:endParaRPr lang="fr-BE" dirty="0" smtClean="0"/>
            </a:p>
            <a:p>
              <a:pPr algn="ctr"/>
              <a:endParaRPr lang="fr-BE" dirty="0"/>
            </a:p>
            <a:p>
              <a:pPr algn="ctr"/>
              <a:endParaRPr lang="fr-BE" dirty="0" smtClean="0"/>
            </a:p>
            <a:p>
              <a:pPr algn="ctr"/>
              <a:endParaRPr lang="fr-BE" dirty="0"/>
            </a:p>
            <a:p>
              <a:pPr algn="ctr"/>
              <a:endParaRPr lang="fr-BE" dirty="0" smtClean="0"/>
            </a:p>
            <a:p>
              <a:pPr algn="ctr"/>
              <a:r>
                <a:rPr lang="fr-BE" dirty="0" smtClean="0"/>
                <a:t/>
              </a:r>
              <a:br>
                <a:rPr lang="fr-BE" dirty="0" smtClean="0"/>
              </a:br>
              <a:r>
                <a:rPr lang="fr-BE" sz="2400" dirty="0" smtClean="0">
                  <a:sym typeface="Wingdings" panose="05000000000000000000" pitchFamily="2" charset="2"/>
                </a:rPr>
                <a:t> </a:t>
              </a:r>
              <a:r>
                <a:rPr lang="en-US" b="1" dirty="0" smtClean="0"/>
                <a:t>data modelling </a:t>
              </a:r>
              <a:r>
                <a:rPr lang="en-US" dirty="0" smtClean="0"/>
                <a:t>directly depends on this paradigm</a:t>
              </a:r>
            </a:p>
            <a:p>
              <a:pPr algn="ctr"/>
              <a:endParaRPr lang="fr-BE" dirty="0"/>
            </a:p>
          </p:txBody>
        </p:sp>
        <p:pic>
          <p:nvPicPr>
            <p:cNvPr id="23" name="Picture 2" descr="https://miro.medium.com/max/450/0*lMPSBaxKZf7McbhV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8864" y="4125024"/>
              <a:ext cx="2857500" cy="1933576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1719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AP Theorem - Data Science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18" y="0"/>
            <a:ext cx="10021392" cy="685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-4510" y="-1"/>
            <a:ext cx="2185640" cy="685244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4925">
            <a:solidFill>
              <a:srgbClr val="00206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-196255" y="5557"/>
            <a:ext cx="2185640" cy="6852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BE" sz="4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It’s</a:t>
            </a:r>
            <a:r>
              <a:rPr lang="fr-BE" sz="4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 about the CAP </a:t>
            </a:r>
            <a:r>
              <a:rPr lang="fr-BE" sz="4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</a:t>
            </a:r>
            <a:endParaRPr lang="fr-BE" sz="4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17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109544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Architecture</a:t>
            </a:r>
          </a:p>
          <a:p>
            <a:endParaRPr lang="fr-BE" sz="2400" b="1" dirty="0" smtClean="0"/>
          </a:p>
          <a:p>
            <a:endParaRPr lang="fr-BE" sz="2400" b="1" dirty="0"/>
          </a:p>
          <a:p>
            <a:r>
              <a:rPr lang="en-US" dirty="0" smtClean="0"/>
              <a:t>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fr-BE" sz="2400" dirty="0"/>
          </a:p>
        </p:txBody>
      </p:sp>
      <p:sp>
        <p:nvSpPr>
          <p:cNvPr id="6" name="Rectangle 5"/>
          <p:cNvSpPr/>
          <p:nvPr/>
        </p:nvSpPr>
        <p:spPr>
          <a:xfrm>
            <a:off x="3874212" y="1718964"/>
            <a:ext cx="4639733" cy="1292662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endParaRPr lang="fr-BE" dirty="0" smtClean="0"/>
          </a:p>
          <a:p>
            <a:pPr algn="ctr"/>
            <a:r>
              <a:rPr lang="fr-BE" dirty="0" smtClean="0"/>
              <a:t>Redis </a:t>
            </a:r>
            <a:r>
              <a:rPr lang="fr-BE" dirty="0" err="1" smtClean="0"/>
              <a:t>is</a:t>
            </a:r>
            <a:r>
              <a:rPr lang="fr-BE" dirty="0" smtClean="0"/>
              <a:t> an </a:t>
            </a:r>
            <a:r>
              <a:rPr lang="fr-BE" b="1" dirty="0" smtClean="0"/>
              <a:t>in-memory</a:t>
            </a:r>
            <a:r>
              <a:rPr lang="fr-BE" dirty="0" smtClean="0"/>
              <a:t> </a:t>
            </a:r>
            <a:r>
              <a:rPr lang="fr-BE" dirty="0" err="1" smtClean="0"/>
              <a:t>database</a:t>
            </a:r>
            <a:r>
              <a:rPr lang="fr-BE" dirty="0" smtClean="0"/>
              <a:t> </a:t>
            </a:r>
            <a:br>
              <a:rPr lang="fr-BE" dirty="0" smtClean="0"/>
            </a:br>
            <a:r>
              <a:rPr lang="fr-BE" sz="2400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Storing and reading huge data are </a:t>
            </a:r>
            <a:r>
              <a:rPr lang="en-US" b="1" dirty="0" smtClean="0"/>
              <a:t>very fast</a:t>
            </a:r>
          </a:p>
          <a:p>
            <a:pPr algn="ctr"/>
            <a:endParaRPr lang="fr-BE" dirty="0"/>
          </a:p>
        </p:txBody>
      </p:sp>
      <p:grpSp>
        <p:nvGrpSpPr>
          <p:cNvPr id="10" name="Groupe 9"/>
          <p:cNvGrpSpPr/>
          <p:nvPr/>
        </p:nvGrpSpPr>
        <p:grpSpPr>
          <a:xfrm>
            <a:off x="1253067" y="3211680"/>
            <a:ext cx="4639733" cy="3508653"/>
            <a:chOff x="7381875" y="3500535"/>
            <a:chExt cx="4639733" cy="3508653"/>
          </a:xfrm>
        </p:grpSpPr>
        <p:sp>
          <p:nvSpPr>
            <p:cNvPr id="20" name="Rectangle 19"/>
            <p:cNvSpPr/>
            <p:nvPr/>
          </p:nvSpPr>
          <p:spPr>
            <a:xfrm>
              <a:off x="7381875" y="3500535"/>
              <a:ext cx="4639733" cy="3508653"/>
            </a:xfrm>
            <a:prstGeom prst="rect">
              <a:avLst/>
            </a:prstGeom>
            <a:ln w="38100"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fr-BE" dirty="0" smtClean="0"/>
            </a:p>
            <a:p>
              <a:pPr algn="ctr"/>
              <a:r>
                <a:rPr lang="fr-BE" dirty="0" smtClean="0"/>
                <a:t>Redis </a:t>
              </a:r>
              <a:r>
                <a:rPr lang="fr-BE" dirty="0" err="1" smtClean="0"/>
                <a:t>is</a:t>
              </a:r>
              <a:r>
                <a:rPr lang="fr-BE" dirty="0" smtClean="0"/>
                <a:t> a </a:t>
              </a:r>
              <a:r>
                <a:rPr lang="fr-BE" b="1" dirty="0" smtClean="0"/>
                <a:t>key-value</a:t>
              </a:r>
              <a:r>
                <a:rPr lang="fr-BE" dirty="0" smtClean="0"/>
                <a:t> data store</a:t>
              </a:r>
            </a:p>
            <a:p>
              <a:pPr algn="ctr"/>
              <a:endParaRPr lang="fr-BE" dirty="0"/>
            </a:p>
            <a:p>
              <a:pPr algn="ctr"/>
              <a:endParaRPr lang="fr-BE" dirty="0" smtClean="0"/>
            </a:p>
            <a:p>
              <a:pPr algn="ctr"/>
              <a:endParaRPr lang="fr-BE" dirty="0"/>
            </a:p>
            <a:p>
              <a:pPr algn="ctr"/>
              <a:endParaRPr lang="fr-BE" dirty="0" smtClean="0"/>
            </a:p>
            <a:p>
              <a:pPr algn="ctr"/>
              <a:endParaRPr lang="fr-BE" dirty="0"/>
            </a:p>
            <a:p>
              <a:pPr algn="ctr"/>
              <a:endParaRPr lang="fr-BE" dirty="0" smtClean="0"/>
            </a:p>
            <a:p>
              <a:pPr algn="ctr"/>
              <a:r>
                <a:rPr lang="fr-BE" dirty="0" smtClean="0"/>
                <a:t/>
              </a:r>
              <a:br>
                <a:rPr lang="fr-BE" dirty="0" smtClean="0"/>
              </a:br>
              <a:r>
                <a:rPr lang="fr-BE" sz="2400" dirty="0" smtClean="0">
                  <a:sym typeface="Wingdings" panose="05000000000000000000" pitchFamily="2" charset="2"/>
                </a:rPr>
                <a:t> </a:t>
              </a:r>
              <a:r>
                <a:rPr lang="en-US" b="1" dirty="0" smtClean="0"/>
                <a:t>data modelling </a:t>
              </a:r>
              <a:r>
                <a:rPr lang="en-US" dirty="0" smtClean="0"/>
                <a:t>directly depends on this paradigm</a:t>
              </a:r>
            </a:p>
            <a:p>
              <a:pPr algn="ctr"/>
              <a:endParaRPr lang="fr-BE" dirty="0"/>
            </a:p>
          </p:txBody>
        </p:sp>
        <p:pic>
          <p:nvPicPr>
            <p:cNvPr id="23" name="Picture 2" descr="https://miro.medium.com/max/450/0*lMPSBaxKZf7McbhV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8864" y="4125024"/>
              <a:ext cx="2857500" cy="1933576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Rectangle 24"/>
          <p:cNvSpPr/>
          <p:nvPr/>
        </p:nvSpPr>
        <p:spPr>
          <a:xfrm>
            <a:off x="6194078" y="3657957"/>
            <a:ext cx="4639733" cy="2616101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endParaRPr lang="fr-BE" dirty="0" smtClean="0"/>
          </a:p>
          <a:p>
            <a:pPr algn="ctr"/>
            <a:r>
              <a:rPr lang="fr-BE" dirty="0" smtClean="0"/>
              <a:t>Redis </a:t>
            </a:r>
            <a:r>
              <a:rPr lang="fr-BE" dirty="0" err="1" smtClean="0"/>
              <a:t>implements</a:t>
            </a:r>
            <a:r>
              <a:rPr lang="fr-BE" dirty="0" smtClean="0"/>
              <a:t> </a:t>
            </a:r>
            <a:r>
              <a:rPr lang="fr-BE" dirty="0" err="1" smtClean="0"/>
              <a:t>several</a:t>
            </a:r>
            <a:r>
              <a:rPr lang="fr-BE" dirty="0" smtClean="0"/>
              <a:t> </a:t>
            </a:r>
            <a:r>
              <a:rPr lang="fr-BE" dirty="0" err="1" smtClean="0"/>
              <a:t>strategies</a:t>
            </a:r>
            <a:r>
              <a:rPr lang="fr-BE" dirty="0" smtClean="0"/>
              <a:t> to </a:t>
            </a:r>
            <a:r>
              <a:rPr lang="fr-BE" b="1" dirty="0" err="1" smtClean="0"/>
              <a:t>persistence</a:t>
            </a:r>
            <a:r>
              <a:rPr lang="fr-BE" dirty="0" smtClean="0"/>
              <a:t> (</a:t>
            </a:r>
            <a:r>
              <a:rPr lang="fr-BE" dirty="0" err="1" smtClean="0"/>
              <a:t>useful</a:t>
            </a:r>
            <a:r>
              <a:rPr lang="fr-BE" dirty="0" smtClean="0"/>
              <a:t> in case of crash) </a:t>
            </a:r>
            <a:r>
              <a:rPr lang="fr-BE" dirty="0" err="1" smtClean="0"/>
              <a:t>having</a:t>
            </a:r>
            <a:r>
              <a:rPr lang="fr-BE" dirty="0" smtClean="0"/>
              <a:t> </a:t>
            </a:r>
            <a:r>
              <a:rPr lang="fr-BE" dirty="0" err="1" smtClean="0"/>
              <a:t>their</a:t>
            </a:r>
            <a:r>
              <a:rPr lang="fr-BE" dirty="0" smtClean="0"/>
              <a:t> </a:t>
            </a:r>
            <a:r>
              <a:rPr lang="fr-BE" dirty="0" err="1" smtClean="0"/>
              <a:t>own</a:t>
            </a:r>
            <a:r>
              <a:rPr lang="fr-BE" dirty="0" smtClean="0"/>
              <a:t> </a:t>
            </a:r>
            <a:r>
              <a:rPr lang="fr-BE" dirty="0" err="1" smtClean="0"/>
              <a:t>advantages</a:t>
            </a:r>
            <a:r>
              <a:rPr lang="fr-BE" dirty="0" smtClean="0"/>
              <a:t> and </a:t>
            </a:r>
            <a:r>
              <a:rPr lang="fr-BE" dirty="0" err="1" smtClean="0"/>
              <a:t>disadvantages</a:t>
            </a:r>
            <a:r>
              <a:rPr lang="fr-BE" dirty="0" smtClean="0"/>
              <a:t>:</a:t>
            </a:r>
          </a:p>
          <a:p>
            <a:pPr algn="ctr"/>
            <a:endParaRPr lang="fr-B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u="sng" dirty="0" smtClean="0"/>
              <a:t>RDB</a:t>
            </a:r>
            <a:r>
              <a:rPr lang="fr-BE" sz="1400" dirty="0" smtClean="0"/>
              <a:t>: </a:t>
            </a:r>
            <a:r>
              <a:rPr lang="fr-BE" sz="1400" dirty="0" err="1" smtClean="0"/>
              <a:t>snapshot</a:t>
            </a:r>
            <a:r>
              <a:rPr lang="fr-BE" sz="1400" dirty="0" smtClean="0"/>
              <a:t> by </a:t>
            </a:r>
            <a:r>
              <a:rPr lang="fr-BE" sz="1400" dirty="0" err="1" smtClean="0"/>
              <a:t>specified</a:t>
            </a:r>
            <a:r>
              <a:rPr lang="fr-BE" sz="1400" dirty="0" smtClean="0"/>
              <a:t> </a:t>
            </a:r>
            <a:r>
              <a:rPr lang="fr-BE" sz="1400" dirty="0" err="1" smtClean="0"/>
              <a:t>intervals</a:t>
            </a:r>
            <a:r>
              <a:rPr lang="fr-BE" sz="1400" dirty="0" smtClean="0"/>
              <a:t> of time (</a:t>
            </a:r>
            <a:r>
              <a:rPr lang="fr-BE" sz="1400" dirty="0" err="1" smtClean="0"/>
              <a:t>easy</a:t>
            </a:r>
            <a:r>
              <a:rPr lang="fr-BE" sz="1400" dirty="0" smtClean="0"/>
              <a:t> to backup BUT </a:t>
            </a:r>
            <a:r>
              <a:rPr lang="fr-BE" sz="1400" dirty="0" err="1" smtClean="0"/>
              <a:t>cannot</a:t>
            </a:r>
            <a:r>
              <a:rPr lang="fr-BE" sz="1400" dirty="0" smtClean="0"/>
              <a:t> </a:t>
            </a:r>
            <a:r>
              <a:rPr lang="fr-BE" sz="1400" dirty="0" err="1" smtClean="0"/>
              <a:t>avoid</a:t>
            </a:r>
            <a:r>
              <a:rPr lang="fr-BE" sz="1400" dirty="0" smtClean="0"/>
              <a:t> data </a:t>
            </a:r>
            <a:r>
              <a:rPr lang="fr-BE" sz="1400" dirty="0" err="1" smtClean="0"/>
              <a:t>loss</a:t>
            </a:r>
            <a:r>
              <a:rPr lang="fr-BE" sz="1400" dirty="0" smtClean="0"/>
              <a:t> if crash)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u="sng" dirty="0" smtClean="0"/>
              <a:t>AOF</a:t>
            </a:r>
            <a:r>
              <a:rPr lang="fr-BE" sz="1400" dirty="0" smtClean="0"/>
              <a:t>: </a:t>
            </a:r>
            <a:r>
              <a:rPr lang="fr-BE" sz="1400" dirty="0" err="1" smtClean="0"/>
              <a:t>every</a:t>
            </a:r>
            <a:r>
              <a:rPr lang="fr-BE" sz="1400" dirty="0" smtClean="0"/>
              <a:t> </a:t>
            </a:r>
            <a:r>
              <a:rPr lang="fr-BE" sz="1400" dirty="0" err="1" smtClean="0"/>
              <a:t>write</a:t>
            </a:r>
            <a:r>
              <a:rPr lang="fr-BE" sz="1400" dirty="0" smtClean="0"/>
              <a:t> </a:t>
            </a:r>
            <a:r>
              <a:rPr lang="fr-BE" sz="1400" dirty="0" err="1" smtClean="0"/>
              <a:t>operation</a:t>
            </a:r>
            <a:r>
              <a:rPr lang="fr-BE" sz="1400" dirty="0" smtClean="0"/>
              <a:t> </a:t>
            </a:r>
            <a:r>
              <a:rPr lang="fr-BE" sz="1400" dirty="0" err="1" smtClean="0"/>
              <a:t>is</a:t>
            </a:r>
            <a:r>
              <a:rPr lang="fr-BE" sz="1400" dirty="0" smtClean="0"/>
              <a:t> </a:t>
            </a:r>
            <a:r>
              <a:rPr lang="fr-BE" sz="1400" dirty="0" err="1" smtClean="0"/>
              <a:t>asynchronously</a:t>
            </a:r>
            <a:r>
              <a:rPr lang="fr-BE" sz="1400" dirty="0" smtClean="0"/>
              <a:t> </a:t>
            </a:r>
            <a:r>
              <a:rPr lang="fr-BE" sz="1400" dirty="0" err="1" smtClean="0"/>
              <a:t>logged</a:t>
            </a:r>
            <a:r>
              <a:rPr lang="fr-BE" sz="1400" dirty="0" smtClean="0"/>
              <a:t> in a file (</a:t>
            </a:r>
            <a:r>
              <a:rPr lang="fr-BE" sz="1400" dirty="0" err="1" smtClean="0"/>
              <a:t>reduces</a:t>
            </a:r>
            <a:r>
              <a:rPr lang="fr-BE" sz="1400" dirty="0" smtClean="0"/>
              <a:t> data </a:t>
            </a:r>
            <a:r>
              <a:rPr lang="fr-BE" sz="1400" dirty="0" err="1" smtClean="0"/>
              <a:t>loss</a:t>
            </a:r>
            <a:r>
              <a:rPr lang="fr-BE" sz="1400" dirty="0" smtClean="0"/>
              <a:t> BUT </a:t>
            </a:r>
            <a:r>
              <a:rPr lang="fr-BE" sz="1400" dirty="0" err="1" smtClean="0"/>
              <a:t>slower</a:t>
            </a:r>
            <a:r>
              <a:rPr lang="fr-BE" sz="1400" dirty="0" smtClean="0"/>
              <a:t> to backup)</a:t>
            </a:r>
            <a:endParaRPr lang="en-US" sz="1400" dirty="0" smtClean="0"/>
          </a:p>
          <a:p>
            <a:pPr algn="ctr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296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109544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Data model</a:t>
            </a:r>
          </a:p>
          <a:p>
            <a:endParaRPr lang="fr-BE" sz="2400" b="1" dirty="0" smtClean="0"/>
          </a:p>
          <a:p>
            <a:endParaRPr lang="fr-BE" sz="2400" b="1" dirty="0"/>
          </a:p>
          <a:p>
            <a:r>
              <a:rPr lang="en-US" dirty="0" smtClean="0"/>
              <a:t>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115685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109544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Data model</a:t>
            </a:r>
          </a:p>
          <a:p>
            <a:endParaRPr lang="fr-BE" sz="2400" b="1" dirty="0" smtClean="0"/>
          </a:p>
          <a:p>
            <a:endParaRPr lang="fr-BE" sz="2400" b="1" dirty="0"/>
          </a:p>
          <a:p>
            <a:r>
              <a:rPr lang="en-US" dirty="0" smtClean="0"/>
              <a:t>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fr-BE" sz="2400" dirty="0"/>
          </a:p>
        </p:txBody>
      </p:sp>
      <p:sp>
        <p:nvSpPr>
          <p:cNvPr id="3" name="Rectangle 2"/>
          <p:cNvSpPr/>
          <p:nvPr/>
        </p:nvSpPr>
        <p:spPr>
          <a:xfrm>
            <a:off x="3763211" y="2204829"/>
            <a:ext cx="1397000" cy="39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Key</a:t>
            </a:r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5312610" y="2204829"/>
            <a:ext cx="1397000" cy="39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Value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991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109544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Data model</a:t>
            </a:r>
          </a:p>
          <a:p>
            <a:endParaRPr lang="fr-BE" sz="2400" b="1" dirty="0" smtClean="0"/>
          </a:p>
          <a:p>
            <a:endParaRPr lang="fr-BE" sz="2400" b="1" dirty="0"/>
          </a:p>
          <a:p>
            <a:r>
              <a:rPr lang="en-US" dirty="0" smtClean="0"/>
              <a:t>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fr-BE" sz="2400" dirty="0"/>
          </a:p>
        </p:txBody>
      </p:sp>
      <p:sp>
        <p:nvSpPr>
          <p:cNvPr id="3" name="Rectangle 2"/>
          <p:cNvSpPr/>
          <p:nvPr/>
        </p:nvSpPr>
        <p:spPr>
          <a:xfrm>
            <a:off x="3763211" y="2204829"/>
            <a:ext cx="1397000" cy="39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Key</a:t>
            </a:r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5312610" y="2204829"/>
            <a:ext cx="1397000" cy="39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Value</a:t>
            </a:r>
            <a:endParaRPr lang="fr-BE" dirty="0"/>
          </a:p>
        </p:txBody>
      </p:sp>
      <p:sp>
        <p:nvSpPr>
          <p:cNvPr id="8" name="Rectangle 7"/>
          <p:cNvSpPr/>
          <p:nvPr/>
        </p:nvSpPr>
        <p:spPr>
          <a:xfrm>
            <a:off x="3763211" y="2678962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String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12610" y="2678962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Object</a:t>
            </a:r>
            <a:endParaRPr lang="fr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4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1106027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Data model</a:t>
            </a:r>
          </a:p>
          <a:p>
            <a:endParaRPr lang="fr-BE" sz="2400" b="1" dirty="0" smtClean="0"/>
          </a:p>
          <a:p>
            <a:endParaRPr lang="en-US" sz="2400" b="0" i="0" dirty="0" smtClean="0">
              <a:solidFill>
                <a:srgbClr val="333333"/>
              </a:solidFill>
              <a:effectLst/>
            </a:endParaRPr>
          </a:p>
          <a:p>
            <a:endParaRPr lang="en-US" sz="2400" dirty="0">
              <a:solidFill>
                <a:srgbClr val="333333"/>
              </a:solidFill>
            </a:endParaRPr>
          </a:p>
          <a:p>
            <a:endParaRPr lang="en-US" sz="2400" b="0" i="0" dirty="0" smtClean="0">
              <a:solidFill>
                <a:srgbClr val="333333"/>
              </a:solidFill>
              <a:effectLst/>
            </a:endParaRPr>
          </a:p>
          <a:p>
            <a:endParaRPr lang="en-US" sz="2400" dirty="0" smtClean="0">
              <a:solidFill>
                <a:srgbClr val="333333"/>
              </a:solidFill>
            </a:endParaRPr>
          </a:p>
          <a:p>
            <a:endParaRPr lang="en-US" sz="2400" dirty="0">
              <a:solidFill>
                <a:srgbClr val="333333"/>
              </a:solidFill>
            </a:endParaRPr>
          </a:p>
          <a:p>
            <a:r>
              <a:rPr lang="en-US" b="0" i="0" dirty="0" err="1" smtClean="0">
                <a:solidFill>
                  <a:srgbClr val="333333"/>
                </a:solidFill>
                <a:effectLst/>
              </a:rPr>
              <a:t>Redis</a:t>
            </a:r>
            <a:r>
              <a:rPr lang="en-US" b="0" i="0" dirty="0" smtClean="0">
                <a:solidFill>
                  <a:srgbClr val="333333"/>
                </a:solidFill>
                <a:effectLst/>
              </a:rPr>
              <a:t> keys are binary safe, this means that you can use any binary sequence </a:t>
            </a:r>
            <a:br>
              <a:rPr lang="en-US" b="0" i="0" dirty="0" smtClean="0">
                <a:solidFill>
                  <a:srgbClr val="333333"/>
                </a:solidFill>
                <a:effectLst/>
              </a:rPr>
            </a:br>
            <a:r>
              <a:rPr lang="en-US" b="0" i="0" dirty="0" smtClean="0">
                <a:solidFill>
                  <a:srgbClr val="333333"/>
                </a:solidFill>
                <a:effectLst/>
              </a:rPr>
              <a:t>as a key, from a string like "foo" to the content of a JPEG file. </a:t>
            </a:r>
          </a:p>
          <a:p>
            <a:endParaRPr lang="en-US" b="0" i="0" dirty="0" smtClean="0">
              <a:solidFill>
                <a:srgbClr val="333333"/>
              </a:solidFill>
              <a:effectLst/>
            </a:endParaRPr>
          </a:p>
          <a:p>
            <a:endParaRPr lang="fr-BE" b="1" dirty="0" smtClean="0"/>
          </a:p>
          <a:p>
            <a:endParaRPr lang="fr-BE" b="1" dirty="0"/>
          </a:p>
          <a:p>
            <a:r>
              <a:rPr lang="en-US" dirty="0" smtClean="0"/>
              <a:t>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fr-BE" sz="2400" dirty="0"/>
          </a:p>
        </p:txBody>
      </p:sp>
      <p:sp>
        <p:nvSpPr>
          <p:cNvPr id="3" name="Rectangle 2"/>
          <p:cNvSpPr/>
          <p:nvPr/>
        </p:nvSpPr>
        <p:spPr>
          <a:xfrm>
            <a:off x="3763211" y="2204829"/>
            <a:ext cx="1397000" cy="39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Key</a:t>
            </a:r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5312610" y="2204829"/>
            <a:ext cx="1397000" cy="39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Value</a:t>
            </a:r>
            <a:endParaRPr lang="fr-BE" dirty="0"/>
          </a:p>
        </p:txBody>
      </p:sp>
      <p:sp>
        <p:nvSpPr>
          <p:cNvPr id="8" name="Rectangle 7"/>
          <p:cNvSpPr/>
          <p:nvPr/>
        </p:nvSpPr>
        <p:spPr>
          <a:xfrm>
            <a:off x="3763211" y="2678962"/>
            <a:ext cx="1397000" cy="397933"/>
          </a:xfrm>
          <a:prstGeom prst="rect">
            <a:avLst/>
          </a:prstGeom>
          <a:solidFill>
            <a:srgbClr val="F8CBAD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mtClean="0">
                <a:solidFill>
                  <a:schemeClr val="tx1"/>
                </a:solidFill>
              </a:rPr>
              <a:t>String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12610" y="2678962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Object</a:t>
            </a:r>
            <a:endParaRPr lang="fr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9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11060275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Data model</a:t>
            </a:r>
          </a:p>
          <a:p>
            <a:endParaRPr lang="fr-BE" sz="2400" b="1" dirty="0" smtClean="0"/>
          </a:p>
          <a:p>
            <a:endParaRPr lang="en-US" sz="2400" b="0" i="0" dirty="0" smtClean="0">
              <a:solidFill>
                <a:srgbClr val="333333"/>
              </a:solidFill>
              <a:effectLst/>
            </a:endParaRPr>
          </a:p>
          <a:p>
            <a:endParaRPr lang="en-US" sz="2400" dirty="0">
              <a:solidFill>
                <a:srgbClr val="333333"/>
              </a:solidFill>
            </a:endParaRPr>
          </a:p>
          <a:p>
            <a:endParaRPr lang="en-US" sz="2400" b="0" i="0" dirty="0" smtClean="0">
              <a:solidFill>
                <a:srgbClr val="333333"/>
              </a:solidFill>
              <a:effectLst/>
            </a:endParaRPr>
          </a:p>
          <a:p>
            <a:endParaRPr lang="en-US" sz="2400" dirty="0" smtClean="0">
              <a:solidFill>
                <a:srgbClr val="333333"/>
              </a:solidFill>
            </a:endParaRPr>
          </a:p>
          <a:p>
            <a:endParaRPr lang="en-US" sz="2400" dirty="0">
              <a:solidFill>
                <a:srgbClr val="333333"/>
              </a:solidFill>
            </a:endParaRPr>
          </a:p>
          <a:p>
            <a:r>
              <a:rPr lang="en-US" b="0" i="0" dirty="0" err="1" smtClean="0">
                <a:solidFill>
                  <a:srgbClr val="333333"/>
                </a:solidFill>
                <a:effectLst/>
              </a:rPr>
              <a:t>Redis</a:t>
            </a:r>
            <a:r>
              <a:rPr lang="en-US" b="0" i="0" dirty="0" smtClean="0">
                <a:solidFill>
                  <a:srgbClr val="333333"/>
                </a:solidFill>
                <a:effectLst/>
              </a:rPr>
              <a:t> keys are binary safe, this means that you can use any binary sequence </a:t>
            </a:r>
            <a:br>
              <a:rPr lang="en-US" b="0" i="0" dirty="0" smtClean="0">
                <a:solidFill>
                  <a:srgbClr val="333333"/>
                </a:solidFill>
                <a:effectLst/>
              </a:rPr>
            </a:br>
            <a:r>
              <a:rPr lang="en-US" b="0" i="0" dirty="0" smtClean="0">
                <a:solidFill>
                  <a:srgbClr val="333333"/>
                </a:solidFill>
                <a:effectLst/>
              </a:rPr>
              <a:t>as a key, from a string like "foo" to the content of a JPEG file. </a:t>
            </a:r>
          </a:p>
          <a:p>
            <a:endParaRPr lang="en-US" dirty="0" smtClean="0">
              <a:solidFill>
                <a:srgbClr val="333333"/>
              </a:solidFill>
            </a:endParaRPr>
          </a:p>
          <a:p>
            <a:r>
              <a:rPr lang="en-US" b="0" i="0" dirty="0" smtClean="0">
                <a:solidFill>
                  <a:srgbClr val="333333"/>
                </a:solidFill>
                <a:effectLst/>
              </a:rPr>
              <a:t>A few rules about keys:</a:t>
            </a:r>
            <a:br>
              <a:rPr lang="en-US" b="0" i="0" dirty="0" smtClean="0">
                <a:solidFill>
                  <a:srgbClr val="333333"/>
                </a:solidFill>
                <a:effectLst/>
              </a:rPr>
            </a:br>
            <a:endParaRPr lang="en-US" b="0" i="0" dirty="0" smtClean="0">
              <a:solidFill>
                <a:srgbClr val="333333"/>
              </a:solidFill>
              <a:effectLst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0" i="0" dirty="0" smtClean="0">
                <a:solidFill>
                  <a:srgbClr val="333333"/>
                </a:solidFill>
                <a:effectLst/>
              </a:rPr>
              <a:t>Very long or short keys are not a good idea.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0" i="0" dirty="0" smtClean="0">
                <a:solidFill>
                  <a:srgbClr val="333333"/>
                </a:solidFill>
                <a:effectLst/>
              </a:rPr>
              <a:t>The maximum allowed key size is 512 MB.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0" i="0" dirty="0" smtClean="0">
                <a:solidFill>
                  <a:srgbClr val="333333"/>
                </a:solidFill>
                <a:effectLst/>
              </a:rPr>
              <a:t>Try to stick with a schema and express readable keys. </a:t>
            </a:r>
            <a:br>
              <a:rPr lang="en-US" b="0" i="0" dirty="0" smtClean="0">
                <a:solidFill>
                  <a:srgbClr val="333333"/>
                </a:solidFill>
                <a:effectLst/>
              </a:rPr>
            </a:br>
            <a:r>
              <a:rPr lang="en-US" b="0" i="0" dirty="0" smtClean="0">
                <a:solidFill>
                  <a:srgbClr val="333333"/>
                </a:solidFill>
                <a:effectLst/>
              </a:rPr>
              <a:t>Ex: "</a:t>
            </a:r>
            <a:r>
              <a:rPr lang="en-US" b="0" i="0" dirty="0" err="1" smtClean="0">
                <a:solidFill>
                  <a:srgbClr val="333333"/>
                </a:solidFill>
                <a:effectLst/>
              </a:rPr>
              <a:t>object-type:id</a:t>
            </a:r>
            <a:r>
              <a:rPr lang="en-US" b="0" i="0" dirty="0" smtClean="0">
                <a:solidFill>
                  <a:srgbClr val="333333"/>
                </a:solidFill>
                <a:effectLst/>
              </a:rPr>
              <a:t>" is a good idea, as in "user:1000, "comment:1234:reply.to" or "comment:1234:reply-to"</a:t>
            </a:r>
          </a:p>
          <a:p>
            <a:endParaRPr lang="fr-BE" b="1" dirty="0" smtClean="0"/>
          </a:p>
          <a:p>
            <a:endParaRPr lang="fr-BE" b="1" dirty="0"/>
          </a:p>
          <a:p>
            <a:r>
              <a:rPr lang="en-US" dirty="0" smtClean="0"/>
              <a:t>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fr-BE" sz="2400" dirty="0"/>
          </a:p>
        </p:txBody>
      </p:sp>
      <p:sp>
        <p:nvSpPr>
          <p:cNvPr id="3" name="Rectangle 2"/>
          <p:cNvSpPr/>
          <p:nvPr/>
        </p:nvSpPr>
        <p:spPr>
          <a:xfrm>
            <a:off x="3763211" y="2204829"/>
            <a:ext cx="1397000" cy="39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Key</a:t>
            </a:r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5312610" y="2204829"/>
            <a:ext cx="1397000" cy="39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Value</a:t>
            </a:r>
            <a:endParaRPr lang="fr-BE" dirty="0"/>
          </a:p>
        </p:txBody>
      </p:sp>
      <p:sp>
        <p:nvSpPr>
          <p:cNvPr id="8" name="Rectangle 7"/>
          <p:cNvSpPr/>
          <p:nvPr/>
        </p:nvSpPr>
        <p:spPr>
          <a:xfrm>
            <a:off x="3763211" y="2678962"/>
            <a:ext cx="1397000" cy="397933"/>
          </a:xfrm>
          <a:prstGeom prst="rect">
            <a:avLst/>
          </a:prstGeom>
          <a:solidFill>
            <a:srgbClr val="F8CBAD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mtClean="0">
                <a:solidFill>
                  <a:schemeClr val="tx1"/>
                </a:solidFill>
              </a:rPr>
              <a:t>String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12610" y="2678962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Object</a:t>
            </a:r>
            <a:endParaRPr lang="fr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76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109544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Data model</a:t>
            </a:r>
          </a:p>
          <a:p>
            <a:endParaRPr lang="fr-BE" sz="2400" b="1" dirty="0" smtClean="0"/>
          </a:p>
          <a:p>
            <a:endParaRPr lang="fr-BE" sz="2400" b="1" dirty="0"/>
          </a:p>
          <a:p>
            <a:r>
              <a:rPr lang="en-US" dirty="0" smtClean="0"/>
              <a:t>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fr-BE" sz="2400" dirty="0"/>
          </a:p>
        </p:txBody>
      </p:sp>
      <p:sp>
        <p:nvSpPr>
          <p:cNvPr id="3" name="Rectangle 2"/>
          <p:cNvSpPr/>
          <p:nvPr/>
        </p:nvSpPr>
        <p:spPr>
          <a:xfrm>
            <a:off x="3763211" y="2204829"/>
            <a:ext cx="1397000" cy="39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Key</a:t>
            </a:r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5312610" y="2204829"/>
            <a:ext cx="1397000" cy="39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Value</a:t>
            </a:r>
            <a:endParaRPr lang="fr-BE" dirty="0"/>
          </a:p>
        </p:txBody>
      </p:sp>
      <p:sp>
        <p:nvSpPr>
          <p:cNvPr id="8" name="Rectangle 7"/>
          <p:cNvSpPr/>
          <p:nvPr/>
        </p:nvSpPr>
        <p:spPr>
          <a:xfrm>
            <a:off x="3763211" y="2678962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String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12610" y="2678962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Object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18" name="Connecteur droit 17"/>
          <p:cNvCxnSpPr/>
          <p:nvPr/>
        </p:nvCxnSpPr>
        <p:spPr>
          <a:xfrm rot="10800000" flipV="1">
            <a:off x="6070377" y="3084591"/>
            <a:ext cx="0" cy="108000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6070377" y="3511790"/>
            <a:ext cx="0" cy="685494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angle isocèle 44"/>
          <p:cNvSpPr/>
          <p:nvPr/>
        </p:nvSpPr>
        <p:spPr>
          <a:xfrm>
            <a:off x="5883610" y="3185689"/>
            <a:ext cx="373536" cy="321733"/>
          </a:xfrm>
          <a:prstGeom prst="triangle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6" name="Rectangle 45"/>
          <p:cNvSpPr/>
          <p:nvPr/>
        </p:nvSpPr>
        <p:spPr>
          <a:xfrm>
            <a:off x="5371877" y="4197284"/>
            <a:ext cx="1397000" cy="397933"/>
          </a:xfrm>
          <a:prstGeom prst="rect">
            <a:avLst/>
          </a:prstGeom>
          <a:solidFill>
            <a:srgbClr val="F8CBAD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String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729" y="241167"/>
            <a:ext cx="4608601" cy="288385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22654" y="4605486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b="0" i="0" dirty="0" err="1" smtClean="0">
                <a:solidFill>
                  <a:srgbClr val="333333"/>
                </a:solidFill>
                <a:effectLst/>
                <a:latin typeface="Open Sans"/>
              </a:rPr>
              <a:t>Binary-safe</a:t>
            </a:r>
            <a:r>
              <a:rPr lang="fr-BE" b="0" i="0" dirty="0" smtClean="0">
                <a:solidFill>
                  <a:srgbClr val="333333"/>
                </a:solidFill>
                <a:effectLst/>
                <a:latin typeface="Open Sans"/>
              </a:rPr>
              <a:t> strings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440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109544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Data model</a:t>
            </a:r>
          </a:p>
          <a:p>
            <a:endParaRPr lang="fr-BE" sz="2400" b="1" dirty="0" smtClean="0"/>
          </a:p>
          <a:p>
            <a:endParaRPr lang="fr-BE" sz="2400" b="1" dirty="0"/>
          </a:p>
          <a:p>
            <a:r>
              <a:rPr lang="en-US" dirty="0" smtClean="0"/>
              <a:t>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fr-BE" sz="2400" dirty="0"/>
          </a:p>
        </p:txBody>
      </p:sp>
      <p:sp>
        <p:nvSpPr>
          <p:cNvPr id="3" name="Rectangle 2"/>
          <p:cNvSpPr/>
          <p:nvPr/>
        </p:nvSpPr>
        <p:spPr>
          <a:xfrm>
            <a:off x="3763211" y="2204829"/>
            <a:ext cx="1397000" cy="39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Key</a:t>
            </a:r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5312610" y="2204829"/>
            <a:ext cx="1397000" cy="39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Value</a:t>
            </a:r>
            <a:endParaRPr lang="fr-BE" dirty="0"/>
          </a:p>
        </p:txBody>
      </p:sp>
      <p:sp>
        <p:nvSpPr>
          <p:cNvPr id="8" name="Rectangle 7"/>
          <p:cNvSpPr/>
          <p:nvPr/>
        </p:nvSpPr>
        <p:spPr>
          <a:xfrm>
            <a:off x="3763211" y="2678962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String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12610" y="2678962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Object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18" name="Connecteur droit 17"/>
          <p:cNvCxnSpPr/>
          <p:nvPr/>
        </p:nvCxnSpPr>
        <p:spPr>
          <a:xfrm rot="10800000" flipV="1">
            <a:off x="6070377" y="3084591"/>
            <a:ext cx="0" cy="108000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6070377" y="3511790"/>
            <a:ext cx="0" cy="685494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angle isocèle 44"/>
          <p:cNvSpPr/>
          <p:nvPr/>
        </p:nvSpPr>
        <p:spPr>
          <a:xfrm>
            <a:off x="5883610" y="3185689"/>
            <a:ext cx="373536" cy="321733"/>
          </a:xfrm>
          <a:prstGeom prst="triangle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6" name="Rectangle 45"/>
          <p:cNvSpPr/>
          <p:nvPr/>
        </p:nvSpPr>
        <p:spPr>
          <a:xfrm>
            <a:off x="5371877" y="4197284"/>
            <a:ext cx="1397000" cy="397933"/>
          </a:xfrm>
          <a:prstGeom prst="rect">
            <a:avLst/>
          </a:prstGeom>
          <a:solidFill>
            <a:srgbClr val="F8CBAD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String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729" y="241167"/>
            <a:ext cx="4608601" cy="288385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479" y="167908"/>
            <a:ext cx="4710296" cy="551301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022654" y="4605486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b="0" i="0" dirty="0" err="1" smtClean="0">
                <a:solidFill>
                  <a:srgbClr val="333333"/>
                </a:solidFill>
                <a:effectLst/>
                <a:latin typeface="Open Sans"/>
              </a:rPr>
              <a:t>Binary-safe</a:t>
            </a:r>
            <a:r>
              <a:rPr lang="fr-BE" b="0" i="0" dirty="0" smtClean="0">
                <a:solidFill>
                  <a:srgbClr val="333333"/>
                </a:solidFill>
                <a:effectLst/>
                <a:latin typeface="Open Sans"/>
              </a:rPr>
              <a:t> strings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2349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109544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Data model</a:t>
            </a:r>
          </a:p>
          <a:p>
            <a:endParaRPr lang="fr-BE" sz="2400" b="1" dirty="0" smtClean="0"/>
          </a:p>
          <a:p>
            <a:endParaRPr lang="fr-BE" sz="2400" b="1" dirty="0"/>
          </a:p>
          <a:p>
            <a:r>
              <a:rPr lang="en-US" dirty="0" smtClean="0"/>
              <a:t>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fr-BE" sz="2400" dirty="0"/>
          </a:p>
        </p:txBody>
      </p:sp>
      <p:sp>
        <p:nvSpPr>
          <p:cNvPr id="3" name="Rectangle 2"/>
          <p:cNvSpPr/>
          <p:nvPr/>
        </p:nvSpPr>
        <p:spPr>
          <a:xfrm>
            <a:off x="3763211" y="2204829"/>
            <a:ext cx="1397000" cy="39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Key</a:t>
            </a:r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5312610" y="2204829"/>
            <a:ext cx="1397000" cy="39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Value</a:t>
            </a:r>
            <a:endParaRPr lang="fr-BE" dirty="0"/>
          </a:p>
        </p:txBody>
      </p:sp>
      <p:sp>
        <p:nvSpPr>
          <p:cNvPr id="8" name="Rectangle 7"/>
          <p:cNvSpPr/>
          <p:nvPr/>
        </p:nvSpPr>
        <p:spPr>
          <a:xfrm>
            <a:off x="3763211" y="2678962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String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12610" y="2678962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Object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18" name="Connecteur droit 17"/>
          <p:cNvCxnSpPr/>
          <p:nvPr/>
        </p:nvCxnSpPr>
        <p:spPr>
          <a:xfrm rot="10800000" flipV="1">
            <a:off x="6070377" y="3084591"/>
            <a:ext cx="0" cy="108000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6070377" y="3511790"/>
            <a:ext cx="0" cy="685494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 flipV="1">
            <a:off x="6070377" y="3511790"/>
            <a:ext cx="1527976" cy="685494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angle isocèle 44"/>
          <p:cNvSpPr/>
          <p:nvPr/>
        </p:nvSpPr>
        <p:spPr>
          <a:xfrm>
            <a:off x="5883610" y="3185689"/>
            <a:ext cx="373536" cy="321733"/>
          </a:xfrm>
          <a:prstGeom prst="triangle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6" name="Rectangle 45"/>
          <p:cNvSpPr/>
          <p:nvPr/>
        </p:nvSpPr>
        <p:spPr>
          <a:xfrm>
            <a:off x="5371877" y="4197284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String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899853" y="4197284"/>
            <a:ext cx="1397000" cy="397933"/>
          </a:xfrm>
          <a:prstGeom prst="rect">
            <a:avLst/>
          </a:prstGeom>
          <a:solidFill>
            <a:srgbClr val="F8CBAD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List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27" y="2157539"/>
            <a:ext cx="3401014" cy="46750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12610" y="46850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smtClean="0">
                <a:solidFill>
                  <a:srgbClr val="333333"/>
                </a:solidFill>
                <a:effectLst/>
                <a:latin typeface="Open Sans"/>
              </a:rPr>
              <a:t>collections of string elements sorted according to the order of insertion. 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Open Sans"/>
              </a:rPr>
              <a:t>They are basically </a:t>
            </a:r>
            <a:r>
              <a:rPr lang="en-US" b="0" i="1" dirty="0" smtClean="0">
                <a:solidFill>
                  <a:srgbClr val="333333"/>
                </a:solidFill>
                <a:effectLst/>
                <a:latin typeface="Open Sans"/>
              </a:rPr>
              <a:t>linked lists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Open Sans"/>
              </a:rPr>
              <a:t>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2716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109544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Data model</a:t>
            </a:r>
          </a:p>
          <a:p>
            <a:endParaRPr lang="fr-BE" sz="2400" b="1" dirty="0" smtClean="0"/>
          </a:p>
          <a:p>
            <a:endParaRPr lang="fr-BE" sz="2400" b="1" dirty="0"/>
          </a:p>
          <a:p>
            <a:r>
              <a:rPr lang="en-US" dirty="0" smtClean="0"/>
              <a:t>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fr-BE" sz="2400" dirty="0"/>
          </a:p>
        </p:txBody>
      </p:sp>
      <p:sp>
        <p:nvSpPr>
          <p:cNvPr id="3" name="Rectangle 2"/>
          <p:cNvSpPr/>
          <p:nvPr/>
        </p:nvSpPr>
        <p:spPr>
          <a:xfrm>
            <a:off x="3763211" y="2204829"/>
            <a:ext cx="1397000" cy="39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Key</a:t>
            </a:r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5312610" y="2204829"/>
            <a:ext cx="1397000" cy="39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Value</a:t>
            </a:r>
            <a:endParaRPr lang="fr-BE" dirty="0"/>
          </a:p>
        </p:txBody>
      </p:sp>
      <p:sp>
        <p:nvSpPr>
          <p:cNvPr id="8" name="Rectangle 7"/>
          <p:cNvSpPr/>
          <p:nvPr/>
        </p:nvSpPr>
        <p:spPr>
          <a:xfrm>
            <a:off x="3763211" y="2678962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String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12610" y="2678962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Object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18" name="Connecteur droit 17"/>
          <p:cNvCxnSpPr/>
          <p:nvPr/>
        </p:nvCxnSpPr>
        <p:spPr>
          <a:xfrm rot="10800000" flipV="1">
            <a:off x="6070377" y="3084591"/>
            <a:ext cx="0" cy="108000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6070377" y="3511790"/>
            <a:ext cx="0" cy="685494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 flipV="1">
            <a:off x="6070377" y="3511790"/>
            <a:ext cx="1527976" cy="685494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4542401" y="3511790"/>
            <a:ext cx="1527976" cy="685491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angle isocèle 44"/>
          <p:cNvSpPr/>
          <p:nvPr/>
        </p:nvSpPr>
        <p:spPr>
          <a:xfrm>
            <a:off x="5883610" y="3185689"/>
            <a:ext cx="373536" cy="321733"/>
          </a:xfrm>
          <a:prstGeom prst="triangle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6" name="Rectangle 45"/>
          <p:cNvSpPr/>
          <p:nvPr/>
        </p:nvSpPr>
        <p:spPr>
          <a:xfrm>
            <a:off x="5371877" y="4197284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String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899853" y="4197284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List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43901" y="4197281"/>
            <a:ext cx="1397000" cy="397933"/>
          </a:xfrm>
          <a:prstGeom prst="rect">
            <a:avLst/>
          </a:prstGeom>
          <a:solidFill>
            <a:srgbClr val="F8CBAD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Hash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740" y="0"/>
            <a:ext cx="6227260" cy="40790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44589" y="4703382"/>
            <a:ext cx="5395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Open Sans"/>
              </a:rPr>
              <a:t>which are maps composed of fields associated with values. Both the field and the value are strings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1463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and the CAP </a:t>
            </a:r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</a:t>
            </a:r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(in </a:t>
            </a:r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theory</a:t>
            </a:r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sz="3900" dirty="0"/>
          </a:p>
        </p:txBody>
      </p:sp>
      <p:grpSp>
        <p:nvGrpSpPr>
          <p:cNvPr id="13" name="Groupe 12"/>
          <p:cNvGrpSpPr>
            <a:grpSpLocks noChangeAspect="1"/>
          </p:cNvGrpSpPr>
          <p:nvPr/>
        </p:nvGrpSpPr>
        <p:grpSpPr>
          <a:xfrm>
            <a:off x="854511" y="1711992"/>
            <a:ext cx="5076389" cy="4451603"/>
            <a:chOff x="3072383" y="1762125"/>
            <a:chExt cx="7020000" cy="6156000"/>
          </a:xfrm>
        </p:grpSpPr>
        <p:pic>
          <p:nvPicPr>
            <p:cNvPr id="14" name="Picture 6" descr="CAP Theorem - Data Science Blo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3" t="-1" r="22399" b="10166"/>
            <a:stretch/>
          </p:blipFill>
          <p:spPr bwMode="auto">
            <a:xfrm>
              <a:off x="3072383" y="1762125"/>
              <a:ext cx="7020000" cy="6156000"/>
            </a:xfrm>
            <a:prstGeom prst="rect">
              <a:avLst/>
            </a:prstGeom>
            <a:noFill/>
            <a:ln w="79375">
              <a:solidFill>
                <a:schemeClr val="accent1">
                  <a:shade val="50000"/>
                </a:schemeClr>
              </a:solidFill>
            </a:ln>
            <a:effectLst>
              <a:outerShdw blurRad="50800" dist="38100" sx="102000" sy="102000" algn="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8423883" y="1890613"/>
              <a:ext cx="1668500" cy="2463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72383" y="1928350"/>
              <a:ext cx="1668500" cy="2463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33083" y="7743663"/>
              <a:ext cx="1596252" cy="1744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06633" y="7789525"/>
              <a:ext cx="1596252" cy="1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9267759" y="4540436"/>
              <a:ext cx="1386216" cy="2630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38" b="48738"/>
          <a:stretch/>
        </p:blipFill>
        <p:spPr>
          <a:xfrm rot="19207313">
            <a:off x="2726089" y="3669270"/>
            <a:ext cx="1403845" cy="1862667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>
            <a:off x="2783129" y="3840691"/>
            <a:ext cx="135466" cy="143933"/>
          </a:xfrm>
          <a:prstGeom prst="ellipse">
            <a:avLst/>
          </a:prstGeom>
          <a:solidFill>
            <a:srgbClr val="D61624"/>
          </a:solidFill>
          <a:ln>
            <a:solidFill>
              <a:srgbClr val="D61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8338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109544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Data model</a:t>
            </a:r>
          </a:p>
          <a:p>
            <a:endParaRPr lang="fr-BE" sz="2400" b="1" dirty="0" smtClean="0"/>
          </a:p>
          <a:p>
            <a:endParaRPr lang="fr-BE" sz="2400" b="1" dirty="0"/>
          </a:p>
          <a:p>
            <a:r>
              <a:rPr lang="en-US" dirty="0" smtClean="0"/>
              <a:t>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fr-BE" sz="2400" dirty="0"/>
          </a:p>
        </p:txBody>
      </p:sp>
      <p:sp>
        <p:nvSpPr>
          <p:cNvPr id="3" name="Rectangle 2"/>
          <p:cNvSpPr/>
          <p:nvPr/>
        </p:nvSpPr>
        <p:spPr>
          <a:xfrm>
            <a:off x="3763211" y="2204829"/>
            <a:ext cx="1397000" cy="39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Key</a:t>
            </a:r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5312610" y="2204829"/>
            <a:ext cx="1397000" cy="39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Value</a:t>
            </a:r>
            <a:endParaRPr lang="fr-BE" dirty="0"/>
          </a:p>
        </p:txBody>
      </p:sp>
      <p:sp>
        <p:nvSpPr>
          <p:cNvPr id="8" name="Rectangle 7"/>
          <p:cNvSpPr/>
          <p:nvPr/>
        </p:nvSpPr>
        <p:spPr>
          <a:xfrm>
            <a:off x="3763211" y="2678962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String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12610" y="2678962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Object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18" name="Connecteur droit 17"/>
          <p:cNvCxnSpPr/>
          <p:nvPr/>
        </p:nvCxnSpPr>
        <p:spPr>
          <a:xfrm rot="10800000" flipV="1">
            <a:off x="6070377" y="3084591"/>
            <a:ext cx="0" cy="108000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6070377" y="3511790"/>
            <a:ext cx="0" cy="685494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 flipV="1">
            <a:off x="6070377" y="3511790"/>
            <a:ext cx="1527976" cy="685494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 flipV="1">
            <a:off x="6070377" y="3511790"/>
            <a:ext cx="3055952" cy="685493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4542401" y="3511790"/>
            <a:ext cx="1527976" cy="685491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angle isocèle 44"/>
          <p:cNvSpPr/>
          <p:nvPr/>
        </p:nvSpPr>
        <p:spPr>
          <a:xfrm>
            <a:off x="5883610" y="3185689"/>
            <a:ext cx="373536" cy="321733"/>
          </a:xfrm>
          <a:prstGeom prst="triangle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6" name="Rectangle 45"/>
          <p:cNvSpPr/>
          <p:nvPr/>
        </p:nvSpPr>
        <p:spPr>
          <a:xfrm>
            <a:off x="5371877" y="4197284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String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899853" y="4197284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List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427829" y="4197283"/>
            <a:ext cx="1397000" cy="397933"/>
          </a:xfrm>
          <a:prstGeom prst="rect">
            <a:avLst/>
          </a:prstGeom>
          <a:solidFill>
            <a:srgbClr val="F8CBAD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Set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43901" y="4197281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Hash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000" y="121638"/>
            <a:ext cx="3885549" cy="38059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49039" y="4632178"/>
            <a:ext cx="3046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Open Sans"/>
              </a:rPr>
              <a:t>collections of unique, unsorted string elements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0203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109544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Data model</a:t>
            </a:r>
          </a:p>
          <a:p>
            <a:endParaRPr lang="fr-BE" sz="2400" b="1" dirty="0" smtClean="0"/>
          </a:p>
          <a:p>
            <a:endParaRPr lang="fr-BE" sz="2400" b="1" dirty="0"/>
          </a:p>
          <a:p>
            <a:r>
              <a:rPr lang="en-US" dirty="0" smtClean="0"/>
              <a:t>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fr-BE" sz="2400" dirty="0"/>
          </a:p>
        </p:txBody>
      </p:sp>
      <p:sp>
        <p:nvSpPr>
          <p:cNvPr id="3" name="Rectangle 2"/>
          <p:cNvSpPr/>
          <p:nvPr/>
        </p:nvSpPr>
        <p:spPr>
          <a:xfrm>
            <a:off x="3763211" y="2204829"/>
            <a:ext cx="1397000" cy="39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Key</a:t>
            </a:r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5312610" y="2204829"/>
            <a:ext cx="1397000" cy="39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Value</a:t>
            </a:r>
            <a:endParaRPr lang="fr-BE" dirty="0"/>
          </a:p>
        </p:txBody>
      </p:sp>
      <p:sp>
        <p:nvSpPr>
          <p:cNvPr id="8" name="Rectangle 7"/>
          <p:cNvSpPr/>
          <p:nvPr/>
        </p:nvSpPr>
        <p:spPr>
          <a:xfrm>
            <a:off x="3763211" y="2678962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String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12610" y="2678962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Object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18" name="Connecteur droit 17"/>
          <p:cNvCxnSpPr/>
          <p:nvPr/>
        </p:nvCxnSpPr>
        <p:spPr>
          <a:xfrm rot="10800000" flipV="1">
            <a:off x="6070377" y="3084591"/>
            <a:ext cx="0" cy="108000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6070377" y="3511790"/>
            <a:ext cx="0" cy="685494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 flipV="1">
            <a:off x="6070377" y="3511790"/>
            <a:ext cx="1527976" cy="685494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 flipV="1">
            <a:off x="6070377" y="3511790"/>
            <a:ext cx="3055952" cy="685493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4542401" y="3511790"/>
            <a:ext cx="1527976" cy="685491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angle isocèle 44"/>
          <p:cNvSpPr/>
          <p:nvPr/>
        </p:nvSpPr>
        <p:spPr>
          <a:xfrm>
            <a:off x="5883610" y="3185689"/>
            <a:ext cx="373536" cy="321733"/>
          </a:xfrm>
          <a:prstGeom prst="triangle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6" name="Rectangle 45"/>
          <p:cNvSpPr/>
          <p:nvPr/>
        </p:nvSpPr>
        <p:spPr>
          <a:xfrm>
            <a:off x="5371877" y="4197284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String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899853" y="4197284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List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427829" y="4197283"/>
            <a:ext cx="1397000" cy="397933"/>
          </a:xfrm>
          <a:prstGeom prst="rect">
            <a:avLst/>
          </a:prstGeom>
          <a:solidFill>
            <a:srgbClr val="F8CBAD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Set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43901" y="4197281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Hash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722" y="121637"/>
            <a:ext cx="5143715" cy="337855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8349039" y="4632178"/>
            <a:ext cx="3046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Open Sans"/>
              </a:rPr>
              <a:t>collections of unique, unsorted string elements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3232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109544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Data model</a:t>
            </a:r>
          </a:p>
          <a:p>
            <a:endParaRPr lang="fr-BE" sz="2400" b="1" dirty="0" smtClean="0"/>
          </a:p>
          <a:p>
            <a:endParaRPr lang="fr-BE" sz="2400" b="1" dirty="0"/>
          </a:p>
          <a:p>
            <a:r>
              <a:rPr lang="en-US" dirty="0" smtClean="0"/>
              <a:t>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fr-BE" sz="2400" dirty="0"/>
          </a:p>
        </p:txBody>
      </p:sp>
      <p:sp>
        <p:nvSpPr>
          <p:cNvPr id="3" name="Rectangle 2"/>
          <p:cNvSpPr/>
          <p:nvPr/>
        </p:nvSpPr>
        <p:spPr>
          <a:xfrm>
            <a:off x="3763211" y="2204829"/>
            <a:ext cx="1397000" cy="39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Key</a:t>
            </a:r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5312610" y="2204829"/>
            <a:ext cx="1397000" cy="39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Value</a:t>
            </a:r>
            <a:endParaRPr lang="fr-BE" dirty="0"/>
          </a:p>
        </p:txBody>
      </p:sp>
      <p:sp>
        <p:nvSpPr>
          <p:cNvPr id="8" name="Rectangle 7"/>
          <p:cNvSpPr/>
          <p:nvPr/>
        </p:nvSpPr>
        <p:spPr>
          <a:xfrm>
            <a:off x="3763211" y="2678962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String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12610" y="2678962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Object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18" name="Connecteur droit 17"/>
          <p:cNvCxnSpPr/>
          <p:nvPr/>
        </p:nvCxnSpPr>
        <p:spPr>
          <a:xfrm rot="10800000" flipV="1">
            <a:off x="6070377" y="3084591"/>
            <a:ext cx="0" cy="108000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6070377" y="3511790"/>
            <a:ext cx="0" cy="685494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 flipV="1">
            <a:off x="6070377" y="3511790"/>
            <a:ext cx="1527976" cy="685494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 flipV="1">
            <a:off x="6070377" y="3511790"/>
            <a:ext cx="3055952" cy="685493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4542401" y="3511790"/>
            <a:ext cx="1527976" cy="685491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3014425" y="3511790"/>
            <a:ext cx="3055952" cy="685490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angle isocèle 44"/>
          <p:cNvSpPr/>
          <p:nvPr/>
        </p:nvSpPr>
        <p:spPr>
          <a:xfrm>
            <a:off x="5883610" y="3185689"/>
            <a:ext cx="373536" cy="321733"/>
          </a:xfrm>
          <a:prstGeom prst="triangle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6" name="Rectangle 45"/>
          <p:cNvSpPr/>
          <p:nvPr/>
        </p:nvSpPr>
        <p:spPr>
          <a:xfrm>
            <a:off x="5371877" y="4197284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String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899853" y="4197284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List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427829" y="4197283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Set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43901" y="4197281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Hash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15925" y="4197280"/>
            <a:ext cx="1397000" cy="397933"/>
          </a:xfrm>
          <a:prstGeom prst="rect">
            <a:avLst/>
          </a:prstGeom>
          <a:solidFill>
            <a:srgbClr val="F8CBAD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Bitmaps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916" y="149015"/>
            <a:ext cx="3602996" cy="3706493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315925" y="4605486"/>
            <a:ext cx="1502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Open Sans"/>
              </a:rPr>
              <a:t>array of bits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5552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109544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Data model</a:t>
            </a:r>
          </a:p>
          <a:p>
            <a:endParaRPr lang="fr-BE" sz="2400" b="1" dirty="0" smtClean="0"/>
          </a:p>
          <a:p>
            <a:endParaRPr lang="fr-BE" sz="2400" b="1" dirty="0"/>
          </a:p>
          <a:p>
            <a:r>
              <a:rPr lang="en-US" dirty="0" smtClean="0"/>
              <a:t>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fr-BE" sz="2400" dirty="0"/>
          </a:p>
        </p:txBody>
      </p:sp>
      <p:sp>
        <p:nvSpPr>
          <p:cNvPr id="3" name="Rectangle 2"/>
          <p:cNvSpPr/>
          <p:nvPr/>
        </p:nvSpPr>
        <p:spPr>
          <a:xfrm>
            <a:off x="3763211" y="2204829"/>
            <a:ext cx="1397000" cy="39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Key</a:t>
            </a:r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5312610" y="2204829"/>
            <a:ext cx="1397000" cy="39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Value</a:t>
            </a:r>
            <a:endParaRPr lang="fr-BE" dirty="0"/>
          </a:p>
        </p:txBody>
      </p:sp>
      <p:sp>
        <p:nvSpPr>
          <p:cNvPr id="8" name="Rectangle 7"/>
          <p:cNvSpPr/>
          <p:nvPr/>
        </p:nvSpPr>
        <p:spPr>
          <a:xfrm>
            <a:off x="3763211" y="2678962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String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12610" y="2678962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Object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18" name="Connecteur droit 17"/>
          <p:cNvCxnSpPr/>
          <p:nvPr/>
        </p:nvCxnSpPr>
        <p:spPr>
          <a:xfrm rot="10800000" flipV="1">
            <a:off x="6070377" y="3084591"/>
            <a:ext cx="0" cy="108000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6070377" y="3511790"/>
            <a:ext cx="0" cy="685494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 flipV="1">
            <a:off x="6070377" y="3511790"/>
            <a:ext cx="1527976" cy="685494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 flipV="1">
            <a:off x="6070377" y="3511790"/>
            <a:ext cx="3055952" cy="685493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 flipV="1">
            <a:off x="6070377" y="3511790"/>
            <a:ext cx="4583928" cy="685492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4542401" y="3511790"/>
            <a:ext cx="1527976" cy="685491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3014425" y="3511790"/>
            <a:ext cx="3055952" cy="685490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angle isocèle 44"/>
          <p:cNvSpPr/>
          <p:nvPr/>
        </p:nvSpPr>
        <p:spPr>
          <a:xfrm>
            <a:off x="5883610" y="3185689"/>
            <a:ext cx="373536" cy="321733"/>
          </a:xfrm>
          <a:prstGeom prst="triangle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6" name="Rectangle 45"/>
          <p:cNvSpPr/>
          <p:nvPr/>
        </p:nvSpPr>
        <p:spPr>
          <a:xfrm>
            <a:off x="5371877" y="4197284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String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899853" y="4197284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List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427829" y="4197283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Set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955805" y="4197282"/>
            <a:ext cx="1397000" cy="397933"/>
          </a:xfrm>
          <a:prstGeom prst="rect">
            <a:avLst/>
          </a:prstGeom>
          <a:solidFill>
            <a:srgbClr val="F8CBAD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>
                <a:solidFill>
                  <a:schemeClr val="tx1"/>
                </a:solidFill>
              </a:rPr>
              <a:t>SortedSet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43901" y="4197281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Hash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15925" y="4197280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Bitmaps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87" y="1581794"/>
            <a:ext cx="4045511" cy="513705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04711" y="4862125"/>
            <a:ext cx="37882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Open Sans"/>
              </a:rPr>
              <a:t>similar to Sets but where every string element is associated to a floating number value, called </a:t>
            </a:r>
            <a:r>
              <a:rPr lang="en-US" b="0" i="1" dirty="0" smtClean="0">
                <a:solidFill>
                  <a:srgbClr val="333333"/>
                </a:solidFill>
                <a:effectLst/>
                <a:latin typeface="Open Sans"/>
              </a:rPr>
              <a:t>score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Open Sans"/>
              </a:rPr>
              <a:t>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369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109544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Data model</a:t>
            </a:r>
          </a:p>
          <a:p>
            <a:endParaRPr lang="fr-BE" sz="2400" b="1" dirty="0" smtClean="0"/>
          </a:p>
          <a:p>
            <a:endParaRPr lang="fr-BE" sz="2400" b="1" dirty="0"/>
          </a:p>
          <a:p>
            <a:r>
              <a:rPr lang="en-US" dirty="0" smtClean="0"/>
              <a:t>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fr-BE" sz="2400" dirty="0"/>
          </a:p>
        </p:txBody>
      </p:sp>
      <p:sp>
        <p:nvSpPr>
          <p:cNvPr id="3" name="Rectangle 2"/>
          <p:cNvSpPr/>
          <p:nvPr/>
        </p:nvSpPr>
        <p:spPr>
          <a:xfrm>
            <a:off x="3763211" y="2204829"/>
            <a:ext cx="1397000" cy="39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Key</a:t>
            </a:r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5312610" y="2204829"/>
            <a:ext cx="1397000" cy="39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Value</a:t>
            </a:r>
            <a:endParaRPr lang="fr-BE" dirty="0"/>
          </a:p>
        </p:txBody>
      </p:sp>
      <p:sp>
        <p:nvSpPr>
          <p:cNvPr id="8" name="Rectangle 7"/>
          <p:cNvSpPr/>
          <p:nvPr/>
        </p:nvSpPr>
        <p:spPr>
          <a:xfrm>
            <a:off x="3763211" y="2678962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String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12610" y="2678962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Object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18" name="Connecteur droit 17"/>
          <p:cNvCxnSpPr/>
          <p:nvPr/>
        </p:nvCxnSpPr>
        <p:spPr>
          <a:xfrm rot="10800000" flipV="1">
            <a:off x="6070377" y="3084591"/>
            <a:ext cx="0" cy="108000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6070377" y="3511790"/>
            <a:ext cx="0" cy="685494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 flipV="1">
            <a:off x="6070377" y="3511790"/>
            <a:ext cx="1527976" cy="685494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 flipV="1">
            <a:off x="6070377" y="3511790"/>
            <a:ext cx="3055952" cy="685493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 flipV="1">
            <a:off x="6070377" y="3511790"/>
            <a:ext cx="4583928" cy="685492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4542401" y="3511790"/>
            <a:ext cx="1527976" cy="685491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3014425" y="3511790"/>
            <a:ext cx="3055952" cy="685490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angle isocèle 44"/>
          <p:cNvSpPr/>
          <p:nvPr/>
        </p:nvSpPr>
        <p:spPr>
          <a:xfrm>
            <a:off x="5883610" y="3185689"/>
            <a:ext cx="373536" cy="321733"/>
          </a:xfrm>
          <a:prstGeom prst="triangle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6" name="Rectangle 45"/>
          <p:cNvSpPr/>
          <p:nvPr/>
        </p:nvSpPr>
        <p:spPr>
          <a:xfrm>
            <a:off x="5371877" y="4197284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String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899853" y="4197284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List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427829" y="4197283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Set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955805" y="4197282"/>
            <a:ext cx="1397000" cy="397933"/>
          </a:xfrm>
          <a:prstGeom prst="rect">
            <a:avLst/>
          </a:prstGeom>
          <a:solidFill>
            <a:srgbClr val="F8CBAD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>
                <a:solidFill>
                  <a:schemeClr val="tx1"/>
                </a:solidFill>
              </a:rPr>
              <a:t>SortedSet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43901" y="4197281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Hash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15925" y="4197280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Bitmaps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09" y="1581794"/>
            <a:ext cx="3903564" cy="467588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804711" y="4862125"/>
            <a:ext cx="37882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Open Sans"/>
              </a:rPr>
              <a:t>similar to Sets but where every string element is associated to a floating number value, called </a:t>
            </a:r>
            <a:r>
              <a:rPr lang="en-US" b="0" i="1" dirty="0" smtClean="0">
                <a:solidFill>
                  <a:srgbClr val="333333"/>
                </a:solidFill>
                <a:effectLst/>
                <a:latin typeface="Open Sans"/>
              </a:rPr>
              <a:t>score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Open Sans"/>
              </a:rPr>
              <a:t>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5451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109544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Data model</a:t>
            </a:r>
          </a:p>
          <a:p>
            <a:endParaRPr lang="fr-BE" sz="2400" b="1" dirty="0" smtClean="0"/>
          </a:p>
          <a:p>
            <a:endParaRPr lang="fr-BE" sz="2400" b="1" dirty="0"/>
          </a:p>
          <a:p>
            <a:r>
              <a:rPr lang="en-US" dirty="0" smtClean="0"/>
              <a:t>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fr-BE" sz="2400" dirty="0"/>
          </a:p>
        </p:txBody>
      </p:sp>
      <p:sp>
        <p:nvSpPr>
          <p:cNvPr id="3" name="Rectangle 2"/>
          <p:cNvSpPr/>
          <p:nvPr/>
        </p:nvSpPr>
        <p:spPr>
          <a:xfrm>
            <a:off x="3763211" y="2204829"/>
            <a:ext cx="1397000" cy="39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Key</a:t>
            </a:r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5312610" y="2204829"/>
            <a:ext cx="1397000" cy="39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Value</a:t>
            </a:r>
            <a:endParaRPr lang="fr-BE" dirty="0"/>
          </a:p>
        </p:txBody>
      </p:sp>
      <p:sp>
        <p:nvSpPr>
          <p:cNvPr id="8" name="Rectangle 7"/>
          <p:cNvSpPr/>
          <p:nvPr/>
        </p:nvSpPr>
        <p:spPr>
          <a:xfrm>
            <a:off x="3763211" y="2678962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String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12610" y="2678962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Object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18" name="Connecteur droit 17"/>
          <p:cNvCxnSpPr/>
          <p:nvPr/>
        </p:nvCxnSpPr>
        <p:spPr>
          <a:xfrm rot="10800000" flipV="1">
            <a:off x="6070377" y="3084591"/>
            <a:ext cx="0" cy="108000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6070377" y="3511790"/>
            <a:ext cx="0" cy="685494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 flipV="1">
            <a:off x="6070377" y="3511790"/>
            <a:ext cx="1527976" cy="685494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 flipV="1">
            <a:off x="6070377" y="3511790"/>
            <a:ext cx="3055952" cy="685493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 flipV="1">
            <a:off x="6070377" y="3511790"/>
            <a:ext cx="4583928" cy="685492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4542401" y="3511790"/>
            <a:ext cx="1527976" cy="685491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3014425" y="3511790"/>
            <a:ext cx="3055952" cy="685490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1486449" y="3511790"/>
            <a:ext cx="4583928" cy="685489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angle isocèle 44"/>
          <p:cNvSpPr/>
          <p:nvPr/>
        </p:nvSpPr>
        <p:spPr>
          <a:xfrm>
            <a:off x="5883610" y="3185689"/>
            <a:ext cx="373536" cy="321733"/>
          </a:xfrm>
          <a:prstGeom prst="triangle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6" name="Rectangle 45"/>
          <p:cNvSpPr/>
          <p:nvPr/>
        </p:nvSpPr>
        <p:spPr>
          <a:xfrm>
            <a:off x="5371877" y="4197284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String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899853" y="4197284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List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427829" y="4197283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Set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955805" y="4197282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>
                <a:solidFill>
                  <a:schemeClr val="tx1"/>
                </a:solidFill>
              </a:rPr>
              <a:t>SortedSet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43901" y="4197281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Hash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15925" y="4197280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Bitmaps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7949" y="4197279"/>
            <a:ext cx="1397000" cy="397933"/>
          </a:xfrm>
          <a:prstGeom prst="rect">
            <a:avLst/>
          </a:prstGeom>
          <a:solidFill>
            <a:srgbClr val="F8CBAD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err="1" smtClean="0">
                <a:solidFill>
                  <a:schemeClr val="tx1"/>
                </a:solidFill>
              </a:rPr>
              <a:t>HyperLogLogs</a:t>
            </a:r>
            <a:endParaRPr lang="fr-BE" sz="1600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994" y="86317"/>
            <a:ext cx="4466006" cy="30148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0956" y="4735435"/>
            <a:ext cx="50384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Open Sans"/>
              </a:rPr>
              <a:t>this is a probabilistic data structure which is used in order to estimate the cardinality of a set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3236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109544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Data model</a:t>
            </a:r>
          </a:p>
          <a:p>
            <a:endParaRPr lang="fr-BE" sz="2400" b="1" dirty="0" smtClean="0"/>
          </a:p>
          <a:p>
            <a:endParaRPr lang="fr-BE" sz="2400" b="1" dirty="0"/>
          </a:p>
          <a:p>
            <a:r>
              <a:rPr lang="en-US" dirty="0" smtClean="0"/>
              <a:t>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fr-BE" sz="2400" dirty="0"/>
          </a:p>
        </p:txBody>
      </p:sp>
      <p:sp>
        <p:nvSpPr>
          <p:cNvPr id="3" name="Rectangle 2"/>
          <p:cNvSpPr/>
          <p:nvPr/>
        </p:nvSpPr>
        <p:spPr>
          <a:xfrm>
            <a:off x="3763211" y="2204829"/>
            <a:ext cx="1397000" cy="39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Key</a:t>
            </a:r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5312610" y="2204829"/>
            <a:ext cx="1397000" cy="397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Value</a:t>
            </a:r>
            <a:endParaRPr lang="fr-BE" dirty="0"/>
          </a:p>
        </p:txBody>
      </p:sp>
      <p:sp>
        <p:nvSpPr>
          <p:cNvPr id="8" name="Rectangle 7"/>
          <p:cNvSpPr/>
          <p:nvPr/>
        </p:nvSpPr>
        <p:spPr>
          <a:xfrm>
            <a:off x="3763211" y="2678962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String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12610" y="2678962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Object</a:t>
            </a:r>
            <a:endParaRPr lang="fr-BE" dirty="0">
              <a:solidFill>
                <a:schemeClr val="tx1"/>
              </a:solidFill>
            </a:endParaRPr>
          </a:p>
        </p:txBody>
      </p:sp>
      <p:cxnSp>
        <p:nvCxnSpPr>
          <p:cNvPr id="18" name="Connecteur droit 17"/>
          <p:cNvCxnSpPr/>
          <p:nvPr/>
        </p:nvCxnSpPr>
        <p:spPr>
          <a:xfrm rot="10800000" flipV="1">
            <a:off x="6070377" y="3084591"/>
            <a:ext cx="0" cy="108000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6070377" y="3511790"/>
            <a:ext cx="0" cy="685494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 flipV="1">
            <a:off x="6070377" y="3511790"/>
            <a:ext cx="1527976" cy="685494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 flipV="1">
            <a:off x="6070377" y="3511790"/>
            <a:ext cx="3055952" cy="685493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 flipV="1">
            <a:off x="6070377" y="3511790"/>
            <a:ext cx="4583928" cy="685492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4542401" y="3511790"/>
            <a:ext cx="1527976" cy="685491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3014425" y="3511790"/>
            <a:ext cx="3055952" cy="685490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1486449" y="3511790"/>
            <a:ext cx="4583928" cy="685489"/>
          </a:xfrm>
          <a:prstGeom prst="line">
            <a:avLst/>
          </a:prstGeom>
          <a:ln w="28575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angle isocèle 44"/>
          <p:cNvSpPr/>
          <p:nvPr/>
        </p:nvSpPr>
        <p:spPr>
          <a:xfrm>
            <a:off x="5883610" y="3185689"/>
            <a:ext cx="373536" cy="321733"/>
          </a:xfrm>
          <a:prstGeom prst="triangle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6" name="Rectangle 45"/>
          <p:cNvSpPr/>
          <p:nvPr/>
        </p:nvSpPr>
        <p:spPr>
          <a:xfrm>
            <a:off x="5371877" y="4197284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String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899853" y="4197284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List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427829" y="4197283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Set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955805" y="4197282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 smtClean="0">
                <a:solidFill>
                  <a:schemeClr val="tx1"/>
                </a:solidFill>
              </a:rPr>
              <a:t>SortedSet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43901" y="4197281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Hash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15925" y="4197280"/>
            <a:ext cx="1397000" cy="397933"/>
          </a:xfrm>
          <a:prstGeom prst="rect">
            <a:avLst/>
          </a:prstGeom>
          <a:solidFill>
            <a:srgbClr val="F8CB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>
                <a:solidFill>
                  <a:schemeClr val="tx1"/>
                </a:solidFill>
              </a:rPr>
              <a:t>Bitmaps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7949" y="4197279"/>
            <a:ext cx="1397000" cy="397933"/>
          </a:xfrm>
          <a:prstGeom prst="rect">
            <a:avLst/>
          </a:prstGeom>
          <a:solidFill>
            <a:srgbClr val="F8CBAD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dirty="0" err="1" smtClean="0">
                <a:solidFill>
                  <a:schemeClr val="tx1"/>
                </a:solidFill>
              </a:rPr>
              <a:t>HyperLogLogs</a:t>
            </a:r>
            <a:endParaRPr lang="fr-BE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2964" y="5301043"/>
            <a:ext cx="9362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Redis</a:t>
            </a:r>
            <a:r>
              <a:rPr lang="en-US" dirty="0" smtClean="0"/>
              <a:t> doesn't use structured query language, otherwise known as SQL. </a:t>
            </a:r>
            <a:r>
              <a:rPr lang="en-US" dirty="0" err="1" smtClean="0"/>
              <a:t>Redis</a:t>
            </a:r>
            <a:r>
              <a:rPr lang="en-US" dirty="0" smtClean="0"/>
              <a:t> instead comes with its own set of </a:t>
            </a:r>
            <a:r>
              <a:rPr lang="en-US" b="1" dirty="0" smtClean="0"/>
              <a:t>commands</a:t>
            </a:r>
            <a:r>
              <a:rPr lang="en-US" dirty="0" smtClean="0"/>
              <a:t> for managing and accessing data.</a:t>
            </a:r>
            <a:endParaRPr lang="fr-BE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57529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690688"/>
            <a:ext cx="384740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 smtClean="0">
                <a:hlinkClick r:id="rId2"/>
              </a:rPr>
              <a:t>https://redis.io/topics/cluster-tutorial</a:t>
            </a:r>
            <a:endParaRPr lang="fr-BE" dirty="0" smtClean="0"/>
          </a:p>
          <a:p>
            <a:r>
              <a:rPr lang="fr-BE" dirty="0" smtClean="0">
                <a:hlinkClick r:id="rId3"/>
              </a:rPr>
              <a:t>https://redis.io/topics/sentinel</a:t>
            </a:r>
            <a:endParaRPr lang="fr-BE" dirty="0" smtClean="0"/>
          </a:p>
          <a:p>
            <a:r>
              <a:rPr lang="fr-BE" dirty="0" smtClean="0">
                <a:hlinkClick r:id="rId4"/>
              </a:rPr>
              <a:t>https://redis.io/topics/persistence</a:t>
            </a:r>
            <a:endParaRPr lang="fr-BE" dirty="0" smtClean="0"/>
          </a:p>
          <a:p>
            <a:r>
              <a:rPr lang="fr-BE" dirty="0" smtClean="0"/>
              <a:t>https://redis.io/topics/data-types-intro</a:t>
            </a:r>
          </a:p>
          <a:p>
            <a:endParaRPr lang="fr-BE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 dirty="0" err="1" smtClean="0"/>
              <a:t>References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1400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and the CAP </a:t>
            </a:r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</a:t>
            </a:r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(in practice)</a:t>
            </a:r>
            <a:endParaRPr lang="fr-FR" sz="3900" dirty="0"/>
          </a:p>
        </p:txBody>
      </p:sp>
      <p:grpSp>
        <p:nvGrpSpPr>
          <p:cNvPr id="13" name="Groupe 12"/>
          <p:cNvGrpSpPr>
            <a:grpSpLocks noChangeAspect="1"/>
          </p:cNvGrpSpPr>
          <p:nvPr/>
        </p:nvGrpSpPr>
        <p:grpSpPr>
          <a:xfrm>
            <a:off x="854511" y="1711992"/>
            <a:ext cx="5076389" cy="4451603"/>
            <a:chOff x="3072383" y="1762125"/>
            <a:chExt cx="7020000" cy="6156000"/>
          </a:xfrm>
        </p:grpSpPr>
        <p:pic>
          <p:nvPicPr>
            <p:cNvPr id="14" name="Picture 6" descr="CAP Theorem - Data Science Blo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3" t="-1" r="22399" b="10166"/>
            <a:stretch/>
          </p:blipFill>
          <p:spPr bwMode="auto">
            <a:xfrm>
              <a:off x="3072383" y="1762125"/>
              <a:ext cx="7020000" cy="6156000"/>
            </a:xfrm>
            <a:prstGeom prst="rect">
              <a:avLst/>
            </a:prstGeom>
            <a:noFill/>
            <a:ln w="79375">
              <a:solidFill>
                <a:schemeClr val="accent1">
                  <a:shade val="50000"/>
                </a:schemeClr>
              </a:solidFill>
            </a:ln>
            <a:effectLst>
              <a:outerShdw blurRad="50800" dist="38100" sx="102000" sy="102000" algn="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8423883" y="1890613"/>
              <a:ext cx="1668500" cy="2463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72383" y="1928350"/>
              <a:ext cx="1668500" cy="2463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33083" y="7743663"/>
              <a:ext cx="1596252" cy="1744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06633" y="7789525"/>
              <a:ext cx="1596252" cy="1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9267759" y="4540436"/>
              <a:ext cx="1386216" cy="2630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482402" y="2922130"/>
            <a:ext cx="5286262" cy="1477328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“Theoretically</a:t>
            </a:r>
            <a:r>
              <a:rPr lang="en-US" dirty="0"/>
              <a:t>, </a:t>
            </a:r>
            <a:r>
              <a:rPr lang="en-US" dirty="0" err="1"/>
              <a:t>Redis</a:t>
            </a:r>
            <a:r>
              <a:rPr lang="en-US" dirty="0"/>
              <a:t> Sentinel and </a:t>
            </a:r>
            <a:r>
              <a:rPr lang="en-US" dirty="0" err="1"/>
              <a:t>Redis</a:t>
            </a:r>
            <a:r>
              <a:rPr lang="en-US" dirty="0"/>
              <a:t> Cluster are </a:t>
            </a:r>
            <a:r>
              <a:rPr lang="en-US" b="1" dirty="0"/>
              <a:t>neither consistent nor available </a:t>
            </a:r>
            <a:r>
              <a:rPr lang="en-US" dirty="0"/>
              <a:t>under network partitions. However, there are some configurations that can </a:t>
            </a:r>
            <a:r>
              <a:rPr lang="en-US" b="1" dirty="0"/>
              <a:t>minimize</a:t>
            </a:r>
            <a:r>
              <a:rPr lang="en-US" dirty="0"/>
              <a:t> the consistency and availability </a:t>
            </a:r>
            <a:r>
              <a:rPr lang="en-US" b="1" dirty="0"/>
              <a:t>problems</a:t>
            </a:r>
            <a:r>
              <a:rPr lang="en-US" dirty="0" smtClean="0"/>
              <a:t>.” [1]</a:t>
            </a:r>
            <a:endParaRPr lang="fr-BE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38" b="48738"/>
          <a:stretch/>
        </p:blipFill>
        <p:spPr>
          <a:xfrm rot="19207313">
            <a:off x="2926502" y="4191265"/>
            <a:ext cx="1403845" cy="1862667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>
            <a:off x="2974917" y="4346998"/>
            <a:ext cx="135466" cy="143933"/>
          </a:xfrm>
          <a:prstGeom prst="ellipse">
            <a:avLst/>
          </a:prstGeom>
          <a:solidFill>
            <a:srgbClr val="D61624"/>
          </a:solidFill>
          <a:ln>
            <a:solidFill>
              <a:srgbClr val="D61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ZoneTexte 2"/>
          <p:cNvSpPr txBox="1"/>
          <p:nvPr/>
        </p:nvSpPr>
        <p:spPr>
          <a:xfrm>
            <a:off x="6482402" y="6239933"/>
            <a:ext cx="4567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 smtClean="0"/>
              <a:t>[1] Redis Essentials p.170 </a:t>
            </a:r>
            <a:br>
              <a:rPr lang="fr-BE" sz="1600" dirty="0" smtClean="0"/>
            </a:br>
            <a:r>
              <a:rPr lang="fr-BE" sz="1600" dirty="0" smtClean="0"/>
              <a:t>by </a:t>
            </a:r>
            <a:r>
              <a:rPr lang="fr-BE" sz="1600" dirty="0" err="1" smtClean="0"/>
              <a:t>Maxwel</a:t>
            </a:r>
            <a:r>
              <a:rPr lang="fr-BE" sz="1600" dirty="0" smtClean="0"/>
              <a:t> </a:t>
            </a:r>
            <a:r>
              <a:rPr lang="fr-BE" sz="1600" dirty="0" err="1" smtClean="0"/>
              <a:t>Dayvson</a:t>
            </a:r>
            <a:r>
              <a:rPr lang="fr-BE" sz="1600" dirty="0" smtClean="0"/>
              <a:t> Da Silva and Hugo Lopes </a:t>
            </a:r>
            <a:r>
              <a:rPr lang="fr-BE" sz="1600" dirty="0" err="1" smtClean="0"/>
              <a:t>Tavares</a:t>
            </a:r>
            <a:endParaRPr lang="fr-BE" sz="1600" dirty="0"/>
          </a:p>
        </p:txBody>
      </p:sp>
    </p:spTree>
    <p:extLst>
      <p:ext uri="{BB962C8B-B14F-4D97-AF65-F5344CB8AC3E}">
        <p14:creationId xmlns:p14="http://schemas.microsoft.com/office/powerpoint/2010/main" val="15769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and the CAP </a:t>
            </a:r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7" y="1072634"/>
            <a:ext cx="706400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Partition </a:t>
            </a:r>
            <a:r>
              <a:rPr lang="fr-BE" sz="2400" b="1" dirty="0" err="1" smtClean="0"/>
              <a:t>tolerance</a:t>
            </a:r>
            <a:endParaRPr lang="fr-BE" sz="2400" b="1" dirty="0" smtClean="0"/>
          </a:p>
          <a:p>
            <a:endParaRPr lang="fr-BE" sz="2400" b="1" dirty="0" smtClean="0"/>
          </a:p>
          <a:p>
            <a:endParaRPr lang="fr-BE" sz="2400" b="1" dirty="0"/>
          </a:p>
          <a:p>
            <a:r>
              <a:rPr lang="en-US" dirty="0" err="1"/>
              <a:t>Redis</a:t>
            </a:r>
            <a:r>
              <a:rPr lang="en-US" dirty="0"/>
              <a:t> Cluster provides a way to run a </a:t>
            </a:r>
            <a:r>
              <a:rPr lang="en-US" dirty="0" err="1"/>
              <a:t>Redis</a:t>
            </a:r>
            <a:r>
              <a:rPr lang="en-US" dirty="0"/>
              <a:t> installation where data is </a:t>
            </a:r>
            <a:r>
              <a:rPr lang="en-US" b="1" dirty="0"/>
              <a:t>automatically </a:t>
            </a:r>
            <a:r>
              <a:rPr lang="en-US" b="1" dirty="0" err="1"/>
              <a:t>sharded</a:t>
            </a:r>
            <a:r>
              <a:rPr lang="en-US" b="1" dirty="0"/>
              <a:t> across multiple </a:t>
            </a:r>
            <a:r>
              <a:rPr lang="en-US" b="1" dirty="0" err="1"/>
              <a:t>Redis</a:t>
            </a:r>
            <a:r>
              <a:rPr lang="en-US" b="1" dirty="0"/>
              <a:t> nodes</a:t>
            </a:r>
            <a:r>
              <a:rPr lang="en-US" dirty="0" smtClean="0"/>
              <a:t>. (horizontal scaling)</a:t>
            </a:r>
          </a:p>
          <a:p>
            <a:endParaRPr lang="en-US" sz="2400" dirty="0"/>
          </a:p>
          <a:p>
            <a:r>
              <a:rPr lang="en-US" dirty="0" smtClean="0"/>
              <a:t>In </a:t>
            </a:r>
            <a:r>
              <a:rPr lang="en-US" dirty="0" err="1" smtClean="0"/>
              <a:t>Redis</a:t>
            </a:r>
            <a:r>
              <a:rPr lang="en-US" dirty="0" smtClean="0"/>
              <a:t>, every </a:t>
            </a:r>
            <a:r>
              <a:rPr lang="en-US" i="1" dirty="0" smtClean="0"/>
              <a:t>key </a:t>
            </a:r>
            <a:r>
              <a:rPr lang="en-US" dirty="0" smtClean="0"/>
              <a:t>(see </a:t>
            </a:r>
            <a:r>
              <a:rPr lang="en-US" i="1" dirty="0" smtClean="0"/>
              <a:t>Data Model</a:t>
            </a:r>
            <a:r>
              <a:rPr lang="en-US" dirty="0" smtClean="0"/>
              <a:t>) </a:t>
            </a:r>
            <a:r>
              <a:rPr lang="en-US" dirty="0"/>
              <a:t>is conceptually part of what we call a </a:t>
            </a:r>
            <a:r>
              <a:rPr lang="en-US" b="1" dirty="0"/>
              <a:t>hash slot</a:t>
            </a:r>
            <a:r>
              <a:rPr lang="en-US" dirty="0" smtClean="0"/>
              <a:t>. For each key, a hash is calculated (CRC16 </a:t>
            </a:r>
            <a:r>
              <a:rPr lang="en-US" dirty="0"/>
              <a:t>of the key modulo </a:t>
            </a:r>
            <a:r>
              <a:rPr lang="en-US" dirty="0" smtClean="0"/>
              <a:t>16384)</a:t>
            </a:r>
          </a:p>
          <a:p>
            <a:endParaRPr lang="en-US" sz="2400" dirty="0"/>
          </a:p>
          <a:p>
            <a:r>
              <a:rPr lang="en-US" dirty="0"/>
              <a:t>Every node in a </a:t>
            </a:r>
            <a:r>
              <a:rPr lang="en-US" dirty="0" err="1"/>
              <a:t>Redis</a:t>
            </a:r>
            <a:r>
              <a:rPr lang="en-US" dirty="0"/>
              <a:t> Cluster is </a:t>
            </a:r>
            <a:r>
              <a:rPr lang="en-US" b="1" dirty="0"/>
              <a:t>responsible for a subset of the hash </a:t>
            </a:r>
            <a:r>
              <a:rPr lang="en-US" b="1" dirty="0" smtClean="0"/>
              <a:t>slots</a:t>
            </a:r>
            <a:r>
              <a:rPr lang="en-US" dirty="0" smtClean="0"/>
              <a:t>. Example of a </a:t>
            </a:r>
            <a:r>
              <a:rPr lang="en-US" dirty="0"/>
              <a:t>cluster with 3 nodes, where: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Node A contains hash slots from 0 to </a:t>
            </a:r>
            <a:r>
              <a:rPr lang="en-US" dirty="0" smtClean="0"/>
              <a:t>5500.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Node </a:t>
            </a:r>
            <a:r>
              <a:rPr lang="en-US" dirty="0"/>
              <a:t>B contains hash slots from 5501 to </a:t>
            </a:r>
            <a:r>
              <a:rPr lang="en-US" dirty="0" smtClean="0"/>
              <a:t>11000.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Node </a:t>
            </a:r>
            <a:r>
              <a:rPr lang="en-US" dirty="0"/>
              <a:t>C contains hash slots from 11001 to 16383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en-US" dirty="0" smtClean="0"/>
              <a:t>node (including </a:t>
            </a:r>
            <a:r>
              <a:rPr lang="en-US" i="1" dirty="0" smtClean="0"/>
              <a:t>replica</a:t>
            </a:r>
            <a:r>
              <a:rPr lang="en-US" dirty="0" smtClean="0"/>
              <a:t>, see next slide) </a:t>
            </a:r>
            <a:r>
              <a:rPr lang="en-US" dirty="0"/>
              <a:t>can receive a query and will </a:t>
            </a:r>
            <a:r>
              <a:rPr lang="en-US" b="1" dirty="0"/>
              <a:t>redirect</a:t>
            </a:r>
            <a:r>
              <a:rPr lang="en-US" dirty="0"/>
              <a:t> the client to the correct node, given the partitioning scheme</a:t>
            </a:r>
          </a:p>
          <a:p>
            <a:endParaRPr lang="fr-BE" sz="2400" dirty="0"/>
          </a:p>
        </p:txBody>
      </p:sp>
      <p:sp>
        <p:nvSpPr>
          <p:cNvPr id="21" name="Ellipse 20"/>
          <p:cNvSpPr>
            <a:spLocks noChangeAspect="1"/>
          </p:cNvSpPr>
          <p:nvPr/>
        </p:nvSpPr>
        <p:spPr>
          <a:xfrm>
            <a:off x="7696200" y="1947333"/>
            <a:ext cx="3898800" cy="3897617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" name="Ellipse 23"/>
          <p:cNvSpPr/>
          <p:nvPr/>
        </p:nvSpPr>
        <p:spPr>
          <a:xfrm>
            <a:off x="8505807" y="2260600"/>
            <a:ext cx="1391725" cy="1393200"/>
          </a:xfrm>
          <a:prstGeom prst="ellipse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A</a:t>
            </a:r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[0-5500]</a:t>
            </a:r>
            <a:endParaRPr lang="fr-BE" dirty="0"/>
          </a:p>
        </p:txBody>
      </p:sp>
      <p:sp>
        <p:nvSpPr>
          <p:cNvPr id="27" name="Ellipse 26"/>
          <p:cNvSpPr/>
          <p:nvPr/>
        </p:nvSpPr>
        <p:spPr>
          <a:xfrm>
            <a:off x="9897532" y="3356175"/>
            <a:ext cx="1391725" cy="1393200"/>
          </a:xfrm>
          <a:prstGeom prst="ellipse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B</a:t>
            </a:r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[5500 - 11000]</a:t>
            </a:r>
            <a:endParaRPr lang="fr-BE" dirty="0"/>
          </a:p>
        </p:txBody>
      </p:sp>
      <p:sp>
        <p:nvSpPr>
          <p:cNvPr id="28" name="Ellipse 27"/>
          <p:cNvSpPr/>
          <p:nvPr/>
        </p:nvSpPr>
        <p:spPr>
          <a:xfrm>
            <a:off x="8253875" y="4052775"/>
            <a:ext cx="1391725" cy="1393200"/>
          </a:xfrm>
          <a:prstGeom prst="ellipse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C</a:t>
            </a:r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[11001-16383]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3095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and the CAP </a:t>
            </a:r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5531542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smtClean="0"/>
              <a:t>Partition </a:t>
            </a:r>
            <a:r>
              <a:rPr lang="fr-BE" sz="2400" b="1" dirty="0" err="1" smtClean="0"/>
              <a:t>tolerance</a:t>
            </a:r>
            <a:endParaRPr lang="fr-BE" sz="2400" b="1" dirty="0" smtClean="0"/>
          </a:p>
          <a:p>
            <a:endParaRPr lang="fr-BE" sz="2400" b="1" dirty="0" smtClean="0"/>
          </a:p>
          <a:p>
            <a:endParaRPr lang="fr-BE" sz="2400" b="1" dirty="0"/>
          </a:p>
          <a:p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en-US" dirty="0"/>
              <a:t>Cluster uses a </a:t>
            </a:r>
            <a:r>
              <a:rPr lang="en-US" b="1" dirty="0"/>
              <a:t>master-replica model</a:t>
            </a:r>
            <a:r>
              <a:rPr lang="en-US" dirty="0"/>
              <a:t> where every hash slot has from 1 (the master itself) to N replicas (N-1 additional replica nodes</a:t>
            </a:r>
            <a:r>
              <a:rPr lang="en-US" dirty="0" smtClean="0"/>
              <a:t>). The replication is </a:t>
            </a:r>
            <a:r>
              <a:rPr lang="en-US" b="1" dirty="0" smtClean="0"/>
              <a:t>asynchronous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This way, the system is </a:t>
            </a:r>
            <a:r>
              <a:rPr lang="en-US" b="1" dirty="0"/>
              <a:t>able to continue </a:t>
            </a:r>
            <a:r>
              <a:rPr lang="en-US" dirty="0"/>
              <a:t>if node B fails.</a:t>
            </a:r>
          </a:p>
          <a:p>
            <a:r>
              <a:rPr lang="en-US" dirty="0"/>
              <a:t>Node B1 replicates B, and B fails, the cluster will promote node B1 as the </a:t>
            </a:r>
            <a:r>
              <a:rPr lang="en-US" b="1" dirty="0"/>
              <a:t>new master </a:t>
            </a:r>
            <a:r>
              <a:rPr lang="en-US" dirty="0"/>
              <a:t>and will continue to operate correctly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However, note that if nodes B and B1 </a:t>
            </a:r>
            <a:r>
              <a:rPr lang="en-US" b="1" dirty="0"/>
              <a:t>fail</a:t>
            </a:r>
            <a:r>
              <a:rPr lang="en-US" dirty="0"/>
              <a:t> </a:t>
            </a:r>
            <a:r>
              <a:rPr lang="en-US" b="1" dirty="0"/>
              <a:t>at the same </a:t>
            </a:r>
            <a:r>
              <a:rPr lang="en-US" dirty="0"/>
              <a:t>time, </a:t>
            </a:r>
            <a:r>
              <a:rPr lang="en-US" dirty="0" err="1"/>
              <a:t>Redis</a:t>
            </a:r>
            <a:r>
              <a:rPr lang="en-US" dirty="0"/>
              <a:t> Cluster is </a:t>
            </a:r>
            <a:r>
              <a:rPr lang="en-US" b="1" dirty="0"/>
              <a:t>not able </a:t>
            </a:r>
            <a:r>
              <a:rPr lang="en-US" dirty="0"/>
              <a:t>to continue to operate.</a:t>
            </a:r>
          </a:p>
          <a:p>
            <a:endParaRPr lang="en-US" dirty="0"/>
          </a:p>
          <a:p>
            <a:endParaRPr lang="fr-BE" sz="2400" dirty="0"/>
          </a:p>
        </p:txBody>
      </p:sp>
      <p:sp>
        <p:nvSpPr>
          <p:cNvPr id="21" name="Ellipse 20"/>
          <p:cNvSpPr>
            <a:spLocks noChangeAspect="1"/>
          </p:cNvSpPr>
          <p:nvPr/>
        </p:nvSpPr>
        <p:spPr>
          <a:xfrm>
            <a:off x="6416568" y="1072634"/>
            <a:ext cx="5702747" cy="5701017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" name="Ellipse 23"/>
          <p:cNvSpPr/>
          <p:nvPr/>
        </p:nvSpPr>
        <p:spPr>
          <a:xfrm>
            <a:off x="7416208" y="1460652"/>
            <a:ext cx="1391725" cy="1393200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A</a:t>
            </a:r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[0-5500]</a:t>
            </a:r>
            <a:endParaRPr lang="fr-BE" dirty="0"/>
          </a:p>
        </p:txBody>
      </p:sp>
      <p:sp>
        <p:nvSpPr>
          <p:cNvPr id="27" name="Ellipse 26"/>
          <p:cNvSpPr/>
          <p:nvPr/>
        </p:nvSpPr>
        <p:spPr>
          <a:xfrm>
            <a:off x="9604123" y="1460652"/>
            <a:ext cx="1391725" cy="1393200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B</a:t>
            </a:r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[5500 - 11000]</a:t>
            </a:r>
            <a:endParaRPr lang="fr-BE" dirty="0"/>
          </a:p>
        </p:txBody>
      </p:sp>
      <p:sp>
        <p:nvSpPr>
          <p:cNvPr id="28" name="Ellipse 27"/>
          <p:cNvSpPr/>
          <p:nvPr/>
        </p:nvSpPr>
        <p:spPr>
          <a:xfrm>
            <a:off x="9604123" y="4791498"/>
            <a:ext cx="1391725" cy="1393200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C</a:t>
            </a:r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[11001-16383]</a:t>
            </a:r>
            <a:endParaRPr lang="fr-BE" dirty="0"/>
          </a:p>
        </p:txBody>
      </p:sp>
      <p:sp>
        <p:nvSpPr>
          <p:cNvPr id="8" name="Ellipse 7"/>
          <p:cNvSpPr/>
          <p:nvPr/>
        </p:nvSpPr>
        <p:spPr>
          <a:xfrm>
            <a:off x="6467617" y="3189404"/>
            <a:ext cx="1391725" cy="139320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A1</a:t>
            </a:r>
            <a:endParaRPr lang="fr-BE" dirty="0"/>
          </a:p>
        </p:txBody>
      </p:sp>
      <p:sp>
        <p:nvSpPr>
          <p:cNvPr id="9" name="Ellipse 8"/>
          <p:cNvSpPr/>
          <p:nvPr/>
        </p:nvSpPr>
        <p:spPr>
          <a:xfrm>
            <a:off x="10625684" y="3189404"/>
            <a:ext cx="1391725" cy="139320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B1</a:t>
            </a:r>
            <a:endParaRPr lang="fr-BE" dirty="0"/>
          </a:p>
        </p:txBody>
      </p:sp>
      <p:sp>
        <p:nvSpPr>
          <p:cNvPr id="10" name="Ellipse 9"/>
          <p:cNvSpPr/>
          <p:nvPr/>
        </p:nvSpPr>
        <p:spPr>
          <a:xfrm>
            <a:off x="7314483" y="4785956"/>
            <a:ext cx="1391725" cy="139320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C1</a:t>
            </a:r>
            <a:endParaRPr lang="fr-BE" dirty="0"/>
          </a:p>
        </p:txBody>
      </p:sp>
      <p:cxnSp>
        <p:nvCxnSpPr>
          <p:cNvPr id="5" name="Connecteur droit 4"/>
          <p:cNvCxnSpPr>
            <a:stCxn id="24" idx="3"/>
            <a:endCxn id="8" idx="0"/>
          </p:cNvCxnSpPr>
          <p:nvPr/>
        </p:nvCxnSpPr>
        <p:spPr>
          <a:xfrm flipH="1">
            <a:off x="7163480" y="2649823"/>
            <a:ext cx="456541" cy="539581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27" idx="5"/>
            <a:endCxn id="9" idx="0"/>
          </p:cNvCxnSpPr>
          <p:nvPr/>
        </p:nvCxnSpPr>
        <p:spPr>
          <a:xfrm>
            <a:off x="10792035" y="2649823"/>
            <a:ext cx="529512" cy="539581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28" idx="2"/>
            <a:endCxn id="10" idx="6"/>
          </p:cNvCxnSpPr>
          <p:nvPr/>
        </p:nvCxnSpPr>
        <p:spPr>
          <a:xfrm flipH="1" flipV="1">
            <a:off x="8706208" y="5482556"/>
            <a:ext cx="897915" cy="5542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37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and the CAP </a:t>
            </a:r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</a:t>
            </a:r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(in practice)</a:t>
            </a:r>
            <a:endParaRPr lang="fr-FR" sz="3900" dirty="0"/>
          </a:p>
        </p:txBody>
      </p:sp>
      <p:grpSp>
        <p:nvGrpSpPr>
          <p:cNvPr id="13" name="Groupe 12"/>
          <p:cNvGrpSpPr>
            <a:grpSpLocks noChangeAspect="1"/>
          </p:cNvGrpSpPr>
          <p:nvPr/>
        </p:nvGrpSpPr>
        <p:grpSpPr>
          <a:xfrm>
            <a:off x="854511" y="1711992"/>
            <a:ext cx="5076389" cy="4451603"/>
            <a:chOff x="3072383" y="1762125"/>
            <a:chExt cx="7020000" cy="6156000"/>
          </a:xfrm>
        </p:grpSpPr>
        <p:pic>
          <p:nvPicPr>
            <p:cNvPr id="14" name="Picture 6" descr="CAP Theorem - Data Science Blo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3" t="-1" r="22399" b="10166"/>
            <a:stretch/>
          </p:blipFill>
          <p:spPr bwMode="auto">
            <a:xfrm>
              <a:off x="3072383" y="1762125"/>
              <a:ext cx="7020000" cy="6156000"/>
            </a:xfrm>
            <a:prstGeom prst="rect">
              <a:avLst/>
            </a:prstGeom>
            <a:noFill/>
            <a:ln w="79375">
              <a:solidFill>
                <a:schemeClr val="accent1">
                  <a:shade val="50000"/>
                </a:schemeClr>
              </a:solidFill>
            </a:ln>
            <a:effectLst>
              <a:outerShdw blurRad="50800" dist="38100" sx="102000" sy="102000" algn="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8423883" y="1890613"/>
              <a:ext cx="1668500" cy="2463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72383" y="1928350"/>
              <a:ext cx="1668500" cy="2463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33083" y="7743663"/>
              <a:ext cx="1596252" cy="1744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06633" y="7789525"/>
              <a:ext cx="1596252" cy="1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9267759" y="4540436"/>
              <a:ext cx="1386216" cy="2630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482402" y="2922130"/>
            <a:ext cx="5286262" cy="1477328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“Theoretically</a:t>
            </a:r>
            <a:r>
              <a:rPr lang="en-US" dirty="0"/>
              <a:t>, </a:t>
            </a:r>
            <a:r>
              <a:rPr lang="en-US" dirty="0" err="1"/>
              <a:t>Redis</a:t>
            </a:r>
            <a:r>
              <a:rPr lang="en-US" dirty="0"/>
              <a:t> Sentinel and </a:t>
            </a:r>
            <a:r>
              <a:rPr lang="en-US" dirty="0" err="1"/>
              <a:t>Redis</a:t>
            </a:r>
            <a:r>
              <a:rPr lang="en-US" dirty="0"/>
              <a:t> Cluster are </a:t>
            </a:r>
            <a:r>
              <a:rPr lang="en-US" b="1" dirty="0"/>
              <a:t>neither consistent nor available </a:t>
            </a:r>
            <a:r>
              <a:rPr lang="en-US" dirty="0"/>
              <a:t>under network partitions. However, there are some configurations that can </a:t>
            </a:r>
            <a:r>
              <a:rPr lang="en-US" b="1" dirty="0"/>
              <a:t>minimize</a:t>
            </a:r>
            <a:r>
              <a:rPr lang="en-US" dirty="0"/>
              <a:t> the consistency and availability </a:t>
            </a:r>
            <a:r>
              <a:rPr lang="en-US" b="1" dirty="0"/>
              <a:t>problems</a:t>
            </a:r>
            <a:r>
              <a:rPr lang="en-US" dirty="0" smtClean="0"/>
              <a:t>.” [1]</a:t>
            </a:r>
            <a:endParaRPr lang="fr-BE" dirty="0"/>
          </a:p>
        </p:txBody>
      </p:sp>
      <p:sp>
        <p:nvSpPr>
          <p:cNvPr id="3" name="ZoneTexte 2"/>
          <p:cNvSpPr txBox="1"/>
          <p:nvPr/>
        </p:nvSpPr>
        <p:spPr>
          <a:xfrm>
            <a:off x="6482402" y="6239933"/>
            <a:ext cx="4567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600" dirty="0" smtClean="0"/>
              <a:t>[1] Redis Essentials p.170 </a:t>
            </a:r>
            <a:br>
              <a:rPr lang="fr-BE" sz="1600" dirty="0" smtClean="0"/>
            </a:br>
            <a:r>
              <a:rPr lang="fr-BE" sz="1600" dirty="0" smtClean="0"/>
              <a:t>by </a:t>
            </a:r>
            <a:r>
              <a:rPr lang="fr-BE" sz="1600" dirty="0" err="1" smtClean="0"/>
              <a:t>Maxwel</a:t>
            </a:r>
            <a:r>
              <a:rPr lang="fr-BE" sz="1600" dirty="0" smtClean="0"/>
              <a:t> </a:t>
            </a:r>
            <a:r>
              <a:rPr lang="fr-BE" sz="1600" dirty="0" err="1" smtClean="0"/>
              <a:t>Dayvson</a:t>
            </a:r>
            <a:r>
              <a:rPr lang="fr-BE" sz="1600" dirty="0" smtClean="0"/>
              <a:t> Da Silva and Hugo Lopes </a:t>
            </a:r>
            <a:r>
              <a:rPr lang="fr-BE" sz="1600" dirty="0" err="1" smtClean="0"/>
              <a:t>Tavares</a:t>
            </a:r>
            <a:endParaRPr lang="fr-BE" sz="1600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38" b="48738"/>
          <a:stretch/>
        </p:blipFill>
        <p:spPr>
          <a:xfrm rot="19207313">
            <a:off x="2926502" y="4191265"/>
            <a:ext cx="1403845" cy="1862667"/>
          </a:xfrm>
          <a:prstGeom prst="rect">
            <a:avLst/>
          </a:prstGeom>
        </p:spPr>
      </p:pic>
      <p:sp>
        <p:nvSpPr>
          <p:cNvPr id="24" name="Ellipse 23"/>
          <p:cNvSpPr/>
          <p:nvPr/>
        </p:nvSpPr>
        <p:spPr>
          <a:xfrm>
            <a:off x="2974917" y="4346998"/>
            <a:ext cx="135466" cy="143933"/>
          </a:xfrm>
          <a:prstGeom prst="ellipse">
            <a:avLst/>
          </a:prstGeom>
          <a:solidFill>
            <a:srgbClr val="D61624"/>
          </a:solidFill>
          <a:ln>
            <a:solidFill>
              <a:srgbClr val="D61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1683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and the CAP </a:t>
            </a:r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55315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 smtClean="0"/>
              <a:t>Consistency</a:t>
            </a:r>
            <a:r>
              <a:rPr lang="fr-BE" sz="2400" b="1" dirty="0" smtClean="0"/>
              <a:t> </a:t>
            </a:r>
            <a:r>
              <a:rPr lang="fr-BE" sz="2400" b="1" dirty="0" err="1" smtClean="0"/>
              <a:t>problem</a:t>
            </a:r>
            <a:r>
              <a:rPr lang="fr-BE" sz="2400" b="1" dirty="0" smtClean="0"/>
              <a:t> due to partition</a:t>
            </a:r>
          </a:p>
          <a:p>
            <a:endParaRPr lang="fr-BE" sz="2400" b="1" dirty="0" smtClean="0"/>
          </a:p>
          <a:p>
            <a:endParaRPr lang="fr-BE" sz="2400" b="1" dirty="0"/>
          </a:p>
          <a:p>
            <a:r>
              <a:rPr lang="en-US" dirty="0" smtClean="0"/>
              <a:t>A master A may have three replicas A1, A2, A3. Because of the very concept of </a:t>
            </a:r>
            <a:r>
              <a:rPr lang="en-US" b="1" dirty="0" smtClean="0"/>
              <a:t>asynchronous</a:t>
            </a:r>
            <a:r>
              <a:rPr lang="en-US" dirty="0" smtClean="0"/>
              <a:t> replication, each of the slaves may represent a point in time in the </a:t>
            </a:r>
            <a:r>
              <a:rPr lang="en-US" b="1" dirty="0" smtClean="0"/>
              <a:t>past history</a:t>
            </a:r>
            <a:r>
              <a:rPr lang="en-US" dirty="0" smtClean="0"/>
              <a:t> of the time line of A.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laves may be lagging for some reason, so it is possible that, for example, A1 is one second in the past.</a:t>
            </a:r>
            <a:endParaRPr lang="en-US" dirty="0"/>
          </a:p>
          <a:p>
            <a:endParaRPr lang="fr-BE" sz="2400" dirty="0"/>
          </a:p>
        </p:txBody>
      </p:sp>
      <p:sp>
        <p:nvSpPr>
          <p:cNvPr id="21" name="Ellipse 20"/>
          <p:cNvSpPr>
            <a:spLocks noChangeAspect="1"/>
          </p:cNvSpPr>
          <p:nvPr/>
        </p:nvSpPr>
        <p:spPr>
          <a:xfrm>
            <a:off x="6763857" y="1337131"/>
            <a:ext cx="4827783" cy="4826318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" name="Ellipse 23"/>
          <p:cNvSpPr/>
          <p:nvPr/>
        </p:nvSpPr>
        <p:spPr>
          <a:xfrm>
            <a:off x="8481888" y="1796204"/>
            <a:ext cx="1391725" cy="1393200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A</a:t>
            </a:r>
            <a:endParaRPr lang="fr-BE" dirty="0"/>
          </a:p>
        </p:txBody>
      </p:sp>
      <p:sp>
        <p:nvSpPr>
          <p:cNvPr id="8" name="Ellipse 7"/>
          <p:cNvSpPr/>
          <p:nvPr/>
        </p:nvSpPr>
        <p:spPr>
          <a:xfrm>
            <a:off x="6926193" y="3189404"/>
            <a:ext cx="1391725" cy="139320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A1</a:t>
            </a:r>
            <a:endParaRPr lang="fr-BE" dirty="0"/>
          </a:p>
        </p:txBody>
      </p:sp>
      <p:sp>
        <p:nvSpPr>
          <p:cNvPr id="9" name="Ellipse 8"/>
          <p:cNvSpPr/>
          <p:nvPr/>
        </p:nvSpPr>
        <p:spPr>
          <a:xfrm>
            <a:off x="10035945" y="3189404"/>
            <a:ext cx="1391725" cy="139320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A2</a:t>
            </a:r>
            <a:endParaRPr lang="fr-BE" dirty="0"/>
          </a:p>
        </p:txBody>
      </p:sp>
      <p:sp>
        <p:nvSpPr>
          <p:cNvPr id="10" name="Ellipse 9"/>
          <p:cNvSpPr/>
          <p:nvPr/>
        </p:nvSpPr>
        <p:spPr>
          <a:xfrm>
            <a:off x="8480250" y="4210223"/>
            <a:ext cx="1391725" cy="139320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A3</a:t>
            </a:r>
            <a:endParaRPr lang="fr-BE" dirty="0"/>
          </a:p>
        </p:txBody>
      </p:sp>
      <p:cxnSp>
        <p:nvCxnSpPr>
          <p:cNvPr id="5" name="Connecteur droit 4"/>
          <p:cNvCxnSpPr>
            <a:stCxn id="26" idx="2"/>
            <a:endCxn id="8" idx="0"/>
          </p:cNvCxnSpPr>
          <p:nvPr/>
        </p:nvCxnSpPr>
        <p:spPr>
          <a:xfrm flipH="1" flipV="1">
            <a:off x="7622056" y="3189404"/>
            <a:ext cx="1452456" cy="449709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26" idx="6"/>
            <a:endCxn id="9" idx="0"/>
          </p:cNvCxnSpPr>
          <p:nvPr/>
        </p:nvCxnSpPr>
        <p:spPr>
          <a:xfrm flipV="1">
            <a:off x="9277712" y="3189404"/>
            <a:ext cx="1454096" cy="449709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24" idx="4"/>
            <a:endCxn id="10" idx="0"/>
          </p:cNvCxnSpPr>
          <p:nvPr/>
        </p:nvCxnSpPr>
        <p:spPr>
          <a:xfrm flipH="1">
            <a:off x="9176113" y="3189404"/>
            <a:ext cx="1638" cy="1020819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9074512" y="3533280"/>
            <a:ext cx="203200" cy="211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6347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73100" y="279400"/>
            <a:ext cx="8509000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 and the CAP </a:t>
            </a:r>
            <a:r>
              <a:rPr lang="fr-FR" sz="3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theorem</a:t>
            </a:r>
            <a:endParaRPr lang="fr-FR" sz="3900" dirty="0"/>
          </a:p>
        </p:txBody>
      </p:sp>
      <p:sp>
        <p:nvSpPr>
          <p:cNvPr id="2" name="Rectangle 1"/>
          <p:cNvSpPr/>
          <p:nvPr/>
        </p:nvSpPr>
        <p:spPr>
          <a:xfrm>
            <a:off x="716858" y="1072634"/>
            <a:ext cx="553154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400" b="1" dirty="0" err="1" smtClean="0"/>
              <a:t>Consistency</a:t>
            </a:r>
            <a:r>
              <a:rPr lang="fr-BE" sz="2400" b="1" dirty="0" smtClean="0"/>
              <a:t> </a:t>
            </a:r>
            <a:r>
              <a:rPr lang="fr-BE" sz="2400" b="1" dirty="0" err="1" smtClean="0"/>
              <a:t>problem</a:t>
            </a:r>
            <a:r>
              <a:rPr lang="fr-BE" sz="2400" b="1" dirty="0" smtClean="0"/>
              <a:t> due to partition</a:t>
            </a:r>
          </a:p>
          <a:p>
            <a:endParaRPr lang="fr-BE" sz="2400" b="1" dirty="0" smtClean="0"/>
          </a:p>
          <a:p>
            <a:endParaRPr lang="fr-BE" sz="2400" b="1" dirty="0"/>
          </a:p>
          <a:p>
            <a:r>
              <a:rPr lang="en-US" dirty="0" smtClean="0"/>
              <a:t>A master A may have three replicas A1, A2, A3. Because of the very concept of </a:t>
            </a:r>
            <a:r>
              <a:rPr lang="en-US" b="1" dirty="0" smtClean="0"/>
              <a:t>asynchronous</a:t>
            </a:r>
            <a:r>
              <a:rPr lang="en-US" dirty="0" smtClean="0"/>
              <a:t> replication, each of the slaves may represent a point in time in the </a:t>
            </a:r>
            <a:r>
              <a:rPr lang="en-US" b="1" dirty="0" smtClean="0"/>
              <a:t>past history</a:t>
            </a:r>
            <a:r>
              <a:rPr lang="en-US" dirty="0" smtClean="0"/>
              <a:t> of the time line of A.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laves may be lagging for some reason, so it is possible that, for example, A1 is one second in the past.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the master A fails, it is possible A1 to be promoted as new master containing </a:t>
            </a:r>
            <a:r>
              <a:rPr lang="en-US" b="1" dirty="0" smtClean="0"/>
              <a:t>outdated</a:t>
            </a:r>
            <a:r>
              <a:rPr lang="en-US" dirty="0" smtClean="0"/>
              <a:t> data </a:t>
            </a:r>
            <a:br>
              <a:rPr lang="en-US" dirty="0" smtClean="0"/>
            </a:br>
            <a:r>
              <a:rPr lang="en-US" dirty="0" smtClean="0"/>
              <a:t>(e.g., Node A did not have time to propagate insertion of new data before crashing)</a:t>
            </a:r>
            <a:endParaRPr lang="en-US" dirty="0"/>
          </a:p>
          <a:p>
            <a:endParaRPr lang="fr-BE" sz="2400" dirty="0"/>
          </a:p>
        </p:txBody>
      </p:sp>
      <p:sp>
        <p:nvSpPr>
          <p:cNvPr id="21" name="Ellipse 20"/>
          <p:cNvSpPr>
            <a:spLocks noChangeAspect="1"/>
          </p:cNvSpPr>
          <p:nvPr/>
        </p:nvSpPr>
        <p:spPr>
          <a:xfrm>
            <a:off x="6763857" y="1337131"/>
            <a:ext cx="4827783" cy="4826318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" name="Ellipse 23"/>
          <p:cNvSpPr/>
          <p:nvPr/>
        </p:nvSpPr>
        <p:spPr>
          <a:xfrm>
            <a:off x="8481888" y="1796204"/>
            <a:ext cx="1391725" cy="1393200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A</a:t>
            </a:r>
            <a:endParaRPr lang="fr-BE" dirty="0"/>
          </a:p>
        </p:txBody>
      </p:sp>
      <p:sp>
        <p:nvSpPr>
          <p:cNvPr id="8" name="Ellipse 7"/>
          <p:cNvSpPr/>
          <p:nvPr/>
        </p:nvSpPr>
        <p:spPr>
          <a:xfrm>
            <a:off x="6926193" y="3189404"/>
            <a:ext cx="1391725" cy="1393200"/>
          </a:xfrm>
          <a:prstGeom prst="ellipse">
            <a:avLst/>
          </a:prstGeom>
          <a:solidFill>
            <a:schemeClr val="accent1">
              <a:alpha val="90000"/>
            </a:schemeClr>
          </a:solidFill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A1</a:t>
            </a:r>
            <a:endParaRPr lang="fr-BE" dirty="0"/>
          </a:p>
        </p:txBody>
      </p:sp>
      <p:sp>
        <p:nvSpPr>
          <p:cNvPr id="9" name="Ellipse 8"/>
          <p:cNvSpPr/>
          <p:nvPr/>
        </p:nvSpPr>
        <p:spPr>
          <a:xfrm>
            <a:off x="10035945" y="3189404"/>
            <a:ext cx="1391725" cy="139320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A2</a:t>
            </a:r>
            <a:endParaRPr lang="fr-BE" dirty="0"/>
          </a:p>
        </p:txBody>
      </p:sp>
      <p:sp>
        <p:nvSpPr>
          <p:cNvPr id="10" name="Ellipse 9"/>
          <p:cNvSpPr/>
          <p:nvPr/>
        </p:nvSpPr>
        <p:spPr>
          <a:xfrm>
            <a:off x="8480250" y="4210223"/>
            <a:ext cx="1391725" cy="139320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 smtClean="0"/>
              <a:t>A3</a:t>
            </a:r>
            <a:endParaRPr lang="fr-BE" dirty="0"/>
          </a:p>
        </p:txBody>
      </p:sp>
      <p:cxnSp>
        <p:nvCxnSpPr>
          <p:cNvPr id="17" name="Connecteur droit 16"/>
          <p:cNvCxnSpPr>
            <a:stCxn id="18" idx="6"/>
            <a:endCxn id="9" idx="2"/>
          </p:cNvCxnSpPr>
          <p:nvPr/>
        </p:nvCxnSpPr>
        <p:spPr>
          <a:xfrm>
            <a:off x="9228263" y="3806173"/>
            <a:ext cx="807682" cy="79831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8" idx="4"/>
            <a:endCxn id="10" idx="0"/>
          </p:cNvCxnSpPr>
          <p:nvPr/>
        </p:nvCxnSpPr>
        <p:spPr>
          <a:xfrm>
            <a:off x="9126663" y="3912006"/>
            <a:ext cx="49450" cy="298217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ication 12"/>
          <p:cNvSpPr/>
          <p:nvPr/>
        </p:nvSpPr>
        <p:spPr>
          <a:xfrm>
            <a:off x="8558277" y="1848751"/>
            <a:ext cx="1235669" cy="126082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Ellipse 17"/>
          <p:cNvSpPr/>
          <p:nvPr/>
        </p:nvSpPr>
        <p:spPr>
          <a:xfrm>
            <a:off x="9025063" y="3700340"/>
            <a:ext cx="203200" cy="211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2" name="Connecteur droit 21"/>
          <p:cNvCxnSpPr>
            <a:stCxn id="18" idx="2"/>
            <a:endCxn id="8" idx="6"/>
          </p:cNvCxnSpPr>
          <p:nvPr/>
        </p:nvCxnSpPr>
        <p:spPr>
          <a:xfrm flipH="1">
            <a:off x="8317918" y="3806173"/>
            <a:ext cx="707145" cy="79831"/>
          </a:xfrm>
          <a:prstGeom prst="line">
            <a:avLst/>
          </a:prstGeom>
          <a:ln w="476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96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1709</Words>
  <Application>Microsoft Office PowerPoint</Application>
  <PresentationFormat>Grand écran</PresentationFormat>
  <Paragraphs>442</Paragraphs>
  <Slides>37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6" baseType="lpstr">
      <vt:lpstr>Agency FB</vt:lpstr>
      <vt:lpstr>Arial</vt:lpstr>
      <vt:lpstr>Calibri</vt:lpstr>
      <vt:lpstr>Calibri Light</vt:lpstr>
      <vt:lpstr>Courier New</vt:lpstr>
      <vt:lpstr>Maiandra GD</vt:lpstr>
      <vt:lpstr>Open Sans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Loup Meurice</dc:creator>
  <cp:lastModifiedBy>Loup Meurice</cp:lastModifiedBy>
  <cp:revision>83</cp:revision>
  <dcterms:created xsi:type="dcterms:W3CDTF">2022-02-08T10:22:06Z</dcterms:created>
  <dcterms:modified xsi:type="dcterms:W3CDTF">2022-02-15T13:17:24Z</dcterms:modified>
</cp:coreProperties>
</file>