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300" r:id="rId5"/>
    <p:sldId id="290" r:id="rId6"/>
    <p:sldId id="293" r:id="rId7"/>
    <p:sldId id="291" r:id="rId8"/>
    <p:sldId id="292" r:id="rId9"/>
    <p:sldId id="294" r:id="rId10"/>
    <p:sldId id="295" r:id="rId11"/>
    <p:sldId id="296" r:id="rId12"/>
    <p:sldId id="297" r:id="rId13"/>
    <p:sldId id="299" r:id="rId14"/>
    <p:sldId id="275" r:id="rId15"/>
    <p:sldId id="325" r:id="rId16"/>
    <p:sldId id="375" r:id="rId17"/>
    <p:sldId id="376" r:id="rId18"/>
    <p:sldId id="301" r:id="rId19"/>
    <p:sldId id="264" r:id="rId20"/>
    <p:sldId id="302" r:id="rId21"/>
    <p:sldId id="303" r:id="rId22"/>
    <p:sldId id="304" r:id="rId23"/>
    <p:sldId id="305" r:id="rId24"/>
    <p:sldId id="306" r:id="rId25"/>
    <p:sldId id="313" r:id="rId26"/>
    <p:sldId id="314" r:id="rId27"/>
    <p:sldId id="315" r:id="rId28"/>
    <p:sldId id="307" r:id="rId29"/>
    <p:sldId id="308" r:id="rId30"/>
    <p:sldId id="309" r:id="rId31"/>
    <p:sldId id="310" r:id="rId32"/>
    <p:sldId id="311" r:id="rId33"/>
    <p:sldId id="312" r:id="rId34"/>
    <p:sldId id="258" r:id="rId35"/>
    <p:sldId id="316" r:id="rId36"/>
    <p:sldId id="317" r:id="rId37"/>
    <p:sldId id="319" r:id="rId38"/>
    <p:sldId id="318" r:id="rId39"/>
    <p:sldId id="320" r:id="rId40"/>
    <p:sldId id="322" r:id="rId41"/>
    <p:sldId id="321" r:id="rId42"/>
    <p:sldId id="323" r:id="rId43"/>
    <p:sldId id="324" r:id="rId44"/>
    <p:sldId id="326" r:id="rId45"/>
    <p:sldId id="328" r:id="rId46"/>
    <p:sldId id="329" r:id="rId47"/>
    <p:sldId id="332" r:id="rId48"/>
    <p:sldId id="333" r:id="rId49"/>
    <p:sldId id="331" r:id="rId50"/>
    <p:sldId id="334" r:id="rId51"/>
    <p:sldId id="335" r:id="rId52"/>
    <p:sldId id="336" r:id="rId53"/>
    <p:sldId id="337" r:id="rId54"/>
    <p:sldId id="338" r:id="rId55"/>
    <p:sldId id="340" r:id="rId56"/>
    <p:sldId id="342" r:id="rId57"/>
    <p:sldId id="343" r:id="rId58"/>
    <p:sldId id="345" r:id="rId59"/>
    <p:sldId id="348" r:id="rId60"/>
    <p:sldId id="346" r:id="rId61"/>
    <p:sldId id="349" r:id="rId62"/>
    <p:sldId id="350" r:id="rId63"/>
    <p:sldId id="351" r:id="rId64"/>
    <p:sldId id="352" r:id="rId65"/>
    <p:sldId id="353" r:id="rId66"/>
    <p:sldId id="357" r:id="rId67"/>
    <p:sldId id="354" r:id="rId68"/>
    <p:sldId id="356" r:id="rId69"/>
    <p:sldId id="358" r:id="rId70"/>
    <p:sldId id="359" r:id="rId71"/>
    <p:sldId id="360" r:id="rId72"/>
    <p:sldId id="362" r:id="rId73"/>
    <p:sldId id="363" r:id="rId74"/>
    <p:sldId id="361" r:id="rId75"/>
    <p:sldId id="364" r:id="rId76"/>
    <p:sldId id="366" r:id="rId77"/>
    <p:sldId id="365" r:id="rId78"/>
    <p:sldId id="367" r:id="rId79"/>
    <p:sldId id="368" r:id="rId80"/>
    <p:sldId id="369" r:id="rId81"/>
    <p:sldId id="370" r:id="rId82"/>
    <p:sldId id="371" r:id="rId83"/>
    <p:sldId id="372" r:id="rId84"/>
    <p:sldId id="374" r:id="rId85"/>
    <p:sldId id="298" r:id="rId8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06" autoAdjust="0"/>
    <p:restoredTop sz="94660"/>
  </p:normalViewPr>
  <p:slideViewPr>
    <p:cSldViewPr snapToGrid="0">
      <p:cViewPr varScale="1">
        <p:scale>
          <a:sx n="64" d="100"/>
          <a:sy n="64" d="100"/>
        </p:scale>
        <p:origin x="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95926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79390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6808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106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196235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1AE95D3F-D970-471E-BE66-51941615422B}" type="datetimeFigureOut">
              <a:rPr lang="fr-BE" smtClean="0"/>
              <a:t>28-01-22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12344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1AE95D3F-D970-471E-BE66-51941615422B}" type="datetimeFigureOut">
              <a:rPr lang="fr-BE" smtClean="0"/>
              <a:t>28-01-22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447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1AE95D3F-D970-471E-BE66-51941615422B}" type="datetimeFigureOut">
              <a:rPr lang="fr-BE" smtClean="0"/>
              <a:t>28-01-22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85717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E95D3F-D970-471E-BE66-51941615422B}" type="datetimeFigureOut">
              <a:rPr lang="fr-BE" smtClean="0"/>
              <a:t>28-01-22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3706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28-01-22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7485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28-01-22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4157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95D3F-D970-471E-BE66-51941615422B}" type="datetimeFigureOut">
              <a:rPr lang="fr-BE" smtClean="0"/>
              <a:t>28-01-22</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E6CE8-EFB5-408A-8E2B-82523F6AA774}" type="slidenum">
              <a:rPr lang="fr-BE" smtClean="0"/>
              <a:t>‹N°›</a:t>
            </a:fld>
            <a:endParaRPr lang="fr-BE"/>
          </a:p>
        </p:txBody>
      </p:sp>
    </p:spTree>
    <p:extLst>
      <p:ext uri="{BB962C8B-B14F-4D97-AF65-F5344CB8AC3E}">
        <p14:creationId xmlns:p14="http://schemas.microsoft.com/office/powerpoint/2010/main" val="120446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atastax.com/en/cassandra-oss/3.0/cassandra/architecture/archDataDistributeReplic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 Id="rId9" Type="http://schemas.openxmlformats.org/officeDocument/2006/relationships/image" Target="../media/image22.png"/></Relationships>
</file>

<file path=ppt/slides/_rels/slide83.xml.rels><?xml version="1.0" encoding="UTF-8" standalone="yes"?>
<Relationships xmlns="http://schemas.openxmlformats.org/package/2006/relationships"><Relationship Id="rId8" Type="http://schemas.openxmlformats.org/officeDocument/2006/relationships/hyperlink" Target="https://docs.datastax.com/en/cassandra-oss/3.0/cassandra/dml/dmlLtwtTransactions.html" TargetMode="External"/><Relationship Id="rId3" Type="http://schemas.openxmlformats.org/officeDocument/2006/relationships/hyperlink" Target="https://docs.datastax.com/en/glossary/doc/glossary/gloss_data_center.html" TargetMode="External"/><Relationship Id="rId7" Type="http://schemas.openxmlformats.org/officeDocument/2006/relationships/hyperlink" Target="https://docs.datastax.com/en/cassandra-oss/3.0/cassandra/dml/dmlHowDataWritten.html#dmlHowDataWritten__logging-writes-and-memtable-storag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glossary/doc/glossary/gloss_read_repair.html" TargetMode="External"/><Relationship Id="rId5" Type="http://schemas.openxmlformats.org/officeDocument/2006/relationships/hyperlink" Target="https://docs.datastax.com/en/cassandra-oss/3.0/cassandra/architecture/archSnitchesAbout.html" TargetMode="External"/><Relationship Id="rId4" Type="http://schemas.openxmlformats.org/officeDocument/2006/relationships/hyperlink" Target="https://docs.datastax.com/en/glossary/doc/glossary/gloss_coordinator_node.html" TargetMode="External"/><Relationship Id="rId9" Type="http://schemas.openxmlformats.org/officeDocument/2006/relationships/hyperlink" Target="https://docs.datastax.com/en/cassandra-oss/3.0/cassandra/dml/dmlAboutDataConsistency.html#dmlAboutDataConsistency__linearizable-consistency"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docs.datastax.com/en/cassandra-oss/2.1/cassandra/dml/dml_about_transactions_c.html" TargetMode="External"/><Relationship Id="rId3" Type="http://schemas.openxmlformats.org/officeDocument/2006/relationships/hyperlink" Target="https://docs.datastax.com/en/cassandra-oss/3.0/cassandra/configuration/configCassandra_yaml.html#configCassandra_yaml__partitioner" TargetMode="External"/><Relationship Id="rId7" Type="http://schemas.openxmlformats.org/officeDocument/2006/relationships/hyperlink" Target="https://www.educba.com/cassandra-vs-mysql/" TargetMode="External"/><Relationship Id="rId2" Type="http://schemas.openxmlformats.org/officeDocument/2006/relationships/hyperlink" Target="https://en.wikipedia.org/wiki/CAP_theorem" TargetMode="External"/><Relationship Id="rId1" Type="http://schemas.openxmlformats.org/officeDocument/2006/relationships/slideLayout" Target="../slideLayouts/slideLayout2.xml"/><Relationship Id="rId6" Type="http://schemas.openxmlformats.org/officeDocument/2006/relationships/hyperlink" Target="https://www.educba.com/data-model-in-cassandra/" TargetMode="External"/><Relationship Id="rId5" Type="http://schemas.openxmlformats.org/officeDocument/2006/relationships/hyperlink" Target="https://www.datastax.com/blog/basic-rules-cassandra-data-modeling" TargetMode="External"/><Relationship Id="rId4" Type="http://schemas.openxmlformats.org/officeDocument/2006/relationships/hyperlink" Target="https://www.baeldung.com/cassandra-keys" TargetMode="External"/><Relationship Id="rId9" Type="http://schemas.openxmlformats.org/officeDocument/2006/relationships/hyperlink" Target="https://docs.datastax.com/en/cassandra-oss/3.0/cassandra/dml/dmlConfigConsistency.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Résultat de recherche d'images pour &quot;geometric shapes 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304" y="3834827"/>
            <a:ext cx="4499992" cy="30218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34296" y="3834827"/>
            <a:ext cx="5472608" cy="3312369"/>
          </a:xfrm>
          <a:prstGeom prst="rect">
            <a:avLst/>
          </a:prstGeom>
          <a:gradFill flip="none" rotWithShape="1">
            <a:gsLst>
              <a:gs pos="11000">
                <a:schemeClr val="bg1"/>
              </a:gs>
              <a:gs pos="94000">
                <a:schemeClr val="bg1">
                  <a:alpha val="0"/>
                </a:schemeClr>
              </a:gs>
              <a:gs pos="31000">
                <a:schemeClr val="bg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spTree>
    <p:extLst>
      <p:ext uri="{BB962C8B-B14F-4D97-AF65-F5344CB8AC3E}">
        <p14:creationId xmlns:p14="http://schemas.microsoft.com/office/powerpoint/2010/main" val="1112506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076970" y="370033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306581" y="42503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445388" y="44400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7650093" y="52439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7455471" y="4440090"/>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8687051" y="4617759"/>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895831" y="4250356"/>
            <a:ext cx="4558535" cy="1477328"/>
          </a:xfrm>
          <a:prstGeom prst="rect">
            <a:avLst/>
          </a:prstGeom>
          <a:noFill/>
        </p:spPr>
        <p:txBody>
          <a:bodyPr wrap="square" rtlCol="0">
            <a:spAutoFit/>
          </a:bodyPr>
          <a:lstStyle/>
          <a:p>
            <a:r>
              <a:rPr lang="fr-BE" dirty="0" smtClean="0"/>
              <a:t>If a user updates data d </a:t>
            </a:r>
            <a:r>
              <a:rPr lang="fr-BE" dirty="0" err="1" smtClean="0"/>
              <a:t>which</a:t>
            </a:r>
            <a:r>
              <a:rPr lang="fr-BE" dirty="0" smtClean="0"/>
              <a:t> </a:t>
            </a:r>
            <a:r>
              <a:rPr lang="fr-BE" dirty="0" err="1" smtClean="0"/>
              <a:t>is</a:t>
            </a:r>
            <a:r>
              <a:rPr lang="fr-BE" dirty="0" smtClean="0"/>
              <a:t> </a:t>
            </a:r>
            <a:r>
              <a:rPr lang="fr-BE" dirty="0" err="1" smtClean="0"/>
              <a:t>duplicated</a:t>
            </a:r>
            <a:r>
              <a:rPr lang="fr-BE" dirty="0" smtClean="0"/>
              <a:t> on m1 and m2, the user </a:t>
            </a:r>
            <a:r>
              <a:rPr lang="fr-BE" dirty="0" err="1" smtClean="0"/>
              <a:t>reading</a:t>
            </a:r>
            <a:r>
              <a:rPr lang="fr-BE" dirty="0" smtClean="0"/>
              <a:t> d </a:t>
            </a:r>
            <a:r>
              <a:rPr lang="fr-BE" dirty="0" err="1" smtClean="0"/>
              <a:t>will</a:t>
            </a:r>
            <a:r>
              <a:rPr lang="fr-BE" dirty="0" smtClean="0"/>
              <a:t> </a:t>
            </a:r>
            <a:r>
              <a:rPr lang="fr-BE" dirty="0" err="1" smtClean="0"/>
              <a:t>be</a:t>
            </a:r>
            <a:r>
              <a:rPr lang="fr-BE" dirty="0" smtClean="0"/>
              <a:t> </a:t>
            </a:r>
            <a:r>
              <a:rPr lang="fr-BE" dirty="0" err="1" smtClean="0"/>
              <a:t>blocked</a:t>
            </a:r>
            <a:r>
              <a:rPr lang="fr-BE" dirty="0" smtClean="0"/>
              <a:t> </a:t>
            </a:r>
            <a:r>
              <a:rPr lang="fr-BE" dirty="0" err="1" smtClean="0"/>
              <a:t>until</a:t>
            </a:r>
            <a:r>
              <a:rPr lang="fr-BE" dirty="0" smtClean="0"/>
              <a:t> the update </a:t>
            </a:r>
            <a:r>
              <a:rPr lang="fr-BE" dirty="0" err="1" smtClean="0"/>
              <a:t>is</a:t>
            </a:r>
            <a:r>
              <a:rPr lang="fr-BE" dirty="0" smtClean="0"/>
              <a:t> </a:t>
            </a:r>
            <a:r>
              <a:rPr lang="fr-BE" dirty="0" err="1" smtClean="0"/>
              <a:t>fully</a:t>
            </a:r>
            <a:r>
              <a:rPr lang="fr-BE" dirty="0" smtClean="0"/>
              <a:t> </a:t>
            </a:r>
            <a:r>
              <a:rPr lang="fr-BE" dirty="0" err="1" smtClean="0"/>
              <a:t>propagated</a:t>
            </a:r>
            <a:r>
              <a:rPr lang="fr-BE" dirty="0" smtClean="0"/>
              <a:t>.</a:t>
            </a:r>
            <a:br>
              <a:rPr lang="fr-BE" dirty="0" smtClean="0"/>
            </a:br>
            <a:r>
              <a:rPr lang="fr-BE" dirty="0" smtClean="0"/>
              <a:t>In </a:t>
            </a:r>
            <a:r>
              <a:rPr lang="fr-BE" dirty="0" err="1" smtClean="0"/>
              <a:t>this</a:t>
            </a:r>
            <a:r>
              <a:rPr lang="fr-BE" dirty="0" smtClean="0"/>
              <a:t> case, the </a:t>
            </a:r>
            <a:r>
              <a:rPr lang="fr-BE" dirty="0" err="1" smtClean="0"/>
              <a:t>availibility</a:t>
            </a:r>
            <a:r>
              <a:rPr lang="fr-BE" dirty="0" smtClean="0"/>
              <a:t> </a:t>
            </a:r>
            <a:r>
              <a:rPr lang="fr-BE" dirty="0" err="1" smtClean="0"/>
              <a:t>is</a:t>
            </a:r>
            <a:r>
              <a:rPr lang="fr-BE" dirty="0" smtClean="0"/>
              <a:t> </a:t>
            </a:r>
            <a:r>
              <a:rPr lang="fr-BE" dirty="0" err="1" smtClean="0"/>
              <a:t>sacrified</a:t>
            </a:r>
            <a:r>
              <a:rPr lang="fr-BE" dirty="0" smtClean="0"/>
              <a:t> to </a:t>
            </a:r>
            <a:r>
              <a:rPr lang="fr-BE" dirty="0" err="1" smtClean="0"/>
              <a:t>ensure</a:t>
            </a:r>
            <a:r>
              <a:rPr lang="fr-BE" dirty="0" smtClean="0"/>
              <a:t> data </a:t>
            </a:r>
            <a:r>
              <a:rPr lang="fr-BE" dirty="0" err="1" smtClean="0"/>
              <a:t>consistency</a:t>
            </a:r>
            <a:endParaRPr lang="fr-BE" dirty="0"/>
          </a:p>
        </p:txBody>
      </p:sp>
      <p:pic>
        <p:nvPicPr>
          <p:cNvPr id="13"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185" y="4136546"/>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avec flèche 13"/>
          <p:cNvCxnSpPr>
            <a:stCxn id="13" idx="3"/>
            <a:endCxn id="10" idx="1"/>
          </p:cNvCxnSpPr>
          <p:nvPr/>
        </p:nvCxnSpPr>
        <p:spPr>
          <a:xfrm>
            <a:off x="6576611" y="4617759"/>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465817" y="4259298"/>
            <a:ext cx="938270" cy="369332"/>
          </a:xfrm>
          <a:prstGeom prst="rect">
            <a:avLst/>
          </a:prstGeom>
          <a:noFill/>
        </p:spPr>
        <p:txBody>
          <a:bodyPr wrap="none" rtlCol="0">
            <a:spAutoFit/>
          </a:bodyPr>
          <a:lstStyle/>
          <a:p>
            <a:r>
              <a:rPr lang="fr-BE" dirty="0" smtClean="0"/>
              <a:t>updates</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555" y="4314215"/>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9627756" y="4424308"/>
            <a:ext cx="699422" cy="369332"/>
          </a:xfrm>
          <a:prstGeom prst="rect">
            <a:avLst/>
          </a:prstGeom>
          <a:noFill/>
        </p:spPr>
        <p:txBody>
          <a:bodyPr wrap="none" rtlCol="0">
            <a:spAutoFit/>
          </a:bodyPr>
          <a:lstStyle/>
          <a:p>
            <a:r>
              <a:rPr lang="fr-BE" dirty="0" err="1" smtClean="0"/>
              <a:t>reads</a:t>
            </a:r>
            <a:endParaRPr lang="fr-BE" dirty="0"/>
          </a:p>
        </p:txBody>
      </p:sp>
      <p:cxnSp>
        <p:nvCxnSpPr>
          <p:cNvPr id="18" name="Connecteur droit avec flèche 17"/>
          <p:cNvCxnSpPr>
            <a:stCxn id="16" idx="1"/>
            <a:endCxn id="11" idx="3"/>
          </p:cNvCxnSpPr>
          <p:nvPr/>
        </p:nvCxnSpPr>
        <p:spPr>
          <a:xfrm flipH="1">
            <a:off x="9102687" y="4795428"/>
            <a:ext cx="1128868"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7524698" y="3944746"/>
            <a:ext cx="871089" cy="369332"/>
          </a:xfrm>
          <a:prstGeom prst="rect">
            <a:avLst/>
          </a:prstGeom>
          <a:noFill/>
        </p:spPr>
        <p:txBody>
          <a:bodyPr wrap="square" rtlCol="0">
            <a:spAutoFit/>
          </a:bodyPr>
          <a:lstStyle/>
          <a:p>
            <a:r>
              <a:rPr lang="fr-BE" dirty="0" smtClean="0"/>
              <a:t>m1</a:t>
            </a:r>
            <a:endParaRPr lang="fr-BE" dirty="0"/>
          </a:p>
        </p:txBody>
      </p:sp>
      <p:sp>
        <p:nvSpPr>
          <p:cNvPr id="20" name="ZoneTexte 19"/>
          <p:cNvSpPr txBox="1"/>
          <p:nvPr/>
        </p:nvSpPr>
        <p:spPr>
          <a:xfrm>
            <a:off x="8635632" y="4103630"/>
            <a:ext cx="871089" cy="369332"/>
          </a:xfrm>
          <a:prstGeom prst="rect">
            <a:avLst/>
          </a:prstGeom>
          <a:noFill/>
        </p:spPr>
        <p:txBody>
          <a:bodyPr wrap="square" rtlCol="0">
            <a:spAutoFit/>
          </a:bodyPr>
          <a:lstStyle/>
          <a:p>
            <a:r>
              <a:rPr lang="fr-BE" dirty="0" smtClean="0"/>
              <a:t>m2</a:t>
            </a:r>
            <a:endParaRPr lang="fr-BE" dirty="0"/>
          </a:p>
        </p:txBody>
      </p:sp>
      <p:sp>
        <p:nvSpPr>
          <p:cNvPr id="21" name="ZoneTexte 20"/>
          <p:cNvSpPr txBox="1"/>
          <p:nvPr/>
        </p:nvSpPr>
        <p:spPr>
          <a:xfrm>
            <a:off x="7896046" y="6027270"/>
            <a:ext cx="871089" cy="369332"/>
          </a:xfrm>
          <a:prstGeom prst="rect">
            <a:avLst/>
          </a:prstGeom>
          <a:noFill/>
        </p:spPr>
        <p:txBody>
          <a:bodyPr wrap="square" rtlCol="0">
            <a:spAutoFit/>
          </a:bodyPr>
          <a:lstStyle/>
          <a:p>
            <a:r>
              <a:rPr lang="fr-BE" smtClean="0"/>
              <a:t>m3</a:t>
            </a:r>
            <a:endParaRPr lang="fr-BE" dirty="0"/>
          </a:p>
        </p:txBody>
      </p:sp>
      <p:cxnSp>
        <p:nvCxnSpPr>
          <p:cNvPr id="22" name="Connecteur droit avec flèche 21"/>
          <p:cNvCxnSpPr>
            <a:stCxn id="7" idx="6"/>
            <a:endCxn id="11" idx="1"/>
          </p:cNvCxnSpPr>
          <p:nvPr/>
        </p:nvCxnSpPr>
        <p:spPr>
          <a:xfrm>
            <a:off x="8205543" y="4681591"/>
            <a:ext cx="481508" cy="113837"/>
          </a:xfrm>
          <a:prstGeom prst="straightConnector1">
            <a:avLst/>
          </a:prstGeom>
          <a:ln w="222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rot="770130">
            <a:off x="8156474" y="4386647"/>
            <a:ext cx="594073" cy="369332"/>
          </a:xfrm>
          <a:prstGeom prst="rect">
            <a:avLst/>
          </a:prstGeom>
          <a:noFill/>
        </p:spPr>
        <p:txBody>
          <a:bodyPr wrap="none" rtlCol="0">
            <a:spAutoFit/>
          </a:bodyPr>
          <a:lstStyle/>
          <a:p>
            <a:r>
              <a:rPr lang="fr-BE" dirty="0" err="1" smtClean="0"/>
              <a:t>sync</a:t>
            </a:r>
            <a:endParaRPr lang="fr-BE" dirty="0"/>
          </a:p>
        </p:txBody>
      </p:sp>
    </p:spTree>
    <p:extLst>
      <p:ext uri="{BB962C8B-B14F-4D97-AF65-F5344CB8AC3E}">
        <p14:creationId xmlns:p14="http://schemas.microsoft.com/office/powerpoint/2010/main" val="278542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a:t>The system continues to operate despite network failure</a:t>
            </a:r>
          </a:p>
          <a:p>
            <a:pPr marL="0" indent="0">
              <a:buNone/>
            </a:pPr>
            <a:r>
              <a:rPr lang="fr-BE" smtClean="0"/>
              <a:t/>
            </a:r>
            <a:br>
              <a:rPr lang="fr-BE" smtClean="0"/>
            </a:br>
            <a:r>
              <a:rPr lang="fr-BE" smtClean="0"/>
              <a:t/>
            </a:r>
            <a:br>
              <a:rPr lang="fr-BE" smtClean="0"/>
            </a:br>
            <a:endParaRPr lang="fr-BE" dirty="0"/>
          </a:p>
        </p:txBody>
      </p:sp>
    </p:spTree>
    <p:extLst>
      <p:ext uri="{BB962C8B-B14F-4D97-AF65-F5344CB8AC3E}">
        <p14:creationId xmlns:p14="http://schemas.microsoft.com/office/powerpoint/2010/main" val="53007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a:t>The system continues to </a:t>
            </a:r>
            <a:r>
              <a:rPr lang="fr-BE" dirty="0" err="1"/>
              <a:t>operate</a:t>
            </a:r>
            <a:r>
              <a:rPr lang="fr-BE" dirty="0"/>
              <a:t> </a:t>
            </a:r>
            <a:r>
              <a:rPr lang="fr-BE" dirty="0" err="1"/>
              <a:t>despite</a:t>
            </a:r>
            <a:r>
              <a:rPr lang="fr-BE" dirty="0"/>
              <a:t> network </a:t>
            </a:r>
            <a:r>
              <a:rPr lang="fr-BE" dirty="0" err="1"/>
              <a:t>failure</a:t>
            </a:r>
            <a:endParaRPr lang="fr-BE" dirty="0"/>
          </a:p>
          <a:p>
            <a:pPr marL="0" indent="0">
              <a:buNone/>
            </a:pP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404087" y="3116139"/>
            <a:ext cx="3180110"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8142922" y="36661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9281729" y="38558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8486434" y="46597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895831" y="4132076"/>
            <a:ext cx="4558535" cy="923330"/>
          </a:xfrm>
          <a:prstGeom prst="rect">
            <a:avLst/>
          </a:prstGeom>
          <a:noFill/>
        </p:spPr>
        <p:txBody>
          <a:bodyPr wrap="square" rtlCol="0">
            <a:spAutoFit/>
          </a:bodyPr>
          <a:lstStyle/>
          <a:p>
            <a:r>
              <a:rPr lang="fr-BE" dirty="0" smtClean="0"/>
              <a:t>A master-slave architecture </a:t>
            </a:r>
            <a:r>
              <a:rPr lang="fr-BE" dirty="0" err="1" smtClean="0"/>
              <a:t>cannot</a:t>
            </a:r>
            <a:r>
              <a:rPr lang="fr-BE" dirty="0" smtClean="0"/>
              <a:t> </a:t>
            </a:r>
            <a:r>
              <a:rPr lang="fr-BE" dirty="0" err="1" smtClean="0"/>
              <a:t>ensure</a:t>
            </a:r>
            <a:r>
              <a:rPr lang="fr-BE" dirty="0" smtClean="0"/>
              <a:t> partition </a:t>
            </a:r>
            <a:r>
              <a:rPr lang="fr-BE" dirty="0" err="1" smtClean="0"/>
              <a:t>tolerance</a:t>
            </a:r>
            <a:r>
              <a:rPr lang="fr-BE" dirty="0" smtClean="0"/>
              <a:t> if the communication </a:t>
            </a:r>
            <a:r>
              <a:rPr lang="fr-BE" dirty="0" err="1" smtClean="0"/>
              <a:t>with</a:t>
            </a:r>
            <a:r>
              <a:rPr lang="fr-BE" dirty="0" smtClean="0"/>
              <a:t> the master </a:t>
            </a:r>
            <a:r>
              <a:rPr lang="fr-BE" dirty="0" err="1" smtClean="0"/>
              <a:t>fails</a:t>
            </a:r>
            <a:endParaRPr lang="fr-BE" dirty="0"/>
          </a:p>
        </p:txBody>
      </p:sp>
      <p:pic>
        <p:nvPicPr>
          <p:cNvPr id="11"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627" y="3974029"/>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a:stCxn id="11" idx="3"/>
            <a:endCxn id="16" idx="1"/>
          </p:cNvCxnSpPr>
          <p:nvPr/>
        </p:nvCxnSpPr>
        <p:spPr>
          <a:xfrm>
            <a:off x="6281053" y="4455242"/>
            <a:ext cx="954703" cy="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8361039" y="3360546"/>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9471973" y="3519430"/>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8732387" y="5443070"/>
            <a:ext cx="871089" cy="369332"/>
          </a:xfrm>
          <a:prstGeom prst="rect">
            <a:avLst/>
          </a:prstGeom>
          <a:noFill/>
        </p:spPr>
        <p:txBody>
          <a:bodyPr wrap="square" rtlCol="0">
            <a:spAutoFit/>
          </a:bodyPr>
          <a:lstStyle/>
          <a:p>
            <a:r>
              <a:rPr lang="fr-BE" smtClean="0"/>
              <a:t>m3</a:t>
            </a:r>
            <a:endParaRPr lang="fr-BE" dirty="0"/>
          </a:p>
        </p:txBody>
      </p:sp>
      <p:sp>
        <p:nvSpPr>
          <p:cNvPr id="16" name="Rectangle à coins arrondis 15"/>
          <p:cNvSpPr/>
          <p:nvPr/>
        </p:nvSpPr>
        <p:spPr>
          <a:xfrm>
            <a:off x="7235756" y="4005717"/>
            <a:ext cx="388046" cy="89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7" name="Connecteur droit avec flèche 16"/>
          <p:cNvCxnSpPr>
            <a:stCxn id="16" idx="3"/>
            <a:endCxn id="7" idx="2"/>
          </p:cNvCxnSpPr>
          <p:nvPr/>
        </p:nvCxnSpPr>
        <p:spPr>
          <a:xfrm flipV="1">
            <a:off x="7623802" y="4097391"/>
            <a:ext cx="519120" cy="3578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6" idx="3"/>
            <a:endCxn id="8" idx="2"/>
          </p:cNvCxnSpPr>
          <p:nvPr/>
        </p:nvCxnSpPr>
        <p:spPr>
          <a:xfrm flipV="1">
            <a:off x="7623802" y="4287125"/>
            <a:ext cx="1657927" cy="16811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6" idx="3"/>
            <a:endCxn id="9" idx="2"/>
          </p:cNvCxnSpPr>
          <p:nvPr/>
        </p:nvCxnSpPr>
        <p:spPr>
          <a:xfrm>
            <a:off x="7623802" y="4455243"/>
            <a:ext cx="862632" cy="6357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rot="5400000">
            <a:off x="7011451" y="4284558"/>
            <a:ext cx="871089" cy="369332"/>
          </a:xfrm>
          <a:prstGeom prst="rect">
            <a:avLst/>
          </a:prstGeom>
          <a:noFill/>
        </p:spPr>
        <p:txBody>
          <a:bodyPr wrap="square" rtlCol="0">
            <a:spAutoFit/>
          </a:bodyPr>
          <a:lstStyle/>
          <a:p>
            <a:r>
              <a:rPr lang="fr-BE" dirty="0" smtClean="0"/>
              <a:t>master</a:t>
            </a:r>
            <a:endParaRPr lang="fr-BE" dirty="0"/>
          </a:p>
        </p:txBody>
      </p:sp>
      <p:sp>
        <p:nvSpPr>
          <p:cNvPr id="22" name="Multiplication 21"/>
          <p:cNvSpPr/>
          <p:nvPr/>
        </p:nvSpPr>
        <p:spPr>
          <a:xfrm>
            <a:off x="6422811" y="4157910"/>
            <a:ext cx="539806" cy="5972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9699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85090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and the CAP </a:t>
            </a:r>
            <a:r>
              <a:rPr lang="fr-FR" sz="3900" b="1" dirty="0" err="1" smtClean="0">
                <a:effectLst>
                  <a:outerShdw blurRad="38100" dist="38100" dir="2700000" algn="tl">
                    <a:srgbClr val="000000">
                      <a:alpha val="43137"/>
                    </a:srgbClr>
                  </a:outerShdw>
                </a:effectLst>
              </a:rPr>
              <a:t>theorem</a:t>
            </a:r>
            <a:endParaRPr lang="fr-FR" sz="3900" dirty="0"/>
          </a:p>
        </p:txBody>
      </p:sp>
      <p:grpSp>
        <p:nvGrpSpPr>
          <p:cNvPr id="13" name="Groupe 12"/>
          <p:cNvGrpSpPr>
            <a:grpSpLocks noChangeAspect="1"/>
          </p:cNvGrpSpPr>
          <p:nvPr/>
        </p:nvGrpSpPr>
        <p:grpSpPr>
          <a:xfrm>
            <a:off x="854511" y="1711992"/>
            <a:ext cx="5076389" cy="4451603"/>
            <a:chOff x="3072383" y="1762125"/>
            <a:chExt cx="7020000" cy="6156000"/>
          </a:xfrm>
        </p:grpSpPr>
        <p:pic>
          <p:nvPicPr>
            <p:cNvPr id="14"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20" name="Rectangle 19"/>
          <p:cNvSpPr/>
          <p:nvPr/>
        </p:nvSpPr>
        <p:spPr>
          <a:xfrm>
            <a:off x="6363872" y="2229633"/>
            <a:ext cx="5286262" cy="3139321"/>
          </a:xfrm>
          <a:prstGeom prst="rect">
            <a:avLst/>
          </a:prstGeom>
        </p:spPr>
        <p:txBody>
          <a:bodyPr wrap="square">
            <a:spAutoFit/>
          </a:bodyPr>
          <a:lstStyle/>
          <a:p>
            <a:pPr>
              <a:buFontTx/>
              <a:buChar char="-"/>
            </a:pPr>
            <a:endParaRPr lang="fr-BE" dirty="0" smtClean="0"/>
          </a:p>
          <a:p>
            <a:pPr marL="285750" indent="-285750">
              <a:buFont typeface="Courier New" panose="02070309020205020404" pitchFamily="49" charset="0"/>
              <a:buChar char="o"/>
            </a:pPr>
            <a:r>
              <a:rPr lang="fr-BE" dirty="0" err="1" smtClean="0"/>
              <a:t>Availability</a:t>
            </a:r>
            <a:r>
              <a:rPr lang="fr-BE" dirty="0"/>
              <a:t>: Cassandra </a:t>
            </a:r>
            <a:r>
              <a:rPr lang="fr-BE" dirty="0" err="1"/>
              <a:t>ensures</a:t>
            </a:r>
            <a:r>
              <a:rPr lang="fr-BE" dirty="0"/>
              <a:t> high data </a:t>
            </a:r>
            <a:r>
              <a:rPr lang="fr-BE" dirty="0" err="1" smtClean="0"/>
              <a:t>availability</a:t>
            </a:r>
            <a:endParaRPr lang="fr-BE" dirty="0" smtClean="0"/>
          </a:p>
          <a:p>
            <a:pPr marL="285750" indent="-285750">
              <a:buFont typeface="Courier New" panose="02070309020205020404" pitchFamily="49" charset="0"/>
              <a:buChar char="o"/>
            </a:pPr>
            <a:endParaRPr lang="fr-BE" dirty="0" smtClean="0"/>
          </a:p>
          <a:p>
            <a:pPr marL="285750" indent="-285750">
              <a:buFont typeface="Courier New" panose="02070309020205020404" pitchFamily="49" charset="0"/>
              <a:buChar char="o"/>
            </a:pPr>
            <a:r>
              <a:rPr lang="fr-BE" dirty="0" smtClean="0"/>
              <a:t>Partition </a:t>
            </a:r>
            <a:r>
              <a:rPr lang="fr-BE" dirty="0" err="1"/>
              <a:t>tolerance</a:t>
            </a:r>
            <a:r>
              <a:rPr lang="fr-BE" dirty="0"/>
              <a:t>: </a:t>
            </a:r>
            <a:r>
              <a:rPr lang="fr-BE" dirty="0" smtClean="0"/>
              <a:t>no «single </a:t>
            </a:r>
            <a:r>
              <a:rPr lang="fr-BE" dirty="0"/>
              <a:t>point of </a:t>
            </a:r>
            <a:r>
              <a:rPr lang="fr-BE" dirty="0" err="1"/>
              <a:t>failure</a:t>
            </a:r>
            <a:r>
              <a:rPr lang="fr-BE" dirty="0"/>
              <a:t>». </a:t>
            </a:r>
            <a:r>
              <a:rPr lang="fr-BE" dirty="0" smtClean="0"/>
              <a:t/>
            </a:r>
            <a:br>
              <a:rPr lang="fr-BE" dirty="0" smtClean="0"/>
            </a:br>
            <a:r>
              <a:rPr lang="fr-BE" dirty="0" smtClean="0"/>
              <a:t>If </a:t>
            </a:r>
            <a:r>
              <a:rPr lang="fr-BE" dirty="0"/>
              <a:t>a </a:t>
            </a:r>
            <a:r>
              <a:rPr lang="fr-BE" dirty="0" smtClean="0"/>
              <a:t>machine </a:t>
            </a:r>
            <a:r>
              <a:rPr lang="fr-BE" dirty="0" err="1"/>
              <a:t>does</a:t>
            </a:r>
            <a:r>
              <a:rPr lang="fr-BE" dirty="0"/>
              <a:t> not </a:t>
            </a:r>
            <a:r>
              <a:rPr lang="fr-BE" dirty="0" err="1"/>
              <a:t>respond</a:t>
            </a:r>
            <a:r>
              <a:rPr lang="fr-BE" dirty="0"/>
              <a:t>, the show </a:t>
            </a:r>
            <a:r>
              <a:rPr lang="fr-BE" dirty="0" err="1"/>
              <a:t>goes</a:t>
            </a:r>
            <a:r>
              <a:rPr lang="fr-BE" dirty="0"/>
              <a:t> </a:t>
            </a:r>
            <a:r>
              <a:rPr lang="fr-BE" dirty="0" smtClean="0"/>
              <a:t>on.</a:t>
            </a:r>
            <a:r>
              <a:rPr lang="fr-BE" dirty="0"/>
              <a:t/>
            </a:r>
            <a:br>
              <a:rPr lang="fr-BE" dirty="0"/>
            </a:br>
            <a:r>
              <a:rPr lang="fr-BE" dirty="0"/>
              <a:t/>
            </a:r>
            <a:br>
              <a:rPr lang="fr-BE" dirty="0"/>
            </a:br>
            <a:r>
              <a:rPr lang="fr-BE" dirty="0"/>
              <a:t/>
            </a:r>
            <a:br>
              <a:rPr lang="fr-BE" dirty="0"/>
            </a:br>
            <a:r>
              <a:rPr lang="fr-BE" b="1" dirty="0" err="1"/>
              <a:t>Avaibility</a:t>
            </a:r>
            <a:r>
              <a:rPr lang="fr-BE" b="1" dirty="0"/>
              <a:t> &gt; </a:t>
            </a:r>
            <a:r>
              <a:rPr lang="fr-BE" b="1" dirty="0" err="1"/>
              <a:t>Consistency</a:t>
            </a:r>
            <a:r>
              <a:rPr lang="fr-BE" dirty="0"/>
              <a:t/>
            </a:r>
            <a:br>
              <a:rPr lang="fr-BE" dirty="0"/>
            </a:b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p>
        </p:txBody>
      </p:sp>
      <p:pic>
        <p:nvPicPr>
          <p:cNvPr id="22" name="Image 21"/>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2690782" y="4995333"/>
            <a:ext cx="1403845" cy="1862667"/>
          </a:xfrm>
          <a:prstGeom prst="rect">
            <a:avLst/>
          </a:prstGeom>
        </p:spPr>
      </p:pic>
      <p:sp>
        <p:nvSpPr>
          <p:cNvPr id="23" name="Ellipse 22"/>
          <p:cNvSpPr/>
          <p:nvPr/>
        </p:nvSpPr>
        <p:spPr>
          <a:xfrm>
            <a:off x="3324971" y="4923366"/>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46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637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3740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
        <p:nvSpPr>
          <p:cNvPr id="2" name="Rectangle 1"/>
          <p:cNvSpPr/>
          <p:nvPr/>
        </p:nvSpPr>
        <p:spPr>
          <a:xfrm>
            <a:off x="3675492" y="6046967"/>
            <a:ext cx="3659588"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6099313" y="5841559"/>
            <a:ext cx="1235767" cy="205408"/>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336518" y="1836751"/>
            <a:ext cx="2265299"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2336518" y="229925"/>
            <a:ext cx="2265299"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8472275" y="110656"/>
            <a:ext cx="3812490" cy="239400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a:off x="9819862" y="2504662"/>
            <a:ext cx="2501476" cy="108336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ZoneTexte 12"/>
          <p:cNvSpPr txBox="1"/>
          <p:nvPr/>
        </p:nvSpPr>
        <p:spPr>
          <a:xfrm>
            <a:off x="10024212" y="5612700"/>
            <a:ext cx="2092776" cy="830997"/>
          </a:xfrm>
          <a:prstGeom prst="rect">
            <a:avLst/>
          </a:prstGeom>
          <a:ln w="3175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BE" sz="2400" b="1" dirty="0" smtClean="0">
                <a:solidFill>
                  <a:srgbClr val="FF0000"/>
                </a:solidFill>
                <a:effectLst>
                  <a:outerShdw blurRad="38100" dist="38100" dir="2700000" algn="tl">
                    <a:srgbClr val="000000">
                      <a:alpha val="43137"/>
                    </a:srgbClr>
                  </a:outerShdw>
                </a:effectLst>
              </a:rPr>
              <a:t>Document </a:t>
            </a:r>
            <a:r>
              <a:rPr lang="fr-BE" sz="2400" b="1" dirty="0" err="1" smtClean="0">
                <a:solidFill>
                  <a:srgbClr val="FF0000"/>
                </a:solidFill>
                <a:effectLst>
                  <a:outerShdw blurRad="38100" dist="38100" dir="2700000" algn="tl">
                    <a:srgbClr val="000000">
                      <a:alpha val="43137"/>
                    </a:srgbClr>
                  </a:outerShdw>
                </a:effectLst>
              </a:rPr>
              <a:t>database</a:t>
            </a:r>
            <a:endParaRPr lang="fr-BE"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3179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3675492" y="6046967"/>
            <a:ext cx="2188595"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7203061" y="6066845"/>
            <a:ext cx="2188595"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336518" y="225950"/>
            <a:ext cx="2188595" cy="1592911"/>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8472275" y="110656"/>
            <a:ext cx="3812490" cy="239400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9819862" y="2504662"/>
            <a:ext cx="2501476" cy="108336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ZoneTexte 1"/>
          <p:cNvSpPr txBox="1"/>
          <p:nvPr/>
        </p:nvSpPr>
        <p:spPr>
          <a:xfrm>
            <a:off x="10024212" y="5612700"/>
            <a:ext cx="2092776" cy="1200329"/>
          </a:xfrm>
          <a:prstGeom prst="rect">
            <a:avLst/>
          </a:prstGeom>
          <a:ln w="3175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BE" sz="2400" b="1" dirty="0" err="1" smtClean="0">
                <a:solidFill>
                  <a:srgbClr val="FF0000"/>
                </a:solidFill>
                <a:effectLst>
                  <a:outerShdw blurRad="38100" dist="38100" dir="2700000" algn="tl">
                    <a:srgbClr val="000000">
                      <a:alpha val="43137"/>
                    </a:srgbClr>
                  </a:outerShdw>
                </a:effectLst>
              </a:rPr>
              <a:t>Column-oriented</a:t>
            </a:r>
            <a:r>
              <a:rPr lang="fr-BE" sz="2400" b="1" dirty="0" smtClean="0">
                <a:solidFill>
                  <a:srgbClr val="FF0000"/>
                </a:solidFill>
                <a:effectLst>
                  <a:outerShdw blurRad="38100" dist="38100" dir="2700000" algn="tl">
                    <a:srgbClr val="000000">
                      <a:alpha val="43137"/>
                    </a:srgbClr>
                  </a:outerShdw>
                </a:effectLst>
              </a:rPr>
              <a:t> </a:t>
            </a:r>
            <a:r>
              <a:rPr lang="fr-BE" sz="2400" b="1" dirty="0" err="1" smtClean="0">
                <a:solidFill>
                  <a:srgbClr val="FF0000"/>
                </a:solidFill>
                <a:effectLst>
                  <a:outerShdw blurRad="38100" dist="38100" dir="2700000" algn="tl">
                    <a:srgbClr val="000000">
                      <a:alpha val="43137"/>
                    </a:srgbClr>
                  </a:outerShdw>
                </a:effectLst>
              </a:rPr>
              <a:t>database</a:t>
            </a:r>
            <a:endParaRPr lang="fr-BE"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099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atmosphère&quot;"/>
          <p:cNvPicPr>
            <a:picLocks noChangeAspect="1" noChangeArrowheads="1"/>
          </p:cNvPicPr>
          <p:nvPr/>
        </p:nvPicPr>
        <p:blipFill rotWithShape="1">
          <a:blip r:embed="rId2">
            <a:extLst>
              <a:ext uri="{28A0092B-C50C-407E-A947-70E740481C1C}">
                <a14:useLocalDpi xmlns:a14="http://schemas.microsoft.com/office/drawing/2010/main" val="0"/>
              </a:ext>
            </a:extLst>
          </a:blip>
          <a:srcRect l="26602" t="32960" r="32434" b="12295"/>
          <a:stretch/>
        </p:blipFill>
        <p:spPr bwMode="auto">
          <a:xfrm>
            <a:off x="0" y="-1263141"/>
            <a:ext cx="12192000" cy="91680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7"/>
          <p:cNvSpPr txBox="1"/>
          <p:nvPr/>
        </p:nvSpPr>
        <p:spPr>
          <a:xfrm>
            <a:off x="36000" y="4825026"/>
            <a:ext cx="676824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400" b="1" dirty="0" smtClean="0">
                <a:solidFill>
                  <a:schemeClr val="bg1"/>
                </a:solidFill>
                <a:effectLst>
                  <a:outerShdw blurRad="38100" dist="38100" dir="2700000" algn="tl">
                    <a:srgbClr val="000000">
                      <a:alpha val="43137"/>
                    </a:srgbClr>
                  </a:outerShdw>
                </a:effectLst>
                <a:latin typeface="Agency FB" panose="020B0503020202020204" pitchFamily="34" charset="0"/>
              </a:rPr>
              <a:t>Cassandra architecture</a:t>
            </a:r>
            <a:endParaRPr lang="fr-FR" sz="4400" b="1"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cxnSp>
        <p:nvCxnSpPr>
          <p:cNvPr id="6" name="Connecteur droit 5"/>
          <p:cNvCxnSpPr/>
          <p:nvPr/>
        </p:nvCxnSpPr>
        <p:spPr>
          <a:xfrm flipV="1">
            <a:off x="-187524" y="4825026"/>
            <a:ext cx="12379524" cy="352"/>
          </a:xfrm>
          <a:prstGeom prst="line">
            <a:avLst/>
          </a:prstGeom>
          <a:ln w="22225">
            <a:gradFill flip="none" rotWithShape="1">
              <a:gsLst>
                <a:gs pos="0">
                  <a:schemeClr val="tx1"/>
                </a:gs>
                <a:gs pos="32000">
                  <a:schemeClr val="tx1">
                    <a:lumMod val="65000"/>
                    <a:lumOff val="35000"/>
                  </a:schemeClr>
                </a:gs>
                <a:gs pos="97500">
                  <a:schemeClr val="bg1"/>
                </a:gs>
                <a:gs pos="84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5742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01444" y="1257300"/>
            <a:ext cx="117905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25929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introduction&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 t="-1" r="23121" b="720"/>
          <a:stretch/>
        </p:blipFill>
        <p:spPr bwMode="auto">
          <a:xfrm>
            <a:off x="3275856" y="-24016"/>
            <a:ext cx="8916144" cy="6912000"/>
          </a:xfrm>
          <a:prstGeom prst="rect">
            <a:avLst/>
          </a:prstGeom>
          <a:noFill/>
          <a:effectLst>
            <a:glow rad="127000">
              <a:schemeClr val="tx1"/>
            </a:glow>
            <a:softEdge rad="63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37592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 name="ZoneTexte 5"/>
          <p:cNvSpPr txBox="1"/>
          <p:nvPr/>
        </p:nvSpPr>
        <p:spPr>
          <a:xfrm>
            <a:off x="456039" y="2421577"/>
            <a:ext cx="4358580"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7200" b="1" dirty="0" smtClean="0">
                <a:solidFill>
                  <a:schemeClr val="bg1"/>
                </a:solidFill>
                <a:effectLst>
                  <a:outerShdw blurRad="38100" dist="38100" dir="2700000" algn="tl">
                    <a:srgbClr val="000000">
                      <a:alpha val="43137"/>
                    </a:srgbClr>
                  </a:outerShdw>
                </a:effectLst>
                <a:latin typeface="Agency FB" panose="020B0503020202020204" pitchFamily="34" charset="0"/>
              </a:rPr>
              <a:t>The CAP </a:t>
            </a:r>
            <a:r>
              <a:rPr lang="fr-BE" sz="7200" b="1" dirty="0" err="1" smtClean="0">
                <a:solidFill>
                  <a:schemeClr val="bg1"/>
                </a:solidFill>
                <a:effectLst>
                  <a:outerShdw blurRad="38100" dist="38100" dir="2700000" algn="tl">
                    <a:srgbClr val="000000">
                      <a:alpha val="43137"/>
                    </a:srgbClr>
                  </a:outerShdw>
                </a:effectLst>
                <a:latin typeface="Agency FB" panose="020B0503020202020204" pitchFamily="34" charset="0"/>
              </a:rPr>
              <a:t>Theorem</a:t>
            </a:r>
            <a:endParaRPr lang="fr-FR" sz="4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0118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197005" y="3740306"/>
            <a:ext cx="4151971" cy="279638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01212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Rectangle 1"/>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35669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1257300"/>
            <a:ext cx="40181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4467922" y="3818364"/>
            <a:ext cx="3605561" cy="2772008"/>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98476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3757961"/>
            <a:ext cx="4018156" cy="283241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39467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6" name="Rectangle 5"/>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409577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099" y="2475801"/>
            <a:ext cx="11442701" cy="4351338"/>
          </a:xfrm>
        </p:spPr>
        <p:txBody>
          <a:bodyPr>
            <a:normAutofit lnSpcReduction="10000"/>
          </a:bodyPr>
          <a:lstStyle/>
          <a:p>
            <a:pPr>
              <a:buFont typeface="Courier New" panose="02070309020205020404" pitchFamily="49" charset="0"/>
              <a:buChar char="o"/>
            </a:pPr>
            <a:r>
              <a:rPr lang="fr-BE" dirty="0" smtClean="0"/>
              <a:t>   A Cassandra cluster </a:t>
            </a:r>
            <a:r>
              <a:rPr lang="fr-BE" dirty="0" err="1" smtClean="0"/>
              <a:t>is</a:t>
            </a:r>
            <a:r>
              <a:rPr lang="fr-BE" dirty="0" smtClean="0"/>
              <a:t> </a:t>
            </a:r>
            <a:r>
              <a:rPr lang="fr-BE" dirty="0" err="1" smtClean="0"/>
              <a:t>composed</a:t>
            </a:r>
            <a:r>
              <a:rPr lang="fr-BE" dirty="0" smtClean="0"/>
              <a:t> of </a:t>
            </a:r>
            <a:r>
              <a:rPr lang="fr-BE" b="1" dirty="0" err="1" smtClean="0"/>
              <a:t>keyspaces</a:t>
            </a:r>
            <a:r>
              <a:rPr lang="fr-BE" dirty="0" smtClean="0"/>
              <a:t>.</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a:t> </a:t>
            </a:r>
            <a:r>
              <a:rPr lang="fr-BE" dirty="0" smtClean="0"/>
              <a:t>  A </a:t>
            </a:r>
            <a:r>
              <a:rPr lang="fr-BE" dirty="0" err="1" smtClean="0"/>
              <a:t>keyspace</a:t>
            </a:r>
            <a:r>
              <a:rPr lang="fr-BE" dirty="0" smtClean="0"/>
              <a:t> </a:t>
            </a:r>
            <a:r>
              <a:rPr lang="fr-BE" dirty="0" err="1" smtClean="0"/>
              <a:t>is</a:t>
            </a:r>
            <a:r>
              <a:rPr lang="fr-BE" dirty="0" smtClean="0"/>
              <a:t> a data container, </a:t>
            </a:r>
            <a:r>
              <a:rPr lang="fr-BE" dirty="0" err="1" smtClean="0"/>
              <a:t>similar</a:t>
            </a:r>
            <a:r>
              <a:rPr lang="fr-BE" dirty="0" smtClean="0"/>
              <a:t> to </a:t>
            </a:r>
            <a:r>
              <a:rPr lang="fr-BE" i="1" dirty="0" err="1" smtClean="0"/>
              <a:t>database</a:t>
            </a:r>
            <a:r>
              <a:rPr lang="fr-BE" dirty="0" smtClean="0"/>
              <a:t> in RDBMS.</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smtClean="0"/>
              <a:t>    In a Cassandra cluster, a </a:t>
            </a:r>
            <a:r>
              <a:rPr lang="fr-BE" dirty="0" err="1" smtClean="0"/>
              <a:t>keyspace</a:t>
            </a:r>
            <a:r>
              <a:rPr lang="fr-BE" dirty="0" smtClean="0"/>
              <a:t> </a:t>
            </a:r>
            <a:r>
              <a:rPr lang="fr-BE" dirty="0" err="1" smtClean="0"/>
              <a:t>is</a:t>
            </a:r>
            <a:r>
              <a:rPr lang="fr-BE" dirty="0" smtClean="0"/>
              <a:t> an </a:t>
            </a:r>
            <a:r>
              <a:rPr lang="fr-BE" dirty="0" err="1" smtClean="0"/>
              <a:t>outermost</a:t>
            </a:r>
            <a:r>
              <a:rPr lang="fr-BE" dirty="0" smtClean="0"/>
              <a:t> </a:t>
            </a:r>
            <a:r>
              <a:rPr lang="fr-BE" dirty="0" err="1" smtClean="0"/>
              <a:t>object</a:t>
            </a:r>
            <a:r>
              <a:rPr lang="fr-BE" dirty="0" smtClean="0"/>
              <a:t> </a:t>
            </a:r>
            <a:r>
              <a:rPr lang="fr-BE" dirty="0" err="1" smtClean="0"/>
              <a:t>that</a:t>
            </a:r>
            <a:r>
              <a:rPr lang="fr-BE" dirty="0" smtClean="0"/>
              <a:t>  </a:t>
            </a:r>
            <a:br>
              <a:rPr lang="fr-BE" dirty="0" smtClean="0"/>
            </a:br>
            <a:r>
              <a:rPr lang="fr-BE" dirty="0" smtClean="0"/>
              <a:t>    </a:t>
            </a:r>
            <a:r>
              <a:rPr lang="fr-BE" dirty="0" err="1" smtClean="0"/>
              <a:t>determines</a:t>
            </a:r>
            <a:r>
              <a:rPr lang="fr-BE" dirty="0" smtClean="0"/>
              <a:t> how data </a:t>
            </a:r>
            <a:r>
              <a:rPr lang="fr-BE" dirty="0" err="1" smtClean="0"/>
              <a:t>replicates</a:t>
            </a:r>
            <a:r>
              <a:rPr lang="fr-BE" dirty="0" smtClean="0"/>
              <a:t> on </a:t>
            </a:r>
            <a:r>
              <a:rPr lang="fr-BE" dirty="0" err="1" smtClean="0"/>
              <a:t>nodes</a:t>
            </a:r>
            <a:r>
              <a:rPr lang="fr-BE" dirty="0"/>
              <a:t> </a:t>
            </a:r>
            <a:r>
              <a:rPr lang="fr-BE" dirty="0" smtClean="0"/>
              <a:t/>
            </a:r>
            <a:br>
              <a:rPr lang="fr-BE" dirty="0" smtClean="0"/>
            </a:br>
            <a:r>
              <a:rPr lang="fr-BE" dirty="0" smtClean="0"/>
              <a:t>   (</a:t>
            </a:r>
            <a:r>
              <a:rPr lang="fr-BE" b="1" dirty="0" err="1" smtClean="0"/>
              <a:t>see</a:t>
            </a:r>
            <a:r>
              <a:rPr lang="fr-BE" b="1" dirty="0" smtClean="0"/>
              <a:t> Cassandra – #2 </a:t>
            </a:r>
            <a:r>
              <a:rPr lang="fr-BE" b="1" dirty="0" err="1" smtClean="0"/>
              <a:t>Scalability</a:t>
            </a:r>
            <a:r>
              <a:rPr lang="fr-BE" dirty="0" smtClean="0"/>
              <a:t>)</a:t>
            </a:r>
            <a:endParaRPr lang="fr-BE" dirty="0"/>
          </a:p>
          <a:p>
            <a:pPr marL="0" indent="0">
              <a:buNone/>
            </a:pP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134906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Keyspaces</a:t>
            </a:r>
            <a:r>
              <a:rPr lang="fr-BE" dirty="0" smtClean="0"/>
              <a:t> </a:t>
            </a:r>
            <a:r>
              <a:rPr lang="fr-BE" dirty="0" err="1" smtClean="0"/>
              <a:t>consist</a:t>
            </a:r>
            <a:r>
              <a:rPr lang="fr-BE" dirty="0" smtClean="0"/>
              <a:t> of </a:t>
            </a:r>
            <a:r>
              <a:rPr lang="fr-BE" dirty="0" err="1" smtClean="0"/>
              <a:t>core</a:t>
            </a:r>
            <a:r>
              <a:rPr lang="fr-BE" dirty="0" smtClean="0"/>
              <a:t> </a:t>
            </a:r>
            <a:r>
              <a:rPr lang="fr-BE" dirty="0" err="1" smtClean="0"/>
              <a:t>objects</a:t>
            </a:r>
            <a:r>
              <a:rPr lang="fr-BE" dirty="0" smtClean="0"/>
              <a:t> </a:t>
            </a:r>
            <a:r>
              <a:rPr lang="fr-BE" dirty="0" err="1" smtClean="0"/>
              <a:t>called</a:t>
            </a:r>
            <a:r>
              <a:rPr lang="fr-BE" dirty="0" smtClean="0"/>
              <a:t> </a:t>
            </a:r>
            <a:r>
              <a:rPr lang="fr-BE" i="1" dirty="0" err="1" smtClean="0"/>
              <a:t>column</a:t>
            </a:r>
            <a:r>
              <a:rPr lang="fr-BE" i="1" dirty="0" smtClean="0"/>
              <a:t> </a:t>
            </a:r>
            <a:r>
              <a:rPr lang="fr-BE" i="1" dirty="0" err="1" smtClean="0"/>
              <a:t>families</a:t>
            </a:r>
            <a:r>
              <a:rPr lang="fr-BE" i="1" dirty="0" smtClean="0"/>
              <a:t> </a:t>
            </a:r>
            <a:r>
              <a:rPr lang="fr-BE" dirty="0" smtClean="0"/>
              <a:t>or </a:t>
            </a:r>
            <a:r>
              <a:rPr lang="fr-BE" i="1" dirty="0" smtClean="0"/>
              <a:t>tables</a:t>
            </a:r>
            <a:endParaRPr lang="fr-BE" i="1" dirty="0"/>
          </a:p>
          <a:p>
            <a:pPr marL="0" indent="0">
              <a:buNone/>
            </a:pPr>
            <a:r>
              <a:rPr lang="fr-BE" dirty="0" smtClean="0"/>
              <a:t/>
            </a:r>
            <a:br>
              <a:rPr lang="fr-BE" dirty="0" smtClean="0"/>
            </a:br>
            <a:r>
              <a:rPr lang="fr-BE" dirty="0" smtClean="0"/>
              <a:t/>
            </a:r>
            <a:br>
              <a:rPr lang="fr-BE" dirty="0" smtClean="0"/>
            </a:br>
            <a:endParaRPr lang="fr-BE" dirty="0"/>
          </a:p>
        </p:txBody>
      </p:sp>
      <p:pic>
        <p:nvPicPr>
          <p:cNvPr id="6" name="Image 5"/>
          <p:cNvPicPr/>
          <p:nvPr/>
        </p:nvPicPr>
        <p:blipFill>
          <a:blip r:embed="rId2"/>
          <a:stretch>
            <a:fillRect/>
          </a:stretch>
        </p:blipFill>
        <p:spPr>
          <a:xfrm>
            <a:off x="550100" y="2554490"/>
            <a:ext cx="4456797" cy="2385500"/>
          </a:xfrm>
          <a:prstGeom prst="rect">
            <a:avLst/>
          </a:prstGeom>
        </p:spPr>
      </p:pic>
      <p:pic>
        <p:nvPicPr>
          <p:cNvPr id="8" name="Image 7"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340" y="5045399"/>
            <a:ext cx="10337313" cy="1433459"/>
          </a:xfrm>
          <a:prstGeom prst="rect">
            <a:avLst/>
          </a:prstGeom>
          <a:noFill/>
          <a:ln>
            <a:noFill/>
          </a:ln>
        </p:spPr>
      </p:pic>
    </p:spTree>
    <p:extLst>
      <p:ext uri="{BB962C8B-B14F-4D97-AF65-F5344CB8AC3E}">
        <p14:creationId xmlns:p14="http://schemas.microsoft.com/office/powerpoint/2010/main" val="2303966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2475800"/>
            <a:ext cx="10515600" cy="5095875"/>
          </a:xfrm>
        </p:spPr>
        <p:txBody>
          <a:bodyPr>
            <a:normAutofit/>
          </a:bodyPr>
          <a:lstStyle/>
          <a:p>
            <a:pPr marL="0" indent="0">
              <a:buNone/>
            </a:pPr>
            <a:r>
              <a:rPr lang="fr-BE" dirty="0" smtClean="0"/>
              <a:t>Cassandra </a:t>
            </a:r>
            <a:r>
              <a:rPr lang="fr-BE" dirty="0" err="1" smtClean="0"/>
              <a:t>Query</a:t>
            </a:r>
            <a:r>
              <a:rPr lang="fr-BE" dirty="0" smtClean="0"/>
              <a:t> </a:t>
            </a:r>
            <a:r>
              <a:rPr lang="fr-BE" dirty="0" err="1" smtClean="0"/>
              <a:t>Language</a:t>
            </a:r>
            <a:r>
              <a:rPr lang="fr-BE" dirty="0" smtClean="0"/>
              <a:t> (</a:t>
            </a:r>
            <a:r>
              <a:rPr lang="fr-BE" b="1" dirty="0" smtClean="0"/>
              <a:t>CQL</a:t>
            </a:r>
            <a:r>
              <a:rPr lang="fr-BE" dirty="0" smtClean="0"/>
              <a:t>) </a:t>
            </a:r>
            <a:r>
              <a:rPr lang="fr-BE" dirty="0" err="1" smtClean="0"/>
              <a:t>allows</a:t>
            </a:r>
            <a:r>
              <a:rPr lang="fr-BE" dirty="0" smtClean="0"/>
              <a:t> </a:t>
            </a:r>
            <a:r>
              <a:rPr lang="fr-BE" dirty="0" err="1" smtClean="0"/>
              <a:t>manipulating</a:t>
            </a:r>
            <a:r>
              <a:rPr lang="fr-BE" dirty="0" smtClean="0"/>
              <a:t> </a:t>
            </a:r>
            <a:r>
              <a:rPr lang="fr-BE" dirty="0" err="1" smtClean="0"/>
              <a:t>entities</a:t>
            </a:r>
            <a:endParaRPr lang="fr-BE" dirty="0" smtClean="0"/>
          </a:p>
          <a:p>
            <a:pPr marL="0" indent="0">
              <a:buNone/>
            </a:pPr>
            <a:endParaRPr lang="fr-BE" dirty="0"/>
          </a:p>
          <a:p>
            <a:pPr marL="0" indent="0">
              <a:buNone/>
            </a:pPr>
            <a:endParaRPr lang="fr-BE" dirty="0" smtClean="0"/>
          </a:p>
          <a:p>
            <a:pPr marL="0" indent="0">
              <a:buNone/>
            </a:pPr>
            <a:endParaRPr lang="fr-BE" dirty="0"/>
          </a:p>
          <a:p>
            <a:pPr marL="0" indent="0">
              <a:buNone/>
            </a:pPr>
            <a:endParaRPr lang="fr-BE" dirty="0" smtClean="0"/>
          </a:p>
        </p:txBody>
      </p:sp>
      <p:sp>
        <p:nvSpPr>
          <p:cNvPr id="2" name="Rectangle 1"/>
          <p:cNvSpPr/>
          <p:nvPr/>
        </p:nvSpPr>
        <p:spPr>
          <a:xfrm>
            <a:off x="2509334" y="3820473"/>
            <a:ext cx="6843132" cy="830997"/>
          </a:xfrm>
          <a:prstGeom prst="rect">
            <a:avLst/>
          </a:prstGeom>
          <a:ln>
            <a:solidFill>
              <a:srgbClr val="002060"/>
            </a:solidFill>
          </a:ln>
        </p:spPr>
        <p:txBody>
          <a:bodyPr wrap="square">
            <a:spAutoFit/>
          </a:bodyPr>
          <a:lstStyle/>
          <a:p>
            <a:r>
              <a:rPr lang="fr-BE" sz="2400" dirty="0">
                <a:solidFill>
                  <a:srgbClr val="002060"/>
                </a:solidFill>
                <a:latin typeface="Tw Cen MT Condensed" panose="020B0606020104020203" pitchFamily="34" charset="0"/>
              </a:rPr>
              <a:t>INSERT INTO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(id, </a:t>
            </a:r>
            <a:r>
              <a:rPr lang="fr-BE" sz="2400" dirty="0" err="1">
                <a:solidFill>
                  <a:srgbClr val="002060"/>
                </a:solidFill>
                <a:latin typeface="Tw Cen MT Condensed" panose="020B0606020104020203" pitchFamily="34" charset="0"/>
              </a:rPr>
              <a:t>firstName</a:t>
            </a:r>
            <a:r>
              <a:rPr lang="fr-BE" sz="2400" dirty="0">
                <a:solidFill>
                  <a:srgbClr val="002060"/>
                </a:solidFill>
                <a:latin typeface="Tw Cen MT Condensed" panose="020B0606020104020203" pitchFamily="34" charset="0"/>
              </a:rPr>
              <a:t>, </a:t>
            </a:r>
            <a:r>
              <a:rPr lang="fr-BE" sz="2400" dirty="0" err="1">
                <a:solidFill>
                  <a:srgbClr val="002060"/>
                </a:solidFill>
                <a:latin typeface="Tw Cen MT Condensed" panose="020B0606020104020203" pitchFamily="34" charset="0"/>
              </a:rPr>
              <a:t>lastName</a:t>
            </a:r>
            <a:r>
              <a:rPr lang="fr-BE" sz="2400" dirty="0">
                <a:solidFill>
                  <a:srgbClr val="002060"/>
                </a:solidFill>
                <a:latin typeface="Tw Cen MT Condensed" panose="020B0606020104020203" pitchFamily="34" charset="0"/>
              </a:rPr>
              <a:t>) values (1, ‘John’, ‘</a:t>
            </a:r>
            <a:r>
              <a:rPr lang="fr-BE" sz="2400" dirty="0" err="1">
                <a:solidFill>
                  <a:srgbClr val="002060"/>
                </a:solidFill>
                <a:latin typeface="Tw Cen MT Condensed" panose="020B0606020104020203" pitchFamily="34" charset="0"/>
              </a:rPr>
              <a:t>Doe</a:t>
            </a:r>
            <a:r>
              <a:rPr lang="fr-BE" sz="2400" dirty="0">
                <a:solidFill>
                  <a:srgbClr val="002060"/>
                </a:solidFill>
                <a:latin typeface="Tw Cen MT Condensed" panose="020B0606020104020203" pitchFamily="34" charset="0"/>
              </a:rPr>
              <a:t>’);</a:t>
            </a:r>
          </a:p>
          <a:p>
            <a:r>
              <a:rPr lang="fr-BE" sz="2400" dirty="0">
                <a:solidFill>
                  <a:srgbClr val="002060"/>
                </a:solidFill>
                <a:latin typeface="Tw Cen MT Condensed" panose="020B0606020104020203" pitchFamily="34" charset="0"/>
              </a:rPr>
              <a:t>SELECT * FROM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WHERE id = 1;</a:t>
            </a:r>
          </a:p>
        </p:txBody>
      </p:sp>
    </p:spTree>
    <p:extLst>
      <p:ext uri="{BB962C8B-B14F-4D97-AF65-F5344CB8AC3E}">
        <p14:creationId xmlns:p14="http://schemas.microsoft.com/office/powerpoint/2010/main" val="2605866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92023" y="1489485"/>
            <a:ext cx="4745355" cy="4363865"/>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10056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2717306"/>
            <a:ext cx="4745355" cy="313739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59173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spTree>
    <p:extLst>
      <p:ext uri="{BB962C8B-B14F-4D97-AF65-F5344CB8AC3E}">
        <p14:creationId xmlns:p14="http://schemas.microsoft.com/office/powerpoint/2010/main" val="1065913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3920556"/>
            <a:ext cx="4745355" cy="193414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755254" y="1304819"/>
            <a:ext cx="4745355" cy="1435804"/>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7"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345823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1490835"/>
            <a:ext cx="4745355" cy="2429722"/>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985985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736778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42458" y="2044570"/>
            <a:ext cx="4769561" cy="4247317"/>
          </a:xfrm>
          <a:prstGeom prst="rect">
            <a:avLst/>
          </a:prstGeom>
          <a:noFill/>
        </p:spPr>
        <p:txBody>
          <a:bodyPr wrap="square" rtlCol="0">
            <a:spAutoFit/>
          </a:bodyPr>
          <a:lstStyle/>
          <a:p>
            <a:r>
              <a:rPr lang="fr-BE" b="1" u="sng" dirty="0" smtClean="0"/>
              <a:t>Data </a:t>
            </a:r>
            <a:r>
              <a:rPr lang="fr-BE" b="1" u="sng" dirty="0" err="1" smtClean="0"/>
              <a:t>replication</a:t>
            </a:r>
            <a:r>
              <a:rPr lang="fr-BE" b="1" u="sng" dirty="0" smtClean="0"/>
              <a:t> </a:t>
            </a:r>
            <a:r>
              <a:rPr lang="fr-BE" b="1" u="sng" dirty="0" err="1" smtClean="0"/>
              <a:t>strategy</a:t>
            </a:r>
            <a:endParaRPr lang="fr-BE" b="1" u="sng" dirty="0" smtClean="0"/>
          </a:p>
          <a:p>
            <a:endParaRPr lang="fr-BE" b="1" dirty="0"/>
          </a:p>
          <a:p>
            <a:r>
              <a:rPr lang="fr-BE" dirty="0" smtClean="0"/>
              <a:t>A Cassandra cluster </a:t>
            </a:r>
            <a:r>
              <a:rPr lang="fr-BE" dirty="0" err="1" smtClean="0"/>
              <a:t>is</a:t>
            </a:r>
            <a:r>
              <a:rPr lang="fr-BE" dirty="0" smtClean="0"/>
              <a:t> </a:t>
            </a:r>
            <a:r>
              <a:rPr lang="fr-BE" dirty="0" err="1" smtClean="0"/>
              <a:t>composed</a:t>
            </a:r>
            <a:r>
              <a:rPr lang="fr-BE" dirty="0" smtClean="0"/>
              <a:t> of </a:t>
            </a:r>
            <a:r>
              <a:rPr lang="fr-BE" dirty="0" err="1" smtClean="0"/>
              <a:t>either</a:t>
            </a:r>
            <a:r>
              <a:rPr lang="fr-BE" dirty="0" smtClean="0"/>
              <a:t> a single data center or multiple data </a:t>
            </a:r>
            <a:r>
              <a:rPr lang="fr-BE" dirty="0" err="1" smtClean="0"/>
              <a:t>centers</a:t>
            </a:r>
            <a:endParaRPr lang="fr-BE" dirty="0" smtClean="0"/>
          </a:p>
          <a:p>
            <a:r>
              <a:rPr lang="fr-BE" dirty="0" smtClean="0"/>
              <a:t/>
            </a:r>
            <a:br>
              <a:rPr lang="fr-BE" dirty="0" smtClean="0"/>
            </a:br>
            <a:endParaRPr lang="fr-BE" dirty="0" smtClean="0"/>
          </a:p>
          <a:p>
            <a:r>
              <a:rPr lang="fr-BE" dirty="0" smtClean="0"/>
              <a:t>Single data center: </a:t>
            </a:r>
            <a:r>
              <a:rPr lang="fr-BE" b="1" dirty="0" err="1"/>
              <a:t>SimpleStrategy</a:t>
            </a:r>
            <a:endParaRPr lang="fr-BE" b="1" dirty="0" smtClean="0"/>
          </a:p>
          <a:p>
            <a:endParaRPr lang="fr-BE" dirty="0"/>
          </a:p>
          <a:p>
            <a:r>
              <a:rPr lang="fr-BE" dirty="0" smtClean="0"/>
              <a:t>Multiple data </a:t>
            </a:r>
            <a:r>
              <a:rPr lang="fr-BE" dirty="0" err="1" smtClean="0"/>
              <a:t>centers</a:t>
            </a:r>
            <a:r>
              <a:rPr lang="fr-BE" dirty="0" smtClean="0"/>
              <a:t>: </a:t>
            </a:r>
            <a:r>
              <a:rPr lang="fr-BE" b="1" dirty="0" err="1" smtClean="0"/>
              <a:t>NetworkTopologyStrategy</a:t>
            </a:r>
            <a:endParaRPr lang="fr-BE" b="1" dirty="0" smtClean="0"/>
          </a:p>
          <a:p>
            <a:endParaRPr lang="fr-BE" b="1" dirty="0"/>
          </a:p>
          <a:p>
            <a:r>
              <a:rPr lang="fr-BE" dirty="0" smtClean="0"/>
              <a:t>A </a:t>
            </a:r>
            <a:r>
              <a:rPr lang="fr-BE" dirty="0" err="1" smtClean="0"/>
              <a:t>replication</a:t>
            </a:r>
            <a:r>
              <a:rPr lang="fr-BE" dirty="0" smtClean="0"/>
              <a:t> </a:t>
            </a:r>
            <a:r>
              <a:rPr lang="fr-BE" dirty="0" err="1" smtClean="0"/>
              <a:t>strategy</a:t>
            </a:r>
            <a:r>
              <a:rPr lang="fr-BE" dirty="0" smtClean="0"/>
              <a:t> must </a:t>
            </a:r>
            <a:r>
              <a:rPr lang="fr-BE" dirty="0" err="1" smtClean="0"/>
              <a:t>be</a:t>
            </a:r>
            <a:r>
              <a:rPr lang="fr-BE" dirty="0" smtClean="0"/>
              <a:t> </a:t>
            </a:r>
            <a:r>
              <a:rPr lang="fr-BE" dirty="0" err="1" smtClean="0"/>
              <a:t>specified</a:t>
            </a:r>
            <a:r>
              <a:rPr lang="fr-BE" dirty="0" smtClean="0"/>
              <a:t> for </a:t>
            </a:r>
            <a:r>
              <a:rPr lang="fr-BE" dirty="0" err="1" smtClean="0"/>
              <a:t>each</a:t>
            </a:r>
            <a:r>
              <a:rPr lang="fr-BE" dirty="0" smtClean="0"/>
              <a:t> </a:t>
            </a:r>
            <a:r>
              <a:rPr lang="fr-BE" dirty="0" err="1" smtClean="0"/>
              <a:t>declared</a:t>
            </a:r>
            <a:r>
              <a:rPr lang="fr-BE" dirty="0" smtClean="0"/>
              <a:t> </a:t>
            </a:r>
            <a:r>
              <a:rPr lang="fr-BE" dirty="0" err="1" smtClean="0"/>
              <a:t>keyspace</a:t>
            </a:r>
            <a:r>
              <a:rPr lang="fr-BE" dirty="0" smtClean="0"/>
              <a:t>. All the tables </a:t>
            </a:r>
            <a:r>
              <a:rPr lang="fr-BE" dirty="0" err="1" smtClean="0"/>
              <a:t>from</a:t>
            </a:r>
            <a:r>
              <a:rPr lang="fr-BE" dirty="0" smtClean="0"/>
              <a:t> a </a:t>
            </a:r>
            <a:r>
              <a:rPr lang="fr-BE" dirty="0" err="1" smtClean="0"/>
              <a:t>same</a:t>
            </a:r>
            <a:r>
              <a:rPr lang="fr-BE" dirty="0" smtClean="0"/>
              <a:t> </a:t>
            </a:r>
            <a:r>
              <a:rPr lang="fr-BE" dirty="0" err="1" smtClean="0"/>
              <a:t>keyspace</a:t>
            </a:r>
            <a:r>
              <a:rPr lang="fr-BE" dirty="0" smtClean="0"/>
              <a:t> </a:t>
            </a:r>
            <a:r>
              <a:rPr lang="fr-BE" dirty="0" err="1" smtClean="0"/>
              <a:t>share</a:t>
            </a:r>
            <a:r>
              <a:rPr lang="fr-BE" dirty="0" smtClean="0"/>
              <a:t> the </a:t>
            </a:r>
            <a:r>
              <a:rPr lang="fr-BE" dirty="0" err="1" smtClean="0"/>
              <a:t>same</a:t>
            </a:r>
            <a:r>
              <a:rPr lang="fr-BE" dirty="0" smtClean="0"/>
              <a:t> </a:t>
            </a:r>
            <a:r>
              <a:rPr lang="fr-BE" dirty="0" err="1" smtClean="0"/>
              <a:t>replication</a:t>
            </a:r>
            <a:r>
              <a:rPr lang="fr-BE" dirty="0" smtClean="0"/>
              <a:t> </a:t>
            </a:r>
            <a:r>
              <a:rPr lang="fr-BE" dirty="0" err="1" smtClean="0"/>
              <a:t>strategy</a:t>
            </a:r>
            <a:endParaRPr lang="fr-BE" dirty="0" smtClean="0"/>
          </a:p>
          <a:p>
            <a:endParaRPr lang="fr-BE" b="1" dirty="0"/>
          </a:p>
          <a:p>
            <a:endParaRPr lang="fr-BE" dirty="0"/>
          </a:p>
        </p:txBody>
      </p:sp>
      <p:sp>
        <p:nvSpPr>
          <p:cNvPr id="24" name="Rectangle 23"/>
          <p:cNvSpPr/>
          <p:nvPr/>
        </p:nvSpPr>
        <p:spPr>
          <a:xfrm>
            <a:off x="755254" y="6594827"/>
            <a:ext cx="7544758" cy="492443"/>
          </a:xfrm>
          <a:prstGeom prst="rect">
            <a:avLst/>
          </a:prstGeom>
        </p:spPr>
        <p:txBody>
          <a:bodyPr wrap="none">
            <a:spAutoFit/>
          </a:bodyPr>
          <a:lstStyle/>
          <a:p>
            <a:r>
              <a:rPr lang="fr-BE" sz="1300" dirty="0">
                <a:hlinkClick r:id="rId2"/>
              </a:rPr>
              <a:t>https://</a:t>
            </a:r>
            <a:r>
              <a:rPr lang="fr-BE" sz="1300" dirty="0" smtClean="0">
                <a:hlinkClick r:id="rId2"/>
              </a:rPr>
              <a:t>docs.datastax.com/en/cassandra-oss/3.0/cassandra/architecture/archDataDistributeReplication.html</a:t>
            </a:r>
            <a:endParaRPr lang="fr-BE" sz="1300" dirty="0" smtClean="0"/>
          </a:p>
          <a:p>
            <a:endParaRPr lang="fr-BE" sz="1300" dirty="0"/>
          </a:p>
        </p:txBody>
      </p:sp>
      <p:sp>
        <p:nvSpPr>
          <p:cNvPr id="2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9841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835563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933681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4" y="1013874"/>
            <a:ext cx="6711382"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dirty="0" smtClean="0"/>
              <a:t> 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54440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7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b="1" dirty="0"/>
          </a:p>
          <a:p>
            <a:r>
              <a:rPr lang="fr-BE" b="1" dirty="0" smtClean="0">
                <a:sym typeface="Wingdings" panose="05000000000000000000" pitchFamily="2" charset="2"/>
              </a:rPr>
              <a:t> </a:t>
            </a:r>
            <a:r>
              <a:rPr lang="fr-BE" b="1" dirty="0" smtClean="0"/>
              <a:t>Data </a:t>
            </a:r>
            <a:r>
              <a:rPr lang="fr-BE" b="1" dirty="0" err="1" smtClean="0"/>
              <a:t>replication</a:t>
            </a:r>
            <a:r>
              <a:rPr lang="fr-BE" b="1" dirty="0" smtClean="0"/>
              <a:t> </a:t>
            </a:r>
            <a:r>
              <a:rPr lang="fr-BE" b="1" dirty="0" err="1" smtClean="0"/>
              <a:t>strategy</a:t>
            </a:r>
            <a:r>
              <a:rPr lang="fr-BE" b="1" dirty="0" smtClean="0"/>
              <a:t> </a:t>
            </a:r>
            <a:r>
              <a:rPr lang="fr-BE" b="1" dirty="0" err="1" smtClean="0"/>
              <a:t>defined</a:t>
            </a:r>
            <a:r>
              <a:rPr lang="fr-BE" b="1" dirty="0" smtClean="0"/>
              <a:t> at the intra- data center </a:t>
            </a:r>
            <a:r>
              <a:rPr lang="fr-BE" b="1" dirty="0" err="1" smtClean="0"/>
              <a:t>level</a:t>
            </a:r>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007189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01676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pic>
        <p:nvPicPr>
          <p:cNvPr id="7" name="Picture 6" descr="CAP Theorem - Data Science Blog"/>
          <p:cNvPicPr>
            <a:picLocks noChangeAspect="1" noChangeArrowheads="1"/>
          </p:cNvPicPr>
          <p:nvPr/>
        </p:nvPicPr>
        <p:blipFill rotWithShape="1">
          <a:blip r:embed="rId3">
            <a:extLst>
              <a:ext uri="{28A0092B-C50C-407E-A947-70E740481C1C}">
                <a14:useLocalDpi xmlns:a14="http://schemas.microsoft.com/office/drawing/2010/main" val="0"/>
              </a:ext>
            </a:extLst>
          </a:blip>
          <a:srcRect l="7543" t="-1" r="22399" b="10166"/>
          <a:stretch/>
        </p:blipFill>
        <p:spPr bwMode="auto">
          <a:xfrm>
            <a:off x="2586000" y="351000"/>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7937500" y="479488"/>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Rectangle 7"/>
          <p:cNvSpPr/>
          <p:nvPr/>
        </p:nvSpPr>
        <p:spPr>
          <a:xfrm>
            <a:off x="2586000" y="517225"/>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5346700" y="6332538"/>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3420250" y="6378400"/>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rot="5400000">
            <a:off x="8781376" y="3129311"/>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55097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945806" y="2615164"/>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915399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6740307"/>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043928" y="2923761"/>
            <a:ext cx="1284406" cy="8015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22823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39" name="ZoneTexte 38"/>
          <p:cNvSpPr txBox="1"/>
          <p:nvPr/>
        </p:nvSpPr>
        <p:spPr>
          <a:xfrm>
            <a:off x="708713" y="1013874"/>
            <a:ext cx="5964864" cy="7725192"/>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smtClean="0"/>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a:p>
          <a:p>
            <a:pPr lvl="1"/>
            <a:endParaRPr lang="fr-BE" sz="1600" dirty="0"/>
          </a:p>
          <a:p>
            <a:r>
              <a:rPr lang="fr-BE" sz="1600" b="1" dirty="0">
                <a:sym typeface="Wingdings" panose="05000000000000000000" pitchFamily="2" charset="2"/>
              </a:rPr>
              <a:t> </a:t>
            </a:r>
            <a:r>
              <a:rPr lang="fr-BE" sz="1600" b="1" dirty="0"/>
              <a:t>Data </a:t>
            </a:r>
            <a:r>
              <a:rPr lang="fr-BE" sz="1600" b="1" dirty="0" err="1"/>
              <a:t>replication</a:t>
            </a:r>
            <a:r>
              <a:rPr lang="fr-BE" sz="1600" b="1" dirty="0"/>
              <a:t> </a:t>
            </a:r>
            <a:r>
              <a:rPr lang="fr-BE" sz="1600" b="1" dirty="0" err="1"/>
              <a:t>strategy</a:t>
            </a:r>
            <a:r>
              <a:rPr lang="fr-BE" sz="1600" b="1" dirty="0"/>
              <a:t> </a:t>
            </a:r>
            <a:r>
              <a:rPr lang="fr-BE" sz="1600" b="1" dirty="0" err="1"/>
              <a:t>defined</a:t>
            </a:r>
            <a:r>
              <a:rPr lang="fr-BE" sz="1600" b="1" dirty="0"/>
              <a:t> at the inter- and intra-    </a:t>
            </a:r>
            <a:br>
              <a:rPr lang="fr-BE" sz="1600" b="1" dirty="0"/>
            </a:br>
            <a:r>
              <a:rPr lang="fr-BE" sz="1600" b="1" dirty="0"/>
              <a:t>     data center </a:t>
            </a:r>
            <a:r>
              <a:rPr lang="fr-BE" sz="1600" b="1" dirty="0" err="1"/>
              <a:t>level</a:t>
            </a:r>
            <a:endParaRPr lang="fr-BE" sz="1600" b="1" dirty="0"/>
          </a:p>
          <a:p>
            <a:pPr lvl="1"/>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Tree>
    <p:extLst>
      <p:ext uri="{BB962C8B-B14F-4D97-AF65-F5344CB8AC3E}">
        <p14:creationId xmlns:p14="http://schemas.microsoft.com/office/powerpoint/2010/main" val="3436127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5" name="ZoneTexte 4"/>
          <p:cNvSpPr txBox="1"/>
          <p:nvPr/>
        </p:nvSpPr>
        <p:spPr>
          <a:xfrm>
            <a:off x="673099" y="2173807"/>
            <a:ext cx="10358968" cy="3416320"/>
          </a:xfrm>
          <a:prstGeom prst="rect">
            <a:avLst/>
          </a:prstGeom>
          <a:noFill/>
        </p:spPr>
        <p:txBody>
          <a:bodyPr wrap="square" rtlCol="0">
            <a:spAutoFit/>
          </a:bodyPr>
          <a:lstStyle/>
          <a:p>
            <a:r>
              <a:rPr lang="fr-BE" b="1" u="sng" dirty="0"/>
              <a:t>Intra- data </a:t>
            </a:r>
            <a:r>
              <a:rPr lang="fr-BE" b="1" u="sng" dirty="0" smtClean="0"/>
              <a:t>center </a:t>
            </a:r>
            <a:r>
              <a:rPr lang="fr-BE" b="1" u="sng" dirty="0" err="1" smtClean="0"/>
              <a:t>replication</a:t>
            </a:r>
            <a:r>
              <a:rPr lang="fr-BE" b="1" u="sng" dirty="0" smtClean="0"/>
              <a:t>: </a:t>
            </a:r>
          </a:p>
          <a:p>
            <a:endParaRPr lang="fr-BE" b="1" u="sng" dirty="0" smtClean="0"/>
          </a:p>
          <a:p>
            <a:r>
              <a:rPr lang="fr-BE" dirty="0" smtClean="0"/>
              <a:t>Data </a:t>
            </a:r>
            <a:r>
              <a:rPr lang="fr-BE" dirty="0"/>
              <a:t>are </a:t>
            </a:r>
            <a:r>
              <a:rPr lang="fr-BE" dirty="0" err="1"/>
              <a:t>stored</a:t>
            </a:r>
            <a:r>
              <a:rPr lang="fr-BE" dirty="0"/>
              <a:t> in multiple </a:t>
            </a:r>
            <a:r>
              <a:rPr lang="fr-BE" dirty="0" err="1"/>
              <a:t>nodes</a:t>
            </a:r>
            <a:r>
              <a:rPr lang="fr-BE" dirty="0"/>
              <a:t> of a </a:t>
            </a:r>
            <a:r>
              <a:rPr lang="fr-BE" dirty="0" err="1"/>
              <a:t>same</a:t>
            </a:r>
            <a:r>
              <a:rPr lang="fr-BE" dirty="0"/>
              <a:t> data center.</a:t>
            </a:r>
          </a:p>
          <a:p>
            <a:pPr marL="285750" indent="-285750">
              <a:buFont typeface="Wingdings" panose="05000000000000000000" pitchFamily="2" charset="2"/>
              <a:buChar char="è"/>
            </a:pPr>
            <a:r>
              <a:rPr lang="fr-BE" dirty="0" err="1" smtClean="0">
                <a:sym typeface="Wingdings" panose="05000000000000000000" pitchFamily="2" charset="2"/>
              </a:rPr>
              <a:t>Increased</a:t>
            </a:r>
            <a:r>
              <a:rPr lang="fr-BE" dirty="0" smtClean="0">
                <a:sym typeface="Wingdings" panose="05000000000000000000" pitchFamily="2" charset="2"/>
              </a:rPr>
              <a:t> </a:t>
            </a:r>
            <a:r>
              <a:rPr lang="fr-BE" dirty="0" err="1">
                <a:sym typeface="Wingdings" panose="05000000000000000000" pitchFamily="2" charset="2"/>
              </a:rPr>
              <a:t>Availibility</a:t>
            </a:r>
            <a:r>
              <a:rPr lang="fr-BE" dirty="0">
                <a:sym typeface="Wingdings" panose="05000000000000000000" pitchFamily="2" charset="2"/>
              </a:rPr>
              <a:t> (CAP): if a </a:t>
            </a:r>
            <a:r>
              <a:rPr lang="fr-BE" dirty="0" err="1">
                <a:sym typeface="Wingdings" panose="05000000000000000000" pitchFamily="2" charset="2"/>
              </a:rPr>
              <a:t>node</a:t>
            </a:r>
            <a:r>
              <a:rPr lang="fr-BE" dirty="0">
                <a:sym typeface="Wingdings" panose="05000000000000000000" pitchFamily="2" charset="2"/>
              </a:rPr>
              <a:t> </a:t>
            </a:r>
            <a:r>
              <a:rPr lang="fr-BE" dirty="0" err="1" smtClean="0">
                <a:sym typeface="Wingdings" panose="05000000000000000000" pitchFamily="2" charset="2"/>
              </a:rPr>
              <a:t>does</a:t>
            </a:r>
            <a:r>
              <a:rPr lang="fr-BE" dirty="0" smtClean="0">
                <a:sym typeface="Wingdings" panose="05000000000000000000" pitchFamily="2" charset="2"/>
              </a:rPr>
              <a:t> not </a:t>
            </a:r>
            <a:r>
              <a:rPr lang="fr-BE" dirty="0" err="1" smtClean="0">
                <a:sym typeface="Wingdings" panose="05000000000000000000" pitchFamily="2" charset="2"/>
              </a:rPr>
              <a:t>respond</a:t>
            </a:r>
            <a:r>
              <a:rPr lang="fr-BE" dirty="0" smtClean="0">
                <a:sym typeface="Wingdings" panose="05000000000000000000" pitchFamily="2" charset="2"/>
              </a:rPr>
              <a:t>, </a:t>
            </a:r>
            <a:r>
              <a:rPr lang="fr-BE" dirty="0">
                <a:sym typeface="Wingdings" panose="05000000000000000000" pitchFamily="2" charset="2"/>
              </a:rPr>
              <a:t>data are </a:t>
            </a:r>
            <a:r>
              <a:rPr lang="fr-BE" dirty="0" err="1">
                <a:sym typeface="Wingdings" panose="05000000000000000000" pitchFamily="2" charset="2"/>
              </a:rPr>
              <a:t>still</a:t>
            </a:r>
            <a:r>
              <a:rPr lang="fr-BE" dirty="0">
                <a:sym typeface="Wingdings" panose="05000000000000000000" pitchFamily="2" charset="2"/>
              </a:rPr>
              <a:t> </a:t>
            </a:r>
            <a:r>
              <a:rPr lang="fr-BE" dirty="0" err="1">
                <a:sym typeface="Wingdings" panose="05000000000000000000" pitchFamily="2" charset="2"/>
              </a:rPr>
              <a:t>available</a:t>
            </a:r>
            <a:r>
              <a:rPr lang="fr-BE" dirty="0">
                <a:sym typeface="Wingdings" panose="05000000000000000000" pitchFamily="2" charset="2"/>
              </a:rPr>
              <a:t> by </a:t>
            </a:r>
            <a:r>
              <a:rPr lang="fr-BE" dirty="0" err="1">
                <a:sym typeface="Wingdings" panose="05000000000000000000" pitchFamily="2" charset="2"/>
              </a:rPr>
              <a:t>querying</a:t>
            </a:r>
            <a:r>
              <a:rPr lang="fr-BE" dirty="0">
                <a:sym typeface="Wingdings" panose="05000000000000000000" pitchFamily="2" charset="2"/>
              </a:rPr>
              <a:t> the </a:t>
            </a:r>
            <a:r>
              <a:rPr lang="fr-BE" dirty="0" err="1" smtClean="0">
                <a:sym typeface="Wingdings" panose="05000000000000000000" pitchFamily="2" charset="2"/>
              </a:rPr>
              <a:t>replicates</a:t>
            </a:r>
            <a:r>
              <a:rPr lang="fr-BE" dirty="0" smtClean="0">
                <a:sym typeface="Wingdings" panose="05000000000000000000" pitchFamily="2" charset="2"/>
              </a:rPr>
              <a:t>.</a:t>
            </a:r>
          </a:p>
          <a:p>
            <a:pPr marL="285750" indent="-285750">
              <a:buFont typeface="Wingdings" panose="05000000000000000000" pitchFamily="2" charset="2"/>
              <a:buChar char="è"/>
            </a:pPr>
            <a:endParaRPr lang="fr-BE" dirty="0"/>
          </a:p>
          <a:p>
            <a:r>
              <a:rPr lang="fr-BE" b="1" u="sng" dirty="0"/>
              <a:t>Inter- data </a:t>
            </a:r>
            <a:r>
              <a:rPr lang="fr-BE" b="1" u="sng" dirty="0" smtClean="0"/>
              <a:t>center </a:t>
            </a:r>
            <a:r>
              <a:rPr lang="fr-BE" b="1" u="sng" dirty="0" err="1" smtClean="0"/>
              <a:t>replication</a:t>
            </a:r>
            <a:r>
              <a:rPr lang="fr-BE" b="1" u="sng" dirty="0" smtClean="0"/>
              <a:t>: </a:t>
            </a:r>
            <a:br>
              <a:rPr lang="fr-BE" b="1" u="sng" dirty="0" smtClean="0"/>
            </a:br>
            <a:endParaRPr lang="fr-BE" b="1" u="sng" dirty="0" smtClean="0"/>
          </a:p>
          <a:p>
            <a:r>
              <a:rPr lang="fr-BE" dirty="0" smtClean="0"/>
              <a:t>Data are </a:t>
            </a:r>
            <a:r>
              <a:rPr lang="fr-BE" dirty="0" err="1" smtClean="0"/>
              <a:t>stored</a:t>
            </a:r>
            <a:r>
              <a:rPr lang="fr-BE" dirty="0" smtClean="0"/>
              <a:t> in multiple data </a:t>
            </a:r>
            <a:r>
              <a:rPr lang="fr-BE" dirty="0" err="1" smtClean="0"/>
              <a:t>centers</a:t>
            </a:r>
            <a:endParaRPr lang="fr-BE" b="1" u="sng" dirty="0"/>
          </a:p>
          <a:p>
            <a:r>
              <a:rPr lang="fr-BE" dirty="0" smtClean="0">
                <a:sym typeface="Wingdings" panose="05000000000000000000" pitchFamily="2" charset="2"/>
              </a:rPr>
              <a:t> </a:t>
            </a:r>
            <a:r>
              <a:rPr lang="fr-BE" dirty="0" err="1" smtClean="0"/>
              <a:t>Optimization</a:t>
            </a:r>
            <a:r>
              <a:rPr lang="fr-BE" dirty="0" smtClean="0"/>
              <a:t> </a:t>
            </a:r>
            <a:r>
              <a:rPr lang="fr-BE" dirty="0"/>
              <a:t>of the </a:t>
            </a:r>
            <a:r>
              <a:rPr lang="fr-BE" dirty="0" err="1"/>
              <a:t>access</a:t>
            </a:r>
            <a:r>
              <a:rPr lang="fr-BE" dirty="0"/>
              <a:t> time </a:t>
            </a:r>
            <a:r>
              <a:rPr lang="fr-BE" dirty="0" err="1"/>
              <a:t>through</a:t>
            </a:r>
            <a:r>
              <a:rPr lang="fr-BE" dirty="0"/>
              <a:t> the </a:t>
            </a:r>
            <a:r>
              <a:rPr lang="fr-BE" dirty="0" err="1"/>
              <a:t>different</a:t>
            </a:r>
            <a:r>
              <a:rPr lang="fr-BE" dirty="0"/>
              <a:t> </a:t>
            </a:r>
            <a:r>
              <a:rPr lang="fr-BE" dirty="0" err="1"/>
              <a:t>geographical</a:t>
            </a:r>
            <a:r>
              <a:rPr lang="fr-BE" dirty="0"/>
              <a:t> areas </a:t>
            </a:r>
            <a:r>
              <a:rPr lang="fr-BE" dirty="0" smtClean="0"/>
              <a:t>(</a:t>
            </a:r>
            <a:r>
              <a:rPr lang="fr-BE" dirty="0" err="1" smtClean="0"/>
              <a:t>e.g</a:t>
            </a:r>
            <a:r>
              <a:rPr lang="fr-BE" dirty="0" smtClean="0"/>
              <a:t>., one </a:t>
            </a:r>
            <a:r>
              <a:rPr lang="fr-BE" dirty="0"/>
              <a:t>data </a:t>
            </a:r>
            <a:r>
              <a:rPr lang="fr-BE" dirty="0" smtClean="0"/>
              <a:t> center </a:t>
            </a:r>
            <a:r>
              <a:rPr lang="fr-BE" dirty="0"/>
              <a:t>per </a:t>
            </a:r>
            <a:r>
              <a:rPr lang="fr-BE" dirty="0" smtClean="0"/>
              <a:t/>
            </a:r>
            <a:br>
              <a:rPr lang="fr-BE" dirty="0" smtClean="0"/>
            </a:br>
            <a:r>
              <a:rPr lang="fr-BE" dirty="0" smtClean="0"/>
              <a:t>     </a:t>
            </a:r>
            <a:r>
              <a:rPr lang="fr-BE" dirty="0" err="1" smtClean="0"/>
              <a:t>geographical</a:t>
            </a:r>
            <a:r>
              <a:rPr lang="fr-BE" dirty="0" smtClean="0"/>
              <a:t> </a:t>
            </a:r>
            <a:r>
              <a:rPr lang="fr-BE" dirty="0"/>
              <a:t>area)</a:t>
            </a:r>
          </a:p>
          <a:p>
            <a:r>
              <a:rPr lang="fr-BE" dirty="0" smtClean="0">
                <a:sym typeface="Wingdings" panose="05000000000000000000" pitchFamily="2" charset="2"/>
              </a:rPr>
              <a:t> </a:t>
            </a:r>
            <a:r>
              <a:rPr lang="fr-BE" dirty="0" err="1" smtClean="0"/>
              <a:t>Increased</a:t>
            </a:r>
            <a:r>
              <a:rPr lang="fr-BE" dirty="0" smtClean="0"/>
              <a:t> </a:t>
            </a:r>
            <a:r>
              <a:rPr lang="fr-BE" dirty="0" err="1" smtClean="0"/>
              <a:t>Avaibility</a:t>
            </a:r>
            <a:r>
              <a:rPr lang="fr-BE" dirty="0"/>
              <a:t>: if a data center </a:t>
            </a:r>
            <a:r>
              <a:rPr lang="fr-BE" dirty="0" err="1" smtClean="0"/>
              <a:t>does</a:t>
            </a:r>
            <a:r>
              <a:rPr lang="fr-BE" dirty="0" smtClean="0"/>
              <a:t> not </a:t>
            </a:r>
            <a:r>
              <a:rPr lang="fr-BE" dirty="0" err="1" smtClean="0"/>
              <a:t>respond</a:t>
            </a:r>
            <a:r>
              <a:rPr lang="fr-BE" dirty="0" smtClean="0"/>
              <a:t>, </a:t>
            </a:r>
            <a:r>
              <a:rPr lang="fr-BE" dirty="0"/>
              <a:t>data are </a:t>
            </a:r>
            <a:r>
              <a:rPr lang="fr-BE" dirty="0" err="1"/>
              <a:t>still</a:t>
            </a:r>
            <a:r>
              <a:rPr lang="fr-BE" dirty="0"/>
              <a:t> </a:t>
            </a:r>
            <a:r>
              <a:rPr lang="fr-BE" dirty="0" err="1"/>
              <a:t>available</a:t>
            </a:r>
            <a:r>
              <a:rPr lang="fr-BE" dirty="0"/>
              <a:t> by </a:t>
            </a:r>
            <a:r>
              <a:rPr lang="fr-BE" dirty="0" err="1"/>
              <a:t>querying</a:t>
            </a:r>
            <a:r>
              <a:rPr lang="fr-BE" dirty="0"/>
              <a:t> the </a:t>
            </a:r>
            <a:r>
              <a:rPr lang="fr-BE" dirty="0" err="1"/>
              <a:t>replicated</a:t>
            </a:r>
            <a:r>
              <a:rPr lang="fr-BE" dirty="0"/>
              <a:t> </a:t>
            </a:r>
            <a:r>
              <a:rPr lang="fr-BE" dirty="0" smtClean="0"/>
              <a:t/>
            </a:r>
            <a:br>
              <a:rPr lang="fr-BE" dirty="0" smtClean="0"/>
            </a:br>
            <a:r>
              <a:rPr lang="fr-BE" dirty="0" smtClean="0"/>
              <a:t>     data </a:t>
            </a:r>
            <a:r>
              <a:rPr lang="fr-BE" dirty="0" err="1"/>
              <a:t>centers</a:t>
            </a:r>
            <a:r>
              <a:rPr lang="fr-BE" dirty="0"/>
              <a:t> (</a:t>
            </a:r>
            <a:r>
              <a:rPr lang="fr-BE" dirty="0" err="1"/>
              <a:t>latency</a:t>
            </a:r>
            <a:r>
              <a:rPr lang="fr-BE" dirty="0"/>
              <a:t> possible </a:t>
            </a:r>
            <a:r>
              <a:rPr lang="fr-BE" dirty="0" err="1"/>
              <a:t>according</a:t>
            </a:r>
            <a:r>
              <a:rPr lang="fr-BE" dirty="0"/>
              <a:t> to the area)</a:t>
            </a:r>
          </a:p>
        </p:txBody>
      </p:sp>
    </p:spTree>
    <p:extLst>
      <p:ext uri="{BB962C8B-B14F-4D97-AF65-F5344CB8AC3E}">
        <p14:creationId xmlns:p14="http://schemas.microsoft.com/office/powerpoint/2010/main" val="301800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7"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489168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6" name="Image 5"/>
          <p:cNvPicPr/>
          <p:nvPr/>
        </p:nvPicPr>
        <p:blipFill>
          <a:blip r:embed="rId2"/>
          <a:stretch>
            <a:fillRect/>
          </a:stretch>
        </p:blipFill>
        <p:spPr>
          <a:xfrm>
            <a:off x="2702449" y="2418180"/>
            <a:ext cx="6970476" cy="3068221"/>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971602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p:txBody>
      </p:sp>
      <p:pic>
        <p:nvPicPr>
          <p:cNvPr id="7" name="Image 6"/>
          <p:cNvPicPr/>
          <p:nvPr/>
        </p:nvPicPr>
        <p:blipFill>
          <a:blip r:embed="rId2"/>
          <a:stretch>
            <a:fillRect/>
          </a:stretch>
        </p:blipFill>
        <p:spPr>
          <a:xfrm>
            <a:off x="537605" y="1685546"/>
            <a:ext cx="4243179" cy="2680602"/>
          </a:xfrm>
          <a:prstGeom prst="rect">
            <a:avLst/>
          </a:prstGeom>
        </p:spPr>
      </p:pic>
      <p:sp>
        <p:nvSpPr>
          <p:cNvPr id="2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67484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012399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Image 8"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128756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358964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2037813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1" name="Image 20"/>
          <p:cNvPicPr>
            <a:picLocks noChangeAspect="1"/>
          </p:cNvPicPr>
          <p:nvPr/>
        </p:nvPicPr>
        <p:blipFill rotWithShape="1">
          <a:blip r:embed="rId5"/>
          <a:srcRect r="8373"/>
          <a:stretch/>
        </p:blipFill>
        <p:spPr>
          <a:xfrm>
            <a:off x="759633" y="5983416"/>
            <a:ext cx="5549649" cy="545115"/>
          </a:xfrm>
          <a:prstGeom prst="rect">
            <a:avLst/>
          </a:prstGeom>
        </p:spPr>
      </p:pic>
      <p:sp>
        <p:nvSpPr>
          <p:cNvPr id="22"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234809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755914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33" name="Image 32"/>
          <p:cNvPicPr>
            <a:picLocks noChangeAspect="1"/>
          </p:cNvPicPr>
          <p:nvPr/>
        </p:nvPicPr>
        <p:blipFill>
          <a:blip r:embed="rId4"/>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60519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26" name="Image 25"/>
          <p:cNvPicPr>
            <a:picLocks noChangeAspect="1"/>
          </p:cNvPicPr>
          <p:nvPr/>
        </p:nvPicPr>
        <p:blipFill rotWithShape="1">
          <a:blip r:embed="rId4"/>
          <a:srcRect r="28787"/>
          <a:stretch/>
        </p:blipFill>
        <p:spPr>
          <a:xfrm>
            <a:off x="673100" y="5803539"/>
            <a:ext cx="5609167" cy="601742"/>
          </a:xfrm>
          <a:prstGeom prst="rect">
            <a:avLst/>
          </a:prstGeom>
        </p:spPr>
      </p:pic>
      <p:pic>
        <p:nvPicPr>
          <p:cNvPr id="27" name="Image 26"/>
          <p:cNvPicPr>
            <a:picLocks noChangeAspect="1"/>
          </p:cNvPicPr>
          <p:nvPr/>
        </p:nvPicPr>
        <p:blipFill rotWithShape="1">
          <a:blip r:embed="rId4"/>
          <a:srcRect l="-1" t="16106" r="95446"/>
          <a:stretch/>
        </p:blipFill>
        <p:spPr>
          <a:xfrm>
            <a:off x="673101" y="6306062"/>
            <a:ext cx="358774" cy="504827"/>
          </a:xfrm>
          <a:prstGeom prst="rect">
            <a:avLst/>
          </a:prstGeom>
        </p:spPr>
      </p:pic>
      <p:pic>
        <p:nvPicPr>
          <p:cNvPr id="28" name="Image 27"/>
          <p:cNvPicPr>
            <a:picLocks noChangeAspect="1"/>
          </p:cNvPicPr>
          <p:nvPr/>
        </p:nvPicPr>
        <p:blipFill rotWithShape="1">
          <a:blip r:embed="rId4"/>
          <a:srcRect l="70594" t="16106"/>
          <a:stretch/>
        </p:blipFill>
        <p:spPr>
          <a:xfrm>
            <a:off x="887132" y="6306061"/>
            <a:ext cx="2316267" cy="504827"/>
          </a:xfrm>
          <a:prstGeom prst="rect">
            <a:avLst/>
          </a:prstGeom>
        </p:spPr>
      </p:pic>
      <p:pic>
        <p:nvPicPr>
          <p:cNvPr id="29" name="Image 28"/>
          <p:cNvPicPr>
            <a:picLocks noChangeAspect="1"/>
          </p:cNvPicPr>
          <p:nvPr/>
        </p:nvPicPr>
        <p:blipFill rotWithShape="1">
          <a:blip r:embed="rId4"/>
          <a:srcRect l="95120" t="16106"/>
          <a:stretch/>
        </p:blipFill>
        <p:spPr>
          <a:xfrm>
            <a:off x="3093296" y="6306060"/>
            <a:ext cx="384387" cy="504827"/>
          </a:xfrm>
          <a:prstGeom prst="rect">
            <a:avLst/>
          </a:prstGeom>
        </p:spPr>
      </p:pic>
      <p:pic>
        <p:nvPicPr>
          <p:cNvPr id="30" name="Image 29"/>
          <p:cNvPicPr>
            <a:picLocks noChangeAspect="1"/>
          </p:cNvPicPr>
          <p:nvPr/>
        </p:nvPicPr>
        <p:blipFill rotWithShape="1">
          <a:blip r:embed="rId4"/>
          <a:srcRect l="95120" t="16106"/>
          <a:stretch/>
        </p:blipFill>
        <p:spPr>
          <a:xfrm>
            <a:off x="3412587" y="6306060"/>
            <a:ext cx="384387" cy="504827"/>
          </a:xfrm>
          <a:prstGeom prst="rect">
            <a:avLst/>
          </a:prstGeom>
        </p:spPr>
      </p:pic>
      <p:pic>
        <p:nvPicPr>
          <p:cNvPr id="31" name="Image 30"/>
          <p:cNvPicPr>
            <a:picLocks noChangeAspect="1"/>
          </p:cNvPicPr>
          <p:nvPr/>
        </p:nvPicPr>
        <p:blipFill rotWithShape="1">
          <a:blip r:embed="rId4"/>
          <a:srcRect l="95120" t="16106"/>
          <a:stretch/>
        </p:blipFill>
        <p:spPr>
          <a:xfrm>
            <a:off x="3796974" y="6306060"/>
            <a:ext cx="384387" cy="504827"/>
          </a:xfrm>
          <a:prstGeom prst="rect">
            <a:avLst/>
          </a:prstGeom>
        </p:spPr>
      </p:pic>
      <p:pic>
        <p:nvPicPr>
          <p:cNvPr id="32" name="Image 31"/>
          <p:cNvPicPr>
            <a:picLocks noChangeAspect="1"/>
          </p:cNvPicPr>
          <p:nvPr/>
        </p:nvPicPr>
        <p:blipFill rotWithShape="1">
          <a:blip r:embed="rId4"/>
          <a:srcRect l="95120" t="16106"/>
          <a:stretch/>
        </p:blipFill>
        <p:spPr>
          <a:xfrm>
            <a:off x="4116265" y="6306060"/>
            <a:ext cx="384387" cy="504827"/>
          </a:xfrm>
          <a:prstGeom prst="rect">
            <a:avLst/>
          </a:prstGeom>
        </p:spPr>
      </p:pic>
      <p:pic>
        <p:nvPicPr>
          <p:cNvPr id="35" name="Image 34"/>
          <p:cNvPicPr>
            <a:picLocks noChangeAspect="1"/>
          </p:cNvPicPr>
          <p:nvPr/>
        </p:nvPicPr>
        <p:blipFill rotWithShape="1">
          <a:blip r:embed="rId4"/>
          <a:srcRect l="95120" t="16106"/>
          <a:stretch/>
        </p:blipFill>
        <p:spPr>
          <a:xfrm>
            <a:off x="4468020" y="6306060"/>
            <a:ext cx="384387" cy="504827"/>
          </a:xfrm>
          <a:prstGeom prst="rect">
            <a:avLst/>
          </a:prstGeom>
        </p:spPr>
      </p:pic>
      <p:pic>
        <p:nvPicPr>
          <p:cNvPr id="36" name="Image 35"/>
          <p:cNvPicPr>
            <a:picLocks noChangeAspect="1"/>
          </p:cNvPicPr>
          <p:nvPr/>
        </p:nvPicPr>
        <p:blipFill rotWithShape="1">
          <a:blip r:embed="rId4"/>
          <a:srcRect l="95120" t="16106"/>
          <a:stretch/>
        </p:blipFill>
        <p:spPr>
          <a:xfrm>
            <a:off x="4787311" y="6306060"/>
            <a:ext cx="384387" cy="504827"/>
          </a:xfrm>
          <a:prstGeom prst="rect">
            <a:avLst/>
          </a:prstGeom>
        </p:spPr>
      </p:pic>
      <p:pic>
        <p:nvPicPr>
          <p:cNvPr id="37" name="Image 36"/>
          <p:cNvPicPr>
            <a:picLocks noChangeAspect="1"/>
          </p:cNvPicPr>
          <p:nvPr/>
        </p:nvPicPr>
        <p:blipFill rotWithShape="1">
          <a:blip r:embed="rId4"/>
          <a:srcRect l="95120" t="16106"/>
          <a:stretch/>
        </p:blipFill>
        <p:spPr>
          <a:xfrm>
            <a:off x="5171698" y="6306060"/>
            <a:ext cx="384387" cy="504827"/>
          </a:xfrm>
          <a:prstGeom prst="rect">
            <a:avLst/>
          </a:prstGeom>
        </p:spPr>
      </p:pic>
      <p:pic>
        <p:nvPicPr>
          <p:cNvPr id="38" name="Image 37"/>
          <p:cNvPicPr>
            <a:picLocks noChangeAspect="1"/>
          </p:cNvPicPr>
          <p:nvPr/>
        </p:nvPicPr>
        <p:blipFill rotWithShape="1">
          <a:blip r:embed="rId4"/>
          <a:srcRect l="95120" t="16106"/>
          <a:stretch/>
        </p:blipFill>
        <p:spPr>
          <a:xfrm>
            <a:off x="5490989" y="6306060"/>
            <a:ext cx="384387" cy="504827"/>
          </a:xfrm>
          <a:prstGeom prst="rect">
            <a:avLst/>
          </a:prstGeom>
        </p:spPr>
      </p:pic>
      <p:pic>
        <p:nvPicPr>
          <p:cNvPr id="39" name="Image 38"/>
          <p:cNvPicPr>
            <a:picLocks noChangeAspect="1"/>
          </p:cNvPicPr>
          <p:nvPr/>
        </p:nvPicPr>
        <p:blipFill rotWithShape="1">
          <a:blip r:embed="rId4"/>
          <a:srcRect l="95120" t="16106"/>
          <a:stretch/>
        </p:blipFill>
        <p:spPr>
          <a:xfrm>
            <a:off x="5866958" y="6306060"/>
            <a:ext cx="384387" cy="504827"/>
          </a:xfrm>
          <a:prstGeom prst="rect">
            <a:avLst/>
          </a:prstGeom>
        </p:spPr>
      </p:pic>
      <p:pic>
        <p:nvPicPr>
          <p:cNvPr id="40" name="Image 39"/>
          <p:cNvPicPr>
            <a:picLocks noChangeAspect="1"/>
          </p:cNvPicPr>
          <p:nvPr/>
        </p:nvPicPr>
        <p:blipFill rotWithShape="1">
          <a:blip r:embed="rId4"/>
          <a:srcRect l="95120" t="16106"/>
          <a:stretch/>
        </p:blipFill>
        <p:spPr>
          <a:xfrm>
            <a:off x="5896830" y="6306059"/>
            <a:ext cx="384387" cy="504827"/>
          </a:xfrm>
          <a:prstGeom prst="rect">
            <a:avLst/>
          </a:prstGeom>
        </p:spPr>
      </p:pic>
      <p:pic>
        <p:nvPicPr>
          <p:cNvPr id="33" name="Image 32"/>
          <p:cNvPicPr>
            <a:picLocks noChangeAspect="1"/>
          </p:cNvPicPr>
          <p:nvPr/>
        </p:nvPicPr>
        <p:blipFill>
          <a:blip r:embed="rId5"/>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786714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1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4651563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5447645"/>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r>
              <a:rPr lang="fr-BE" dirty="0" smtClean="0"/>
              <a:t/>
            </a:r>
            <a:br>
              <a:rPr lang="fr-BE" dirty="0" smtClean="0"/>
            </a:br>
            <a:endParaRPr lang="fr-BE" b="1" dirty="0" smtClean="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42136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sp>
        <p:nvSpPr>
          <p:cNvPr id="1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564128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128766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1187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8077" y="6298424"/>
            <a:ext cx="6504448"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ZoneTexte 19"/>
          <p:cNvSpPr txBox="1"/>
          <p:nvPr/>
        </p:nvSpPr>
        <p:spPr>
          <a:xfrm>
            <a:off x="7613843" y="6081620"/>
            <a:ext cx="3311249" cy="646331"/>
          </a:xfrm>
          <a:prstGeom prst="rect">
            <a:avLst/>
          </a:prstGeom>
          <a:noFill/>
        </p:spPr>
        <p:txBody>
          <a:bodyPr wrap="square" rtlCol="0">
            <a:spAutoFit/>
          </a:bodyPr>
          <a:lstStyle/>
          <a:p>
            <a:r>
              <a:rPr lang="fr-BE" b="1" dirty="0" err="1" smtClean="0">
                <a:solidFill>
                  <a:srgbClr val="FF0000"/>
                </a:solidFill>
              </a:rPr>
              <a:t>Rows</a:t>
            </a:r>
            <a:r>
              <a:rPr lang="fr-BE" b="1" dirty="0" smtClean="0">
                <a:solidFill>
                  <a:srgbClr val="FF0000"/>
                </a:solidFill>
              </a:rPr>
              <a:t> identification </a:t>
            </a:r>
            <a:r>
              <a:rPr lang="fr-BE" b="1" dirty="0" err="1" smtClean="0">
                <a:solidFill>
                  <a:srgbClr val="FF0000"/>
                </a:solidFill>
              </a:rPr>
              <a:t>inside</a:t>
            </a:r>
            <a:r>
              <a:rPr lang="fr-BE" b="1" dirty="0" smtClean="0">
                <a:solidFill>
                  <a:srgbClr val="FF0000"/>
                </a:solidFill>
              </a:rPr>
              <a:t> the </a:t>
            </a:r>
            <a:r>
              <a:rPr lang="fr-BE" b="1" dirty="0" err="1" smtClean="0">
                <a:solidFill>
                  <a:srgbClr val="FF0000"/>
                </a:solidFill>
              </a:rPr>
              <a:t>node</a:t>
            </a:r>
            <a:r>
              <a:rPr lang="fr-BE" b="1" dirty="0" smtClean="0">
                <a:solidFill>
                  <a:srgbClr val="FF0000"/>
                </a:solidFill>
              </a:rPr>
              <a:t> (</a:t>
            </a:r>
            <a:r>
              <a:rPr lang="fr-BE" b="1" dirty="0" err="1" smtClean="0">
                <a:solidFill>
                  <a:srgbClr val="FF0000"/>
                </a:solidFill>
              </a:rPr>
              <a:t>clustering</a:t>
            </a:r>
            <a:r>
              <a:rPr lang="fr-BE" b="1" dirty="0" smtClean="0">
                <a:solidFill>
                  <a:srgbClr val="FF0000"/>
                </a:solidFill>
              </a:rPr>
              <a:t> key) </a:t>
            </a:r>
            <a:endParaRPr lang="fr-BE" b="1" dirty="0">
              <a:solidFill>
                <a:srgbClr val="FF0000"/>
              </a:solidFill>
            </a:endParaRPr>
          </a:p>
        </p:txBody>
      </p: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252272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357005" y="4080657"/>
            <a:ext cx="3307061" cy="923330"/>
          </a:xfrm>
          <a:prstGeom prst="rect">
            <a:avLst/>
          </a:prstGeom>
          <a:noFill/>
        </p:spPr>
        <p:txBody>
          <a:bodyPr wrap="square" rtlCol="0">
            <a:spAutoFit/>
          </a:bodyPr>
          <a:lstStyle/>
          <a:p>
            <a:r>
              <a:rPr lang="fr-BE" dirty="0" smtClean="0"/>
              <a:t>Data d </a:t>
            </a:r>
            <a:r>
              <a:rPr lang="fr-BE" dirty="0" err="1" smtClean="0"/>
              <a:t>is</a:t>
            </a:r>
            <a:r>
              <a:rPr lang="fr-BE" dirty="0" smtClean="0"/>
              <a:t> </a:t>
            </a:r>
            <a:r>
              <a:rPr lang="fr-BE" dirty="0" err="1" smtClean="0"/>
              <a:t>stored</a:t>
            </a:r>
            <a:r>
              <a:rPr lang="fr-BE" dirty="0" smtClean="0"/>
              <a:t> on </a:t>
            </a:r>
            <a:r>
              <a:rPr lang="fr-BE" dirty="0" err="1" smtClean="0"/>
              <a:t>two</a:t>
            </a:r>
            <a:r>
              <a:rPr lang="fr-BE" dirty="0" smtClean="0"/>
              <a:t> </a:t>
            </a:r>
            <a:r>
              <a:rPr lang="fr-BE" dirty="0" err="1" smtClean="0"/>
              <a:t>different</a:t>
            </a:r>
            <a:r>
              <a:rPr lang="fr-BE" dirty="0" smtClean="0"/>
              <a:t> machines, m1 and m2 </a:t>
            </a:r>
            <a:br>
              <a:rPr lang="fr-BE" dirty="0" smtClean="0"/>
            </a:br>
            <a:r>
              <a:rPr lang="fr-BE" dirty="0" smtClean="0"/>
              <a:t>(data duplication </a:t>
            </a:r>
            <a:r>
              <a:rPr lang="fr-BE" dirty="0" err="1" smtClean="0"/>
              <a:t>strategy</a:t>
            </a:r>
            <a:r>
              <a:rPr lang="fr-BE" dirty="0" smtClean="0"/>
              <a:t>)</a:t>
            </a:r>
            <a:endParaRPr lang="fr-BE" dirty="0"/>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spTree>
    <p:extLst>
      <p:ext uri="{BB962C8B-B14F-4D97-AF65-F5344CB8AC3E}">
        <p14:creationId xmlns:p14="http://schemas.microsoft.com/office/powerpoint/2010/main" val="869770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3. </a:t>
            </a:r>
            <a:r>
              <a:rPr lang="fr-BE" sz="2400" b="1" dirty="0" err="1" smtClean="0"/>
              <a:t>Denormalization</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745274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262979"/>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912850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539978"/>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9945715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370975"/>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15246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924973"/>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pPr marL="285750" indent="-285750">
              <a:buFont typeface="Wingdings" panose="05000000000000000000" pitchFamily="2" charset="2"/>
              <a:buChar char="è"/>
            </a:pPr>
            <a:endParaRPr lang="fr-BE" i="1" dirty="0"/>
          </a:p>
          <a:p>
            <a:r>
              <a:rPr lang="fr-BE" b="1" u="sng" dirty="0" err="1" smtClean="0"/>
              <a:t>Research</a:t>
            </a:r>
            <a:r>
              <a:rPr lang="fr-BE" b="1" u="sng" dirty="0" smtClean="0"/>
              <a:t> question</a:t>
            </a:r>
            <a:r>
              <a:rPr lang="fr-BE" b="1" i="1" dirty="0" smtClean="0"/>
              <a:t>: </a:t>
            </a:r>
            <a:r>
              <a:rPr lang="fr-BE" i="1" dirty="0"/>
              <a:t>are a </a:t>
            </a:r>
            <a:r>
              <a:rPr lang="fr-BE" i="1" dirty="0" err="1"/>
              <a:t>conceptual</a:t>
            </a:r>
            <a:r>
              <a:rPr lang="fr-BE" i="1" dirty="0"/>
              <a:t> </a:t>
            </a:r>
            <a:r>
              <a:rPr lang="fr-BE" i="1" dirty="0" err="1"/>
              <a:t>schema</a:t>
            </a:r>
            <a:r>
              <a:rPr lang="fr-BE" i="1" dirty="0"/>
              <a:t> and a set of </a:t>
            </a:r>
            <a:r>
              <a:rPr lang="fr-BE" i="1" dirty="0" err="1"/>
              <a:t>conceptual</a:t>
            </a:r>
            <a:r>
              <a:rPr lang="fr-BE" i="1" dirty="0"/>
              <a:t> </a:t>
            </a:r>
            <a:r>
              <a:rPr lang="fr-BE" i="1" dirty="0" err="1"/>
              <a:t>queries</a:t>
            </a:r>
            <a:r>
              <a:rPr lang="fr-BE" i="1" dirty="0"/>
              <a:t> </a:t>
            </a:r>
            <a:r>
              <a:rPr lang="fr-BE" i="1" dirty="0" err="1"/>
              <a:t>sufficient</a:t>
            </a:r>
            <a:r>
              <a:rPr lang="fr-BE" i="1" dirty="0"/>
              <a:t> to </a:t>
            </a:r>
            <a:r>
              <a:rPr lang="fr-BE" i="1" dirty="0" smtClean="0"/>
              <a:t>		</a:t>
            </a:r>
            <a:r>
              <a:rPr lang="fr-BE" i="1" dirty="0" err="1" smtClean="0"/>
              <a:t>recommend</a:t>
            </a:r>
            <a:r>
              <a:rPr lang="fr-BE" i="1" dirty="0" smtClean="0"/>
              <a:t> </a:t>
            </a:r>
            <a:r>
              <a:rPr lang="fr-BE" i="1" dirty="0" err="1"/>
              <a:t>schema</a:t>
            </a:r>
            <a:r>
              <a:rPr lang="fr-BE" i="1" dirty="0"/>
              <a:t>?</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1822445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6625060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6404407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10478774" cy="6832640"/>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p>
          <a:p>
            <a:endParaRPr lang="fr-BE" sz="2400" b="1" dirty="0"/>
          </a:p>
          <a:p>
            <a:endParaRPr lang="fr-BE" sz="2400" b="1" dirty="0" smtClean="0"/>
          </a:p>
          <a:p>
            <a:r>
              <a:rPr lang="en-US" b="1" dirty="0"/>
              <a:t>Atomicity</a:t>
            </a:r>
            <a:endParaRPr lang="en-US" dirty="0"/>
          </a:p>
          <a:p>
            <a:endParaRPr lang="en-US" b="1" dirty="0"/>
          </a:p>
          <a:p>
            <a:r>
              <a:rPr lang="en-US" dirty="0"/>
              <a:t>Transactions</a:t>
            </a:r>
            <a:r>
              <a:rPr lang="en-US" b="1" dirty="0"/>
              <a:t> </a:t>
            </a:r>
            <a:r>
              <a:rPr lang="en-US" dirty="0"/>
              <a:t>are often composed of multiple statements. Atomicity guarantees that each </a:t>
            </a:r>
            <a:r>
              <a:rPr lang="en-US" b="1" dirty="0"/>
              <a:t>transaction</a:t>
            </a:r>
            <a:r>
              <a:rPr lang="en-US" b="1" dirty="0" smtClean="0"/>
              <a:t> is </a:t>
            </a:r>
            <a:r>
              <a:rPr lang="en-US" b="1" dirty="0"/>
              <a:t>treated as a single "unit"</a:t>
            </a:r>
            <a:r>
              <a:rPr lang="en-US" dirty="0"/>
              <a:t>, which either </a:t>
            </a:r>
            <a:r>
              <a:rPr lang="en-US" b="1" dirty="0"/>
              <a:t>succeeds completely, or fails completely</a:t>
            </a:r>
            <a:r>
              <a:rPr lang="en-US" dirty="0"/>
              <a:t>: if any of the </a:t>
            </a:r>
            <a:r>
              <a:rPr lang="en-US" dirty="0" smtClean="0"/>
              <a:t>statements </a:t>
            </a:r>
            <a:r>
              <a:rPr lang="en-US" dirty="0"/>
              <a:t>constituting a transaction fails to complete, the entire transaction fails and the database is left unchanged. An atomic system must guarantee atomicity in each and every situation, including power failures, errors and crashes.</a:t>
            </a:r>
            <a:r>
              <a:rPr lang="en-US" baseline="30000" dirty="0"/>
              <a:t>[</a:t>
            </a:r>
            <a:r>
              <a:rPr lang="en-US" dirty="0"/>
              <a:t>A guarantee of atomicity prevents updates to the database occurring only partially, which can cause greater problems than rejecting the whole series outright. As a consequence, the transaction cannot be observed to be in progress by another database client. At one moment in time, it has not yet happened, and at the next it has already occurred in whole (or nothing happened if the transaction was cancelled in progress).</a:t>
            </a:r>
          </a:p>
          <a:p>
            <a:r>
              <a:rPr lang="en-US" dirty="0"/>
              <a:t>An example of an atomic transaction is a monetary </a:t>
            </a:r>
            <a:r>
              <a:rPr lang="en-US" b="1" dirty="0"/>
              <a:t>transfer from bank account A to account B</a:t>
            </a:r>
            <a:r>
              <a:rPr lang="en-US" dirty="0"/>
              <a:t>. It consists of two operations, withdrawing the money from account A and saving it to account B. Performing these operations in an atomic transaction ensures that the database remains in a consistent state, that is, money is neither debited nor credited if either of those two operations fail.</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928085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a:t>Consistency</a:t>
            </a:r>
            <a:r>
              <a:rPr lang="en-US" dirty="0"/>
              <a:t> </a:t>
            </a:r>
          </a:p>
          <a:p>
            <a:endParaRPr lang="en-US" dirty="0"/>
          </a:p>
          <a:p>
            <a:r>
              <a:rPr lang="en-US" dirty="0"/>
              <a:t>Consistency ensures that a transaction can only bring the database from one </a:t>
            </a:r>
            <a:r>
              <a:rPr lang="en-US" b="1" dirty="0"/>
              <a:t>valid state to another</a:t>
            </a:r>
            <a:r>
              <a:rPr lang="en-US" dirty="0"/>
              <a:t>,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 Referential integrity guarantees the primary key – foreign key relationship.</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5717243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Isolation</a:t>
            </a:r>
            <a:r>
              <a:rPr lang="en-US" dirty="0" smtClean="0"/>
              <a:t> </a:t>
            </a:r>
            <a:endParaRPr lang="en-US" dirty="0"/>
          </a:p>
          <a:p>
            <a:endParaRPr lang="en-US" dirty="0"/>
          </a:p>
          <a:p>
            <a:r>
              <a:rPr lang="en-US" dirty="0"/>
              <a:t>Transactions are often executed concurrently (e.g., multiple transactions reading and writing to a table at the same time). Isolation ensures that </a:t>
            </a:r>
            <a:r>
              <a:rPr lang="en-US" b="1" dirty="0"/>
              <a:t>concurrent execution of transactions leaves the database in the same state that would have been obtained if the transactions were executed sequentially</a:t>
            </a:r>
            <a:r>
              <a:rPr lang="en-US" dirty="0"/>
              <a:t>. Isolation is the main goal of concurrency control; depending on the method used, the effects of an incomplete transaction might not even be visible to other transactions.</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3351169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923330"/>
          </a:xfrm>
          <a:prstGeom prst="rect">
            <a:avLst/>
          </a:prstGeom>
          <a:noFill/>
        </p:spPr>
        <p:txBody>
          <a:bodyPr wrap="square" rtlCol="0">
            <a:spAutoFit/>
          </a:bodyPr>
          <a:lstStyle/>
          <a:p>
            <a:r>
              <a:rPr lang="fr-BE" dirty="0"/>
              <a:t>A client </a:t>
            </a:r>
            <a:r>
              <a:rPr lang="fr-BE" dirty="0" err="1"/>
              <a:t>app</a:t>
            </a:r>
            <a:r>
              <a:rPr lang="fr-BE" dirty="0"/>
              <a:t> updates d, </a:t>
            </a:r>
            <a:r>
              <a:rPr lang="fr-BE" dirty="0" err="1"/>
              <a:t>what</a:t>
            </a:r>
            <a:r>
              <a:rPr lang="fr-BE" dirty="0"/>
              <a:t> </a:t>
            </a:r>
            <a:r>
              <a:rPr lang="fr-BE" dirty="0" err="1"/>
              <a:t>will</a:t>
            </a:r>
            <a:r>
              <a:rPr lang="fr-BE" dirty="0"/>
              <a:t> </a:t>
            </a:r>
            <a:r>
              <a:rPr lang="fr-BE" dirty="0" err="1"/>
              <a:t>provoke</a:t>
            </a:r>
            <a:r>
              <a:rPr lang="fr-BE" dirty="0"/>
              <a:t> </a:t>
            </a:r>
            <a:r>
              <a:rPr lang="fr-BE" dirty="0" err="1"/>
              <a:t>simultaneously</a:t>
            </a:r>
            <a:r>
              <a:rPr lang="fr-BE" dirty="0"/>
              <a:t> an update on m1 and </a:t>
            </a:r>
            <a:r>
              <a:rPr lang="fr-BE" dirty="0" err="1"/>
              <a:t>then</a:t>
            </a:r>
            <a:r>
              <a:rPr lang="fr-BE" dirty="0"/>
              <a:t> m2</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spTree>
    <p:extLst>
      <p:ext uri="{BB962C8B-B14F-4D97-AF65-F5344CB8AC3E}">
        <p14:creationId xmlns:p14="http://schemas.microsoft.com/office/powerpoint/2010/main" val="2631135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3693319"/>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Durability</a:t>
            </a:r>
            <a:r>
              <a:rPr lang="en-US" dirty="0" smtClean="0"/>
              <a:t> </a:t>
            </a:r>
            <a:endParaRPr lang="en-US" dirty="0"/>
          </a:p>
          <a:p>
            <a:endParaRPr lang="en-US" dirty="0"/>
          </a:p>
          <a:p>
            <a:r>
              <a:rPr lang="en-US" dirty="0"/>
              <a:t>Durability guarantees that once a transaction has been committed, it will </a:t>
            </a:r>
            <a:r>
              <a:rPr lang="en-US" b="1" dirty="0"/>
              <a:t>remain committed even in the case of a system failure </a:t>
            </a:r>
            <a:r>
              <a:rPr lang="en-US" dirty="0"/>
              <a:t>(e.g., power outage or crash). This usually means that completed transactions (or their effects) are recorded in non-volatile memory.</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3373861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2031325"/>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br>
              <a:rPr lang="fr-BE" sz="2400" b="1" dirty="0" smtClean="0"/>
            </a:br>
            <a:endParaRPr lang="fr-BE" sz="2400" b="1" dirty="0" smtClean="0"/>
          </a:p>
          <a:p>
            <a:r>
              <a:rPr lang="fr-BE" sz="2400" b="1" dirty="0" smtClean="0"/>
              <a:t/>
            </a:r>
            <a:br>
              <a:rPr lang="fr-BE" sz="2400"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1405119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89364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endParaRPr lang="en-US" dirty="0"/>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33734978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59748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
        <p:nvSpPr>
          <p:cNvPr id="2" name="Rectangle 1"/>
          <p:cNvSpPr/>
          <p:nvPr/>
        </p:nvSpPr>
        <p:spPr>
          <a:xfrm>
            <a:off x="6321285" y="3021494"/>
            <a:ext cx="3307745" cy="326005"/>
          </a:xfrm>
          <a:prstGeom prst="rect">
            <a:avLst/>
          </a:prstGeom>
          <a:noFill/>
          <a:ln w="5715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260339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2893100"/>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41658041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3508653"/>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smtClean="0"/>
              <a:t>By default, Cassandra </a:t>
            </a:r>
            <a:r>
              <a:rPr lang="fr-BE" dirty="0" err="1" smtClean="0"/>
              <a:t>offers</a:t>
            </a:r>
            <a:r>
              <a:rPr lang="fr-BE" dirty="0" smtClean="0"/>
              <a:t> </a:t>
            </a:r>
            <a:r>
              <a:rPr lang="fr-BE" b="1" u="sng" dirty="0" smtClean="0"/>
              <a:t>P</a:t>
            </a:r>
            <a:r>
              <a:rPr lang="fr-BE" dirty="0" smtClean="0"/>
              <a:t>artition-</a:t>
            </a:r>
            <a:r>
              <a:rPr lang="fr-BE" dirty="0" err="1" smtClean="0"/>
              <a:t>tolerance</a:t>
            </a:r>
            <a:r>
              <a:rPr lang="fr-BE" dirty="0" smtClean="0"/>
              <a:t> and data </a:t>
            </a:r>
            <a:r>
              <a:rPr lang="fr-BE" b="1" u="sng" dirty="0" err="1" smtClean="0"/>
              <a:t>A</a:t>
            </a:r>
            <a:r>
              <a:rPr lang="fr-BE" dirty="0" err="1" smtClean="0"/>
              <a:t>vailability</a:t>
            </a:r>
            <a:r>
              <a:rPr lang="fr-BE" dirty="0" smtClean="0"/>
              <a:t> at the </a:t>
            </a:r>
            <a:r>
              <a:rPr lang="fr-BE" dirty="0" err="1" smtClean="0"/>
              <a:t>detriment</a:t>
            </a:r>
            <a:r>
              <a:rPr lang="fr-BE" dirty="0" smtClean="0"/>
              <a:t> of the data </a:t>
            </a:r>
            <a:r>
              <a:rPr lang="fr-BE" b="1" u="sng" dirty="0" err="1" smtClean="0"/>
              <a:t>C</a:t>
            </a:r>
            <a:r>
              <a:rPr lang="fr-BE" dirty="0" err="1" smtClean="0"/>
              <a:t>onsistency</a:t>
            </a:r>
            <a:r>
              <a:rPr lang="fr-BE" dirty="0" smtClean="0"/>
              <a:t> </a:t>
            </a:r>
          </a:p>
          <a:p>
            <a:r>
              <a:rPr lang="fr-BE" dirty="0" smtClean="0">
                <a:sym typeface="Wingdings" panose="05000000000000000000" pitchFamily="2" charset="2"/>
              </a:rPr>
              <a:t>      </a:t>
            </a:r>
            <a:r>
              <a:rPr lang="fr-BE" b="1" dirty="0" smtClean="0">
                <a:sym typeface="Wingdings" panose="05000000000000000000" pitchFamily="2" charset="2"/>
              </a:rPr>
              <a:t>AP &gt; C</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grpSp>
        <p:nvGrpSpPr>
          <p:cNvPr id="2" name="Groupe 1"/>
          <p:cNvGrpSpPr>
            <a:grpSpLocks noChangeAspect="1"/>
          </p:cNvGrpSpPr>
          <p:nvPr/>
        </p:nvGrpSpPr>
        <p:grpSpPr>
          <a:xfrm>
            <a:off x="943973" y="3002720"/>
            <a:ext cx="3784601" cy="3836504"/>
            <a:chOff x="5744563" y="1155400"/>
            <a:chExt cx="5076389" cy="5146008"/>
          </a:xfrm>
        </p:grpSpPr>
        <p:grpSp>
          <p:nvGrpSpPr>
            <p:cNvPr id="5" name="Groupe 4"/>
            <p:cNvGrpSpPr>
              <a:grpSpLocks noChangeAspect="1"/>
            </p:cNvGrpSpPr>
            <p:nvPr/>
          </p:nvGrpSpPr>
          <p:grpSpPr>
            <a:xfrm>
              <a:off x="5744563" y="1155400"/>
              <a:ext cx="5076389" cy="4451603"/>
              <a:chOff x="3072383" y="1762125"/>
              <a:chExt cx="7020000" cy="6156000"/>
            </a:xfrm>
          </p:grpSpPr>
          <p:pic>
            <p:nvPicPr>
              <p:cNvPr id="7"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7580834" y="4438741"/>
              <a:ext cx="1403845" cy="1862667"/>
            </a:xfrm>
            <a:prstGeom prst="rect">
              <a:avLst/>
            </a:prstGeom>
          </p:spPr>
        </p:pic>
        <p:sp>
          <p:nvSpPr>
            <p:cNvPr id="14" name="Ellipse 13"/>
            <p:cNvSpPr/>
            <p:nvPr/>
          </p:nvSpPr>
          <p:spPr>
            <a:xfrm>
              <a:off x="8215023" y="4366774"/>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Tree>
    <p:extLst>
      <p:ext uri="{BB962C8B-B14F-4D97-AF65-F5344CB8AC3E}">
        <p14:creationId xmlns:p14="http://schemas.microsoft.com/office/powerpoint/2010/main" val="2228212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1596249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8707436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7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1200329"/>
          </a:xfrm>
          <a:prstGeom prst="rect">
            <a:avLst/>
          </a:prstGeom>
          <a:noFill/>
        </p:spPr>
        <p:txBody>
          <a:bodyPr wrap="square" rtlCol="0">
            <a:spAutoFit/>
          </a:bodyPr>
          <a:lstStyle/>
          <a:p>
            <a:r>
              <a:rPr lang="fr-BE" dirty="0"/>
              <a:t>If a second client </a:t>
            </a:r>
            <a:r>
              <a:rPr lang="fr-BE" dirty="0" err="1"/>
              <a:t>app</a:t>
            </a:r>
            <a:r>
              <a:rPr lang="fr-BE" dirty="0"/>
              <a:t> </a:t>
            </a:r>
            <a:r>
              <a:rPr lang="fr-BE" dirty="0" err="1"/>
              <a:t>reads</a:t>
            </a:r>
            <a:r>
              <a:rPr lang="fr-BE" dirty="0"/>
              <a:t> d </a:t>
            </a:r>
            <a:r>
              <a:rPr lang="fr-BE" dirty="0" err="1"/>
              <a:t>before</a:t>
            </a:r>
            <a:r>
              <a:rPr lang="fr-BE" dirty="0"/>
              <a:t> the update on m2 </a:t>
            </a:r>
            <a:r>
              <a:rPr lang="fr-BE" dirty="0" err="1"/>
              <a:t>happens</a:t>
            </a:r>
            <a:r>
              <a:rPr lang="fr-BE" dirty="0"/>
              <a:t>, (s)</a:t>
            </a:r>
            <a:r>
              <a:rPr lang="fr-BE" dirty="0" err="1"/>
              <a:t>he</a:t>
            </a:r>
            <a:r>
              <a:rPr lang="fr-BE" dirty="0"/>
              <a:t> </a:t>
            </a:r>
            <a:r>
              <a:rPr lang="fr-BE" dirty="0" err="1"/>
              <a:t>risks</a:t>
            </a:r>
            <a:r>
              <a:rPr lang="fr-BE" dirty="0"/>
              <a:t> to </a:t>
            </a:r>
            <a:r>
              <a:rPr lang="fr-BE" dirty="0" err="1"/>
              <a:t>read</a:t>
            </a:r>
            <a:r>
              <a:rPr lang="fr-BE" dirty="0"/>
              <a:t> an </a:t>
            </a:r>
            <a:r>
              <a:rPr lang="fr-BE" dirty="0" err="1"/>
              <a:t>outdated</a:t>
            </a:r>
            <a:r>
              <a:rPr lang="fr-BE" dirty="0"/>
              <a:t> value</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pic>
        <p:nvPicPr>
          <p:cNvPr id="18"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985" y="3813300"/>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7381936" y="3996010"/>
            <a:ext cx="699422" cy="369332"/>
          </a:xfrm>
          <a:prstGeom prst="rect">
            <a:avLst/>
          </a:prstGeom>
          <a:noFill/>
        </p:spPr>
        <p:txBody>
          <a:bodyPr wrap="square" rtlCol="0">
            <a:spAutoFit/>
          </a:bodyPr>
          <a:lstStyle/>
          <a:p>
            <a:r>
              <a:rPr lang="fr-BE" dirty="0" err="1" smtClean="0"/>
              <a:t>reads</a:t>
            </a:r>
            <a:endParaRPr lang="fr-BE" dirty="0"/>
          </a:p>
        </p:txBody>
      </p:sp>
      <p:cxnSp>
        <p:nvCxnSpPr>
          <p:cNvPr id="21" name="Connecteur droit avec flèche 20"/>
          <p:cNvCxnSpPr>
            <a:stCxn id="18" idx="1"/>
            <a:endCxn id="11" idx="3"/>
          </p:cNvCxnSpPr>
          <p:nvPr/>
        </p:nvCxnSpPr>
        <p:spPr>
          <a:xfrm flipH="1">
            <a:off x="6810615" y="4294513"/>
            <a:ext cx="124637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741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500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ext uri="{D42A27DB-BD31-4B8C-83A1-F6EECF244321}">
                <p14:modId xmlns:p14="http://schemas.microsoft.com/office/powerpoint/2010/main" val="3051283505"/>
              </p:ext>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spTree>
    <p:extLst>
      <p:ext uri="{BB962C8B-B14F-4D97-AF65-F5344CB8AC3E}">
        <p14:creationId xmlns:p14="http://schemas.microsoft.com/office/powerpoint/2010/main" val="23045993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pic>
        <p:nvPicPr>
          <p:cNvPr id="14" name="Image 13"/>
          <p:cNvPicPr>
            <a:picLocks noChangeAspect="1"/>
          </p:cNvPicPr>
          <p:nvPr/>
        </p:nvPicPr>
        <p:blipFill>
          <a:blip r:embed="rId9"/>
          <a:stretch>
            <a:fillRect/>
          </a:stretch>
        </p:blipFill>
        <p:spPr>
          <a:xfrm>
            <a:off x="704850" y="1266825"/>
            <a:ext cx="10782300" cy="4324350"/>
          </a:xfrm>
          <a:prstGeom prst="rect">
            <a:avLst/>
          </a:prstGeom>
          <a:ln w="47625">
            <a:solidFill>
              <a:srgbClr val="FF0000"/>
            </a:solidFill>
          </a:ln>
        </p:spPr>
      </p:pic>
    </p:spTree>
    <p:extLst>
      <p:ext uri="{BB962C8B-B14F-4D97-AF65-F5344CB8AC3E}">
        <p14:creationId xmlns:p14="http://schemas.microsoft.com/office/powerpoint/2010/main" val="34821699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4" name="Tableau 13"/>
          <p:cNvGraphicFramePr>
            <a:graphicFrameLocks noGrp="1"/>
          </p:cNvGraphicFramePr>
          <p:nvPr>
            <p:extLst>
              <p:ext uri="{D42A27DB-BD31-4B8C-83A1-F6EECF244321}">
                <p14:modId xmlns:p14="http://schemas.microsoft.com/office/powerpoint/2010/main" val="3862375068"/>
              </p:ext>
            </p:extLst>
          </p:nvPr>
        </p:nvGraphicFramePr>
        <p:xfrm>
          <a:off x="1172127" y="107108"/>
          <a:ext cx="9927672" cy="6619974"/>
        </p:xfrm>
        <a:graphic>
          <a:graphicData uri="http://schemas.openxmlformats.org/drawingml/2006/table">
            <a:tbl>
              <a:tblPr/>
              <a:tblGrid>
                <a:gridCol w="1097818">
                  <a:extLst>
                    <a:ext uri="{9D8B030D-6E8A-4147-A177-3AD203B41FA5}">
                      <a16:colId xmlns:a16="http://schemas.microsoft.com/office/drawing/2014/main" val="446938021"/>
                    </a:ext>
                  </a:extLst>
                </a:gridCol>
                <a:gridCol w="5520630">
                  <a:extLst>
                    <a:ext uri="{9D8B030D-6E8A-4147-A177-3AD203B41FA5}">
                      <a16:colId xmlns:a16="http://schemas.microsoft.com/office/drawing/2014/main" val="1175383176"/>
                    </a:ext>
                  </a:extLst>
                </a:gridCol>
                <a:gridCol w="3309224">
                  <a:extLst>
                    <a:ext uri="{9D8B030D-6E8A-4147-A177-3AD203B41FA5}">
                      <a16:colId xmlns:a16="http://schemas.microsoft.com/office/drawing/2014/main" val="2164379687"/>
                    </a:ext>
                  </a:extLst>
                </a:gridCol>
              </a:tblGrid>
              <a:tr h="173675">
                <a:tc gridSpan="3">
                  <a:txBody>
                    <a:bodyPr/>
                    <a:lstStyle/>
                    <a:p>
                      <a:r>
                        <a:rPr lang="fr-BE" sz="1100"/>
                        <a:t>Read Consistency Levels</a:t>
                      </a:r>
                    </a:p>
                  </a:txBody>
                  <a:tcPr marL="13300" marR="13300" marT="6650" marB="6650"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074252071"/>
                  </a:ext>
                </a:extLst>
              </a:tr>
              <a:tr h="173675">
                <a:tc>
                  <a:txBody>
                    <a:bodyPr/>
                    <a:lstStyle/>
                    <a:p>
                      <a:pPr algn="l" fontAlgn="t"/>
                      <a:r>
                        <a:rPr lang="fr-BE" sz="1100">
                          <a:effectLst/>
                        </a:rPr>
                        <a:t>Level</a:t>
                      </a:r>
                    </a:p>
                  </a:txBody>
                  <a:tcPr marL="13300" marR="13300" marT="6650" marB="6650">
                    <a:lnL w="6350" cap="flat" cmpd="sng" algn="ctr">
                      <a:solidFill>
                        <a:srgbClr val="20C8D9"/>
                      </a:solidFill>
                      <a:prstDash val="solid"/>
                      <a:round/>
                      <a:headEnd type="none" w="med" len="med"/>
                      <a:tailEnd type="none" w="med" len="med"/>
                    </a:lnL>
                    <a:lnR w="6350" cap="flat" cmpd="sng" algn="ctr">
                      <a:solidFill>
                        <a:srgbClr val="40C7D9"/>
                      </a:solidFill>
                      <a:prstDash val="solid"/>
                      <a:round/>
                      <a:headEnd type="none" w="med" len="med"/>
                      <a:tailEnd type="none" w="med" len="med"/>
                    </a:lnR>
                    <a:lnB w="6350" cap="flat" cmpd="sng" algn="ctr">
                      <a:solidFill>
                        <a:srgbClr val="A0C8D9"/>
                      </a:solidFill>
                      <a:prstDash val="solid"/>
                      <a:round/>
                      <a:headEnd type="none" w="med" len="med"/>
                      <a:tailEnd type="none" w="med" len="med"/>
                    </a:lnB>
                    <a:solidFill>
                      <a:srgbClr val="C8CBD3"/>
                    </a:solidFill>
                  </a:tcPr>
                </a:tc>
                <a:tc>
                  <a:txBody>
                    <a:bodyPr/>
                    <a:lstStyle/>
                    <a:p>
                      <a:pPr algn="l" fontAlgn="t"/>
                      <a:r>
                        <a:rPr lang="fr-BE" sz="1100">
                          <a:effectLst/>
                        </a:rPr>
                        <a:t>Description</a:t>
                      </a:r>
                    </a:p>
                  </a:txBody>
                  <a:tcPr marL="13300" marR="13300" marT="6650" marB="6650">
                    <a:lnL w="6350" cap="flat" cmpd="sng" algn="ctr">
                      <a:solidFill>
                        <a:srgbClr val="40C7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40C7D9"/>
                      </a:solidFill>
                      <a:prstDash val="solid"/>
                      <a:round/>
                      <a:headEnd type="none" w="med" len="med"/>
                      <a:tailEnd type="none" w="med" len="med"/>
                    </a:lnT>
                    <a:lnB w="6350" cap="flat" cmpd="sng" algn="ctr">
                      <a:solidFill>
                        <a:srgbClr val="60C5D9"/>
                      </a:solidFill>
                      <a:prstDash val="solid"/>
                      <a:round/>
                      <a:headEnd type="none" w="med" len="med"/>
                      <a:tailEnd type="none" w="med" len="med"/>
                    </a:lnB>
                    <a:solidFill>
                      <a:srgbClr val="C8CBD3"/>
                    </a:solidFill>
                  </a:tcPr>
                </a:tc>
                <a:tc>
                  <a:txBody>
                    <a:bodyPr/>
                    <a:lstStyle/>
                    <a:p>
                      <a:pPr algn="l" fontAlgn="t"/>
                      <a:r>
                        <a:rPr lang="fr-BE" sz="1100" dirty="0">
                          <a:effectLst/>
                        </a:rPr>
                        <a:t>Usage</a:t>
                      </a:r>
                    </a:p>
                  </a:txBody>
                  <a:tcPr marL="13300" marR="13300" marT="6650" marB="6650">
                    <a:lnL w="6350" cap="flat" cmpd="sng" algn="ctr">
                      <a:solidFill>
                        <a:srgbClr val="E0C4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E0C4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C8CBD3"/>
                    </a:solidFill>
                  </a:tcPr>
                </a:tc>
                <a:extLst>
                  <a:ext uri="{0D108BD9-81ED-4DB2-BD59-A6C34878D82A}">
                    <a16:rowId xmlns:a16="http://schemas.microsoft.com/office/drawing/2014/main" val="4019951879"/>
                  </a:ext>
                </a:extLst>
              </a:tr>
              <a:tr h="535114">
                <a:tc>
                  <a:txBody>
                    <a:bodyPr/>
                    <a:lstStyle/>
                    <a:p>
                      <a:pPr fontAlgn="t"/>
                      <a:r>
                        <a:rPr lang="fr-BE" sz="1100">
                          <a:effectLst/>
                        </a:rPr>
                        <a:t>ALL</a:t>
                      </a:r>
                    </a:p>
                  </a:txBody>
                  <a:tcPr marL="7389" marR="7389" marT="3694" marB="1847">
                    <a:lnL w="6350" cap="flat" cmpd="sng" algn="ctr">
                      <a:solidFill>
                        <a:srgbClr val="A0C8D9"/>
                      </a:solidFill>
                      <a:prstDash val="solid"/>
                      <a:round/>
                      <a:headEnd type="none" w="med" len="med"/>
                      <a:tailEnd type="none" w="med" len="med"/>
                    </a:lnL>
                    <a:lnR w="6350" cap="flat" cmpd="sng" algn="ctr">
                      <a:solidFill>
                        <a:srgbClr val="60C5D9"/>
                      </a:solidFill>
                      <a:prstDash val="solid"/>
                      <a:round/>
                      <a:headEnd type="none" w="med" len="med"/>
                      <a:tailEnd type="none" w="med" len="med"/>
                    </a:lnR>
                    <a:lnT w="6350" cap="flat" cmpd="sng" algn="ctr">
                      <a:solidFill>
                        <a:srgbClr val="A0C8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FFFFFF"/>
                    </a:solidFill>
                  </a:tcPr>
                </a:tc>
                <a:tc>
                  <a:txBody>
                    <a:bodyPr/>
                    <a:lstStyle/>
                    <a:p>
                      <a:pPr fontAlgn="t"/>
                      <a:r>
                        <a:rPr lang="en-US" sz="1100">
                          <a:effectLst/>
                        </a:rPr>
                        <a:t>Returns the record after all replicas have responded. The read operation will fail if a replica does not respond.</a:t>
                      </a:r>
                    </a:p>
                  </a:txBody>
                  <a:tcPr marL="7389" marR="7389" marT="3694" marB="1847">
                    <a:lnL w="6350" cap="flat" cmpd="sng" algn="ctr">
                      <a:solidFill>
                        <a:srgbClr val="60C5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60C5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tc>
                  <a:txBody>
                    <a:bodyPr/>
                    <a:lstStyle/>
                    <a:p>
                      <a:pPr fontAlgn="t"/>
                      <a:r>
                        <a:rPr lang="en-US" sz="1100">
                          <a:effectLst/>
                        </a:rPr>
                        <a:t>Provides the highest consistency of all levels and the lowest availability of all levels.</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extLst>
                  <a:ext uri="{0D108BD9-81ED-4DB2-BD59-A6C34878D82A}">
                    <a16:rowId xmlns:a16="http://schemas.microsoft.com/office/drawing/2014/main" val="2556715407"/>
                  </a:ext>
                </a:extLst>
              </a:tr>
              <a:tr h="166228">
                <a:tc>
                  <a:txBody>
                    <a:bodyPr/>
                    <a:lstStyle/>
                    <a:p>
                      <a:pPr fontAlgn="t"/>
                      <a:r>
                        <a:rPr lang="fr-BE" sz="1100">
                          <a:effectLst/>
                        </a:rPr>
                        <a:t>EACH_QUORUM</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gridSpan="2">
                  <a:txBody>
                    <a:bodyPr/>
                    <a:lstStyle/>
                    <a:p>
                      <a:pPr fontAlgn="t"/>
                      <a:r>
                        <a:rPr lang="fr-BE" sz="1100">
                          <a:effectLst/>
                        </a:rPr>
                        <a:t>Not supported for reads.</a:t>
                      </a:r>
                    </a:p>
                  </a:txBody>
                  <a:tcPr marL="7389" marR="7389" marT="3694" marB="1847">
                    <a:lnL w="6350" cap="flat" cmpd="sng" algn="ctr">
                      <a:solidFill>
                        <a:srgbClr val="80C5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80C5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hMerge="1">
                  <a:txBody>
                    <a:bodyPr/>
                    <a:lstStyle/>
                    <a:p>
                      <a:endParaRPr lang="fr-BE"/>
                    </a:p>
                  </a:txBody>
                  <a:tcPr/>
                </a:tc>
                <a:extLst>
                  <a:ext uri="{0D108BD9-81ED-4DB2-BD59-A6C34878D82A}">
                    <a16:rowId xmlns:a16="http://schemas.microsoft.com/office/drawing/2014/main" val="1324491694"/>
                  </a:ext>
                </a:extLst>
              </a:tr>
              <a:tr h="905207">
                <a:tc>
                  <a:txBody>
                    <a:bodyPr/>
                    <a:lstStyle/>
                    <a:p>
                      <a:pPr fontAlgn="t"/>
                      <a:r>
                        <a:rPr lang="fr-BE" sz="1100">
                          <a:effectLst/>
                        </a:rPr>
                        <a:t>QUORUM</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00C9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00CC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from all </a:t>
                      </a:r>
                      <a:r>
                        <a:rPr lang="en-US" sz="1100" u="none" strike="noStrike" dirty="0">
                          <a:solidFill>
                            <a:srgbClr val="055992"/>
                          </a:solidFill>
                          <a:effectLst/>
                          <a:hlinkClick r:id="rId3"/>
                        </a:rPr>
                        <a:t>datacenters</a:t>
                      </a:r>
                      <a:r>
                        <a:rPr lang="en-US" sz="1100" dirty="0">
                          <a:effectLst/>
                        </a:rPr>
                        <a:t> has responded.</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C0CDD9"/>
                      </a:solidFill>
                      <a:prstDash val="solid"/>
                      <a:round/>
                      <a:headEnd type="none" w="med" len="med"/>
                      <a:tailEnd type="none" w="med" len="med"/>
                    </a:lnB>
                    <a:solidFill>
                      <a:srgbClr val="FFFFFF"/>
                    </a:solidFill>
                  </a:tcPr>
                </a:tc>
                <a:tc>
                  <a:txBody>
                    <a:bodyPr/>
                    <a:lstStyle/>
                    <a:p>
                      <a:pPr fontAlgn="t"/>
                      <a:r>
                        <a:rPr lang="en-US" sz="1100">
                          <a:effectLst/>
                        </a:rPr>
                        <a:t>Used in either single or multiple datacenter clusters to maintain strong consistency across the cluster. Ensures strong consistency if you can tolerate some level of failure.</a:t>
                      </a:r>
                    </a:p>
                  </a:txBody>
                  <a:tcPr marL="7389" marR="7389" marT="3694" marB="1847">
                    <a:lnL w="6350" cap="flat" cmpd="sng" algn="ctr">
                      <a:solidFill>
                        <a:srgbClr val="80CB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80CBD9"/>
                      </a:solidFill>
                      <a:prstDash val="solid"/>
                      <a:round/>
                      <a:headEnd type="none" w="med" len="med"/>
                      <a:tailEnd type="none" w="med" len="med"/>
                    </a:lnT>
                    <a:lnB w="6350" cap="flat" cmpd="sng" algn="ctr">
                      <a:solidFill>
                        <a:srgbClr val="20CFD9"/>
                      </a:solidFill>
                      <a:prstDash val="solid"/>
                      <a:round/>
                      <a:headEnd type="none" w="med" len="med"/>
                      <a:tailEnd type="none" w="med" len="med"/>
                    </a:lnB>
                    <a:solidFill>
                      <a:srgbClr val="FFFFFF"/>
                    </a:solidFill>
                  </a:tcPr>
                </a:tc>
                <a:extLst>
                  <a:ext uri="{0D108BD9-81ED-4DB2-BD59-A6C34878D82A}">
                    <a16:rowId xmlns:a16="http://schemas.microsoft.com/office/drawing/2014/main" val="3452504833"/>
                  </a:ext>
                </a:extLst>
              </a:tr>
              <a:tr h="905207">
                <a:tc>
                  <a:txBody>
                    <a:bodyPr/>
                    <a:lstStyle/>
                    <a:p>
                      <a:pPr fontAlgn="t"/>
                      <a:r>
                        <a:rPr lang="fr-BE" sz="1100">
                          <a:effectLst/>
                        </a:rPr>
                        <a:t>LOCAL_QUORUM</a:t>
                      </a:r>
                    </a:p>
                  </a:txBody>
                  <a:tcPr marL="7389" marR="7389" marT="3694" marB="1847">
                    <a:lnL w="6350" cap="flat" cmpd="sng" algn="ctr">
                      <a:solidFill>
                        <a:srgbClr val="00CCD9"/>
                      </a:solidFill>
                      <a:prstDash val="solid"/>
                      <a:round/>
                      <a:headEnd type="none" w="med" len="med"/>
                      <a:tailEnd type="none" w="med" len="med"/>
                    </a:lnL>
                    <a:lnR w="6350" cap="flat" cmpd="sng" algn="ctr">
                      <a:solidFill>
                        <a:srgbClr val="C0CDD9"/>
                      </a:solidFill>
                      <a:prstDash val="solid"/>
                      <a:round/>
                      <a:headEnd type="none" w="med" len="med"/>
                      <a:tailEnd type="none" w="med" len="med"/>
                    </a:lnR>
                    <a:lnT w="6350" cap="flat" cmpd="sng" algn="ctr">
                      <a:solidFill>
                        <a:srgbClr val="00CCD9"/>
                      </a:solidFill>
                      <a:prstDash val="solid"/>
                      <a:round/>
                      <a:headEnd type="none" w="med" len="med"/>
                      <a:tailEnd type="none" w="med" len="med"/>
                    </a:lnT>
                    <a:lnB w="6350" cap="flat" cmpd="sng" algn="ctr">
                      <a:solidFill>
                        <a:srgbClr val="80CD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in the current datacenter as the </a:t>
                      </a:r>
                      <a:r>
                        <a:rPr lang="en-US" sz="1100" u="none" strike="noStrike" dirty="0">
                          <a:solidFill>
                            <a:srgbClr val="055992"/>
                          </a:solidFill>
                          <a:effectLst/>
                          <a:hlinkClick r:id="rId4"/>
                        </a:rPr>
                        <a:t>coordinator</a:t>
                      </a:r>
                      <a:r>
                        <a:rPr lang="en-US" sz="1100" dirty="0">
                          <a:effectLst/>
                        </a:rPr>
                        <a:t> has reported. Avoids latency of inter-datacenter communication.</a:t>
                      </a:r>
                    </a:p>
                  </a:txBody>
                  <a:tcPr marL="7389" marR="7389" marT="3694" marB="1847">
                    <a:lnL w="6350" cap="flat" cmpd="sng" algn="ctr">
                      <a:solidFill>
                        <a:srgbClr val="C0CD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C0CDD9"/>
                      </a:solidFill>
                      <a:prstDash val="solid"/>
                      <a:round/>
                      <a:headEnd type="none" w="med" len="med"/>
                      <a:tailEnd type="none" w="med" len="med"/>
                    </a:lnT>
                    <a:lnB w="6350" cap="flat" cmpd="sng" algn="ctr">
                      <a:solidFill>
                        <a:srgbClr val="40D1D9"/>
                      </a:solidFill>
                      <a:prstDash val="solid"/>
                      <a:round/>
                      <a:headEnd type="none" w="med" len="med"/>
                      <a:tailEnd type="none" w="med" len="med"/>
                    </a:lnB>
                    <a:solidFill>
                      <a:srgbClr val="FFFFFF"/>
                    </a:solidFill>
                  </a:tcPr>
                </a:tc>
                <a:tc>
                  <a:txBody>
                    <a:bodyPr/>
                    <a:lstStyle/>
                    <a:p>
                      <a:pPr fontAlgn="t"/>
                      <a:r>
                        <a:rPr lang="en-US" sz="1100">
                          <a:effectLst/>
                        </a:rPr>
                        <a:t>Used in multiple datacenter clusters with a rack-aware replica placement strategy ( NetworkTopologyStrategy) and a properly configured snitch. Fails when using SimpleStrategy.</a:t>
                      </a:r>
                    </a:p>
                  </a:txBody>
                  <a:tcPr marL="7389" marR="7389" marT="3694" marB="1847">
                    <a:lnL w="6350" cap="flat" cmpd="sng" algn="ctr">
                      <a:solidFill>
                        <a:srgbClr val="20CF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20CF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2781900746"/>
                  </a:ext>
                </a:extLst>
              </a:tr>
              <a:tr h="1010949">
                <a:tc>
                  <a:txBody>
                    <a:bodyPr/>
                    <a:lstStyle/>
                    <a:p>
                      <a:pPr fontAlgn="t"/>
                      <a:r>
                        <a:rPr lang="fr-BE" sz="1100">
                          <a:effectLst/>
                        </a:rPr>
                        <a:t>ONE</a:t>
                      </a:r>
                    </a:p>
                  </a:txBody>
                  <a:tcPr marL="7389" marR="7389" marT="3694" marB="1847">
                    <a:lnL w="6350" cap="flat" cmpd="sng" algn="ctr">
                      <a:solidFill>
                        <a:srgbClr val="80CDD9"/>
                      </a:solidFill>
                      <a:prstDash val="solid"/>
                      <a:round/>
                      <a:headEnd type="none" w="med" len="med"/>
                      <a:tailEnd type="none" w="med" len="med"/>
                    </a:lnL>
                    <a:lnR w="6350" cap="flat" cmpd="sng" algn="ctr">
                      <a:solidFill>
                        <a:srgbClr val="40D1D9"/>
                      </a:solidFill>
                      <a:prstDash val="solid"/>
                      <a:round/>
                      <a:headEnd type="none" w="med" len="med"/>
                      <a:tailEnd type="none" w="med" len="med"/>
                    </a:lnR>
                    <a:lnT w="6350" cap="flat" cmpd="sng" algn="ctr">
                      <a:solidFill>
                        <a:srgbClr val="80CDD9"/>
                      </a:solidFill>
                      <a:prstDash val="solid"/>
                      <a:round/>
                      <a:headEnd type="none" w="med" len="med"/>
                      <a:tailEnd type="none" w="med" len="med"/>
                    </a:lnT>
                    <a:lnB w="6350" cap="flat" cmpd="sng" algn="ctr">
                      <a:solidFill>
                        <a:srgbClr val="E0CA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as determined by the </a:t>
                      </a:r>
                      <a:r>
                        <a:rPr lang="en-US" sz="1100" u="none" strike="noStrike">
                          <a:solidFill>
                            <a:srgbClr val="055992"/>
                          </a:solidFill>
                          <a:effectLst/>
                          <a:hlinkClick r:id="rId5" tooltip="A snitch determines which datacenters and racks nodes belong to."/>
                        </a:rPr>
                        <a:t>snitch</a:t>
                      </a:r>
                      <a:r>
                        <a:rPr lang="en-US" sz="1100">
                          <a:effectLst/>
                        </a:rPr>
                        <a:t>. By default, a </a:t>
                      </a:r>
                      <a:r>
                        <a:rPr lang="en-US" sz="1100" u="none" strike="noStrike">
                          <a:solidFill>
                            <a:srgbClr val="055992"/>
                          </a:solidFill>
                          <a:effectLst/>
                          <a:hlinkClick r:id="rId6"/>
                        </a:rPr>
                        <a:t>read repair</a:t>
                      </a:r>
                      <a:r>
                        <a:rPr lang="en-US" sz="1100">
                          <a:effectLst/>
                        </a:rPr>
                        <a:t> runs in the background to make the other replicas consistent.</a:t>
                      </a:r>
                    </a:p>
                  </a:txBody>
                  <a:tcPr marL="7389" marR="7389" marT="3694" marB="1847">
                    <a:lnL w="6350" cap="flat" cmpd="sng" algn="ctr">
                      <a:solidFill>
                        <a:srgbClr val="40D1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40D1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Provides the highest availability of all the levels if you can tolerate a comparatively high probability of stale data being read. The replicas contacted for reads may not always have the most recent write.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extLst>
                  <a:ext uri="{0D108BD9-81ED-4DB2-BD59-A6C34878D82A}">
                    <a16:rowId xmlns:a16="http://schemas.microsoft.com/office/drawing/2014/main" val="2420824001"/>
                  </a:ext>
                </a:extLst>
              </a:tr>
              <a:tr h="323631">
                <a:tc>
                  <a:txBody>
                    <a:bodyPr/>
                    <a:lstStyle/>
                    <a:p>
                      <a:pPr fontAlgn="t"/>
                      <a:r>
                        <a:rPr lang="fr-BE" sz="1100">
                          <a:effectLst/>
                        </a:rPr>
                        <a:t>TWO</a:t>
                      </a:r>
                    </a:p>
                  </a:txBody>
                  <a:tcPr marL="7389" marR="7389" marT="3694" marB="1847">
                    <a:lnL w="6350" cap="flat" cmpd="sng" algn="ctr">
                      <a:solidFill>
                        <a:srgbClr val="E0CA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A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two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fr-BE" sz="1100">
                          <a:effectLst/>
                        </a:rPr>
                        <a:t>Similar to ONE.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3427426231"/>
                  </a:ext>
                </a:extLst>
              </a:tr>
              <a:tr h="323631">
                <a:tc>
                  <a:txBody>
                    <a:bodyPr/>
                    <a:lstStyle/>
                    <a:p>
                      <a:pPr fontAlgn="t"/>
                      <a:r>
                        <a:rPr lang="fr-BE" sz="1100">
                          <a:effectLst/>
                        </a:rPr>
                        <a:t>THREE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three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40D8D9"/>
                      </a:solidFill>
                      <a:prstDash val="solid"/>
                      <a:round/>
                      <a:headEnd type="none" w="med" len="med"/>
                      <a:tailEnd type="none" w="med" len="med"/>
                    </a:lnB>
                    <a:solidFill>
                      <a:srgbClr val="FFFFFF"/>
                    </a:solidFill>
                  </a:tcPr>
                </a:tc>
                <a:tc>
                  <a:txBody>
                    <a:bodyPr/>
                    <a:lstStyle/>
                    <a:p>
                      <a:pPr fontAlgn="t"/>
                      <a:r>
                        <a:rPr lang="fr-BE" sz="1100">
                          <a:effectLst/>
                        </a:rPr>
                        <a:t>Similar to TWO.</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00D7D9"/>
                      </a:solidFill>
                      <a:prstDash val="solid"/>
                      <a:round/>
                      <a:headEnd type="none" w="med" len="med"/>
                      <a:tailEnd type="none" w="med" len="med"/>
                    </a:lnB>
                    <a:solidFill>
                      <a:srgbClr val="FFFFFF"/>
                    </a:solidFill>
                  </a:tcPr>
                </a:tc>
                <a:extLst>
                  <a:ext uri="{0D108BD9-81ED-4DB2-BD59-A6C34878D82A}">
                    <a16:rowId xmlns:a16="http://schemas.microsoft.com/office/drawing/2014/main" val="4286125774"/>
                  </a:ext>
                </a:extLst>
              </a:tr>
              <a:tr h="376501">
                <a:tc>
                  <a:txBody>
                    <a:bodyPr/>
                    <a:lstStyle/>
                    <a:p>
                      <a:pPr fontAlgn="t"/>
                      <a:r>
                        <a:rPr lang="fr-BE" sz="1100">
                          <a:effectLst/>
                        </a:rPr>
                        <a:t>LOCAL_ONE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40D8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40D6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in the local datacenter.</a:t>
                      </a:r>
                    </a:p>
                  </a:txBody>
                  <a:tcPr marL="7389" marR="7389" marT="3694" marB="1847">
                    <a:lnL w="6350" cap="flat" cmpd="sng" algn="ctr">
                      <a:solidFill>
                        <a:srgbClr val="40D8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40D8D9"/>
                      </a:solidFill>
                      <a:prstDash val="solid"/>
                      <a:round/>
                      <a:headEnd type="none" w="med" len="med"/>
                      <a:tailEnd type="none" w="med" len="med"/>
                    </a:lnT>
                    <a:lnB w="6350" cap="flat" cmpd="sng" algn="ctr">
                      <a:solidFill>
                        <a:srgbClr val="00D9D9"/>
                      </a:solidFill>
                      <a:prstDash val="solid"/>
                      <a:round/>
                      <a:headEnd type="none" w="med" len="med"/>
                      <a:tailEnd type="none" w="med" len="med"/>
                    </a:lnB>
                    <a:solidFill>
                      <a:srgbClr val="FFFFFF"/>
                    </a:solidFill>
                  </a:tcPr>
                </a:tc>
                <a:tc>
                  <a:txBody>
                    <a:bodyPr/>
                    <a:lstStyle/>
                    <a:p>
                      <a:pPr fontAlgn="t"/>
                      <a:r>
                        <a:rPr lang="en-US" sz="1100">
                          <a:effectLst/>
                        </a:rPr>
                        <a:t>Same usage as described in the table about write consistency levels.</a:t>
                      </a:r>
                    </a:p>
                  </a:txBody>
                  <a:tcPr marL="7389" marR="7389" marT="3694" marB="1847">
                    <a:lnL w="6350" cap="flat" cmpd="sng" algn="ctr">
                      <a:solidFill>
                        <a:srgbClr val="00D7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00D7D9"/>
                      </a:solidFill>
                      <a:prstDash val="solid"/>
                      <a:round/>
                      <a:headEnd type="none" w="med" len="med"/>
                      <a:tailEnd type="none" w="med" len="med"/>
                    </a:lnT>
                    <a:lnB w="6350" cap="flat" cmpd="sng" algn="ctr">
                      <a:solidFill>
                        <a:srgbClr val="40D5D9"/>
                      </a:solidFill>
                      <a:prstDash val="solid"/>
                      <a:round/>
                      <a:headEnd type="none" w="med" len="med"/>
                      <a:tailEnd type="none" w="med" len="med"/>
                    </a:lnB>
                    <a:solidFill>
                      <a:srgbClr val="FFFFFF"/>
                    </a:solidFill>
                  </a:tcPr>
                </a:tc>
                <a:extLst>
                  <a:ext uri="{0D108BD9-81ED-4DB2-BD59-A6C34878D82A}">
                    <a16:rowId xmlns:a16="http://schemas.microsoft.com/office/drawing/2014/main" val="3173772852"/>
                  </a:ext>
                </a:extLst>
              </a:tr>
              <a:tr h="1275301">
                <a:tc>
                  <a:txBody>
                    <a:bodyPr/>
                    <a:lstStyle/>
                    <a:p>
                      <a:pPr fontAlgn="t"/>
                      <a:r>
                        <a:rPr lang="fr-BE" sz="1100">
                          <a:effectLst/>
                        </a:rPr>
                        <a:t>SERIAL</a:t>
                      </a:r>
                    </a:p>
                  </a:txBody>
                  <a:tcPr marL="7389" marR="7389" marT="3694" marB="1847">
                    <a:lnL w="6350" cap="flat" cmpd="sng" algn="ctr">
                      <a:solidFill>
                        <a:srgbClr val="40D6D9"/>
                      </a:solidFill>
                      <a:prstDash val="solid"/>
                      <a:round/>
                      <a:headEnd type="none" w="med" len="med"/>
                      <a:tailEnd type="none" w="med" len="med"/>
                    </a:lnL>
                    <a:lnR w="6350" cap="flat" cmpd="sng" algn="ctr">
                      <a:solidFill>
                        <a:srgbClr val="00D9D9"/>
                      </a:solidFill>
                      <a:prstDash val="solid"/>
                      <a:round/>
                      <a:headEnd type="none" w="med" len="med"/>
                      <a:tailEnd type="none" w="med" len="med"/>
                    </a:lnR>
                    <a:lnT w="6350" cap="flat" cmpd="sng" algn="ctr">
                      <a:solidFill>
                        <a:srgbClr val="40D6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Allows reading the current (and possibly </a:t>
                      </a:r>
                      <a:r>
                        <a:rPr lang="en-US" sz="1100" u="none" strike="noStrike" dirty="0">
                          <a:solidFill>
                            <a:srgbClr val="055992"/>
                          </a:solidFill>
                          <a:effectLst/>
                          <a:hlinkClick r:id="rId7"/>
                        </a:rPr>
                        <a:t>uncommitted</a:t>
                      </a:r>
                      <a:r>
                        <a:rPr lang="en-US" sz="1100" dirty="0">
                          <a:effectLst/>
                        </a:rPr>
                        <a:t>) state of data without proposing a new addition or update. If a SERIAL read finds an uncommitted transaction in progress, it will commit the transaction as part of the read. Similar to QUORUM.</a:t>
                      </a:r>
                    </a:p>
                  </a:txBody>
                  <a:tcPr marL="7389" marR="7389" marT="3694" marB="1847">
                    <a:lnL w="6350" cap="flat" cmpd="sng" algn="ctr">
                      <a:solidFill>
                        <a:srgbClr val="00D9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00D9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a:effectLst/>
                        </a:rPr>
                        <a:t>To read the latest value of a column after a user has invoked a </a:t>
                      </a:r>
                      <a:r>
                        <a:rPr lang="en-US" sz="1100" u="none" strike="noStrike">
                          <a:solidFill>
                            <a:srgbClr val="055992"/>
                          </a:solidFill>
                          <a:effectLst/>
                          <a:hlinkClick r:id="rId8" tooltip="A description about lightweight transactions and when to use them."/>
                        </a:rPr>
                        <a:t>lightweight transaction</a:t>
                      </a:r>
                      <a:r>
                        <a:rPr lang="en-US" sz="1100">
                          <a:effectLst/>
                        </a:rPr>
                        <a:t> to write to the column, use SERIAL. Cassandra then checks the inflight lightweight transaction for updates and, if found, returns the latest data.</a:t>
                      </a:r>
                    </a:p>
                  </a:txBody>
                  <a:tcPr marL="7389" marR="7389" marT="3694" marB="1847">
                    <a:lnL w="6350" cap="flat" cmpd="sng" algn="ctr">
                      <a:solidFill>
                        <a:srgbClr val="40D5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40D5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4250103606"/>
                  </a:ext>
                </a:extLst>
              </a:tr>
              <a:tr h="429372">
                <a:tc>
                  <a:txBody>
                    <a:bodyPr/>
                    <a:lstStyle/>
                    <a:p>
                      <a:pPr fontAlgn="t"/>
                      <a:r>
                        <a:rPr lang="fr-BE" sz="1100">
                          <a:effectLst/>
                        </a:rPr>
                        <a:t>LOCAL_SERIAL</a:t>
                      </a:r>
                    </a:p>
                  </a:txBody>
                  <a:tcPr marL="7389" marR="7389" marT="3694" marB="1847">
                    <a:lnL w="6350" cap="flat" cmpd="sng" algn="ctr">
                      <a:solidFill>
                        <a:srgbClr val="60D7D9"/>
                      </a:solidFill>
                      <a:prstDash val="solid"/>
                      <a:round/>
                      <a:headEnd type="none" w="med" len="med"/>
                      <a:tailEnd type="none" w="med" len="med"/>
                    </a:lnL>
                    <a:lnR w="6350" cap="flat" cmpd="sng" algn="ctr">
                      <a:solidFill>
                        <a:srgbClr val="60D1D9"/>
                      </a:solidFill>
                      <a:prstDash val="solid"/>
                      <a:round/>
                      <a:headEnd type="none" w="med" len="med"/>
                      <a:tailEnd type="none" w="med" len="med"/>
                    </a:lnR>
                    <a:lnT w="6350" cap="flat" cmpd="sng" algn="ctr">
                      <a:solidFill>
                        <a:srgbClr val="60D7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Same as SERIAL, but confined to the datacenter. Similar to LOCAL_QUORUM.</a:t>
                      </a:r>
                    </a:p>
                  </a:txBody>
                  <a:tcPr marL="7389" marR="7389" marT="3694" marB="1847">
                    <a:lnL w="6350" cap="flat" cmpd="sng" algn="ctr">
                      <a:solidFill>
                        <a:srgbClr val="60D1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60D1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dirty="0">
                          <a:effectLst/>
                        </a:rPr>
                        <a:t>Used to achieve </a:t>
                      </a:r>
                      <a:r>
                        <a:rPr lang="en-US" sz="1100" u="none" strike="noStrike" dirty="0" err="1">
                          <a:solidFill>
                            <a:srgbClr val="055992"/>
                          </a:solidFill>
                          <a:effectLst/>
                          <a:hlinkClick r:id="rId9"/>
                        </a:rPr>
                        <a:t>linearizable</a:t>
                      </a:r>
                      <a:r>
                        <a:rPr lang="en-US" sz="1100" u="none" strike="noStrike" dirty="0">
                          <a:solidFill>
                            <a:srgbClr val="055992"/>
                          </a:solidFill>
                          <a:effectLst/>
                          <a:hlinkClick r:id="rId9"/>
                        </a:rPr>
                        <a:t> consistency</a:t>
                      </a:r>
                      <a:r>
                        <a:rPr lang="en-US" sz="1100" dirty="0">
                          <a:effectLst/>
                        </a:rPr>
                        <a:t> for lightweight transactions.</a:t>
                      </a:r>
                    </a:p>
                  </a:txBody>
                  <a:tcPr marL="7389" marR="7389" marT="3694" marB="1847">
                    <a:lnL w="6350" cap="flat" cmpd="sng" algn="ctr">
                      <a:solidFill>
                        <a:srgbClr val="80D2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80D2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3330862466"/>
                  </a:ext>
                </a:extLst>
              </a:tr>
            </a:tbl>
          </a:graphicData>
        </a:graphic>
      </p:graphicFrame>
    </p:spTree>
    <p:extLst>
      <p:ext uri="{BB962C8B-B14F-4D97-AF65-F5344CB8AC3E}">
        <p14:creationId xmlns:p14="http://schemas.microsoft.com/office/powerpoint/2010/main" val="7896045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pic>
        <p:nvPicPr>
          <p:cNvPr id="9" name="Image 8"/>
          <p:cNvPicPr>
            <a:picLocks noChangeAspect="1"/>
          </p:cNvPicPr>
          <p:nvPr/>
        </p:nvPicPr>
        <p:blipFill>
          <a:blip r:embed="rId2"/>
          <a:stretch>
            <a:fillRect/>
          </a:stretch>
        </p:blipFill>
        <p:spPr>
          <a:xfrm>
            <a:off x="6807823" y="4038600"/>
            <a:ext cx="4609477" cy="2603500"/>
          </a:xfrm>
          <a:prstGeom prst="rect">
            <a:avLst/>
          </a:prstGeom>
        </p:spPr>
      </p:pic>
      <p:pic>
        <p:nvPicPr>
          <p:cNvPr id="10" name="Image 9"/>
          <p:cNvPicPr>
            <a:picLocks noChangeAspect="1"/>
          </p:cNvPicPr>
          <p:nvPr/>
        </p:nvPicPr>
        <p:blipFill>
          <a:blip r:embed="rId3"/>
          <a:stretch>
            <a:fillRect/>
          </a:stretch>
        </p:blipFill>
        <p:spPr>
          <a:xfrm>
            <a:off x="696322" y="4038600"/>
            <a:ext cx="4661640" cy="2603500"/>
          </a:xfrm>
          <a:prstGeom prst="rect">
            <a:avLst/>
          </a:prstGeom>
        </p:spPr>
      </p:pic>
      <p:sp>
        <p:nvSpPr>
          <p:cNvPr id="13" name="Rectangle 12"/>
          <p:cNvSpPr/>
          <p:nvPr/>
        </p:nvSpPr>
        <p:spPr>
          <a:xfrm>
            <a:off x="-1892300" y="3873500"/>
            <a:ext cx="14084300" cy="3016167"/>
          </a:xfrm>
          <a:prstGeom prst="rect">
            <a:avLst/>
          </a:prstGeom>
          <a:gradFill flip="none" rotWithShape="1">
            <a:gsLst>
              <a:gs pos="11000">
                <a:schemeClr val="bg1"/>
              </a:gs>
              <a:gs pos="94000">
                <a:schemeClr val="bg1">
                  <a:alpha val="0"/>
                </a:schemeClr>
              </a:gs>
              <a:gs pos="31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35103465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endParaRPr lang="fr-BE" dirty="0"/>
          </a:p>
        </p:txBody>
      </p:sp>
      <p:sp>
        <p:nvSpPr>
          <p:cNvPr id="3" name="Espace réservé du contenu 2"/>
          <p:cNvSpPr>
            <a:spLocks noGrp="1"/>
          </p:cNvSpPr>
          <p:nvPr>
            <p:ph idx="1"/>
          </p:nvPr>
        </p:nvSpPr>
        <p:spPr/>
        <p:txBody>
          <a:bodyPr>
            <a:normAutofit fontScale="85000" lnSpcReduction="20000"/>
          </a:bodyPr>
          <a:lstStyle/>
          <a:p>
            <a:r>
              <a:rPr lang="fr-FR" dirty="0">
                <a:hlinkClick r:id="rId2"/>
              </a:rPr>
              <a:t>https://</a:t>
            </a:r>
            <a:r>
              <a:rPr lang="fr-FR" dirty="0" smtClean="0">
                <a:hlinkClick r:id="rId2"/>
              </a:rPr>
              <a:t>en.wikipedia.org/wiki/CAP_theorem</a:t>
            </a:r>
            <a:endParaRPr lang="fr-FR" dirty="0" smtClean="0"/>
          </a:p>
          <a:p>
            <a:r>
              <a:rPr lang="fr-BE" dirty="0">
                <a:hlinkClick r:id="rId3"/>
              </a:rPr>
              <a:t>https://docs.datastax.com/en/cassandra-oss/3.0/cassandra/configuration/configCassandra_yaml.html#configCassandra_yaml__partitioner</a:t>
            </a:r>
            <a:r>
              <a:rPr lang="fr-BE" dirty="0"/>
              <a:t/>
            </a:r>
            <a:br>
              <a:rPr lang="fr-BE" dirty="0"/>
            </a:br>
            <a:r>
              <a:rPr lang="fr-BE" dirty="0">
                <a:hlinkClick r:id="rId4"/>
              </a:rPr>
              <a:t>https://</a:t>
            </a:r>
            <a:r>
              <a:rPr lang="fr-BE" dirty="0" smtClean="0">
                <a:hlinkClick r:id="rId4"/>
              </a:rPr>
              <a:t>www.baeldung.com/cassandra-keys</a:t>
            </a:r>
            <a:endParaRPr lang="fr-BE" dirty="0" smtClean="0"/>
          </a:p>
          <a:p>
            <a:r>
              <a:rPr lang="fr-BE" dirty="0">
                <a:hlinkClick r:id="rId5"/>
              </a:rPr>
              <a:t>https://www.datastax.com/blog/basic-rules-cassandra-data-modeling</a:t>
            </a:r>
            <a:r>
              <a:rPr lang="fr-BE" dirty="0"/>
              <a:t/>
            </a:r>
            <a:br>
              <a:rPr lang="fr-BE" dirty="0"/>
            </a:br>
            <a:r>
              <a:rPr lang="fr-BE" dirty="0">
                <a:hlinkClick r:id="rId6"/>
              </a:rPr>
              <a:t>https://www.educba.com/data-model-in-cassandra</a:t>
            </a:r>
            <a:r>
              <a:rPr lang="fr-BE" dirty="0" smtClean="0">
                <a:hlinkClick r:id="rId6"/>
              </a:rPr>
              <a:t>/</a:t>
            </a:r>
            <a:endParaRPr lang="fr-BE" dirty="0" smtClean="0"/>
          </a:p>
          <a:p>
            <a:r>
              <a:rPr lang="fr-BE" dirty="0">
                <a:hlinkClick r:id="rId7"/>
              </a:rPr>
              <a:t>https://www.educba.com/cassandra-vs-mysql/</a:t>
            </a:r>
            <a:r>
              <a:rPr lang="fr-BE" dirty="0"/>
              <a:t/>
            </a:r>
            <a:br>
              <a:rPr lang="fr-BE" dirty="0"/>
            </a:br>
            <a:r>
              <a:rPr lang="fr-BE" dirty="0">
                <a:hlinkClick r:id="rId8"/>
              </a:rPr>
              <a:t>https://</a:t>
            </a:r>
            <a:r>
              <a:rPr lang="fr-BE" dirty="0" smtClean="0">
                <a:hlinkClick r:id="rId8"/>
              </a:rPr>
              <a:t>docs.datastax.com/en/cassandra-oss/2.1/cassandra/dml/dml_about_transactions_c.html</a:t>
            </a:r>
            <a:endParaRPr lang="fr-BE" dirty="0" smtClean="0"/>
          </a:p>
          <a:p>
            <a:r>
              <a:rPr lang="fr-BE" dirty="0">
                <a:hlinkClick r:id="rId9"/>
              </a:rPr>
              <a:t>https://</a:t>
            </a:r>
            <a:r>
              <a:rPr lang="fr-BE" dirty="0" smtClean="0">
                <a:hlinkClick r:id="rId9"/>
              </a:rPr>
              <a:t>docs.datastax.com/en/cassandra-oss/3.0/cassandra/dml/dmlConfigConsistency.html</a:t>
            </a:r>
            <a:r>
              <a:rPr lang="fr-BE" dirty="0"/>
              <a:t/>
            </a:r>
            <a:br>
              <a:rPr lang="fr-BE" dirty="0"/>
            </a:br>
            <a:endParaRPr lang="fr-BE" dirty="0"/>
          </a:p>
          <a:p>
            <a:endParaRPr lang="fr-BE" dirty="0"/>
          </a:p>
          <a:p>
            <a:endParaRPr lang="fr-BE" dirty="0"/>
          </a:p>
          <a:p>
            <a:endParaRPr lang="fr-BE" dirty="0"/>
          </a:p>
        </p:txBody>
      </p:sp>
    </p:spTree>
    <p:extLst>
      <p:ext uri="{BB962C8B-B14F-4D97-AF65-F5344CB8AC3E}">
        <p14:creationId xmlns:p14="http://schemas.microsoft.com/office/powerpoint/2010/main" val="660812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3302774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1901</TotalTime>
  <Words>5237</Words>
  <Application>Microsoft Office PowerPoint</Application>
  <PresentationFormat>Grand écran</PresentationFormat>
  <Paragraphs>868</Paragraphs>
  <Slides>85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85</vt:i4>
      </vt:variant>
    </vt:vector>
  </HeadingPairs>
  <TitlesOfParts>
    <vt:vector size="94" baseType="lpstr">
      <vt:lpstr>Agency FB</vt:lpstr>
      <vt:lpstr>Arial</vt:lpstr>
      <vt:lpstr>Calibri</vt:lpstr>
      <vt:lpstr>Calibri Light</vt:lpstr>
      <vt:lpstr>Courier New</vt:lpstr>
      <vt:lpstr>Maiandra GD</vt:lpstr>
      <vt:lpstr>Tw Cen MT Condensed</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Loup Meurice</dc:creator>
  <cp:lastModifiedBy>Loup Meurice</cp:lastModifiedBy>
  <cp:revision>249</cp:revision>
  <dcterms:created xsi:type="dcterms:W3CDTF">2021-12-24T14:13:17Z</dcterms:created>
  <dcterms:modified xsi:type="dcterms:W3CDTF">2022-01-28T13:33:37Z</dcterms:modified>
</cp:coreProperties>
</file>