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C00000"/>
    <a:srgbClr val="585454"/>
    <a:srgbClr val="D62B29"/>
    <a:srgbClr val="D73230"/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42CB6-C242-AA4F-6A88-3D5C83FEEF48}" v="171" dt="2023-01-11T00:19:05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294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A9D37-2818-31E0-1519-8C64735DF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CA8DE3-4078-3AAF-49E3-9EBF7093F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BFB961-05D5-BDD7-40FD-8B4E0E83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D1CC6-9C63-70D7-5BEC-7E536A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FB1528-2673-C57B-D097-975D5A6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86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A1B26-5A06-255F-0979-1F8D0791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9E53F5-718D-77AE-76CC-006B9EB66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9632B1-4713-EE76-4B24-BB5CF329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5B698-72CD-DE06-269A-41D6EFB8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D4D5A-3670-22A7-6862-8B0C0A94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79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75FC6B-B17A-45AF-66E5-CB80B08BA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D882A2-7AF4-A927-B9AC-16133F7C3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A0658E-43F5-2A56-E2AF-0C7E83A6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EA490D-00A0-C7F0-DDD6-FC073676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B0529-320F-0292-6777-ECE909DB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53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94523-825A-C297-4557-A1B6DC01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B2D60-2464-6798-5603-6B2DED19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253C43-5F3D-1835-C335-419F9EAD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5F7640-5631-BEA6-7D21-A9B95A83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A76C1E-D223-1E08-C50E-C9107537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1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62F6F-B920-B1BF-8B52-DA4D8BAD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586255-C015-6CA5-EBEE-2D9DD84A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72FD9F-C740-4AFF-FA64-9007325F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72B3CD-A87F-1A8F-2948-AFA47E2C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259C1-EDB4-2283-4592-A65B3090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3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D4882-A303-737C-3D6F-093BC64B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CB960-00DC-0356-5009-F565B1629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8E1BC7-025F-3D00-B730-61428941B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3F6807-6D39-EEAB-FEA1-1E1E86F1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23FA2C-982C-5FD9-8F8E-70C7CF82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AD8203-E1F8-A767-6473-43B8171A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69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2B6EF-D5E2-51F4-8982-519C855E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AEE9DB-1FB4-747C-0FFC-1C4375F9C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D60FED-6D2D-DF65-83EA-D001E8298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80FBD9-A9BA-716B-3EE5-ED9CA3862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04B952-9769-C522-A5E2-7F4D07E39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177D32-B223-3880-ADFD-7EC8EFFB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2A91FD-0C3A-1FBC-844B-2BC7B9AA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54E569-23B1-ABC7-7166-6161CEB6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71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DCFDF-105A-11B2-5BB1-6BDD2533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2906C1-606F-C3B7-5537-571ACAFD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A603B2-F80A-9A77-BCC9-B095600E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A388F9-8C07-9111-068E-C83299A5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23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E6E25C-654B-7CC1-F407-BAE6A594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76EE72-3738-6DF1-9BA4-3BAC904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D0C63-13F6-05FA-8A70-FE5F6B82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36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53BAD-502A-3243-C7CA-1DCE0094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F375A4-4FCF-CE27-0ACE-C0894E629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E00685-BDF9-29EA-59E3-B623A47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1FD790-58BD-52BD-3EC1-FF900EBC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98E241-D886-53B5-DF22-90B30DF1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150831-45B8-E36C-BACB-9FB1E387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17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8210D-D1B6-BB2C-BD5F-0FF46BEC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A41EB9-EA5E-217B-2435-FECAC425D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7B3C86-C0E5-C67A-63F5-C7C441CF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3E69DC-E4FF-42F1-7289-CFD702F8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E96434-4698-00D5-FE6C-7B8C88A8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AF894C-2DCA-3325-E82A-EDC25B17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4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9CB85D-8596-0CB7-CBF3-5D917D1B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320195-7E60-B10B-E9C7-0D1EC551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8874B-5BA4-6D79-B155-D80AB6676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DB0336-03A0-E908-9B35-E8B82CE4D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20F260-99A4-3D69-EF4A-77B2B2AA8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7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rme en L 15">
            <a:extLst>
              <a:ext uri="{FF2B5EF4-FFF2-40B4-BE49-F238E27FC236}">
                <a16:creationId xmlns:a16="http://schemas.microsoft.com/office/drawing/2014/main" id="{8ECC3D0C-BFF0-030C-0A48-DFC71E5A97DE}"/>
              </a:ext>
            </a:extLst>
          </p:cNvPr>
          <p:cNvSpPr/>
          <p:nvPr/>
        </p:nvSpPr>
        <p:spPr>
          <a:xfrm rot="8066503">
            <a:off x="10427701" y="-2322503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1" name="Octogone 50">
            <a:extLst>
              <a:ext uri="{FF2B5EF4-FFF2-40B4-BE49-F238E27FC236}">
                <a16:creationId xmlns:a16="http://schemas.microsoft.com/office/drawing/2014/main" id="{E050F09F-8643-76A2-54D8-9A0D2A5B1780}"/>
              </a:ext>
            </a:extLst>
          </p:cNvPr>
          <p:cNvSpPr/>
          <p:nvPr/>
        </p:nvSpPr>
        <p:spPr>
          <a:xfrm>
            <a:off x="5181600" y="-115614"/>
            <a:ext cx="1912883" cy="484946"/>
          </a:xfrm>
          <a:prstGeom prst="octagon">
            <a:avLst>
              <a:gd name="adj" fmla="val 198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Octogone 49">
            <a:extLst>
              <a:ext uri="{FF2B5EF4-FFF2-40B4-BE49-F238E27FC236}">
                <a16:creationId xmlns:a16="http://schemas.microsoft.com/office/drawing/2014/main" id="{ECEF47DF-126F-B080-BCB9-F6B54B9AE455}"/>
              </a:ext>
            </a:extLst>
          </p:cNvPr>
          <p:cNvSpPr/>
          <p:nvPr/>
        </p:nvSpPr>
        <p:spPr>
          <a:xfrm>
            <a:off x="3457963" y="6516292"/>
            <a:ext cx="5371225" cy="434830"/>
          </a:xfrm>
          <a:prstGeom prst="octagon">
            <a:avLst>
              <a:gd name="adj" fmla="val 198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57FFA8-0390-E6DD-F641-8A3318F9E59F}"/>
              </a:ext>
            </a:extLst>
          </p:cNvPr>
          <p:cNvSpPr/>
          <p:nvPr/>
        </p:nvSpPr>
        <p:spPr>
          <a:xfrm>
            <a:off x="-13979" y="3163643"/>
            <a:ext cx="4054189" cy="610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FF0EA9-491E-1818-EBE2-C01C0C578167}"/>
              </a:ext>
            </a:extLst>
          </p:cNvPr>
          <p:cNvSpPr/>
          <p:nvPr/>
        </p:nvSpPr>
        <p:spPr>
          <a:xfrm>
            <a:off x="7830282" y="3123896"/>
            <a:ext cx="4375691" cy="6101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52C39D-BE9D-AE03-985A-3136265DADF7}"/>
              </a:ext>
            </a:extLst>
          </p:cNvPr>
          <p:cNvSpPr/>
          <p:nvPr/>
        </p:nvSpPr>
        <p:spPr>
          <a:xfrm>
            <a:off x="-1" y="3735421"/>
            <a:ext cx="4311539" cy="369332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0">
                <a:srgbClr val="D62B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4CBDAFF-491C-6A73-4DB8-3824C22A5FB1}"/>
              </a:ext>
            </a:extLst>
          </p:cNvPr>
          <p:cNvSpPr txBox="1"/>
          <p:nvPr/>
        </p:nvSpPr>
        <p:spPr>
          <a:xfrm>
            <a:off x="5312774" y="0"/>
            <a:ext cx="166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11 janvier 2023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9BF822-089D-EA55-1B50-1FB45078A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0" y="5691877"/>
            <a:ext cx="3048006" cy="98145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3FB987-7586-A3AC-37C9-444AC48BAA25}"/>
              </a:ext>
            </a:extLst>
          </p:cNvPr>
          <p:cNvSpPr/>
          <p:nvPr/>
        </p:nvSpPr>
        <p:spPr>
          <a:xfrm>
            <a:off x="-1" y="2794717"/>
            <a:ext cx="4311543" cy="369332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0">
                <a:srgbClr val="D62B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76815A-2FC3-A949-AACA-6B65D0C98ED0}"/>
              </a:ext>
            </a:extLst>
          </p:cNvPr>
          <p:cNvSpPr/>
          <p:nvPr/>
        </p:nvSpPr>
        <p:spPr>
          <a:xfrm rot="10800000">
            <a:off x="7830282" y="3735421"/>
            <a:ext cx="4375691" cy="369332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0">
                <a:srgbClr val="D62B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EA014A-1A82-BAC0-48B4-CBE3E697696D}"/>
              </a:ext>
            </a:extLst>
          </p:cNvPr>
          <p:cNvSpPr/>
          <p:nvPr/>
        </p:nvSpPr>
        <p:spPr>
          <a:xfrm rot="10800000">
            <a:off x="7706468" y="2794717"/>
            <a:ext cx="4499505" cy="369332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0">
                <a:srgbClr val="D62B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ctogone 39">
            <a:extLst>
              <a:ext uri="{FF2B5EF4-FFF2-40B4-BE49-F238E27FC236}">
                <a16:creationId xmlns:a16="http://schemas.microsoft.com/office/drawing/2014/main" id="{AA432B33-76BE-1B83-E3FB-8FFD6BC885D5}"/>
              </a:ext>
            </a:extLst>
          </p:cNvPr>
          <p:cNvSpPr/>
          <p:nvPr/>
        </p:nvSpPr>
        <p:spPr>
          <a:xfrm>
            <a:off x="3819096" y="2339013"/>
            <a:ext cx="4857858" cy="2228193"/>
          </a:xfrm>
          <a:prstGeom prst="octagon">
            <a:avLst>
              <a:gd name="adj" fmla="val 198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Image 2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C39D906-F1F6-2F7F-1E6B-2415EE51B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352" y="3164049"/>
            <a:ext cx="3380952" cy="733333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6BC8FB0D-0B79-7FFA-9456-C9836A38C33B}"/>
              </a:ext>
            </a:extLst>
          </p:cNvPr>
          <p:cNvSpPr txBox="1"/>
          <p:nvPr/>
        </p:nvSpPr>
        <p:spPr>
          <a:xfrm>
            <a:off x="3650361" y="6488669"/>
            <a:ext cx="4953000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Main Font Family"/>
              </a:rPr>
              <a:t>Loup Sonneville, Jean-Remy Dion, Nelson Graveau</a:t>
            </a:r>
          </a:p>
        </p:txBody>
      </p:sp>
      <p:sp>
        <p:nvSpPr>
          <p:cNvPr id="66" name="Forme en L 15">
            <a:extLst>
              <a:ext uri="{FF2B5EF4-FFF2-40B4-BE49-F238E27FC236}">
                <a16:creationId xmlns:a16="http://schemas.microsoft.com/office/drawing/2014/main" id="{5C1ADB55-8BA4-0501-C080-697397D103CF}"/>
              </a:ext>
            </a:extLst>
          </p:cNvPr>
          <p:cNvSpPr/>
          <p:nvPr/>
        </p:nvSpPr>
        <p:spPr>
          <a:xfrm rot="7949306">
            <a:off x="9257435" y="-22782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0" name="Forme en L 15">
            <a:extLst>
              <a:ext uri="{FF2B5EF4-FFF2-40B4-BE49-F238E27FC236}">
                <a16:creationId xmlns:a16="http://schemas.microsoft.com/office/drawing/2014/main" id="{4E1591BE-4F49-B62D-D9B9-12617275AE46}"/>
              </a:ext>
            </a:extLst>
          </p:cNvPr>
          <p:cNvSpPr/>
          <p:nvPr/>
        </p:nvSpPr>
        <p:spPr>
          <a:xfrm rot="2571030" flipV="1">
            <a:off x="-2896929" y="-2204155"/>
            <a:ext cx="4662805" cy="1631797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1" name="Forme en L 15">
            <a:extLst>
              <a:ext uri="{FF2B5EF4-FFF2-40B4-BE49-F238E27FC236}">
                <a16:creationId xmlns:a16="http://schemas.microsoft.com/office/drawing/2014/main" id="{C53CE437-CDAD-B29F-8D08-948C9F62E908}"/>
              </a:ext>
            </a:extLst>
          </p:cNvPr>
          <p:cNvSpPr/>
          <p:nvPr/>
        </p:nvSpPr>
        <p:spPr>
          <a:xfrm rot="2554778" flipV="1">
            <a:off x="-1769408" y="-2174482"/>
            <a:ext cx="4662805" cy="1631797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44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BE8428-DE1D-AC29-60A2-3B4ABE29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8" y="755460"/>
            <a:ext cx="5068843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 err="1"/>
              <a:t>Sommaire</a:t>
            </a:r>
            <a:r>
              <a:rPr lang="en-US" sz="3700" b="1" dirty="0"/>
              <a:t> :</a:t>
            </a:r>
            <a:br>
              <a:rPr lang="en-US" sz="3700" b="1" dirty="0"/>
            </a:br>
            <a:br>
              <a:rPr lang="en-US" sz="3700" b="1" dirty="0"/>
            </a:br>
            <a:r>
              <a:rPr lang="en-US" sz="3700" b="1" dirty="0"/>
              <a:t>- </a:t>
            </a:r>
            <a:r>
              <a:rPr lang="en-US" sz="3700" b="1" dirty="0" err="1"/>
              <a:t>Présentation</a:t>
            </a:r>
            <a:r>
              <a:rPr lang="en-US" sz="3700" b="1" dirty="0"/>
              <a:t> de Manitou</a:t>
            </a:r>
            <a:br>
              <a:rPr lang="en-US" sz="3700" b="1" dirty="0"/>
            </a:br>
            <a:br>
              <a:rPr lang="en-US" sz="3700" b="1" dirty="0"/>
            </a:br>
            <a:r>
              <a:rPr lang="en-US" sz="3700" b="1" dirty="0"/>
              <a:t>- </a:t>
            </a:r>
            <a:r>
              <a:rPr lang="en-US" sz="3700" b="1" dirty="0" err="1"/>
              <a:t>Présentation</a:t>
            </a:r>
            <a:r>
              <a:rPr lang="en-US" sz="3700" b="1" dirty="0"/>
              <a:t> du </a:t>
            </a:r>
            <a:r>
              <a:rPr lang="en-US" sz="3700" b="1" dirty="0" err="1"/>
              <a:t>besoin</a:t>
            </a:r>
            <a:br>
              <a:rPr lang="en-US" sz="3700" b="1" dirty="0"/>
            </a:br>
            <a:br>
              <a:rPr lang="en-US" sz="3700" b="1" dirty="0"/>
            </a:br>
            <a:r>
              <a:rPr lang="en-US" sz="3700" b="1" dirty="0"/>
              <a:t>- </a:t>
            </a:r>
            <a:r>
              <a:rPr lang="en-US" sz="3700" b="1" dirty="0" err="1"/>
              <a:t>Tache</a:t>
            </a:r>
            <a:r>
              <a:rPr lang="en-US" sz="3700" b="1" dirty="0"/>
              <a:t> </a:t>
            </a:r>
            <a:r>
              <a:rPr lang="en-US" sz="3700" b="1" dirty="0" err="1"/>
              <a:t>individuelle</a:t>
            </a:r>
            <a:endParaRPr lang="en-US" sz="3700" b="1" dirty="0"/>
          </a:p>
        </p:txBody>
      </p:sp>
      <p:pic>
        <p:nvPicPr>
          <p:cNvPr id="43" name="Picture 23" descr="Stylo placé en haut d’une ligne de signature">
            <a:extLst>
              <a:ext uri="{FF2B5EF4-FFF2-40B4-BE49-F238E27FC236}">
                <a16:creationId xmlns:a16="http://schemas.microsoft.com/office/drawing/2014/main" id="{038FCE52-C13C-BF8E-5DD6-88DBF8F37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64" r="-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23" name="Image 2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BE8772D3-16CE-275F-5E83-B24D33670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8" y="321760"/>
            <a:ext cx="3380952" cy="7333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9949F0E-D8B9-7A6B-52EE-77288DED241E}"/>
              </a:ext>
            </a:extLst>
          </p:cNvPr>
          <p:cNvSpPr txBox="1"/>
          <p:nvPr/>
        </p:nvSpPr>
        <p:spPr>
          <a:xfrm>
            <a:off x="5850448" y="6347626"/>
            <a:ext cx="86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9872E92-8806-4718-AE13-D33308689901}" type="slidenum">
              <a:rPr lang="fr-FR" smtClean="0"/>
              <a:t>2</a:t>
            </a:fld>
            <a:r>
              <a:rPr lang="fr-FR"/>
              <a:t> sur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24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3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3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88A5994-12B8-52B3-8729-E82C4339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rgbClr val="C00000"/>
                </a:solidFill>
              </a:rPr>
              <a:t>Présentation</a:t>
            </a:r>
            <a:r>
              <a:rPr lang="en-US" sz="5400" b="1" dirty="0">
                <a:solidFill>
                  <a:srgbClr val="C00000"/>
                </a:solidFill>
              </a:rPr>
              <a:t> de Manitou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1175EF-AD06-C36A-6997-AEBE2C384FEF}"/>
              </a:ext>
            </a:extLst>
          </p:cNvPr>
          <p:cNvSpPr txBox="1"/>
          <p:nvPr/>
        </p:nvSpPr>
        <p:spPr>
          <a:xfrm>
            <a:off x="5833969" y="6415970"/>
            <a:ext cx="6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83115B-9926-43B6-B816-6EC955CF00D1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65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E0634BF-CBBD-BFE5-8CF4-36134C60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12" y="491612"/>
            <a:ext cx="6437700" cy="7425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Manitou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16859B1-FC91-F27A-791D-D6F5A5F86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0" y="3245553"/>
            <a:ext cx="1676199" cy="3635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EA26D81-F1BB-85C4-8A98-736F95D4C830}"/>
              </a:ext>
            </a:extLst>
          </p:cNvPr>
          <p:cNvSpPr txBox="1"/>
          <p:nvPr/>
        </p:nvSpPr>
        <p:spPr>
          <a:xfrm>
            <a:off x="812171" y="1938919"/>
            <a:ext cx="51247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/>
            <a:r>
              <a:rPr lang="fr-F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Manitou Group est une entreprise </a:t>
            </a:r>
            <a:r>
              <a:rPr lang="fr-FR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française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/>
            <a:endParaRPr lang="fr-FR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/>
            <a:r>
              <a:rPr lang="fr-FR" sz="1800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conçoit, produit, distribue </a:t>
            </a:r>
            <a:r>
              <a:rPr lang="fr-FR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assure </a:t>
            </a:r>
            <a:r>
              <a:rPr lang="fr-F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service de matériels de manutention à destination de la construction, de l'agriculture et des industries. </a:t>
            </a:r>
          </a:p>
          <a:p>
            <a:pPr algn="just" fontAlgn="auto"/>
            <a:endParaRPr lang="fr-FR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/>
            <a:r>
              <a:rPr lang="fr-F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Elle emploie plus de 4 400 salariés sur 9 sites de productions, dont </a:t>
            </a:r>
            <a:r>
              <a:rPr lang="fr-FR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en France</a:t>
            </a:r>
            <a:r>
              <a:rPr lang="fr-F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323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3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3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88A5994-12B8-52B3-8729-E82C4339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rgbClr val="C00000"/>
                </a:solidFill>
              </a:rPr>
              <a:t>Présentation</a:t>
            </a:r>
            <a:r>
              <a:rPr lang="en-US" sz="5400" b="1" dirty="0">
                <a:solidFill>
                  <a:srgbClr val="C00000"/>
                </a:solidFill>
              </a:rPr>
              <a:t> du </a:t>
            </a:r>
            <a:r>
              <a:rPr lang="en-US" sz="5400" b="1" dirty="0" err="1">
                <a:solidFill>
                  <a:srgbClr val="C00000"/>
                </a:solidFill>
              </a:rPr>
              <a:t>besoin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1175EF-AD06-C36A-6997-AEBE2C384FEF}"/>
              </a:ext>
            </a:extLst>
          </p:cNvPr>
          <p:cNvSpPr txBox="1"/>
          <p:nvPr/>
        </p:nvSpPr>
        <p:spPr>
          <a:xfrm>
            <a:off x="5833969" y="6415970"/>
            <a:ext cx="6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83115B-9926-43B6-B816-6EC955CF00D1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19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E0634BF-CBBD-BFE5-8CF4-36134C60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12" y="491612"/>
            <a:ext cx="6437700" cy="7425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 err="1"/>
              <a:t>Présentation</a:t>
            </a:r>
            <a:r>
              <a:rPr lang="en-US" sz="5400" b="1" dirty="0"/>
              <a:t> du </a:t>
            </a:r>
            <a:r>
              <a:rPr lang="en-US" sz="5400" b="1" dirty="0" err="1"/>
              <a:t>besoin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16859B1-FC91-F27A-791D-D6F5A5F86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0" y="3245553"/>
            <a:ext cx="1676199" cy="3635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55983AF-DB06-3368-47ED-124D82598162}"/>
              </a:ext>
            </a:extLst>
          </p:cNvPr>
          <p:cNvSpPr txBox="1"/>
          <p:nvPr/>
        </p:nvSpPr>
        <p:spPr>
          <a:xfrm>
            <a:off x="1118842" y="2296514"/>
            <a:ext cx="181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tableau de bord </a:t>
            </a:r>
            <a:endParaRPr lang="fr-FR" b="1" dirty="0"/>
          </a:p>
        </p:txBody>
      </p:sp>
      <p:pic>
        <p:nvPicPr>
          <p:cNvPr id="3" name="Picture 22">
            <a:extLst>
              <a:ext uri="{FF2B5EF4-FFF2-40B4-BE49-F238E27FC236}">
                <a16:creationId xmlns:a16="http://schemas.microsoft.com/office/drawing/2014/main" id="{48F4EF54-0A0F-3796-3EA8-2AEB3BFFA2A5}"/>
              </a:ext>
            </a:extLst>
          </p:cNvPr>
          <p:cNvPicPr/>
          <p:nvPr/>
        </p:nvPicPr>
        <p:blipFill rotWithShape="1">
          <a:blip r:embed="rId3"/>
          <a:srcRect l="4175" t="5760" r="3873" b="5862"/>
          <a:stretch/>
        </p:blipFill>
        <p:spPr>
          <a:xfrm>
            <a:off x="720012" y="2881240"/>
            <a:ext cx="2616938" cy="1455766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6BEF5E-62F5-3720-E869-631ACA663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92" y="2606722"/>
            <a:ext cx="2462243" cy="186666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D2FA15D-876D-FE5B-010B-B01BE73280E7}"/>
              </a:ext>
            </a:extLst>
          </p:cNvPr>
          <p:cNvSpPr txBox="1"/>
          <p:nvPr/>
        </p:nvSpPr>
        <p:spPr>
          <a:xfrm>
            <a:off x="4514006" y="2235968"/>
            <a:ext cx="2779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Chariot E</a:t>
            </a:r>
            <a:r>
              <a:rPr lang="en-US" sz="1800" b="1" dirty="0"/>
              <a:t>lévateur Manitou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43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3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3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88A5994-12B8-52B3-8729-E82C4339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rgbClr val="C00000"/>
                </a:solidFill>
              </a:rPr>
              <a:t>Tache</a:t>
            </a:r>
            <a:r>
              <a:rPr lang="en-US" sz="5400" b="1" dirty="0">
                <a:solidFill>
                  <a:srgbClr val="C00000"/>
                </a:solidFill>
              </a:rPr>
              <a:t> </a:t>
            </a:r>
            <a:r>
              <a:rPr lang="en-US" sz="5400" b="1" dirty="0" err="1">
                <a:solidFill>
                  <a:srgbClr val="C00000"/>
                </a:solidFill>
              </a:rPr>
              <a:t>individuelle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1175EF-AD06-C36A-6997-AEBE2C384FEF}"/>
              </a:ext>
            </a:extLst>
          </p:cNvPr>
          <p:cNvSpPr txBox="1"/>
          <p:nvPr/>
        </p:nvSpPr>
        <p:spPr>
          <a:xfrm>
            <a:off x="5833969" y="6415970"/>
            <a:ext cx="6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83115B-9926-43B6-B816-6EC955CF00D1}" type="slidenum">
              <a:rPr lang="fr-FR" smtClean="0">
                <a:solidFill>
                  <a:schemeClr val="bg1"/>
                </a:solidFill>
              </a:rPr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64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E0634BF-CBBD-BFE5-8CF4-36134C60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12" y="491612"/>
            <a:ext cx="6437700" cy="7425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>
                <a:cs typeface="Calibri Light"/>
              </a:rPr>
              <a:t>Base de </a:t>
            </a:r>
            <a:r>
              <a:rPr lang="en-US" sz="5400" b="1" dirty="0" err="1">
                <a:cs typeface="Calibri Light"/>
              </a:rPr>
              <a:t>données</a:t>
            </a:r>
            <a:endParaRPr lang="en-US" sz="5400" b="1" kern="1200" dirty="0" err="1">
              <a:solidFill>
                <a:schemeClr val="tx1"/>
              </a:solidFill>
              <a:latin typeface="+mj-lt"/>
              <a:cs typeface="Calibri Light"/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16859B1-FC91-F27A-791D-D6F5A5F86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0" y="3245553"/>
            <a:ext cx="1676199" cy="3635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55983AF-DB06-3368-47ED-124D82598162}"/>
              </a:ext>
            </a:extLst>
          </p:cNvPr>
          <p:cNvSpPr txBox="1"/>
          <p:nvPr/>
        </p:nvSpPr>
        <p:spPr>
          <a:xfrm>
            <a:off x="1118842" y="2296514"/>
            <a:ext cx="181927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fr-FR" b="1" kern="0" dirty="0">
                <a:latin typeface="Times New Roman"/>
                <a:cs typeface="Times New Roman"/>
              </a:rPr>
              <a:t>Base de données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2FA15D-876D-FE5B-010B-B01BE73280E7}"/>
              </a:ext>
            </a:extLst>
          </p:cNvPr>
          <p:cNvSpPr txBox="1"/>
          <p:nvPr/>
        </p:nvSpPr>
        <p:spPr>
          <a:xfrm>
            <a:off x="4514006" y="2235968"/>
            <a:ext cx="277974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 err="1"/>
              <a:t>Calculateur</a:t>
            </a:r>
            <a:r>
              <a:rPr lang="en-US" b="1" dirty="0"/>
              <a:t>/CPU B&amp;R</a:t>
            </a:r>
            <a:endParaRPr lang="en-US" b="1" dirty="0">
              <a:cs typeface="Calibri"/>
            </a:endParaRP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5286F58A-64B2-6DF8-FDDD-BE97A833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847623"/>
            <a:ext cx="1162756" cy="1162756"/>
          </a:xfrm>
          <a:prstGeom prst="rect">
            <a:avLst/>
          </a:prstGeom>
        </p:spPr>
      </p:pic>
      <p:pic>
        <p:nvPicPr>
          <p:cNvPr id="12" name="Image 14">
            <a:extLst>
              <a:ext uri="{FF2B5EF4-FFF2-40B4-BE49-F238E27FC236}">
                <a16:creationId xmlns:a16="http://schemas.microsoft.com/office/drawing/2014/main" id="{ADDB8E2A-7E8A-D4C0-2B64-CDC43CCE1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956" y="2847622"/>
            <a:ext cx="2743200" cy="2743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0E0B9CB-E71E-C061-9976-B52351C1A572}"/>
              </a:ext>
            </a:extLst>
          </p:cNvPr>
          <p:cNvSpPr/>
          <p:nvPr/>
        </p:nvSpPr>
        <p:spPr>
          <a:xfrm>
            <a:off x="2582333" y="5799667"/>
            <a:ext cx="2116666" cy="1128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4651FE-7B48-8FDC-4ECF-455D9042C7A1}"/>
              </a:ext>
            </a:extLst>
          </p:cNvPr>
          <p:cNvSpPr/>
          <p:nvPr/>
        </p:nvSpPr>
        <p:spPr>
          <a:xfrm rot="5400000">
            <a:off x="2441220" y="5630332"/>
            <a:ext cx="423334" cy="1411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6C690-6D8F-E31F-C45B-C7B1F819EE65}"/>
              </a:ext>
            </a:extLst>
          </p:cNvPr>
          <p:cNvSpPr/>
          <p:nvPr/>
        </p:nvSpPr>
        <p:spPr>
          <a:xfrm flipV="1">
            <a:off x="4557888" y="4642556"/>
            <a:ext cx="141111" cy="12135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19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38BD683C-32DF-4329-1E4C-32BF380F5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88" y="3249055"/>
            <a:ext cx="2912532" cy="2222560"/>
          </a:xfrm>
          <a:prstGeom prst="rect">
            <a:avLst/>
          </a:prstGeom>
        </p:spPr>
      </p:pic>
      <p:pic>
        <p:nvPicPr>
          <p:cNvPr id="24" name="Image 24">
            <a:extLst>
              <a:ext uri="{FF2B5EF4-FFF2-40B4-BE49-F238E27FC236}">
                <a16:creationId xmlns:a16="http://schemas.microsoft.com/office/drawing/2014/main" id="{67AA0285-E5DB-7103-F4C0-FE0FF5BD0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956" y="2958726"/>
            <a:ext cx="2743200" cy="23798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9FDBF5F-7BB8-17C4-B82E-4CBCCB2D3BD2}"/>
              </a:ext>
            </a:extLst>
          </p:cNvPr>
          <p:cNvSpPr/>
          <p:nvPr/>
        </p:nvSpPr>
        <p:spPr>
          <a:xfrm>
            <a:off x="5771444" y="5785556"/>
            <a:ext cx="2116666" cy="1128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FB1525-1DE1-5717-211E-5C482CF7F43F}"/>
              </a:ext>
            </a:extLst>
          </p:cNvPr>
          <p:cNvSpPr/>
          <p:nvPr/>
        </p:nvSpPr>
        <p:spPr>
          <a:xfrm rot="5400000">
            <a:off x="7605886" y="5531554"/>
            <a:ext cx="423334" cy="1411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2E75F-3D15-1F20-8E81-649E184180AE}"/>
              </a:ext>
            </a:extLst>
          </p:cNvPr>
          <p:cNvSpPr/>
          <p:nvPr/>
        </p:nvSpPr>
        <p:spPr>
          <a:xfrm flipV="1">
            <a:off x="5771443" y="5150556"/>
            <a:ext cx="127000" cy="66322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23AC923-03EC-1A6E-9136-E4F334BD4604}"/>
              </a:ext>
            </a:extLst>
          </p:cNvPr>
          <p:cNvSpPr txBox="1"/>
          <p:nvPr/>
        </p:nvSpPr>
        <p:spPr>
          <a:xfrm>
            <a:off x="7888111" y="2300110"/>
            <a:ext cx="2539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Interface WEB</a:t>
            </a:r>
          </a:p>
        </p:txBody>
      </p:sp>
    </p:spTree>
    <p:extLst>
      <p:ext uri="{BB962C8B-B14F-4D97-AF65-F5344CB8AC3E}">
        <p14:creationId xmlns:p14="http://schemas.microsoft.com/office/powerpoint/2010/main" val="2356824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62A15E0F869499247A1DE7F788620" ma:contentTypeVersion="15" ma:contentTypeDescription="Crée un document." ma:contentTypeScope="" ma:versionID="a5099060d56326704654f01238eb2db6">
  <xsd:schema xmlns:xsd="http://www.w3.org/2001/XMLSchema" xmlns:xs="http://www.w3.org/2001/XMLSchema" xmlns:p="http://schemas.microsoft.com/office/2006/metadata/properties" xmlns:ns3="1de71941-7226-40a7-bcff-4335cb9eaa6c" xmlns:ns4="8c492d61-016d-4781-b85f-fde6550ff7bf" targetNamespace="http://schemas.microsoft.com/office/2006/metadata/properties" ma:root="true" ma:fieldsID="6dceb8b67b9eb8e4ca34932c8caf45b9" ns3:_="" ns4:_="">
    <xsd:import namespace="1de71941-7226-40a7-bcff-4335cb9eaa6c"/>
    <xsd:import namespace="8c492d61-016d-4781-b85f-fde6550ff7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71941-7226-40a7-bcff-4335cb9eaa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492d61-016d-4781-b85f-fde6550ff7b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e71941-7226-40a7-bcff-4335cb9eaa6c" xsi:nil="true"/>
  </documentManagement>
</p:properties>
</file>

<file path=customXml/itemProps1.xml><?xml version="1.0" encoding="utf-8"?>
<ds:datastoreItem xmlns:ds="http://schemas.openxmlformats.org/officeDocument/2006/customXml" ds:itemID="{23D10D80-85F2-4368-A05C-77CC61BC7D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71941-7226-40a7-bcff-4335cb9eaa6c"/>
    <ds:schemaRef ds:uri="8c492d61-016d-4781-b85f-fde6550ff7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4185A9-3846-4F30-A3F8-E3C9A7ABD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DA5715-9530-449D-BFD9-6CE62B5D3224}">
  <ds:schemaRefs>
    <ds:schemaRef ds:uri="http://schemas.microsoft.com/office/2006/metadata/properties"/>
    <ds:schemaRef ds:uri="8c492d61-016d-4781-b85f-fde6550ff7bf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1de71941-7226-40a7-bcff-4335cb9eaa6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106</Words>
  <Application>Microsoft Office PowerPoint</Application>
  <PresentationFormat>Grand écran</PresentationFormat>
  <Paragraphs>19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Sommaire :  - Présentation de Manitou  - Présentation du besoin  - Tache individuelle</vt:lpstr>
      <vt:lpstr>Présentation de Manitou</vt:lpstr>
      <vt:lpstr>Présentation de Manitou</vt:lpstr>
      <vt:lpstr>Présentation du besoin</vt:lpstr>
      <vt:lpstr>Présentation du besoin</vt:lpstr>
      <vt:lpstr>Tache individuelle</vt:lpstr>
      <vt:lpstr>Base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Nelson GRAVEAU</dc:creator>
  <cp:lastModifiedBy>Nelson GRAVEAU</cp:lastModifiedBy>
  <cp:revision>61</cp:revision>
  <dcterms:created xsi:type="dcterms:W3CDTF">2023-01-09T12:51:54Z</dcterms:created>
  <dcterms:modified xsi:type="dcterms:W3CDTF">2023-01-11T00:20:46Z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0x01010055A62A15E0F869499247A1DE7F788620</vt:lpwstr>
  </property>
</Properties>
</file>