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9" r:id="rId6"/>
    <p:sldId id="257" r:id="rId7"/>
    <p:sldId id="262" r:id="rId8"/>
    <p:sldId id="265" r:id="rId9"/>
    <p:sldId id="264" r:id="rId10"/>
    <p:sldId id="258" r:id="rId11"/>
    <p:sldId id="266" r:id="rId12"/>
    <p:sldId id="267" r:id="rId13"/>
    <p:sldId id="269" r:id="rId14"/>
    <p:sldId id="260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E63BD1-27DC-9D41-953E-A727641D409B}">
          <p14:sldIdLst>
            <p14:sldId id="256"/>
            <p14:sldId id="259"/>
            <p14:sldId id="257"/>
            <p14:sldId id="262"/>
            <p14:sldId id="265"/>
            <p14:sldId id="264"/>
            <p14:sldId id="258"/>
            <p14:sldId id="266"/>
            <p14:sldId id="267"/>
            <p14:sldId id="269"/>
            <p14:sldId id="260"/>
            <p14:sldId id="272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922" autoAdjust="0"/>
    <p:restoredTop sz="95707" autoAdjust="0"/>
  </p:normalViewPr>
  <p:slideViewPr>
    <p:cSldViewPr snapToGrid="0" snapToObjects="1">
      <p:cViewPr varScale="1">
        <p:scale>
          <a:sx n="80" d="100"/>
          <a:sy n="80" d="100"/>
        </p:scale>
        <p:origin x="224" y="8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64D897-1076-4138-BDEE-647967FE9992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4A6B1D-5709-4856-A700-011ABA16A5C5}">
      <dgm:prSet/>
      <dgm:spPr/>
      <dgm:t>
        <a:bodyPr/>
        <a:lstStyle/>
        <a:p>
          <a:r>
            <a:rPr lang="en-US" dirty="0"/>
            <a:t>Ruby </a:t>
          </a:r>
        </a:p>
      </dgm:t>
    </dgm:pt>
    <dgm:pt modelId="{2D106330-E38D-47E1-96D8-2EBF66FEC3CE}" type="parTrans" cxnId="{578B9344-2873-4AC1-AA1E-56AA280A410C}">
      <dgm:prSet/>
      <dgm:spPr/>
      <dgm:t>
        <a:bodyPr/>
        <a:lstStyle/>
        <a:p>
          <a:endParaRPr lang="en-US"/>
        </a:p>
      </dgm:t>
    </dgm:pt>
    <dgm:pt modelId="{81A1972C-3696-426D-9730-93626936B0CA}" type="sibTrans" cxnId="{578B9344-2873-4AC1-AA1E-56AA280A410C}">
      <dgm:prSet/>
      <dgm:spPr/>
      <dgm:t>
        <a:bodyPr/>
        <a:lstStyle/>
        <a:p>
          <a:endParaRPr lang="en-US"/>
        </a:p>
      </dgm:t>
    </dgm:pt>
    <dgm:pt modelId="{31BC9A6D-3742-4C93-9079-AC224F61604E}">
      <dgm:prSet/>
      <dgm:spPr/>
      <dgm:t>
        <a:bodyPr/>
        <a:lstStyle/>
        <a:p>
          <a:r>
            <a:rPr lang="en-US"/>
            <a:t>Ruby On Rails</a:t>
          </a:r>
        </a:p>
      </dgm:t>
    </dgm:pt>
    <dgm:pt modelId="{CC8336BE-897E-417A-BA72-8139861ADC0D}" type="parTrans" cxnId="{582C3981-2879-4C0C-AFC1-850D7EC45948}">
      <dgm:prSet/>
      <dgm:spPr/>
      <dgm:t>
        <a:bodyPr/>
        <a:lstStyle/>
        <a:p>
          <a:endParaRPr lang="en-US"/>
        </a:p>
      </dgm:t>
    </dgm:pt>
    <dgm:pt modelId="{351DD77A-FBB8-4AA7-8144-41F5E34EFE72}" type="sibTrans" cxnId="{582C3981-2879-4C0C-AFC1-850D7EC45948}">
      <dgm:prSet/>
      <dgm:spPr/>
      <dgm:t>
        <a:bodyPr/>
        <a:lstStyle/>
        <a:p>
          <a:endParaRPr lang="en-US"/>
        </a:p>
      </dgm:t>
    </dgm:pt>
    <dgm:pt modelId="{101DEBC1-577B-F148-B3DE-FD3DDC625E8D}" type="pres">
      <dgm:prSet presAssocID="{B464D897-1076-4138-BDEE-647967FE9992}" presName="diagram" presStyleCnt="0">
        <dgm:presLayoutVars>
          <dgm:dir/>
          <dgm:resizeHandles val="exact"/>
        </dgm:presLayoutVars>
      </dgm:prSet>
      <dgm:spPr/>
    </dgm:pt>
    <dgm:pt modelId="{B16FF55F-144A-EA4A-BB8C-F2685144699B}" type="pres">
      <dgm:prSet presAssocID="{C04A6B1D-5709-4856-A700-011ABA16A5C5}" presName="node" presStyleLbl="node1" presStyleIdx="0" presStyleCnt="2">
        <dgm:presLayoutVars>
          <dgm:bulletEnabled val="1"/>
        </dgm:presLayoutVars>
      </dgm:prSet>
      <dgm:spPr/>
    </dgm:pt>
    <dgm:pt modelId="{A2941331-AEC2-8F4F-B863-7D77C04CC12D}" type="pres">
      <dgm:prSet presAssocID="{81A1972C-3696-426D-9730-93626936B0CA}" presName="sibTrans" presStyleCnt="0"/>
      <dgm:spPr/>
    </dgm:pt>
    <dgm:pt modelId="{73551D7F-8A10-4F41-9D4A-48ABD2E0F386}" type="pres">
      <dgm:prSet presAssocID="{31BC9A6D-3742-4C93-9079-AC224F61604E}" presName="node" presStyleLbl="node1" presStyleIdx="1" presStyleCnt="2">
        <dgm:presLayoutVars>
          <dgm:bulletEnabled val="1"/>
        </dgm:presLayoutVars>
      </dgm:prSet>
      <dgm:spPr/>
    </dgm:pt>
  </dgm:ptLst>
  <dgm:cxnLst>
    <dgm:cxn modelId="{578B9344-2873-4AC1-AA1E-56AA280A410C}" srcId="{B464D897-1076-4138-BDEE-647967FE9992}" destId="{C04A6B1D-5709-4856-A700-011ABA16A5C5}" srcOrd="0" destOrd="0" parTransId="{2D106330-E38D-47E1-96D8-2EBF66FEC3CE}" sibTransId="{81A1972C-3696-426D-9730-93626936B0CA}"/>
    <dgm:cxn modelId="{2EE1344B-ACA2-874A-A821-4F421A2D2835}" type="presOf" srcId="{C04A6B1D-5709-4856-A700-011ABA16A5C5}" destId="{B16FF55F-144A-EA4A-BB8C-F2685144699B}" srcOrd="0" destOrd="0" presId="urn:microsoft.com/office/officeart/2005/8/layout/default"/>
    <dgm:cxn modelId="{6EFA2D75-AB23-A742-BA5C-1A0921CE3F59}" type="presOf" srcId="{B464D897-1076-4138-BDEE-647967FE9992}" destId="{101DEBC1-577B-F148-B3DE-FD3DDC625E8D}" srcOrd="0" destOrd="0" presId="urn:microsoft.com/office/officeart/2005/8/layout/default"/>
    <dgm:cxn modelId="{582C3981-2879-4C0C-AFC1-850D7EC45948}" srcId="{B464D897-1076-4138-BDEE-647967FE9992}" destId="{31BC9A6D-3742-4C93-9079-AC224F61604E}" srcOrd="1" destOrd="0" parTransId="{CC8336BE-897E-417A-BA72-8139861ADC0D}" sibTransId="{351DD77A-FBB8-4AA7-8144-41F5E34EFE72}"/>
    <dgm:cxn modelId="{EF34E3F2-7FFD-0B40-A1A4-EECE2840A6C1}" type="presOf" srcId="{31BC9A6D-3742-4C93-9079-AC224F61604E}" destId="{73551D7F-8A10-4F41-9D4A-48ABD2E0F386}" srcOrd="0" destOrd="0" presId="urn:microsoft.com/office/officeart/2005/8/layout/default"/>
    <dgm:cxn modelId="{C6B1A53F-D4B8-1D42-99E5-32450EAF621D}" type="presParOf" srcId="{101DEBC1-577B-F148-B3DE-FD3DDC625E8D}" destId="{B16FF55F-144A-EA4A-BB8C-F2685144699B}" srcOrd="0" destOrd="0" presId="urn:microsoft.com/office/officeart/2005/8/layout/default"/>
    <dgm:cxn modelId="{9DA93E35-D796-E648-96C6-9A84EF745221}" type="presParOf" srcId="{101DEBC1-577B-F148-B3DE-FD3DDC625E8D}" destId="{A2941331-AEC2-8F4F-B863-7D77C04CC12D}" srcOrd="1" destOrd="0" presId="urn:microsoft.com/office/officeart/2005/8/layout/default"/>
    <dgm:cxn modelId="{5B8C20B9-F484-F54A-8630-7F28A23D5868}" type="presParOf" srcId="{101DEBC1-577B-F148-B3DE-FD3DDC625E8D}" destId="{73551D7F-8A10-4F41-9D4A-48ABD2E0F38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9AD9E4-A58E-1C4B-A54B-888711FA85E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411D749-DCA6-934A-B882-E730542B0B98}">
      <dgm:prSet phldrT="[Text]"/>
      <dgm:spPr/>
      <dgm:t>
        <a:bodyPr/>
        <a:lstStyle/>
        <a:p>
          <a:r>
            <a:rPr lang="en-GB" dirty="0"/>
            <a:t>Ruby</a:t>
          </a:r>
        </a:p>
      </dgm:t>
    </dgm:pt>
    <dgm:pt modelId="{4311F4A4-3C65-5C4D-90B8-14400E0B1986}" type="parTrans" cxnId="{8941FAEB-C00A-6049-B5FA-92A35BED10B6}">
      <dgm:prSet/>
      <dgm:spPr/>
      <dgm:t>
        <a:bodyPr/>
        <a:lstStyle/>
        <a:p>
          <a:endParaRPr lang="en-GB"/>
        </a:p>
      </dgm:t>
    </dgm:pt>
    <dgm:pt modelId="{C00FD35D-B4D0-8340-AAFB-8BAEBCC5B372}" type="sibTrans" cxnId="{8941FAEB-C00A-6049-B5FA-92A35BED10B6}">
      <dgm:prSet/>
      <dgm:spPr/>
      <dgm:t>
        <a:bodyPr/>
        <a:lstStyle/>
        <a:p>
          <a:endParaRPr lang="en-GB"/>
        </a:p>
      </dgm:t>
    </dgm:pt>
    <dgm:pt modelId="{1FBDF2EE-ECEE-3F47-A210-2BBB5E06DC42}">
      <dgm:prSet phldrT="[Text]"/>
      <dgm:spPr/>
      <dgm:t>
        <a:bodyPr/>
        <a:lstStyle/>
        <a:p>
          <a:r>
            <a:rPr lang="en-GB" dirty="0"/>
            <a:t>Other languages, technologies</a:t>
          </a:r>
        </a:p>
      </dgm:t>
    </dgm:pt>
    <dgm:pt modelId="{114BBC08-65D8-5F41-8827-A13AEA1C79C6}" type="parTrans" cxnId="{25DEA7A6-0BE0-CD40-97C2-6F9FF5AAC5BE}">
      <dgm:prSet/>
      <dgm:spPr/>
      <dgm:t>
        <a:bodyPr/>
        <a:lstStyle/>
        <a:p>
          <a:endParaRPr lang="en-GB"/>
        </a:p>
      </dgm:t>
    </dgm:pt>
    <dgm:pt modelId="{AEDDD5B5-D996-6D46-96B0-5DEED87B2739}" type="sibTrans" cxnId="{25DEA7A6-0BE0-CD40-97C2-6F9FF5AAC5BE}">
      <dgm:prSet/>
      <dgm:spPr/>
      <dgm:t>
        <a:bodyPr/>
        <a:lstStyle/>
        <a:p>
          <a:endParaRPr lang="en-GB"/>
        </a:p>
      </dgm:t>
    </dgm:pt>
    <dgm:pt modelId="{3711EA1D-FE34-7349-903C-7432B37808CD}">
      <dgm:prSet phldrT="[Text]"/>
      <dgm:spPr/>
      <dgm:t>
        <a:bodyPr/>
        <a:lstStyle/>
        <a:p>
          <a:r>
            <a:rPr lang="en-GB" dirty="0"/>
            <a:t>Ruby On Rails</a:t>
          </a:r>
        </a:p>
      </dgm:t>
    </dgm:pt>
    <dgm:pt modelId="{3FA453FA-8505-9B47-A368-EDF3298A6ACD}" type="parTrans" cxnId="{B4415B5C-77CF-9647-A276-20DA0EE5E02A}">
      <dgm:prSet/>
      <dgm:spPr/>
      <dgm:t>
        <a:bodyPr/>
        <a:lstStyle/>
        <a:p>
          <a:endParaRPr lang="en-GB"/>
        </a:p>
      </dgm:t>
    </dgm:pt>
    <dgm:pt modelId="{AE11F796-51E1-294C-85EF-4B030F4654C9}" type="sibTrans" cxnId="{B4415B5C-77CF-9647-A276-20DA0EE5E02A}">
      <dgm:prSet/>
      <dgm:spPr/>
      <dgm:t>
        <a:bodyPr/>
        <a:lstStyle/>
        <a:p>
          <a:endParaRPr lang="en-GB"/>
        </a:p>
      </dgm:t>
    </dgm:pt>
    <dgm:pt modelId="{770B9A11-8507-7A46-8D9D-4DE2500A37E3}" type="pres">
      <dgm:prSet presAssocID="{7A9AD9E4-A58E-1C4B-A54B-888711FA85E7}" presName="compositeShape" presStyleCnt="0">
        <dgm:presLayoutVars>
          <dgm:chMax val="7"/>
          <dgm:dir/>
          <dgm:resizeHandles val="exact"/>
        </dgm:presLayoutVars>
      </dgm:prSet>
      <dgm:spPr/>
    </dgm:pt>
    <dgm:pt modelId="{0659B089-F935-7347-B75B-0F52D85C4BEA}" type="pres">
      <dgm:prSet presAssocID="{9411D749-DCA6-934A-B882-E730542B0B98}" presName="circ1" presStyleLbl="vennNode1" presStyleIdx="0" presStyleCnt="3"/>
      <dgm:spPr/>
    </dgm:pt>
    <dgm:pt modelId="{796E87B3-75A2-B140-8776-17F69B4EE7A2}" type="pres">
      <dgm:prSet presAssocID="{9411D749-DCA6-934A-B882-E730542B0B9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D50E767-AFD5-D647-AA89-F367CB408351}" type="pres">
      <dgm:prSet presAssocID="{1FBDF2EE-ECEE-3F47-A210-2BBB5E06DC42}" presName="circ2" presStyleLbl="vennNode1" presStyleIdx="1" presStyleCnt="3"/>
      <dgm:spPr/>
    </dgm:pt>
    <dgm:pt modelId="{9AEA43C8-80BA-194D-BE19-61A5A52A5BEE}" type="pres">
      <dgm:prSet presAssocID="{1FBDF2EE-ECEE-3F47-A210-2BBB5E06DC4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BE498E7-D469-394D-8A28-76BF924578B1}" type="pres">
      <dgm:prSet presAssocID="{3711EA1D-FE34-7349-903C-7432B37808CD}" presName="circ3" presStyleLbl="vennNode1" presStyleIdx="2" presStyleCnt="3"/>
      <dgm:spPr/>
    </dgm:pt>
    <dgm:pt modelId="{9C0E23E9-B22B-FE40-ADC0-152D75235956}" type="pres">
      <dgm:prSet presAssocID="{3711EA1D-FE34-7349-903C-7432B37808C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2D5F912-CE7A-B148-9737-C38FE6F39C9E}" type="presOf" srcId="{3711EA1D-FE34-7349-903C-7432B37808CD}" destId="{9C0E23E9-B22B-FE40-ADC0-152D75235956}" srcOrd="1" destOrd="0" presId="urn:microsoft.com/office/officeart/2005/8/layout/venn1"/>
    <dgm:cxn modelId="{B4415B5C-77CF-9647-A276-20DA0EE5E02A}" srcId="{7A9AD9E4-A58E-1C4B-A54B-888711FA85E7}" destId="{3711EA1D-FE34-7349-903C-7432B37808CD}" srcOrd="2" destOrd="0" parTransId="{3FA453FA-8505-9B47-A368-EDF3298A6ACD}" sibTransId="{AE11F796-51E1-294C-85EF-4B030F4654C9}"/>
    <dgm:cxn modelId="{868AEF85-A242-254B-A5B8-57B03CFD1CCC}" type="presOf" srcId="{1FBDF2EE-ECEE-3F47-A210-2BBB5E06DC42}" destId="{BD50E767-AFD5-D647-AA89-F367CB408351}" srcOrd="0" destOrd="0" presId="urn:microsoft.com/office/officeart/2005/8/layout/venn1"/>
    <dgm:cxn modelId="{1BE76A8C-940E-734F-9E67-214C5378E078}" type="presOf" srcId="{7A9AD9E4-A58E-1C4B-A54B-888711FA85E7}" destId="{770B9A11-8507-7A46-8D9D-4DE2500A37E3}" srcOrd="0" destOrd="0" presId="urn:microsoft.com/office/officeart/2005/8/layout/venn1"/>
    <dgm:cxn modelId="{3C18089C-E819-A34D-AC1C-5B366555A0B1}" type="presOf" srcId="{3711EA1D-FE34-7349-903C-7432B37808CD}" destId="{3BE498E7-D469-394D-8A28-76BF924578B1}" srcOrd="0" destOrd="0" presId="urn:microsoft.com/office/officeart/2005/8/layout/venn1"/>
    <dgm:cxn modelId="{25DEA7A6-0BE0-CD40-97C2-6F9FF5AAC5BE}" srcId="{7A9AD9E4-A58E-1C4B-A54B-888711FA85E7}" destId="{1FBDF2EE-ECEE-3F47-A210-2BBB5E06DC42}" srcOrd="1" destOrd="0" parTransId="{114BBC08-65D8-5F41-8827-A13AEA1C79C6}" sibTransId="{AEDDD5B5-D996-6D46-96B0-5DEED87B2739}"/>
    <dgm:cxn modelId="{2013F5DA-33CF-4440-B1BE-5370899B8975}" type="presOf" srcId="{9411D749-DCA6-934A-B882-E730542B0B98}" destId="{796E87B3-75A2-B140-8776-17F69B4EE7A2}" srcOrd="1" destOrd="0" presId="urn:microsoft.com/office/officeart/2005/8/layout/venn1"/>
    <dgm:cxn modelId="{8941FAEB-C00A-6049-B5FA-92A35BED10B6}" srcId="{7A9AD9E4-A58E-1C4B-A54B-888711FA85E7}" destId="{9411D749-DCA6-934A-B882-E730542B0B98}" srcOrd="0" destOrd="0" parTransId="{4311F4A4-3C65-5C4D-90B8-14400E0B1986}" sibTransId="{C00FD35D-B4D0-8340-AAFB-8BAEBCC5B372}"/>
    <dgm:cxn modelId="{1B51FEEC-484C-CB40-AA61-4338D70FCBDB}" type="presOf" srcId="{1FBDF2EE-ECEE-3F47-A210-2BBB5E06DC42}" destId="{9AEA43C8-80BA-194D-BE19-61A5A52A5BEE}" srcOrd="1" destOrd="0" presId="urn:microsoft.com/office/officeart/2005/8/layout/venn1"/>
    <dgm:cxn modelId="{38582EF4-B15D-7A45-801A-91AC2D5E8023}" type="presOf" srcId="{9411D749-DCA6-934A-B882-E730542B0B98}" destId="{0659B089-F935-7347-B75B-0F52D85C4BEA}" srcOrd="0" destOrd="0" presId="urn:microsoft.com/office/officeart/2005/8/layout/venn1"/>
    <dgm:cxn modelId="{BDFC672C-FFD0-5B4C-9945-58E26CB9EACE}" type="presParOf" srcId="{770B9A11-8507-7A46-8D9D-4DE2500A37E3}" destId="{0659B089-F935-7347-B75B-0F52D85C4BEA}" srcOrd="0" destOrd="0" presId="urn:microsoft.com/office/officeart/2005/8/layout/venn1"/>
    <dgm:cxn modelId="{EF447211-52DF-AC4A-A0BE-5BB22F4DA1E6}" type="presParOf" srcId="{770B9A11-8507-7A46-8D9D-4DE2500A37E3}" destId="{796E87B3-75A2-B140-8776-17F69B4EE7A2}" srcOrd="1" destOrd="0" presId="urn:microsoft.com/office/officeart/2005/8/layout/venn1"/>
    <dgm:cxn modelId="{12170083-5490-3A48-8106-1F6169638283}" type="presParOf" srcId="{770B9A11-8507-7A46-8D9D-4DE2500A37E3}" destId="{BD50E767-AFD5-D647-AA89-F367CB408351}" srcOrd="2" destOrd="0" presId="urn:microsoft.com/office/officeart/2005/8/layout/venn1"/>
    <dgm:cxn modelId="{1D091689-EFEE-1E49-BAC1-C825AE467281}" type="presParOf" srcId="{770B9A11-8507-7A46-8D9D-4DE2500A37E3}" destId="{9AEA43C8-80BA-194D-BE19-61A5A52A5BEE}" srcOrd="3" destOrd="0" presId="urn:microsoft.com/office/officeart/2005/8/layout/venn1"/>
    <dgm:cxn modelId="{3DE67EB5-A12D-0D45-B8BC-D211C888ABF6}" type="presParOf" srcId="{770B9A11-8507-7A46-8D9D-4DE2500A37E3}" destId="{3BE498E7-D469-394D-8A28-76BF924578B1}" srcOrd="4" destOrd="0" presId="urn:microsoft.com/office/officeart/2005/8/layout/venn1"/>
    <dgm:cxn modelId="{121ABB4F-2129-3241-9122-0D05D1D30B75}" type="presParOf" srcId="{770B9A11-8507-7A46-8D9D-4DE2500A37E3}" destId="{9C0E23E9-B22B-FE40-ADC0-152D7523595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FF55F-144A-EA4A-BB8C-F2685144699B}">
      <dsp:nvSpPr>
        <dsp:cNvPr id="0" name=""/>
        <dsp:cNvSpPr/>
      </dsp:nvSpPr>
      <dsp:spPr>
        <a:xfrm>
          <a:off x="1291" y="577166"/>
          <a:ext cx="5035226" cy="302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Ruby </a:t>
          </a:r>
        </a:p>
      </dsp:txBody>
      <dsp:txXfrm>
        <a:off x="1291" y="577166"/>
        <a:ext cx="5035226" cy="3021135"/>
      </dsp:txXfrm>
    </dsp:sp>
    <dsp:sp modelId="{73551D7F-8A10-4F41-9D4A-48ABD2E0F386}">
      <dsp:nvSpPr>
        <dsp:cNvPr id="0" name=""/>
        <dsp:cNvSpPr/>
      </dsp:nvSpPr>
      <dsp:spPr>
        <a:xfrm>
          <a:off x="5540040" y="577166"/>
          <a:ext cx="5035226" cy="3021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Ruby On Rails</a:t>
          </a:r>
        </a:p>
      </dsp:txBody>
      <dsp:txXfrm>
        <a:off x="5540040" y="577166"/>
        <a:ext cx="5035226" cy="30211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9B089-F935-7347-B75B-0F52D85C4BEA}">
      <dsp:nvSpPr>
        <dsp:cNvPr id="0" name=""/>
        <dsp:cNvSpPr/>
      </dsp:nvSpPr>
      <dsp:spPr>
        <a:xfrm>
          <a:off x="1566349" y="65607"/>
          <a:ext cx="3149173" cy="31491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Ruby</a:t>
          </a:r>
        </a:p>
      </dsp:txBody>
      <dsp:txXfrm>
        <a:off x="1986239" y="616713"/>
        <a:ext cx="2309393" cy="1417127"/>
      </dsp:txXfrm>
    </dsp:sp>
    <dsp:sp modelId="{BD50E767-AFD5-D647-AA89-F367CB408351}">
      <dsp:nvSpPr>
        <dsp:cNvPr id="0" name=""/>
        <dsp:cNvSpPr/>
      </dsp:nvSpPr>
      <dsp:spPr>
        <a:xfrm>
          <a:off x="2702676" y="2033841"/>
          <a:ext cx="3149173" cy="31491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Other languages, technologies</a:t>
          </a:r>
        </a:p>
      </dsp:txBody>
      <dsp:txXfrm>
        <a:off x="3665798" y="2847377"/>
        <a:ext cx="1889503" cy="1732045"/>
      </dsp:txXfrm>
    </dsp:sp>
    <dsp:sp modelId="{3BE498E7-D469-394D-8A28-76BF924578B1}">
      <dsp:nvSpPr>
        <dsp:cNvPr id="0" name=""/>
        <dsp:cNvSpPr/>
      </dsp:nvSpPr>
      <dsp:spPr>
        <a:xfrm>
          <a:off x="430023" y="2033841"/>
          <a:ext cx="3149173" cy="31491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Ruby On Rails</a:t>
          </a:r>
        </a:p>
      </dsp:txBody>
      <dsp:txXfrm>
        <a:off x="726570" y="2847377"/>
        <a:ext cx="1889503" cy="1732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10/24/20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10/24/20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7DE6118-2437-4B30-8E3C-4D2BE6020583}" type="datetimeFigureOut">
              <a:rPr lang="en-US" smtClean="0"/>
              <a:pPr/>
              <a:t>10/24/20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5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5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10/24/20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8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7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0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10/24/20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10/24/20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6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6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7DE6118-2437-4B30-8E3C-4D2BE6020583}" type="datetimeFigureOut">
              <a:rPr lang="en-US" smtClean="0"/>
              <a:t>10/24/20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9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3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8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s.rubyonrails.org/getting_started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ruby-lang.org/" TargetMode="External"/><Relationship Id="rId2" Type="http://schemas.openxmlformats.org/officeDocument/2006/relationships/hyperlink" Target="https://www.learnrubyonline.org/en/Welcom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10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12">
            <a:extLst>
              <a:ext uri="{FF2B5EF4-FFF2-40B4-BE49-F238E27FC236}">
                <a16:creationId xmlns:a16="http://schemas.microsoft.com/office/drawing/2014/main" id="{465DDECC-A11E-434E-87B2-8997CD38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B54A4D14-513F-4121-92D3-5CCB4689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6C3411F1-AD17-499D-AFEF-2F300F6DF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0BF2CBE-B1E9-4C42-89DC-C35E4E651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72C95A87-DCDB-41C4-B774-744B3ECBE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BCB97515-32FF-43A6-A51C-B140193A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9C6379D3-7045-4B76-9409-6D23D753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C324CDD-B30F-47DD-8627-E2171D5E8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61B1C1DE-4201-4989-BE65-41ADC2472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0A9092BE-A36C-4833-8E71-2850F4AF7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806398CC-D327-4E06-838C-31119BD5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1E3F0C5B-76A9-4A8F-A1CB-35C0DE83A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70A741CC-E736-448A-A94E-5C8BB9711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202722D1-549B-407E-BF75-2A1E8DB5B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5CA8D742-18BD-41B5-9C00-FCFFAED25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BF81081-4C33-488E-A37E-B95567D0B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id="{462F0DE0-CEBA-420B-8032-FB60893B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79C8D19E-E3D6-45A6-BCA2-5918A37D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2">
              <a:extLst>
                <a:ext uri="{FF2B5EF4-FFF2-40B4-BE49-F238E27FC236}">
                  <a16:creationId xmlns:a16="http://schemas.microsoft.com/office/drawing/2014/main" id="{43280283-E04A-43CA-BFA1-F285486A2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38328CB6-0FC5-4AEA-BC7E-489267CB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E3EF3A-61C1-C54A-8D58-296B29C94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7793" y="4614902"/>
            <a:ext cx="8081960" cy="943954"/>
          </a:xfrm>
        </p:spPr>
        <p:txBody>
          <a:bodyPr>
            <a:normAutofit/>
          </a:bodyPr>
          <a:lstStyle/>
          <a:p>
            <a:r>
              <a:rPr lang="en-LU" sz="4000" dirty="0">
                <a:solidFill>
                  <a:schemeClr val="tx2"/>
                </a:solidFill>
              </a:rPr>
              <a:t>Rails Girls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8DA48-C550-854D-B6C5-3554BF1FA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7793" y="5558857"/>
            <a:ext cx="8081960" cy="522636"/>
          </a:xfrm>
        </p:spPr>
        <p:txBody>
          <a:bodyPr>
            <a:normAutofit/>
          </a:bodyPr>
          <a:lstStyle/>
          <a:p>
            <a:r>
              <a:rPr lang="en-LU" sz="1600" dirty="0">
                <a:solidFill>
                  <a:schemeClr val="tx2"/>
                </a:solidFill>
              </a:rPr>
              <a:t>R</a:t>
            </a:r>
            <a:r>
              <a:rPr lang="en-GB" sz="1600" dirty="0">
                <a:solidFill>
                  <a:schemeClr val="tx2"/>
                </a:solidFill>
              </a:rPr>
              <a:t>u</a:t>
            </a:r>
            <a:r>
              <a:rPr lang="en-LU" sz="1600" dirty="0">
                <a:solidFill>
                  <a:schemeClr val="tx2"/>
                </a:solidFill>
              </a:rPr>
              <a:t>by And Ruby on Rails</a:t>
            </a:r>
          </a:p>
        </p:txBody>
      </p:sp>
      <p:sp>
        <p:nvSpPr>
          <p:cNvPr id="34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EC2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EC29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65EBC670-C874-4E42-A08E-E539FB047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294" y="1120792"/>
            <a:ext cx="3309412" cy="3099816"/>
          </a:xfrm>
          <a:prstGeom prst="rect">
            <a:avLst/>
          </a:prstGeom>
          <a:ln w="12700">
            <a:noFill/>
          </a:ln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A8268F7-8E23-5E48-AC6F-537595430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7603" y="4586562"/>
            <a:ext cx="1937811" cy="194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00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CAFB-42E5-B14E-8E2E-EBABE72F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/>
              <a:t>Important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BCAAD-7B47-1E45-9C9F-2473BAF15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94" y="804689"/>
            <a:ext cx="6281873" cy="5248622"/>
          </a:xfrm>
        </p:spPr>
        <p:txBody>
          <a:bodyPr>
            <a:normAutofit/>
          </a:bodyPr>
          <a:lstStyle/>
          <a:p>
            <a:pPr lvl="1"/>
            <a:r>
              <a:rPr lang="en-LU" sz="2000" dirty="0"/>
              <a:t>Conditions</a:t>
            </a:r>
          </a:p>
          <a:p>
            <a:pPr lvl="1"/>
            <a:r>
              <a:rPr lang="en-LU" sz="2000" dirty="0"/>
              <a:t> Operators for comparison </a:t>
            </a:r>
          </a:p>
          <a:p>
            <a:pPr lvl="2"/>
            <a:r>
              <a:rPr lang="en-LU" sz="1800" dirty="0"/>
              <a:t>== (equal?)</a:t>
            </a:r>
          </a:p>
          <a:p>
            <a:pPr lvl="2"/>
            <a:r>
              <a:rPr lang="en-LU" sz="1800" dirty="0"/>
              <a:t>&gt; (greater than)</a:t>
            </a:r>
          </a:p>
          <a:p>
            <a:pPr lvl="2"/>
            <a:r>
              <a:rPr lang="en-LU" sz="1800" dirty="0"/>
              <a:t>&gt;= (greather or equal than)</a:t>
            </a:r>
          </a:p>
          <a:p>
            <a:pPr lvl="1"/>
            <a:r>
              <a:rPr lang="en-LU" sz="2000" dirty="0">
                <a:solidFill>
                  <a:srgbClr val="FF0000"/>
                </a:solidFill>
                <a:highlight>
                  <a:srgbClr val="FFFF00"/>
                </a:highlight>
              </a:rPr>
              <a:t>Careful:</a:t>
            </a:r>
          </a:p>
          <a:p>
            <a:pPr lvl="2"/>
            <a:r>
              <a:rPr lang="en-LU" sz="1800" dirty="0">
                <a:solidFill>
                  <a:srgbClr val="FF0000"/>
                </a:solidFill>
                <a:highlight>
                  <a:srgbClr val="FFFF00"/>
                </a:highlight>
              </a:rPr>
              <a:t>= (is not a comparison operator)</a:t>
            </a:r>
          </a:p>
          <a:p>
            <a:pPr lvl="2"/>
            <a:r>
              <a:rPr lang="en-LU" sz="1800" dirty="0">
                <a:solidFill>
                  <a:srgbClr val="FF0000"/>
                </a:solidFill>
                <a:highlight>
                  <a:srgbClr val="FFFF00"/>
                </a:highlight>
              </a:rPr>
              <a:t>= is used to assign values</a:t>
            </a:r>
          </a:p>
          <a:p>
            <a:pPr lvl="2"/>
            <a:r>
              <a:rPr lang="en-LU" sz="1800" dirty="0">
                <a:solidFill>
                  <a:srgbClr val="FF0000"/>
                </a:solidFill>
                <a:highlight>
                  <a:srgbClr val="FFFF00"/>
                </a:highlight>
              </a:rPr>
              <a:t>Example: </a:t>
            </a:r>
          </a:p>
          <a:p>
            <a:pPr lvl="3"/>
            <a:r>
              <a:rPr lang="en-LU" sz="1600" dirty="0">
                <a:solidFill>
                  <a:srgbClr val="FF0000"/>
                </a:solidFill>
                <a:highlight>
                  <a:srgbClr val="FFFF00"/>
                </a:highlight>
              </a:rPr>
              <a:t>car = ‘Tesla’</a:t>
            </a:r>
          </a:p>
          <a:p>
            <a:pPr lvl="3"/>
            <a:r>
              <a:rPr lang="en-LU" sz="1600" dirty="0">
                <a:solidFill>
                  <a:srgbClr val="FF0000"/>
                </a:solidFill>
                <a:highlight>
                  <a:srgbClr val="FFFF00"/>
                </a:highlight>
              </a:rPr>
              <a:t>puts car </a:t>
            </a:r>
          </a:p>
          <a:p>
            <a:pPr lvl="3"/>
            <a:r>
              <a:rPr lang="en-LU" sz="1600" dirty="0">
                <a:solidFill>
                  <a:srgbClr val="FF0000"/>
                </a:solidFill>
                <a:highlight>
                  <a:srgbClr val="FFFF00"/>
                </a:highlight>
              </a:rPr>
              <a:t>returns </a:t>
            </a:r>
            <a:r>
              <a:rPr lang="en-LU" sz="1600" dirty="0">
                <a:solidFill>
                  <a:srgbClr val="FF0000"/>
                </a:solidFill>
                <a:highlight>
                  <a:srgbClr val="FFFF00"/>
                </a:highlight>
                <a:sym typeface="Wingdings" pitchFamily="2" charset="2"/>
              </a:rPr>
              <a:t> Tesla</a:t>
            </a:r>
            <a:endParaRPr lang="en-LU" sz="16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3"/>
            <a:endParaRPr lang="en-LU" sz="16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2"/>
            <a:endParaRPr lang="en-LU" sz="1800" dirty="0">
              <a:solidFill>
                <a:srgbClr val="FF0000"/>
              </a:solidFill>
            </a:endParaRPr>
          </a:p>
          <a:p>
            <a:pPr lvl="2"/>
            <a:endParaRPr lang="en-LU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F10C6A-6F8E-364F-B5A9-0B57F83D17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92"/>
          <a:stretch/>
        </p:blipFill>
        <p:spPr>
          <a:xfrm>
            <a:off x="8013700" y="624053"/>
            <a:ext cx="4178300" cy="151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5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C8A1B-52F8-0F41-8324-B19C706C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/>
              <a:t>Ruby On Rails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97466F-4D1D-214F-97E9-CAE3D9122AB9}"/>
              </a:ext>
            </a:extLst>
          </p:cNvPr>
          <p:cNvSpPr txBox="1"/>
          <p:nvPr/>
        </p:nvSpPr>
        <p:spPr>
          <a:xfrm>
            <a:off x="1804017" y="6382247"/>
            <a:ext cx="9860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Guide for beginners and professionals: </a:t>
            </a:r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guides.rubyonrails.org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getting_started.html</a:t>
            </a:r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169875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BB16-92A8-444B-AF66-6FF722C3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/>
              <a:t>MVC Principle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AB0296B-BD44-434B-9107-93C889279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9930" y="914726"/>
            <a:ext cx="5914050" cy="32024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E690ED-404F-9B4C-A740-F28431145ED1}"/>
              </a:ext>
            </a:extLst>
          </p:cNvPr>
          <p:cNvSpPr txBox="1"/>
          <p:nvPr/>
        </p:nvSpPr>
        <p:spPr>
          <a:xfrm>
            <a:off x="5039536" y="4806367"/>
            <a:ext cx="7062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app/views folder is where you put your content</a:t>
            </a:r>
          </a:p>
          <a:p>
            <a:r>
              <a:rPr lang="en-LU" dirty="0"/>
              <a:t>app/controllers folder is where the decisions are made</a:t>
            </a:r>
          </a:p>
          <a:p>
            <a:r>
              <a:rPr lang="en-LU" dirty="0"/>
              <a:t>app/models manipulate the data of a specific table</a:t>
            </a:r>
          </a:p>
        </p:txBody>
      </p:sp>
    </p:spTree>
    <p:extLst>
      <p:ext uri="{BB962C8B-B14F-4D97-AF65-F5344CB8AC3E}">
        <p14:creationId xmlns:p14="http://schemas.microsoft.com/office/powerpoint/2010/main" val="2961507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CA1971B-4996-4EBE-8D6D-EC189ED2E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66BC19D-345B-44F1-9C83-BF33E813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26EA66BE-BD48-45B8-BA7F-97F314939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6647CFBB-2ACC-4077-A13D-1F2E0599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107EF9EE-3F33-4539-8177-D71E72F5E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405E2397-F650-4C1C-B578-97FD6F393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42FE7DA1-B811-43C7-8E50-7B2DF23E6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B7616D0D-5794-485D-A9BE-5D92D7FD4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1D6E3048-78E5-408A-ABD8-9966C2C32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9CAAB673-869C-4A2D-835F-616193D02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92BB43A7-0A0F-44A7-869D-4DA8D6CC9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A0BB11D3-367D-410D-9269-BA113F3AF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290A697D-F22F-4C47-8B13-33D2CB959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9C2DA68E-F04C-4BB8-80F9-F7BC04F9E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4F6292C3-C924-4ADD-904C-2F58F2B48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A28BC4B6-8A2F-462B-904D-79A947AB6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7B8BFE53-E98F-4BCC-89B9-3E5AAC5C3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0CCE652E-3498-4620-B8BE-125B957D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DA5F56C4-1481-46BB-8BAD-A47481B3A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13CD2C1A-95F0-40C9-A228-F1F953461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C871B232-022C-40CA-B007-73D67288E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A081363-AC35-4BF9-8B41-8CF7992CD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5941686" cy="4477933"/>
            <a:chOff x="807084" y="1186483"/>
            <a:chExt cx="5941686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FDA8BE6-2642-4704-AFE6-AC6E189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780" y="1186483"/>
              <a:ext cx="5940295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ACEA5406-96E6-4D89-9116-BD47C4461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574311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BD49ABA-C707-47AE-A63B-183E861F9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5941686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E5AB31-6F53-2342-B060-0A38A001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4" y="2075504"/>
            <a:ext cx="5769989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Let’s try together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ADD3DC-C3B7-4B7D-BF11-02089A6829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92" r="23197" b="-2"/>
          <a:stretch/>
        </p:blipFill>
        <p:spPr>
          <a:xfrm>
            <a:off x="7557328" y="227"/>
            <a:ext cx="4634671" cy="68580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58933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4272D-2FA0-9841-9D63-7D55BD7E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/>
              <a:t>Keep calm and enjoy! </a:t>
            </a:r>
            <a:r>
              <a:rPr lang="en-US" sz="4800">
                <a:sym typeface="Wingdings" pitchFamily="2" charset="2"/>
              </a:rPr>
              <a:t>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191602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8CA9AB35-465E-40D4-8E96-7E858773E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963AAD8-C94B-4733-8A6A-01D2919B2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360DEA27-2D31-436F-9080-16EC71CF0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FD9BE6C9-4A0F-4B98-84E7-7088DF7E3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FAB34D2F-321D-4989-A1D6-DF44BA7A7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E06F186D-55D2-4E90-BA44-A568EC5F1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20E97C29-8DAB-45C2-9A85-7C7E7B1B9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6A97ECF6-9313-4435-996D-FD5F38A0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88054D05-1781-455F-BB4C-FC5857DF8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C9159907-67BF-4FCB-8697-5A98BBEDB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23A0AACC-A53F-4A55-92CB-86530E7F9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7D8AD443-188B-4839-9B7B-624F4E63F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3E68CA16-CD98-4FE8-9534-1054E31E3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93B2AB80-85FA-4B4C-8D41-9DE583DD4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31FE64DD-D485-4160-BD5A-A7FD4FED2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6E9F7C06-CD71-4ADD-A914-BEC5A1BF9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E224111D-7A09-420A-9B85-4E6D02836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926ED5C6-99D3-42B0-B2B0-C9031FEEA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766F94F2-1FEB-40CF-B971-8FBFF1ED3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B4D22A3B-BA11-4E11-88D0-00949BF19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F2577138-CDC4-4680-92DE-D0702961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00A1FFA-F2A3-46B4-A8D2-30BC7EF0D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39" y="0"/>
            <a:ext cx="6094713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A80450-0BEE-FB43-BC21-F2DEE8A5E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50" y="932516"/>
            <a:ext cx="5445759" cy="1366390"/>
          </a:xfrm>
          <a:prstGeom prst="rect">
            <a:avLst/>
          </a:prstGeom>
          <a:ln w="9525"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D66321E-D179-004C-81C6-94E850A9E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871" y="2739277"/>
            <a:ext cx="5447315" cy="1379161"/>
          </a:xfrm>
          <a:prstGeom prst="rect">
            <a:avLst/>
          </a:prstGeom>
          <a:ln w="9525">
            <a:noFill/>
          </a:ln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5D0FD7B-9741-4559-AE3E-914C8394F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12791" y="1186483"/>
            <a:ext cx="4473771" cy="4477933"/>
            <a:chOff x="807084" y="1186483"/>
            <a:chExt cx="4473771" cy="4477933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182588B-4FB6-48E4-84E7-CE0AF87A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607" y="1186483"/>
              <a:ext cx="4472724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39">
              <a:extLst>
                <a:ext uri="{FF2B5EF4-FFF2-40B4-BE49-F238E27FC236}">
                  <a16:creationId xmlns:a16="http://schemas.microsoft.com/office/drawing/2014/main" id="{FF52AEA4-3E8F-431C-9B55-6C0E59E5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840353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EA550EC-520C-4611-88A5-98C63D82A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4473771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D117F3-E753-224F-9593-8FABFBD4E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1122" y="2074730"/>
            <a:ext cx="4299456" cy="2053921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000" dirty="0"/>
              <a:t>Presented by Steve Lourenço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F67EDB-F85E-9C4B-9341-459E55D86CE1}"/>
              </a:ext>
            </a:extLst>
          </p:cNvPr>
          <p:cNvSpPr txBox="1"/>
          <p:nvPr/>
        </p:nvSpPr>
        <p:spPr>
          <a:xfrm>
            <a:off x="1669293" y="4502263"/>
            <a:ext cx="2240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3600" dirty="0"/>
              <a:t>Facture.lu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DEB6AA-092F-9B48-903D-4FE6F3B25EC0}"/>
              </a:ext>
            </a:extLst>
          </p:cNvPr>
          <p:cNvSpPr txBox="1"/>
          <p:nvPr/>
        </p:nvSpPr>
        <p:spPr>
          <a:xfrm>
            <a:off x="1532230" y="5508894"/>
            <a:ext cx="2544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3600" dirty="0"/>
              <a:t>Shoebox.lu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C288D0-5200-3549-ADD4-6964D5565798}"/>
              </a:ext>
            </a:extLst>
          </p:cNvPr>
          <p:cNvSpPr txBox="1"/>
          <p:nvPr/>
        </p:nvSpPr>
        <p:spPr>
          <a:xfrm>
            <a:off x="888274" y="235131"/>
            <a:ext cx="344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Co-founder &amp; Lead Developer </a:t>
            </a:r>
          </a:p>
        </p:txBody>
      </p:sp>
    </p:spTree>
    <p:extLst>
      <p:ext uri="{BB962C8B-B14F-4D97-AF65-F5344CB8AC3E}">
        <p14:creationId xmlns:p14="http://schemas.microsoft.com/office/powerpoint/2010/main" val="319082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7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8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13C292-FAD6-BF45-9C68-603C67D50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LU">
                <a:solidFill>
                  <a:schemeClr val="tx1"/>
                </a:solidFill>
              </a:rPr>
              <a:t>Table of contents</a:t>
            </a:r>
          </a:p>
        </p:txBody>
      </p:sp>
      <p:graphicFrame>
        <p:nvGraphicFramePr>
          <p:cNvPr id="128" name="Content Placeholder 2">
            <a:extLst>
              <a:ext uri="{FF2B5EF4-FFF2-40B4-BE49-F238E27FC236}">
                <a16:creationId xmlns:a16="http://schemas.microsoft.com/office/drawing/2014/main" id="{A3969E53-82FA-420A-8691-786DE5544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444505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99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D3705-2949-DD43-BE72-2CC5E45769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LU" dirty="0"/>
              <a:t>Ruby is the language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632CC-7209-B34F-A8FB-8C9CE40E0F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LU" dirty="0"/>
              <a:t>Ruby On Rails is a framework (library) based of Ruby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498E98-E8DA-9B47-AD31-99DCD7B4F2B7}"/>
              </a:ext>
            </a:extLst>
          </p:cNvPr>
          <p:cNvSpPr txBox="1"/>
          <p:nvPr/>
        </p:nvSpPr>
        <p:spPr>
          <a:xfrm>
            <a:off x="3187337" y="803187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Difference between Ruby and Ruby On Rails </a:t>
            </a:r>
          </a:p>
        </p:txBody>
      </p:sp>
    </p:spTree>
    <p:extLst>
      <p:ext uri="{BB962C8B-B14F-4D97-AF65-F5344CB8AC3E}">
        <p14:creationId xmlns:p14="http://schemas.microsoft.com/office/powerpoint/2010/main" val="172605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6A3A78-DC87-9C4F-9D57-47F86F18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LU" dirty="0"/>
              <a:t>Difference between Ruby and Ruby On Rails </a:t>
            </a:r>
            <a:br>
              <a:rPr lang="en-LU" dirty="0"/>
            </a:br>
            <a:endParaRPr lang="en-L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BDF6AB-98CC-C54E-B3C8-CBAAA3B874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LU" dirty="0"/>
              <a:t>Ruby is the language</a:t>
            </a:r>
          </a:p>
          <a:p>
            <a:endParaRPr lang="en-L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A627A-E798-E74B-8517-A793F3A51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0878" y="3241902"/>
            <a:ext cx="4077804" cy="2383586"/>
          </a:xfrm>
        </p:spPr>
        <p:txBody>
          <a:bodyPr/>
          <a:lstStyle/>
          <a:p>
            <a:r>
              <a:rPr lang="en-LU" dirty="0"/>
              <a:t>Ruby On Rails is a framework (library) based of Ruby </a:t>
            </a:r>
          </a:p>
          <a:p>
            <a:endParaRPr lang="en-LU" dirty="0"/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6119BF7-F32C-5E45-B0C3-3A35763C8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458" y="1232512"/>
            <a:ext cx="3048000" cy="1524000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65D012D-8D81-2241-8E75-8D965E604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918" y="3945280"/>
            <a:ext cx="4609574" cy="17362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347B94-844B-C141-B589-40F1A225D2F6}"/>
              </a:ext>
            </a:extLst>
          </p:cNvPr>
          <p:cNvSpPr txBox="1"/>
          <p:nvPr/>
        </p:nvSpPr>
        <p:spPr>
          <a:xfrm>
            <a:off x="5408023" y="5982789"/>
            <a:ext cx="5511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Real Life example: Luxembourgish is the language</a:t>
            </a:r>
          </a:p>
          <a:p>
            <a:r>
              <a:rPr lang="en-LU" dirty="0"/>
              <a:t> and the luxembourgish library is your framework</a:t>
            </a:r>
          </a:p>
        </p:txBody>
      </p:sp>
    </p:spTree>
    <p:extLst>
      <p:ext uri="{BB962C8B-B14F-4D97-AF65-F5344CB8AC3E}">
        <p14:creationId xmlns:p14="http://schemas.microsoft.com/office/powerpoint/2010/main" val="8301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370BAF-C777-B14B-B071-EAD2EF0B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/>
              <a:t>Goal of RailsGirls event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BA5DC40-2C87-124D-ACAC-83993C7F4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067871"/>
              </p:ext>
            </p:extLst>
          </p:nvPr>
        </p:nvGraphicFramePr>
        <p:xfrm>
          <a:off x="5021496" y="0"/>
          <a:ext cx="6281873" cy="524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9C0770-9F7E-1C4D-B3AA-5C06DD4DC8D5}"/>
              </a:ext>
            </a:extLst>
          </p:cNvPr>
          <p:cNvSpPr txBox="1"/>
          <p:nvPr/>
        </p:nvSpPr>
        <p:spPr>
          <a:xfrm>
            <a:off x="6096000" y="5904412"/>
            <a:ext cx="470712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LU" sz="2400" dirty="0"/>
              <a:t>To create your (first) application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02CE17-25E3-634B-86CA-2830DA92DC7B}"/>
              </a:ext>
            </a:extLst>
          </p:cNvPr>
          <p:cNvCxnSpPr/>
          <p:nvPr/>
        </p:nvCxnSpPr>
        <p:spPr>
          <a:xfrm>
            <a:off x="8162432" y="2899954"/>
            <a:ext cx="0" cy="2664823"/>
          </a:xfrm>
          <a:prstGeom prst="straightConnector1">
            <a:avLst/>
          </a:prstGeom>
          <a:ln w="130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6CC4556-A8E4-B54D-9CFE-08F18C8226F8}"/>
              </a:ext>
            </a:extLst>
          </p:cNvPr>
          <p:cNvSpPr/>
          <p:nvPr/>
        </p:nvSpPr>
        <p:spPr>
          <a:xfrm>
            <a:off x="7938256" y="2560320"/>
            <a:ext cx="474223" cy="5688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69146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35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DF9EC-E00A-114D-9114-A5668C16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/>
              <a:t>Ruby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F36BDF-D4A3-0649-8B20-F1C10EEB99BE}"/>
              </a:ext>
            </a:extLst>
          </p:cNvPr>
          <p:cNvSpPr txBox="1"/>
          <p:nvPr/>
        </p:nvSpPr>
        <p:spPr>
          <a:xfrm>
            <a:off x="3439209" y="6319586"/>
            <a:ext cx="653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Basic Guide: </a:t>
            </a:r>
            <a:r>
              <a:rPr lang="en-GB" dirty="0">
                <a:hlinkClick r:id="rId2"/>
              </a:rPr>
              <a:t>https://www.learnrubyonline.org/en/Welcome</a:t>
            </a:r>
            <a:endParaRPr lang="en-L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5F1B68-47E7-F24C-8151-736804317667}"/>
              </a:ext>
            </a:extLst>
          </p:cNvPr>
          <p:cNvSpPr/>
          <p:nvPr/>
        </p:nvSpPr>
        <p:spPr>
          <a:xfrm>
            <a:off x="4862419" y="4334166"/>
            <a:ext cx="4392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LU" sz="2800" dirty="0">
                <a:highlight>
                  <a:srgbClr val="FFFF00"/>
                </a:highlight>
                <a:hlinkClick r:id="rId3"/>
              </a:rPr>
              <a:t>https://try.ruby-lang.org/</a:t>
            </a:r>
            <a:endParaRPr lang="en-LU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8922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CAFB-42E5-B14E-8E2E-EBABE72F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/>
              <a:t>Important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BCAAD-7B47-1E45-9C9F-2473BAF15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LU" dirty="0"/>
              <a:t>Variables are used to save a specific information in a specific type</a:t>
            </a:r>
          </a:p>
          <a:p>
            <a:r>
              <a:rPr lang="en-LU" dirty="0"/>
              <a:t>Main types of variables: </a:t>
            </a:r>
          </a:p>
          <a:p>
            <a:pPr lvl="1"/>
            <a:r>
              <a:rPr lang="en-LU" dirty="0"/>
              <a:t>String  </a:t>
            </a:r>
            <a:r>
              <a:rPr lang="en-LU" dirty="0">
                <a:sym typeface="Wingdings" pitchFamily="2" charset="2"/>
              </a:rPr>
              <a:t> ‘Hello’</a:t>
            </a:r>
          </a:p>
          <a:p>
            <a:pPr lvl="1"/>
            <a:r>
              <a:rPr lang="en-LU" dirty="0">
                <a:sym typeface="Wingdings" pitchFamily="2" charset="2"/>
              </a:rPr>
              <a:t>Integer (entire numbers)  27</a:t>
            </a:r>
          </a:p>
          <a:p>
            <a:pPr lvl="1"/>
            <a:r>
              <a:rPr lang="en-LU" dirty="0">
                <a:sym typeface="Wingdings" pitchFamily="2" charset="2"/>
              </a:rPr>
              <a:t>Float (decimal numbers)  27,44</a:t>
            </a:r>
          </a:p>
          <a:p>
            <a:pPr lvl="1"/>
            <a:r>
              <a:rPr lang="en-LU" dirty="0">
                <a:sym typeface="Wingdings" pitchFamily="2" charset="2"/>
              </a:rPr>
              <a:t>Boolean (true of false)  true </a:t>
            </a:r>
            <a:endParaRPr lang="en-LU" dirty="0"/>
          </a:p>
          <a:p>
            <a:pPr lvl="1"/>
            <a:endParaRPr lang="en-LU" dirty="0"/>
          </a:p>
          <a:p>
            <a:r>
              <a:rPr lang="en-LU" dirty="0"/>
              <a:t>Example: </a:t>
            </a:r>
          </a:p>
          <a:p>
            <a:pPr lvl="1"/>
            <a:r>
              <a:rPr lang="en-GB" dirty="0"/>
              <a:t>e</a:t>
            </a:r>
            <a:r>
              <a:rPr lang="en-LU" dirty="0"/>
              <a:t>vent = ’Rails Girls 2020 Luxembourg’</a:t>
            </a:r>
          </a:p>
          <a:p>
            <a:pPr lvl="1"/>
            <a:r>
              <a:rPr lang="en-GB" dirty="0"/>
              <a:t>coach = ‘Steve’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puts ”Welcome to </a:t>
            </a:r>
            <a:r>
              <a:rPr lang="en-GB" dirty="0">
                <a:solidFill>
                  <a:srgbClr val="FF0000"/>
                </a:solidFill>
              </a:rPr>
              <a:t>#{</a:t>
            </a:r>
            <a:r>
              <a:rPr lang="en-GB" dirty="0"/>
              <a:t>event</a:t>
            </a:r>
            <a:r>
              <a:rPr lang="en-GB" dirty="0">
                <a:solidFill>
                  <a:srgbClr val="FF0000"/>
                </a:solidFill>
              </a:rPr>
              <a:t>}</a:t>
            </a:r>
            <a:r>
              <a:rPr lang="en-GB" dirty="0"/>
              <a:t>! My name is </a:t>
            </a:r>
            <a:r>
              <a:rPr lang="en-GB" dirty="0">
                <a:solidFill>
                  <a:srgbClr val="FF0000"/>
                </a:solidFill>
              </a:rPr>
              <a:t>#{</a:t>
            </a:r>
            <a:r>
              <a:rPr lang="en-GB" dirty="0"/>
              <a:t>name</a:t>
            </a:r>
            <a:r>
              <a:rPr lang="en-GB" dirty="0">
                <a:solidFill>
                  <a:srgbClr val="FF0000"/>
                </a:solidFill>
              </a:rPr>
              <a:t>}</a:t>
            </a:r>
            <a:r>
              <a:rPr lang="en-GB" dirty="0"/>
              <a:t>! </a:t>
            </a:r>
            <a:r>
              <a:rPr lang="en-GB" dirty="0">
                <a:sym typeface="Wingdings" pitchFamily="2" charset="2"/>
              </a:rPr>
              <a:t>: )</a:t>
            </a:r>
            <a:r>
              <a:rPr lang="en-GB" dirty="0"/>
              <a:t>”</a:t>
            </a:r>
          </a:p>
          <a:p>
            <a:pPr marL="457200" lvl="1" indent="0">
              <a:buNone/>
            </a:pPr>
            <a:r>
              <a:rPr lang="en-GB" dirty="0"/>
              <a:t>Or</a:t>
            </a:r>
          </a:p>
          <a:p>
            <a:pPr lvl="1"/>
            <a:r>
              <a:rPr lang="en-LU" dirty="0"/>
              <a:t>puts “Welcome to “ + event + “! My name is ” + name + “! : )”</a:t>
            </a:r>
          </a:p>
        </p:txBody>
      </p:sp>
    </p:spTree>
    <p:extLst>
      <p:ext uri="{BB962C8B-B14F-4D97-AF65-F5344CB8AC3E}">
        <p14:creationId xmlns:p14="http://schemas.microsoft.com/office/powerpoint/2010/main" val="117257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CAFB-42E5-B14E-8E2E-EBABE72F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/>
              <a:t>Important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BCAAD-7B47-1E45-9C9F-2473BAF15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LU" dirty="0"/>
              <a:t>Depending from the variable type the Operators (*, /, +, - )  will have different meaning:</a:t>
            </a:r>
          </a:p>
          <a:p>
            <a:pPr lvl="1"/>
            <a:endParaRPr lang="en-LU" dirty="0"/>
          </a:p>
          <a:p>
            <a:pPr lvl="1"/>
            <a:r>
              <a:rPr lang="en-LU" dirty="0"/>
              <a:t>var1 = 1</a:t>
            </a:r>
          </a:p>
          <a:p>
            <a:pPr lvl="1"/>
            <a:r>
              <a:rPr lang="en-LU" dirty="0"/>
              <a:t>var2 = 2</a:t>
            </a:r>
          </a:p>
          <a:p>
            <a:pPr lvl="2"/>
            <a:r>
              <a:rPr lang="en-LU" dirty="0"/>
              <a:t>puts var1 + var2</a:t>
            </a:r>
          </a:p>
          <a:p>
            <a:pPr lvl="2"/>
            <a:r>
              <a:rPr lang="en-LU" dirty="0">
                <a:highlight>
                  <a:srgbClr val="FFFF00"/>
                </a:highlight>
              </a:rPr>
              <a:t>Result: 3</a:t>
            </a:r>
          </a:p>
          <a:p>
            <a:pPr lvl="1"/>
            <a:r>
              <a:rPr lang="en-LU" dirty="0"/>
              <a:t>var1 = ’Hello ’</a:t>
            </a:r>
          </a:p>
          <a:p>
            <a:pPr lvl="1"/>
            <a:r>
              <a:rPr lang="en-LU" dirty="0"/>
              <a:t>var2 = “people”</a:t>
            </a:r>
          </a:p>
          <a:p>
            <a:pPr lvl="2"/>
            <a:r>
              <a:rPr lang="en-LU" dirty="0"/>
              <a:t>puts var1 + var2</a:t>
            </a:r>
          </a:p>
          <a:p>
            <a:pPr lvl="2"/>
            <a:r>
              <a:rPr lang="en-LU" dirty="0">
                <a:highlight>
                  <a:srgbClr val="FFFF00"/>
                </a:highlight>
              </a:rPr>
              <a:t>Result: ”Hello people”</a:t>
            </a:r>
          </a:p>
          <a:p>
            <a:r>
              <a:rPr lang="en-LU" dirty="0"/>
              <a:t>String variables need to be open and closed with the same quote.</a:t>
            </a:r>
          </a:p>
          <a:p>
            <a:pPr lvl="1"/>
            <a:r>
              <a:rPr lang="en-LU" dirty="0">
                <a:solidFill>
                  <a:srgbClr val="FF0000"/>
                </a:solidFill>
              </a:rPr>
              <a:t>‘</a:t>
            </a:r>
            <a:r>
              <a:rPr lang="en-LU" dirty="0"/>
              <a:t>Hello</a:t>
            </a:r>
            <a:r>
              <a:rPr lang="en-LU" dirty="0">
                <a:solidFill>
                  <a:srgbClr val="FF0000"/>
                </a:solidFill>
              </a:rPr>
              <a:t>’</a:t>
            </a:r>
            <a:r>
              <a:rPr lang="en-LU" dirty="0"/>
              <a:t> </a:t>
            </a:r>
            <a:r>
              <a:rPr lang="en-LU" dirty="0">
                <a:highlight>
                  <a:srgbClr val="FFFF00"/>
                </a:highlight>
              </a:rPr>
              <a:t>(Single quote)</a:t>
            </a:r>
          </a:p>
          <a:p>
            <a:pPr lvl="1"/>
            <a:r>
              <a:rPr lang="en-LU" dirty="0">
                <a:solidFill>
                  <a:srgbClr val="FF0000"/>
                </a:solidFill>
              </a:rPr>
              <a:t>“</a:t>
            </a:r>
            <a:r>
              <a:rPr lang="en-LU" dirty="0"/>
              <a:t>Hello</a:t>
            </a:r>
            <a:r>
              <a:rPr lang="en-LU" dirty="0">
                <a:solidFill>
                  <a:srgbClr val="FF0000"/>
                </a:solidFill>
              </a:rPr>
              <a:t>”</a:t>
            </a:r>
            <a:r>
              <a:rPr lang="en-LU" dirty="0"/>
              <a:t> (Double quote)</a:t>
            </a:r>
          </a:p>
          <a:p>
            <a:pPr lvl="1"/>
            <a:r>
              <a:rPr lang="en-LU" strike="sngStrike" dirty="0"/>
              <a:t>‘Hello”  </a:t>
            </a:r>
            <a:r>
              <a:rPr lang="en-LU" dirty="0"/>
              <a:t>(Single quote opening and closing with double quote does not work)</a:t>
            </a:r>
            <a:endParaRPr lang="en-LU" strike="sngStrike" dirty="0"/>
          </a:p>
        </p:txBody>
      </p:sp>
    </p:spTree>
    <p:extLst>
      <p:ext uri="{BB962C8B-B14F-4D97-AF65-F5344CB8AC3E}">
        <p14:creationId xmlns:p14="http://schemas.microsoft.com/office/powerpoint/2010/main" val="79369165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Macintosh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Rockwell</vt:lpstr>
      <vt:lpstr>Wingdings</vt:lpstr>
      <vt:lpstr>Atlas</vt:lpstr>
      <vt:lpstr>Rails Girls 2020</vt:lpstr>
      <vt:lpstr>Presented by Steve Lourenço</vt:lpstr>
      <vt:lpstr>Table of contents</vt:lpstr>
      <vt:lpstr>PowerPoint Presentation</vt:lpstr>
      <vt:lpstr>Difference between Ruby and Ruby On Rails  </vt:lpstr>
      <vt:lpstr>Goal of RailsGirls event</vt:lpstr>
      <vt:lpstr>Ruby</vt:lpstr>
      <vt:lpstr>Important basics</vt:lpstr>
      <vt:lpstr>Important basics</vt:lpstr>
      <vt:lpstr>Important basics</vt:lpstr>
      <vt:lpstr>Ruby On Rails</vt:lpstr>
      <vt:lpstr>MVC Principle</vt:lpstr>
      <vt:lpstr>Let’s try together</vt:lpstr>
      <vt:lpstr>Keep calm and enjoy!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Lourenco</dc:creator>
  <cp:lastModifiedBy/>
  <cp:revision>1</cp:revision>
  <dcterms:created xsi:type="dcterms:W3CDTF">2020-10-24T06:46:58Z</dcterms:created>
  <dcterms:modified xsi:type="dcterms:W3CDTF">2020-10-24T10:07:28Z</dcterms:modified>
</cp:coreProperties>
</file>