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0" r:id="rId2"/>
    <p:sldId id="310" r:id="rId3"/>
    <p:sldId id="273" r:id="rId4"/>
    <p:sldId id="289" r:id="rId5"/>
    <p:sldId id="290" r:id="rId6"/>
    <p:sldId id="291" r:id="rId7"/>
    <p:sldId id="294" r:id="rId8"/>
    <p:sldId id="296" r:id="rId9"/>
    <p:sldId id="297" r:id="rId10"/>
    <p:sldId id="293" r:id="rId11"/>
    <p:sldId id="331" r:id="rId12"/>
    <p:sldId id="330" r:id="rId13"/>
    <p:sldId id="302" r:id="rId14"/>
    <p:sldId id="304" r:id="rId15"/>
    <p:sldId id="295" r:id="rId16"/>
    <p:sldId id="278" r:id="rId17"/>
    <p:sldId id="305" r:id="rId18"/>
    <p:sldId id="309" r:id="rId19"/>
    <p:sldId id="300" r:id="rId20"/>
    <p:sldId id="317" r:id="rId21"/>
    <p:sldId id="319" r:id="rId22"/>
    <p:sldId id="318" r:id="rId23"/>
    <p:sldId id="313" r:id="rId24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2825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86" autoAdjust="0"/>
  </p:normalViewPr>
  <p:slideViewPr>
    <p:cSldViewPr>
      <p:cViewPr>
        <p:scale>
          <a:sx n="80" d="100"/>
          <a:sy n="80" d="100"/>
        </p:scale>
        <p:origin x="-1672" y="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3E50A-EC1F-4696-9610-A468B1FDAA78}" type="datetimeFigureOut">
              <a:rPr lang="it-CH" smtClean="0"/>
              <a:t>27.3.2014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F6D8C-97F8-4D6B-9720-BF261AE3EE62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44272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28CA5-33B8-4495-BD1A-1A54A38A0A8F}" type="datetimeFigureOut">
              <a:rPr lang="it-CH" smtClean="0"/>
              <a:t>27.3.2014</a:t>
            </a:fld>
            <a:endParaRPr lang="it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5D9C8-4ADF-47A8-BC00-73268E8D29A9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64031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Questa o la </a:t>
            </a:r>
            <a:r>
              <a:rPr lang="en-US" dirty="0" err="1" smtClean="0"/>
              <a:t>prossima</a:t>
            </a:r>
            <a:r>
              <a:rPr lang="en-US" dirty="0" smtClean="0"/>
              <a:t> ? La </a:t>
            </a:r>
            <a:r>
              <a:rPr lang="en-US" dirty="0" err="1" smtClean="0"/>
              <a:t>prossima</a:t>
            </a:r>
            <a:r>
              <a:rPr lang="en-US" dirty="0" smtClean="0"/>
              <a:t> è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completa</a:t>
            </a:r>
            <a:endParaRPr lang="en-US" dirty="0" smtClean="0"/>
          </a:p>
          <a:p>
            <a:r>
              <a:rPr lang="en-US" dirty="0" smtClean="0"/>
              <a:t>O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prossima</a:t>
            </a:r>
            <a:r>
              <a:rPr lang="en-US" baseline="0" dirty="0" smtClean="0"/>
              <a:t> ma con lo stile di </a:t>
            </a:r>
            <a:r>
              <a:rPr lang="en-US" baseline="0" dirty="0" err="1" smtClean="0"/>
              <a:t>questa</a:t>
            </a:r>
            <a:r>
              <a:rPr lang="en-US" baseline="0" dirty="0" smtClean="0"/>
              <a:t> ? </a:t>
            </a:r>
            <a:r>
              <a:rPr lang="en-US" baseline="0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5D9C8-4ADF-47A8-BC00-73268E8D29A9}" type="slidenum">
              <a:rPr lang="it-CH" smtClean="0"/>
              <a:t>13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47004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Per </a:t>
            </a:r>
            <a:r>
              <a:rPr lang="en-US" dirty="0" err="1" smtClean="0"/>
              <a:t>questa</a:t>
            </a:r>
            <a:r>
              <a:rPr lang="en-US" baseline="0" dirty="0" smtClean="0"/>
              <a:t> parte </a:t>
            </a:r>
            <a:r>
              <a:rPr lang="en-US" baseline="0" dirty="0" err="1" smtClean="0"/>
              <a:t>ditemi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preferite</a:t>
            </a:r>
            <a:r>
              <a:rPr lang="en-US" baseline="0" dirty="0" smtClean="0"/>
              <a:t> fare ?  Io </a:t>
            </a:r>
            <a:r>
              <a:rPr lang="en-US" baseline="0" dirty="0" err="1" smtClean="0"/>
              <a:t>stavo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seguendo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basi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definiscono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sito</a:t>
            </a:r>
            <a:r>
              <a:rPr lang="en-US" baseline="0" dirty="0" smtClean="0"/>
              <a:t> rails…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5D9C8-4ADF-47A8-BC00-73268E8D29A9}" type="slidenum">
              <a:rPr lang="it-CH" smtClean="0"/>
              <a:t>19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23776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Altri</a:t>
            </a:r>
            <a:r>
              <a:rPr lang="en-US" dirty="0" smtClean="0"/>
              <a:t> </a:t>
            </a:r>
            <a:r>
              <a:rPr lang="en-US" dirty="0" err="1" smtClean="0"/>
              <a:t>interessanti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5D9C8-4ADF-47A8-BC00-73268E8D29A9}" type="slidenum">
              <a:rPr lang="it-CH" smtClean="0"/>
              <a:t>21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24114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A0E0-1090-4027-8AE3-B07FE12127FB}" type="datetimeFigureOut">
              <a:rPr lang="en-US" smtClean="0"/>
              <a:t>27.3.2014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332E-E447-46A9-BB52-1CDFCB795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09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A0E0-1090-4027-8AE3-B07FE12127FB}" type="datetimeFigureOut">
              <a:rPr lang="en-US" smtClean="0"/>
              <a:t>27.3.2014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332E-E447-46A9-BB52-1CDFCB795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76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0" y="1274303"/>
            <a:ext cx="8991600" cy="838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 smtClean="0"/>
              <a:t>Fare clic per modificare</a:t>
            </a:r>
          </a:p>
        </p:txBody>
      </p:sp>
      <p:sp>
        <p:nvSpPr>
          <p:cNvPr id="14" name="Segnaposto testo 2"/>
          <p:cNvSpPr>
            <a:spLocks noGrp="1"/>
          </p:cNvSpPr>
          <p:nvPr>
            <p:ph type="body" idx="12" hasCustomPrompt="1"/>
          </p:nvPr>
        </p:nvSpPr>
        <p:spPr>
          <a:xfrm>
            <a:off x="0" y="2332719"/>
            <a:ext cx="8991600" cy="3810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 smtClean="0"/>
              <a:t>Fare clic per modificare</a:t>
            </a:r>
          </a:p>
        </p:txBody>
      </p:sp>
      <p:sp>
        <p:nvSpPr>
          <p:cNvPr id="16" name="Segnaposto testo 2"/>
          <p:cNvSpPr>
            <a:spLocks noGrp="1"/>
          </p:cNvSpPr>
          <p:nvPr>
            <p:ph type="body" idx="13"/>
          </p:nvPr>
        </p:nvSpPr>
        <p:spPr>
          <a:xfrm>
            <a:off x="0" y="740903"/>
            <a:ext cx="8991600" cy="5334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600" b="1">
                <a:solidFill>
                  <a:srgbClr val="E82825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 smtClean="0"/>
              <a:t>Fare clic per modificare</a:t>
            </a:r>
          </a:p>
        </p:txBody>
      </p:sp>
      <p:sp>
        <p:nvSpPr>
          <p:cNvPr id="12" name="Segnaposto testo 2"/>
          <p:cNvSpPr>
            <a:spLocks noGrp="1"/>
          </p:cNvSpPr>
          <p:nvPr>
            <p:ph type="body" idx="14" hasCustomPrompt="1"/>
          </p:nvPr>
        </p:nvSpPr>
        <p:spPr>
          <a:xfrm>
            <a:off x="-36512" y="4640423"/>
            <a:ext cx="9180512" cy="516769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1200" b="1" baseline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 smtClean="0"/>
              <a:t>railsgirlticino@gmail.com | @</a:t>
            </a:r>
            <a:r>
              <a:rPr lang="it-IT" dirty="0" err="1" smtClean="0"/>
              <a:t>RailsGirls_TI</a:t>
            </a:r>
            <a:r>
              <a:rPr lang="it-IT" dirty="0" smtClean="0"/>
              <a:t> | WWW.RAILSGIRLS.COM/TICINO</a:t>
            </a:r>
          </a:p>
        </p:txBody>
      </p:sp>
      <p:pic>
        <p:nvPicPr>
          <p:cNvPr id="3" name="Immagin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6675"/>
            <a:ext cx="9130898" cy="185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0" y="1274303"/>
            <a:ext cx="8991600" cy="838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 smtClean="0"/>
              <a:t>Fare clic per modificare</a:t>
            </a:r>
          </a:p>
        </p:txBody>
      </p:sp>
      <p:sp>
        <p:nvSpPr>
          <p:cNvPr id="14" name="Segnaposto testo 2"/>
          <p:cNvSpPr>
            <a:spLocks noGrp="1"/>
          </p:cNvSpPr>
          <p:nvPr>
            <p:ph type="body" idx="12" hasCustomPrompt="1"/>
          </p:nvPr>
        </p:nvSpPr>
        <p:spPr>
          <a:xfrm>
            <a:off x="0" y="2332719"/>
            <a:ext cx="8991600" cy="3810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 smtClean="0"/>
              <a:t>Fare clic per modificare</a:t>
            </a:r>
          </a:p>
        </p:txBody>
      </p:sp>
      <p:sp>
        <p:nvSpPr>
          <p:cNvPr id="16" name="Segnaposto testo 2"/>
          <p:cNvSpPr>
            <a:spLocks noGrp="1"/>
          </p:cNvSpPr>
          <p:nvPr>
            <p:ph type="body" idx="13"/>
          </p:nvPr>
        </p:nvSpPr>
        <p:spPr>
          <a:xfrm>
            <a:off x="0" y="740903"/>
            <a:ext cx="8991600" cy="5334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600" b="1">
                <a:solidFill>
                  <a:srgbClr val="E82825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 smtClean="0"/>
              <a:t>Fare clic per modificare</a:t>
            </a:r>
          </a:p>
        </p:txBody>
      </p:sp>
      <p:sp>
        <p:nvSpPr>
          <p:cNvPr id="12" name="Segnaposto testo 2"/>
          <p:cNvSpPr>
            <a:spLocks noGrp="1"/>
          </p:cNvSpPr>
          <p:nvPr>
            <p:ph type="body" idx="14" hasCustomPrompt="1"/>
          </p:nvPr>
        </p:nvSpPr>
        <p:spPr>
          <a:xfrm>
            <a:off x="-36512" y="4640423"/>
            <a:ext cx="9180512" cy="516769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1200" b="1" baseline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 smtClean="0"/>
              <a:t>railsgirlticino@gmail.com | @</a:t>
            </a:r>
            <a:r>
              <a:rPr lang="it-IT" dirty="0" err="1" smtClean="0"/>
              <a:t>RailsGirls_TI</a:t>
            </a:r>
            <a:r>
              <a:rPr lang="it-IT" dirty="0" smtClean="0"/>
              <a:t> | WWW.RAILSGIRLS.COM/TICINO</a:t>
            </a:r>
          </a:p>
        </p:txBody>
      </p:sp>
      <p:pic>
        <p:nvPicPr>
          <p:cNvPr id="3" name="Immagin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6675"/>
            <a:ext cx="9130898" cy="185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61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2"/>
          <p:cNvSpPr/>
          <p:nvPr userDrawn="1"/>
        </p:nvSpPr>
        <p:spPr>
          <a:xfrm>
            <a:off x="0" y="2852936"/>
            <a:ext cx="9144000" cy="4005064"/>
          </a:xfrm>
          <a:prstGeom prst="rect">
            <a:avLst/>
          </a:prstGeom>
          <a:solidFill>
            <a:srgbClr val="E82825"/>
          </a:solidFill>
          <a:ln>
            <a:solidFill>
              <a:srgbClr val="E82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0"/>
            <a:ext cx="9144000" cy="0"/>
          </a:xfrm>
          <a:prstGeom prst="line">
            <a:avLst/>
          </a:prstGeom>
          <a:ln w="57150">
            <a:solidFill>
              <a:srgbClr val="E82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982" y="3000754"/>
            <a:ext cx="9130898" cy="1854714"/>
          </a:xfrm>
          <a:prstGeom prst="rect">
            <a:avLst/>
          </a:prstGeom>
        </p:spPr>
      </p:pic>
      <p:sp>
        <p:nvSpPr>
          <p:cNvPr id="13" name="Segnaposto testo 2"/>
          <p:cNvSpPr>
            <a:spLocks noGrp="1"/>
          </p:cNvSpPr>
          <p:nvPr>
            <p:ph type="body" idx="14" hasCustomPrompt="1"/>
          </p:nvPr>
        </p:nvSpPr>
        <p:spPr>
          <a:xfrm>
            <a:off x="15434" y="2348880"/>
            <a:ext cx="9180512" cy="516769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1200" b="1" baseline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 smtClean="0"/>
              <a:t>railsgirlticino@gmail.com | @</a:t>
            </a:r>
            <a:r>
              <a:rPr lang="it-IT" dirty="0" err="1" smtClean="0"/>
              <a:t>RailsGirls_TI</a:t>
            </a:r>
            <a:r>
              <a:rPr lang="it-IT" dirty="0" smtClean="0"/>
              <a:t> | WWW.RAILSGIRLS.COM/TICINO</a:t>
            </a:r>
          </a:p>
        </p:txBody>
      </p:sp>
      <p:sp>
        <p:nvSpPr>
          <p:cNvPr id="14" name="Segnaposto testo 2"/>
          <p:cNvSpPr>
            <a:spLocks noGrp="1"/>
          </p:cNvSpPr>
          <p:nvPr>
            <p:ph type="body" idx="13"/>
          </p:nvPr>
        </p:nvSpPr>
        <p:spPr>
          <a:xfrm>
            <a:off x="152400" y="5013176"/>
            <a:ext cx="8991600" cy="5334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600" b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 smtClean="0"/>
              <a:t>Fare clic per modificare</a:t>
            </a:r>
          </a:p>
        </p:txBody>
      </p:sp>
    </p:spTree>
    <p:extLst>
      <p:ext uri="{BB962C8B-B14F-4D97-AF65-F5344CB8AC3E}">
        <p14:creationId xmlns:p14="http://schemas.microsoft.com/office/powerpoint/2010/main" val="668342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2"/>
          <p:cNvSpPr/>
          <p:nvPr userDrawn="1"/>
        </p:nvSpPr>
        <p:spPr>
          <a:xfrm>
            <a:off x="0" y="4293096"/>
            <a:ext cx="9144000" cy="2564904"/>
          </a:xfrm>
          <a:prstGeom prst="rect">
            <a:avLst/>
          </a:prstGeom>
          <a:solidFill>
            <a:srgbClr val="E82825"/>
          </a:solidFill>
          <a:ln>
            <a:solidFill>
              <a:srgbClr val="E82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0"/>
            <a:ext cx="9144000" cy="0"/>
          </a:xfrm>
          <a:prstGeom prst="line">
            <a:avLst/>
          </a:prstGeom>
          <a:ln w="57150">
            <a:solidFill>
              <a:srgbClr val="E82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gnaposto testo 2"/>
          <p:cNvSpPr>
            <a:spLocks noGrp="1"/>
          </p:cNvSpPr>
          <p:nvPr>
            <p:ph type="body" idx="13"/>
          </p:nvPr>
        </p:nvSpPr>
        <p:spPr>
          <a:xfrm>
            <a:off x="0" y="5445224"/>
            <a:ext cx="8991600" cy="5334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 smtClean="0"/>
              <a:t>Fare clic per modificare</a:t>
            </a:r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87"/>
          <a:stretch/>
        </p:blipFill>
        <p:spPr>
          <a:xfrm>
            <a:off x="7956340" y="275077"/>
            <a:ext cx="981622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3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2"/>
          <p:cNvSpPr/>
          <p:nvPr userDrawn="1"/>
        </p:nvSpPr>
        <p:spPr>
          <a:xfrm>
            <a:off x="0" y="4293096"/>
            <a:ext cx="9144000" cy="2564904"/>
          </a:xfrm>
          <a:prstGeom prst="rect">
            <a:avLst/>
          </a:prstGeom>
          <a:solidFill>
            <a:srgbClr val="E82825"/>
          </a:solidFill>
          <a:ln>
            <a:solidFill>
              <a:srgbClr val="E82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0"/>
            <a:ext cx="9144000" cy="0"/>
          </a:xfrm>
          <a:prstGeom prst="line">
            <a:avLst/>
          </a:prstGeom>
          <a:ln w="57150">
            <a:solidFill>
              <a:srgbClr val="E82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gnaposto testo 2"/>
          <p:cNvSpPr>
            <a:spLocks noGrp="1"/>
          </p:cNvSpPr>
          <p:nvPr>
            <p:ph type="body" idx="13"/>
          </p:nvPr>
        </p:nvSpPr>
        <p:spPr>
          <a:xfrm>
            <a:off x="0" y="5445224"/>
            <a:ext cx="8991600" cy="5334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 smtClean="0"/>
              <a:t>Fare clic per modificare</a:t>
            </a:r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87"/>
          <a:stretch/>
        </p:blipFill>
        <p:spPr>
          <a:xfrm>
            <a:off x="7956340" y="275077"/>
            <a:ext cx="981622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45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2"/>
          <p:cNvSpPr/>
          <p:nvPr userDrawn="1"/>
        </p:nvSpPr>
        <p:spPr>
          <a:xfrm>
            <a:off x="0" y="-99392"/>
            <a:ext cx="9144000" cy="6957392"/>
          </a:xfrm>
          <a:prstGeom prst="rect">
            <a:avLst/>
          </a:prstGeom>
          <a:solidFill>
            <a:srgbClr val="E82825"/>
          </a:solidFill>
          <a:ln>
            <a:solidFill>
              <a:srgbClr val="E82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0"/>
            <a:ext cx="9144000" cy="0"/>
          </a:xfrm>
          <a:prstGeom prst="line">
            <a:avLst/>
          </a:prstGeom>
          <a:ln w="57150">
            <a:solidFill>
              <a:srgbClr val="E82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260648"/>
            <a:ext cx="9810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4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2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E82825"/>
          </a:solidFill>
          <a:ln>
            <a:solidFill>
              <a:srgbClr val="E82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0"/>
            <a:ext cx="9144000" cy="0"/>
          </a:xfrm>
          <a:prstGeom prst="line">
            <a:avLst/>
          </a:prstGeom>
          <a:ln w="57150">
            <a:solidFill>
              <a:srgbClr val="E82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6200" y="6632015"/>
            <a:ext cx="4038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</a:t>
            </a:r>
            <a:r>
              <a:rPr lang="en-US" sz="11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RailsGirls</a:t>
            </a:r>
            <a:r>
              <a:rPr lang="en-US" sz="11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Ticino </a:t>
            </a: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2014 – WWW.RAILSGIRLS.COM/TICINO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924800" y="6596390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54EDF9-4997-42E1-9F4C-5B258109505E}" type="slidenum">
              <a:rPr lang="en-US" sz="1100" smtClean="0">
                <a:solidFill>
                  <a:schemeClr val="bg1"/>
                </a:solidFill>
                <a:latin typeface="FoundryFormSans" pitchFamily="50" charset="0"/>
              </a:rPr>
              <a:t>‹#›</a:t>
            </a:fld>
            <a:endParaRPr lang="en-US" sz="1100" dirty="0" smtClean="0">
              <a:solidFill>
                <a:schemeClr val="bg1"/>
              </a:solidFill>
              <a:latin typeface="FoundryFormSans" pitchFamily="50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87"/>
          <a:stretch/>
        </p:blipFill>
        <p:spPr>
          <a:xfrm>
            <a:off x="7956340" y="275077"/>
            <a:ext cx="981622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85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2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E82825"/>
          </a:solidFill>
          <a:ln>
            <a:solidFill>
              <a:srgbClr val="E82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0"/>
            <a:ext cx="9144000" cy="0"/>
          </a:xfrm>
          <a:prstGeom prst="line">
            <a:avLst/>
          </a:prstGeom>
          <a:ln w="57150">
            <a:solidFill>
              <a:srgbClr val="E82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6200" y="6632015"/>
            <a:ext cx="4038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</a:t>
            </a:r>
            <a:r>
              <a:rPr lang="en-US" sz="11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RailsGirls</a:t>
            </a:r>
            <a:r>
              <a:rPr lang="en-US" sz="11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Ticino </a:t>
            </a: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2014 – WWW.RAILSGIRLS.COM/TICINO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924800" y="6596390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54EDF9-4997-42E1-9F4C-5B258109505E}" type="slidenum">
              <a:rPr lang="en-US" sz="1100" smtClean="0">
                <a:solidFill>
                  <a:schemeClr val="bg1"/>
                </a:solidFill>
                <a:latin typeface="FoundryFormSans" pitchFamily="50" charset="0"/>
              </a:rPr>
              <a:t>‹#›</a:t>
            </a:fld>
            <a:endParaRPr lang="en-US" sz="1100" dirty="0" smtClean="0">
              <a:solidFill>
                <a:schemeClr val="bg1"/>
              </a:solidFill>
              <a:latin typeface="FoundryFormSans" pitchFamily="50" charset="0"/>
            </a:endParaRPr>
          </a:p>
        </p:txBody>
      </p:sp>
      <p:pic>
        <p:nvPicPr>
          <p:cNvPr id="9" name="Immagin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87"/>
          <a:stretch/>
        </p:blipFill>
        <p:spPr>
          <a:xfrm>
            <a:off x="7956340" y="275077"/>
            <a:ext cx="981622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64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launchdfw.com/wp-content/uploads/2012/10/RailsGirls-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86" y="188640"/>
            <a:ext cx="5256584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tangolo 2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E82825"/>
          </a:solidFill>
          <a:ln>
            <a:solidFill>
              <a:srgbClr val="E82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0"/>
            <a:ext cx="9144000" cy="0"/>
          </a:xfrm>
          <a:prstGeom prst="line">
            <a:avLst/>
          </a:prstGeom>
          <a:ln w="57150">
            <a:solidFill>
              <a:srgbClr val="E82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76200" y="5212357"/>
            <a:ext cx="7664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+mn-lt"/>
              </a:rPr>
              <a:t>http://railsgirls.com/ticino</a:t>
            </a:r>
          </a:p>
          <a:p>
            <a:endParaRPr lang="en-US" sz="1400" b="1" dirty="0" smtClean="0"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4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[email] railsgirlsticno@gmail.com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4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[</a:t>
            </a:r>
            <a:r>
              <a:rPr lang="it-IT" sz="1400" kern="1200" dirty="0" err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twitter</a:t>
            </a:r>
            <a:r>
              <a:rPr lang="it-IT" sz="14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] @</a:t>
            </a:r>
            <a:r>
              <a:rPr lang="it-IT" sz="1400" kern="1200" dirty="0" err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RailsGirls_TI</a:t>
            </a:r>
            <a:endParaRPr lang="it-IT" sz="1400" kern="1200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4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[</a:t>
            </a:r>
            <a:r>
              <a:rPr lang="it-IT" sz="1400" kern="1200" dirty="0" err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facebook</a:t>
            </a:r>
            <a:r>
              <a:rPr lang="it-IT" sz="14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] </a:t>
            </a:r>
            <a:r>
              <a:rPr lang="it-IT" sz="1400" kern="1200" dirty="0" err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Rails</a:t>
            </a:r>
            <a:r>
              <a:rPr lang="it-IT" sz="14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400" kern="1200" dirty="0" err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Girls</a:t>
            </a:r>
            <a:r>
              <a:rPr lang="it-IT" sz="14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Ticino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400" kern="1200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Rettangolo 1"/>
          <p:cNvSpPr/>
          <p:nvPr userDrawn="1"/>
        </p:nvSpPr>
        <p:spPr>
          <a:xfrm>
            <a:off x="2987824" y="2276872"/>
            <a:ext cx="1728192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llaDiTesto 3"/>
          <p:cNvSpPr txBox="1"/>
          <p:nvPr userDrawn="1"/>
        </p:nvSpPr>
        <p:spPr>
          <a:xfrm>
            <a:off x="-25577" y="2473404"/>
            <a:ext cx="6477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latin typeface="Calibri" pitchFamily="34" charset="0"/>
              </a:rPr>
              <a:t>THANK </a:t>
            </a:r>
            <a:r>
              <a:rPr lang="en-US" sz="6600" b="1" dirty="0" smtClean="0">
                <a:solidFill>
                  <a:srgbClr val="E82825"/>
                </a:solidFill>
                <a:latin typeface="Calibri" pitchFamily="34" charset="0"/>
              </a:rPr>
              <a:t>YOU</a:t>
            </a:r>
            <a:endParaRPr lang="en-US" sz="6600" b="1" dirty="0">
              <a:solidFill>
                <a:srgbClr val="E82825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77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A0E0-1090-4027-8AE3-B07FE12127FB}" type="datetimeFigureOut">
              <a:rPr lang="en-US" smtClean="0"/>
              <a:t>27.3.2014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332E-E447-46A9-BB52-1CDFCB795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78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A0E0-1090-4027-8AE3-B07FE12127FB}" type="datetimeFigureOut">
              <a:rPr lang="en-US" smtClean="0"/>
              <a:t>27.3.2014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332E-E447-46A9-BB52-1CDFCB795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02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A0E0-1090-4027-8AE3-B07FE12127FB}" type="datetimeFigureOut">
              <a:rPr lang="en-US" smtClean="0"/>
              <a:t>27.3.2014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332E-E447-46A9-BB52-1CDFCB795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2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A0E0-1090-4027-8AE3-B07FE12127FB}" type="datetimeFigureOut">
              <a:rPr lang="en-US" smtClean="0"/>
              <a:t>27.3.2014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332E-E447-46A9-BB52-1CDFCB795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49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A0E0-1090-4027-8AE3-B07FE12127FB}" type="datetimeFigureOut">
              <a:rPr lang="en-US" smtClean="0"/>
              <a:t>27.3.2014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332E-E447-46A9-BB52-1CDFCB795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85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A0E0-1090-4027-8AE3-B07FE12127FB}" type="datetimeFigureOut">
              <a:rPr lang="en-US" smtClean="0"/>
              <a:t>27.3.2014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332E-E447-46A9-BB52-1CDFCB795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36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A0E0-1090-4027-8AE3-B07FE12127FB}" type="datetimeFigureOut">
              <a:rPr lang="en-US" smtClean="0"/>
              <a:t>27.3.2014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332E-E447-46A9-BB52-1CDFCB795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4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A0E0-1090-4027-8AE3-B07FE12127FB}" type="datetimeFigureOut">
              <a:rPr lang="en-US" smtClean="0"/>
              <a:t>27.3.2014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332E-E447-46A9-BB52-1CDFCB795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66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A6F7A0E0-1090-4027-8AE3-B07FE12127FB}" type="datetimeFigureOut">
              <a:rPr lang="en-US" smtClean="0"/>
              <a:pPr/>
              <a:t>27.3.2014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6CB7332E-E447-46A9-BB52-1CDFCB795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8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3" r:id="rId11"/>
    <p:sldLayoutId id="2147483669" r:id="rId12"/>
    <p:sldLayoutId id="2147483670" r:id="rId13"/>
    <p:sldLayoutId id="2147483666" r:id="rId14"/>
    <p:sldLayoutId id="2147483667" r:id="rId15"/>
    <p:sldLayoutId id="2147483671" r:id="rId16"/>
    <p:sldLayoutId id="2147483665" r:id="rId17"/>
    <p:sldLayoutId id="2147483672" r:id="rId18"/>
    <p:sldLayoutId id="2147483668" r:id="rId19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2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jpg"/><Relationship Id="rId3" Type="http://schemas.openxmlformats.org/officeDocument/2006/relationships/image" Target="../media/image3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guides.railsgirls.com/app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railsforzombies.org/" TargetMode="External"/><Relationship Id="rId4" Type="http://schemas.openxmlformats.org/officeDocument/2006/relationships/hyperlink" Target="http://ruby.railstutorial.org/" TargetMode="External"/><Relationship Id="rId5" Type="http://schemas.openxmlformats.org/officeDocument/2006/relationships/hyperlink" Target="http://railscasts.com/" TargetMode="External"/><Relationship Id="rId6" Type="http://schemas.openxmlformats.org/officeDocument/2006/relationships/hyperlink" Target="http://guides.rubyonrails.org/" TargetMode="External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7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gif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jpg"/><Relationship Id="rId3" Type="http://schemas.openxmlformats.org/officeDocument/2006/relationships/hyperlink" Target="http://www.ruby-lang.org/en/documentation/ruby-from-other-language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hyperlink" Target="http://www.rubyonrails.org/" TargetMode="External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 lvl="0"/>
            <a:r>
              <a:rPr lang="it-IT" dirty="0" smtClean="0"/>
              <a:t>railsgirlsticino@gmail.com </a:t>
            </a:r>
            <a:r>
              <a:rPr lang="it-IT" dirty="0"/>
              <a:t>| @</a:t>
            </a:r>
            <a:r>
              <a:rPr lang="it-IT" dirty="0" err="1"/>
              <a:t>RailsGirls_TI</a:t>
            </a:r>
            <a:r>
              <a:rPr lang="it-IT" dirty="0"/>
              <a:t> | WWW.RAILSGIRLS.COM/TICINO</a:t>
            </a:r>
          </a:p>
          <a:p>
            <a:endParaRPr lang="it-IT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2"/>
          </p:nvPr>
        </p:nvSpPr>
        <p:spPr>
          <a:xfrm>
            <a:off x="44896" y="2327920"/>
            <a:ext cx="8991600" cy="381000"/>
          </a:xfrm>
        </p:spPr>
        <p:txBody>
          <a:bodyPr/>
          <a:lstStyle/>
          <a:p>
            <a:r>
              <a:rPr lang="en-US" dirty="0" err="1" smtClean="0"/>
              <a:t>Lugano</a:t>
            </a:r>
            <a:r>
              <a:rPr lang="en-US" dirty="0" smtClean="0"/>
              <a:t>, 29.03.2014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idx="13"/>
          </p:nvPr>
        </p:nvSpPr>
        <p:spPr>
          <a:xfrm>
            <a:off x="0" y="548680"/>
            <a:ext cx="8991600" cy="533400"/>
          </a:xfrm>
        </p:spPr>
        <p:txBody>
          <a:bodyPr>
            <a:noAutofit/>
          </a:bodyPr>
          <a:lstStyle/>
          <a:p>
            <a:r>
              <a:rPr lang="pt-BR" sz="4400" dirty="0" smtClean="0">
                <a:latin typeface="+mj-lt"/>
              </a:rPr>
              <a:t>Ruby on Rails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2968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02. </a:t>
            </a:r>
            <a:r>
              <a:rPr lang="en-US" dirty="0" err="1"/>
              <a:t>The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40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0" y="214290"/>
            <a:ext cx="8858280" cy="523220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 b="0">
                <a:latin typeface="Calibri" pitchFamily="34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err="1" smtClean="0"/>
              <a:t>Object Oriented Programming </a:t>
            </a:r>
            <a:r>
              <a:rPr lang="fr-CH" dirty="0" smtClean="0"/>
              <a:t>(OOP)</a:t>
            </a:r>
            <a:endParaRPr lang="it-CH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251520" y="1700808"/>
            <a:ext cx="84249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Allows grouping definitions of data structures and procedures operating on them into restricted bits (classes) of the source code.</a:t>
            </a:r>
          </a:p>
          <a:p>
            <a:endParaRPr lang="it-IT" sz="1400" dirty="0"/>
          </a:p>
          <a:p>
            <a:pPr marL="285750" indent="-285750">
              <a:buBlip>
                <a:blip r:embed="rId2"/>
              </a:buBlip>
            </a:pPr>
            <a:r>
              <a:rPr lang="it-IT" sz="1400" dirty="0"/>
              <a:t>In object oriented programming </a:t>
            </a:r>
            <a:r>
              <a:rPr lang="it-IT" sz="1400" dirty="0" smtClean="0"/>
              <a:t>(OOP</a:t>
            </a:r>
            <a:r>
              <a:rPr lang="it-IT" sz="1400" dirty="0"/>
              <a:t>, </a:t>
            </a:r>
            <a:r>
              <a:rPr lang="it-IT" sz="1400" dirty="0" smtClean="0"/>
              <a:t>Object </a:t>
            </a:r>
            <a:r>
              <a:rPr lang="it-IT" sz="1400" dirty="0" err="1" smtClean="0"/>
              <a:t>Oriented</a:t>
            </a:r>
            <a:r>
              <a:rPr lang="it-IT" sz="1400" dirty="0" smtClean="0"/>
              <a:t> Programming) an object may be sen as a container of data with attributes (data) and a group of methods (procedures) defined in its class.</a:t>
            </a:r>
          </a:p>
          <a:p>
            <a:pPr marL="285750" indent="-285750">
              <a:buBlip>
                <a:blip r:embed="rId2"/>
              </a:buBlip>
            </a:pPr>
            <a:endParaRPr lang="it-IT" sz="1400" dirty="0" smtClean="0"/>
          </a:p>
          <a:p>
            <a:pPr marL="285750" indent="-285750">
              <a:buBlip>
                <a:blip r:embed="rId2"/>
              </a:buBlip>
            </a:pPr>
            <a:r>
              <a:rPr lang="it-IT" sz="1400" dirty="0" smtClean="0"/>
              <a:t>An object is an instance of a class</a:t>
            </a:r>
            <a:endParaRPr lang="it-IT" sz="1400" dirty="0"/>
          </a:p>
          <a:p>
            <a:pPr marL="742950" lvl="1" indent="-285750">
              <a:buClr>
                <a:srgbClr val="E82825"/>
              </a:buClr>
              <a:buFont typeface="Arial" pitchFamily="34" charset="0"/>
              <a:buChar char="•"/>
            </a:pPr>
            <a:r>
              <a:rPr lang="it-IT" sz="1400" dirty="0"/>
              <a:t>It is assigned all the attributes and methods defined in its class</a:t>
            </a:r>
            <a:r>
              <a:rPr lang="it-IT" sz="1400" dirty="0" smtClean="0"/>
              <a:t>.</a:t>
            </a:r>
          </a:p>
          <a:p>
            <a:pPr lvl="1">
              <a:buClr>
                <a:srgbClr val="E82825"/>
              </a:buClr>
            </a:pPr>
            <a:endParaRPr lang="it-IT" sz="1400" dirty="0"/>
          </a:p>
          <a:p>
            <a:pPr marL="285750" lvl="1" indent="-285750">
              <a:buClr>
                <a:srgbClr val="E82825"/>
              </a:buClr>
              <a:buBlip>
                <a:blip r:embed="rId2"/>
              </a:buBlip>
            </a:pPr>
            <a:r>
              <a:rPr lang="it-IT" sz="1400" dirty="0"/>
              <a:t>Features</a:t>
            </a:r>
            <a:r>
              <a:rPr lang="it-IT" sz="1400" dirty="0" smtClean="0"/>
              <a:t> :</a:t>
            </a:r>
          </a:p>
          <a:p>
            <a:pPr marL="742950" lvl="2" indent="-285750">
              <a:buClr>
                <a:srgbClr val="E82825"/>
              </a:buClr>
              <a:buBlip>
                <a:blip r:embed="rId2"/>
              </a:buBlip>
            </a:pPr>
            <a:r>
              <a:rPr lang="it-IT" sz="1400" dirty="0"/>
              <a:t>Heritability</a:t>
            </a:r>
            <a:endParaRPr lang="it-IT" sz="1400" dirty="0" smtClean="0"/>
          </a:p>
          <a:p>
            <a:pPr marL="742950" lvl="2" indent="-285750">
              <a:buClr>
                <a:srgbClr val="E82825"/>
              </a:buClr>
              <a:buBlip>
                <a:blip r:embed="rId2"/>
              </a:buBlip>
            </a:pPr>
            <a:r>
              <a:rPr lang="it-IT" sz="1400" dirty="0" smtClean="0"/>
              <a:t>Polymorphism</a:t>
            </a:r>
          </a:p>
          <a:p>
            <a:pPr marL="742950" lvl="2" indent="-285750">
              <a:buClr>
                <a:srgbClr val="E82825"/>
              </a:buClr>
              <a:buBlip>
                <a:blip r:embed="rId2"/>
              </a:buBlip>
            </a:pPr>
            <a:r>
              <a:rPr lang="it-IT" sz="1400" dirty="0"/>
              <a:t>E</a:t>
            </a:r>
            <a:r>
              <a:rPr lang="it-IT" sz="1400" dirty="0" smtClean="0"/>
              <a:t>ncapsuling</a:t>
            </a:r>
            <a:endParaRPr lang="it-IT" sz="1400" dirty="0"/>
          </a:p>
          <a:p>
            <a:pPr lvl="1">
              <a:buClr>
                <a:srgbClr val="E82825"/>
              </a:buClr>
            </a:pPr>
            <a:endParaRPr lang="it-IT" sz="1400" dirty="0"/>
          </a:p>
          <a:p>
            <a:endParaRPr lang="it-IT" sz="1400" dirty="0"/>
          </a:p>
        </p:txBody>
      </p:sp>
      <p:sp>
        <p:nvSpPr>
          <p:cNvPr id="7" name="TextBox 8"/>
          <p:cNvSpPr txBox="1"/>
          <p:nvPr/>
        </p:nvSpPr>
        <p:spPr>
          <a:xfrm>
            <a:off x="107504" y="601524"/>
            <a:ext cx="8858280" cy="523220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 b="0">
                <a:latin typeface="Calibri" pitchFamily="34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</a:t>
            </a:r>
            <a:r>
              <a:rPr lang="it-IT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efinition</a:t>
            </a:r>
            <a:endParaRPr lang="it-IT" sz="1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75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0" y="214290"/>
            <a:ext cx="8858280" cy="523220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 b="0">
                <a:latin typeface="Calibri" pitchFamily="34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err="1"/>
              <a:t>Object Oriented Programming</a:t>
            </a:r>
            <a:r>
              <a:rPr lang="fr-CH" dirty="0" smtClean="0"/>
              <a:t> (OOP)</a:t>
            </a:r>
            <a:endParaRPr lang="it-CH" dirty="0"/>
          </a:p>
        </p:txBody>
      </p:sp>
      <p:sp>
        <p:nvSpPr>
          <p:cNvPr id="7" name="TextBox 8"/>
          <p:cNvSpPr txBox="1"/>
          <p:nvPr/>
        </p:nvSpPr>
        <p:spPr>
          <a:xfrm>
            <a:off x="107504" y="601524"/>
            <a:ext cx="8858280" cy="523220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 b="0">
                <a:latin typeface="Calibri" pitchFamily="34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Heritability</a:t>
            </a:r>
            <a:r>
              <a:rPr lang="it-IT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it-IT" sz="1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130300" y="1597025"/>
            <a:ext cx="6811963" cy="4208463"/>
            <a:chOff x="757" y="1006"/>
            <a:chExt cx="4563" cy="2651"/>
          </a:xfrm>
        </p:grpSpPr>
        <p:sp>
          <p:nvSpPr>
            <p:cNvPr id="8" name="Freeform 5"/>
            <p:cNvSpPr>
              <a:spLocks noChangeArrowheads="1"/>
            </p:cNvSpPr>
            <p:nvPr/>
          </p:nvSpPr>
          <p:spPr bwMode="auto">
            <a:xfrm>
              <a:off x="757" y="3032"/>
              <a:ext cx="1676" cy="611"/>
            </a:xfrm>
            <a:custGeom>
              <a:avLst/>
              <a:gdLst>
                <a:gd name="T0" fmla="*/ 0 w 7390"/>
                <a:gd name="T1" fmla="*/ 0 h 2693"/>
                <a:gd name="T2" fmla="*/ 20 w 7390"/>
                <a:gd name="T3" fmla="*/ 0 h 2693"/>
                <a:gd name="T4" fmla="*/ 20 w 7390"/>
                <a:gd name="T5" fmla="*/ 7 h 2693"/>
                <a:gd name="T6" fmla="*/ 0 w 7390"/>
                <a:gd name="T7" fmla="*/ 7 h 2693"/>
                <a:gd name="T8" fmla="*/ 0 w 7390"/>
                <a:gd name="T9" fmla="*/ 0 h 26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90"/>
                <a:gd name="T16" fmla="*/ 0 h 2693"/>
                <a:gd name="T17" fmla="*/ 7390 w 7390"/>
                <a:gd name="T18" fmla="*/ 2693 h 26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90" h="2693">
                  <a:moveTo>
                    <a:pt x="0" y="0"/>
                  </a:moveTo>
                  <a:lnTo>
                    <a:pt x="7389" y="0"/>
                  </a:lnTo>
                  <a:lnTo>
                    <a:pt x="7389" y="2692"/>
                  </a:lnTo>
                  <a:lnTo>
                    <a:pt x="0" y="269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291" y="3036"/>
              <a:ext cx="66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it-IT" sz="1500" b="1" dirty="0">
                  <a:solidFill>
                    <a:srgbClr val="000000"/>
                  </a:solidFill>
                  <a:latin typeface="Tahoma" pitchFamily="32" charset="0"/>
                  <a:cs typeface="Tahoma" pitchFamily="32" charset="0"/>
                </a:rPr>
                <a:t>Teacher</a:t>
              </a:r>
              <a:endParaRPr lang="it-IT" sz="1500" b="1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757" y="3224"/>
              <a:ext cx="1691" cy="1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757" y="3474"/>
              <a:ext cx="1691" cy="1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 noChangeArrowheads="1"/>
            </p:cNvSpPr>
            <p:nvPr/>
          </p:nvSpPr>
          <p:spPr bwMode="auto">
            <a:xfrm>
              <a:off x="3533" y="3011"/>
              <a:ext cx="1771" cy="646"/>
            </a:xfrm>
            <a:custGeom>
              <a:avLst/>
              <a:gdLst>
                <a:gd name="T0" fmla="*/ 0 w 7811"/>
                <a:gd name="T1" fmla="*/ 0 h 2849"/>
                <a:gd name="T2" fmla="*/ 21 w 7811"/>
                <a:gd name="T3" fmla="*/ 0 h 2849"/>
                <a:gd name="T4" fmla="*/ 21 w 7811"/>
                <a:gd name="T5" fmla="*/ 7 h 2849"/>
                <a:gd name="T6" fmla="*/ 0 w 7811"/>
                <a:gd name="T7" fmla="*/ 7 h 2849"/>
                <a:gd name="T8" fmla="*/ 0 w 7811"/>
                <a:gd name="T9" fmla="*/ 0 h 28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11"/>
                <a:gd name="T16" fmla="*/ 0 h 2849"/>
                <a:gd name="T17" fmla="*/ 7811 w 7811"/>
                <a:gd name="T18" fmla="*/ 2849 h 28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11" h="2849">
                  <a:moveTo>
                    <a:pt x="0" y="0"/>
                  </a:moveTo>
                  <a:lnTo>
                    <a:pt x="7810" y="0"/>
                  </a:lnTo>
                  <a:lnTo>
                    <a:pt x="7810" y="2848"/>
                  </a:lnTo>
                  <a:lnTo>
                    <a:pt x="0" y="284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3964" y="3016"/>
              <a:ext cx="104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it-IT" sz="1500" b="1" dirty="0">
                  <a:solidFill>
                    <a:srgbClr val="000000"/>
                  </a:solidFill>
                  <a:latin typeface="Tahoma" pitchFamily="32" charset="0"/>
                  <a:cs typeface="Tahoma" pitchFamily="32" charset="0"/>
                </a:rPr>
                <a:t>Student</a:t>
              </a:r>
              <a:endParaRPr lang="it-IT" sz="1500" b="1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533" y="3189"/>
              <a:ext cx="1787" cy="1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533" y="3474"/>
              <a:ext cx="1787" cy="1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2258" y="1006"/>
              <a:ext cx="1962" cy="1439"/>
            </a:xfrm>
            <a:custGeom>
              <a:avLst/>
              <a:gdLst>
                <a:gd name="T0" fmla="*/ 0 w 8652"/>
                <a:gd name="T1" fmla="*/ 0 h 4868"/>
                <a:gd name="T2" fmla="*/ 23 w 8652"/>
                <a:gd name="T3" fmla="*/ 0 h 4868"/>
                <a:gd name="T4" fmla="*/ 23 w 8652"/>
                <a:gd name="T5" fmla="*/ 24 h 4868"/>
                <a:gd name="T6" fmla="*/ 0 w 8652"/>
                <a:gd name="T7" fmla="*/ 24 h 4868"/>
                <a:gd name="T8" fmla="*/ 0 w 8652"/>
                <a:gd name="T9" fmla="*/ 0 h 4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52"/>
                <a:gd name="T16" fmla="*/ 0 h 4868"/>
                <a:gd name="T17" fmla="*/ 8652 w 8652"/>
                <a:gd name="T18" fmla="*/ 4868 h 48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52" h="4868">
                  <a:moveTo>
                    <a:pt x="0" y="0"/>
                  </a:moveTo>
                  <a:lnTo>
                    <a:pt x="8651" y="0"/>
                  </a:lnTo>
                  <a:lnTo>
                    <a:pt x="8651" y="4867"/>
                  </a:lnTo>
                  <a:lnTo>
                    <a:pt x="0" y="4867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911" y="1040"/>
              <a:ext cx="76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it-IT" sz="1500" b="1" dirty="0" smtClean="0">
                  <a:solidFill>
                    <a:srgbClr val="000000"/>
                  </a:solidFill>
                  <a:latin typeface="Tahoma" pitchFamily="32" charset="0"/>
                  <a:cs typeface="Tahoma" pitchFamily="32" charset="0"/>
                </a:rPr>
                <a:t>Person</a:t>
              </a:r>
              <a:endParaRPr lang="it-IT" sz="1500" b="1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endParaRP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2345" y="1305"/>
              <a:ext cx="1052" cy="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it-IT" sz="1500" dirty="0" smtClean="0">
                  <a:solidFill>
                    <a:srgbClr val="000000"/>
                  </a:solidFill>
                  <a:latin typeface="Tahoma" pitchFamily="32" charset="0"/>
                  <a:cs typeface="Tahoma" pitchFamily="32" charset="0"/>
                </a:rPr>
                <a:t>- name</a:t>
              </a:r>
            </a:p>
            <a:p>
              <a:pPr eaLnBrk="1" hangingPunct="1"/>
              <a:r>
                <a:rPr lang="it-IT" sz="1500" dirty="0" smtClean="0">
                  <a:solidFill>
                    <a:srgbClr val="000000"/>
                  </a:solidFill>
                  <a:latin typeface="Tahoma" pitchFamily="32" charset="0"/>
                  <a:cs typeface="Tahoma" pitchFamily="32" charset="0"/>
                </a:rPr>
                <a:t>- surname</a:t>
              </a:r>
            </a:p>
            <a:p>
              <a:pPr eaLnBrk="1" hangingPunct="1"/>
              <a:r>
                <a:rPr lang="it-IT" sz="1500" dirty="0" smtClean="0">
                  <a:solidFill>
                    <a:srgbClr val="000000"/>
                  </a:solidFill>
                  <a:latin typeface="Tahoma" pitchFamily="32" charset="0"/>
                  <a:cs typeface="Tahoma" pitchFamily="32" charset="0"/>
                </a:rPr>
                <a:t>- address</a:t>
              </a:r>
            </a:p>
            <a:p>
              <a:pPr eaLnBrk="1" hangingPunct="1"/>
              <a:endParaRPr lang="it-IT" sz="15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endParaRPr>
            </a:p>
            <a:p>
              <a:pPr marL="285750" indent="-285750" eaLnBrk="1" hangingPunct="1">
                <a:buFontTx/>
                <a:buChar char="-"/>
              </a:pPr>
              <a:endParaRPr lang="it-IT" sz="1500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258" y="1228"/>
              <a:ext cx="1978" cy="1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2337" y="1837"/>
              <a:ext cx="902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it-IT" sz="1500" dirty="0">
                  <a:solidFill>
                    <a:srgbClr val="000000"/>
                  </a:solidFill>
                  <a:latin typeface="Tahoma" pitchFamily="32" charset="0"/>
                  <a:cs typeface="Tahoma" pitchFamily="32" charset="0"/>
                </a:rPr>
                <a:t>+</a:t>
              </a:r>
              <a:r>
                <a:rPr lang="it-IT" sz="1500" dirty="0" err="1">
                  <a:solidFill>
                    <a:srgbClr val="000000"/>
                  </a:solidFill>
                  <a:latin typeface="Tahoma" pitchFamily="32" charset="0"/>
                  <a:cs typeface="Tahoma" pitchFamily="32" charset="0"/>
                </a:rPr>
                <a:t>getName</a:t>
              </a:r>
              <a:r>
                <a:rPr lang="it-IT" sz="1500" dirty="0">
                  <a:solidFill>
                    <a:srgbClr val="000000"/>
                  </a:solidFill>
                  <a:latin typeface="Tahoma" pitchFamily="32" charset="0"/>
                  <a:cs typeface="Tahoma" pitchFamily="32" charset="0"/>
                </a:rPr>
                <a:t>()</a:t>
              </a:r>
            </a:p>
            <a:p>
              <a:pPr eaLnBrk="1" hangingPunct="1"/>
              <a:r>
                <a:rPr lang="it-IT" sz="1500" dirty="0" smtClean="0">
                  <a:solidFill>
                    <a:srgbClr val="000000"/>
                  </a:solidFill>
                  <a:latin typeface="Tahoma" pitchFamily="32" charset="0"/>
                  <a:cs typeface="Tahoma" pitchFamily="32" charset="0"/>
                </a:rPr>
                <a:t>+</a:t>
              </a:r>
              <a:r>
                <a:rPr lang="it-IT" sz="1500" dirty="0" err="1" smtClean="0">
                  <a:solidFill>
                    <a:srgbClr val="000000"/>
                  </a:solidFill>
                  <a:latin typeface="Tahoma" pitchFamily="32" charset="0"/>
                  <a:cs typeface="Tahoma" pitchFamily="32" charset="0"/>
                </a:rPr>
                <a:t>getAddress</a:t>
              </a:r>
              <a:r>
                <a:rPr lang="it-IT" sz="1500" dirty="0" smtClean="0">
                  <a:solidFill>
                    <a:srgbClr val="000000"/>
                  </a:solidFill>
                  <a:latin typeface="Tahoma" pitchFamily="32" charset="0"/>
                  <a:cs typeface="Tahoma" pitchFamily="32" charset="0"/>
                </a:rPr>
                <a:t>()</a:t>
              </a:r>
              <a:endParaRPr lang="it-IT" sz="1500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2337" y="2154"/>
              <a:ext cx="845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it-IT" sz="1500" dirty="0" smtClean="0">
                  <a:solidFill>
                    <a:srgbClr val="000000"/>
                  </a:solidFill>
                  <a:latin typeface="Tahoma" pitchFamily="32" charset="0"/>
                  <a:cs typeface="Tahoma" pitchFamily="32" charset="0"/>
                </a:rPr>
                <a:t>+</a:t>
              </a:r>
              <a:r>
                <a:rPr lang="it-IT" sz="1500" dirty="0" err="1" smtClean="0">
                  <a:solidFill>
                    <a:srgbClr val="000000"/>
                  </a:solidFill>
                  <a:latin typeface="Tahoma" pitchFamily="32" charset="0"/>
                  <a:cs typeface="Tahoma" pitchFamily="32" charset="0"/>
                </a:rPr>
                <a:t>setData</a:t>
              </a:r>
              <a:r>
                <a:rPr lang="it-IT" sz="1500" dirty="0" smtClean="0">
                  <a:solidFill>
                    <a:srgbClr val="000000"/>
                  </a:solidFill>
                  <a:latin typeface="Tahoma" pitchFamily="32" charset="0"/>
                  <a:cs typeface="Tahoma" pitchFamily="32" charset="0"/>
                </a:rPr>
                <a:t>()</a:t>
              </a:r>
              <a:endParaRPr lang="it-IT" sz="1500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2337" y="2108"/>
              <a:ext cx="66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it-IT" sz="1500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2258" y="1796"/>
              <a:ext cx="1978" cy="1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CasellaDiTesto 27"/>
          <p:cNvSpPr txBox="1"/>
          <p:nvPr/>
        </p:nvSpPr>
        <p:spPr>
          <a:xfrm>
            <a:off x="357188" y="1857375"/>
            <a:ext cx="2714625" cy="2031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dirty="0">
                <a:latin typeface="+mj-lt"/>
              </a:rPr>
              <a:t>This diagram shows how Teacher and Student derive from the class </a:t>
            </a:r>
            <a:r>
              <a:rPr lang="it-IT" dirty="0" smtClean="0">
                <a:latin typeface="+mj-lt"/>
                <a:cs typeface="+mn-cs"/>
              </a:rPr>
              <a:t>Person from which they inherit </a:t>
            </a:r>
            <a:r>
              <a:rPr lang="it-IT" dirty="0">
                <a:latin typeface="+mj-lt"/>
                <a:cs typeface="+mn-cs"/>
              </a:rPr>
              <a:t>attributes and methods; </a:t>
            </a:r>
            <a:r>
              <a:rPr lang="it-IT" dirty="0" smtClean="0">
                <a:latin typeface="+mj-lt"/>
                <a:cs typeface="+mn-cs"/>
              </a:rPr>
              <a:t>they </a:t>
            </a:r>
            <a:r>
              <a:rPr lang="it-IT" dirty="0">
                <a:latin typeface="+mj-lt"/>
                <a:cs typeface="+mn-cs"/>
              </a:rPr>
              <a:t>“extend” the class </a:t>
            </a:r>
            <a:r>
              <a:rPr lang="it-IT" dirty="0" smtClean="0">
                <a:latin typeface="+mj-lt"/>
                <a:cs typeface="+mn-cs"/>
              </a:rPr>
              <a:t>Person</a:t>
            </a:r>
            <a:endParaRPr lang="it-IT" dirty="0">
              <a:latin typeface="+mj-lt"/>
              <a:cs typeface="+mn-cs"/>
            </a:endParaRPr>
          </a:p>
        </p:txBody>
      </p:sp>
      <p:sp>
        <p:nvSpPr>
          <p:cNvPr id="29" name="Rettangolo 28"/>
          <p:cNvSpPr/>
          <p:nvPr/>
        </p:nvSpPr>
        <p:spPr>
          <a:xfrm>
            <a:off x="6786563" y="2286000"/>
            <a:ext cx="2143125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000" b="1" dirty="0">
                <a:latin typeface="+mj-lt"/>
                <a:cs typeface="+mn-cs"/>
              </a:rPr>
              <a:t>Superclass</a:t>
            </a:r>
          </a:p>
        </p:txBody>
      </p:sp>
      <p:sp>
        <p:nvSpPr>
          <p:cNvPr id="30" name="Rettangolo 29"/>
          <p:cNvSpPr/>
          <p:nvPr/>
        </p:nvSpPr>
        <p:spPr>
          <a:xfrm>
            <a:off x="3643313" y="5815013"/>
            <a:ext cx="2143125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000" b="1" dirty="0">
                <a:latin typeface="+mj-lt"/>
              </a:rPr>
              <a:t>Subclasses</a:t>
            </a:r>
            <a:r>
              <a:rPr lang="it-IT" sz="2000" b="1" dirty="0">
                <a:latin typeface="+mj-lt"/>
                <a:cs typeface="+mn-cs"/>
              </a:rPr>
              <a:t> </a:t>
            </a:r>
          </a:p>
        </p:txBody>
      </p:sp>
      <p:cxnSp>
        <p:nvCxnSpPr>
          <p:cNvPr id="31" name="Connettore 4 30"/>
          <p:cNvCxnSpPr>
            <a:endCxn id="14" idx="0"/>
          </p:cNvCxnSpPr>
          <p:nvPr/>
        </p:nvCxnSpPr>
        <p:spPr>
          <a:xfrm rot="16200000" flipH="1">
            <a:off x="5327344" y="3414152"/>
            <a:ext cx="881857" cy="186534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4 31"/>
          <p:cNvCxnSpPr/>
          <p:nvPr/>
        </p:nvCxnSpPr>
        <p:spPr>
          <a:xfrm rot="5400000">
            <a:off x="3159908" y="3122773"/>
            <a:ext cx="937419" cy="241397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5377765" y="5104730"/>
            <a:ext cx="1570499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sz="15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- </a:t>
            </a:r>
            <a:r>
              <a:rPr lang="it-IT" sz="15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faculty</a:t>
            </a:r>
            <a:endParaRPr lang="it-IT" sz="15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eaLnBrk="1" hangingPunct="1"/>
            <a:endParaRPr lang="it-IT" sz="15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marL="285750" indent="-285750" eaLnBrk="1" hangingPunct="1">
              <a:buFontTx/>
              <a:buChar char="-"/>
            </a:pPr>
            <a:endParaRPr lang="it-IT" sz="15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marL="285750" indent="-285750" eaLnBrk="1" hangingPunct="1">
              <a:buFontTx/>
              <a:buChar char="-"/>
            </a:pPr>
            <a:endParaRPr lang="it-IT" sz="15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marL="285750" indent="-285750" eaLnBrk="1" hangingPunct="1">
              <a:buFontTx/>
              <a:buChar char="-"/>
            </a:pPr>
            <a:endParaRPr lang="it-IT" sz="15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7" name="Text Box 18"/>
          <p:cNvSpPr txBox="1">
            <a:spLocks noChangeArrowheads="1"/>
          </p:cNvSpPr>
          <p:nvPr/>
        </p:nvSpPr>
        <p:spPr bwMode="auto">
          <a:xfrm>
            <a:off x="1259632" y="5119688"/>
            <a:ext cx="1570499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sz="15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- </a:t>
            </a:r>
            <a:r>
              <a:rPr lang="it-IT" sz="15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nrAvs</a:t>
            </a:r>
            <a:endParaRPr lang="it-IT" sz="15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eaLnBrk="1" hangingPunct="1"/>
            <a:endParaRPr lang="it-IT" sz="15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marL="285750" indent="-285750" eaLnBrk="1" hangingPunct="1">
              <a:buFontTx/>
              <a:buChar char="-"/>
            </a:pPr>
            <a:endParaRPr lang="it-IT" sz="15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marL="285750" indent="-285750" eaLnBrk="1" hangingPunct="1">
              <a:buFontTx/>
              <a:buChar char="-"/>
            </a:pPr>
            <a:endParaRPr lang="it-IT" sz="15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marL="285750" indent="-285750" eaLnBrk="1" hangingPunct="1">
              <a:buFontTx/>
              <a:buChar char="-"/>
            </a:pPr>
            <a:endParaRPr lang="it-IT" sz="15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528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0" y="214290"/>
            <a:ext cx="8858280" cy="523220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 b="0">
                <a:latin typeface="Calibri" pitchFamily="34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err="1" smtClean="0"/>
              <a:t>Object Oriented Programming </a:t>
            </a:r>
            <a:r>
              <a:rPr lang="fr-CH" dirty="0" smtClean="0"/>
              <a:t>(OOP)</a:t>
            </a:r>
            <a:endParaRPr lang="it-CH" dirty="0"/>
          </a:p>
        </p:txBody>
      </p:sp>
      <p:sp>
        <p:nvSpPr>
          <p:cNvPr id="4" name="TextBox 8"/>
          <p:cNvSpPr txBox="1"/>
          <p:nvPr/>
        </p:nvSpPr>
        <p:spPr>
          <a:xfrm>
            <a:off x="107504" y="601524"/>
            <a:ext cx="8858280" cy="523220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 b="0">
                <a:latin typeface="Calibri" pitchFamily="34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Example</a:t>
            </a:r>
            <a:endParaRPr lang="it-IT" sz="1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" name="Connettore 1 5"/>
          <p:cNvCxnSpPr/>
          <p:nvPr/>
        </p:nvCxnSpPr>
        <p:spPr>
          <a:xfrm>
            <a:off x="4427984" y="3463647"/>
            <a:ext cx="525658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8216362" y="3068960"/>
            <a:ext cx="787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 smtClean="0">
                <a:solidFill>
                  <a:schemeClr val="bg1">
                    <a:lumMod val="50000"/>
                  </a:schemeClr>
                </a:solidFill>
              </a:rPr>
              <a:t>Object</a:t>
            </a:r>
            <a:endParaRPr lang="en-US" sz="14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8237128" y="3463647"/>
            <a:ext cx="660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 smtClean="0">
                <a:solidFill>
                  <a:schemeClr val="bg1">
                    <a:lumMod val="50000"/>
                  </a:schemeClr>
                </a:solidFill>
              </a:rPr>
              <a:t>Class</a:t>
            </a:r>
            <a:endParaRPr lang="en-US" sz="14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19690" y="2405787"/>
            <a:ext cx="4309450" cy="20313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 err="1" smtClean="0">
                <a:solidFill>
                  <a:srgbClr val="CC00CC"/>
                </a:solidFill>
              </a:rPr>
              <a:t>class</a:t>
            </a:r>
            <a:r>
              <a:rPr lang="it-IT" sz="1400" dirty="0" smtClean="0">
                <a:solidFill>
                  <a:srgbClr val="CC00CC"/>
                </a:solidFill>
              </a:rPr>
              <a:t> </a:t>
            </a:r>
            <a:r>
              <a:rPr lang="it-IT" sz="1400" dirty="0" smtClean="0"/>
              <a:t>Person</a:t>
            </a:r>
          </a:p>
          <a:p>
            <a:r>
              <a:rPr lang="it-IT" sz="1400" dirty="0"/>
              <a:t>	</a:t>
            </a:r>
            <a:r>
              <a:rPr lang="it-IT" sz="1400" dirty="0" err="1" smtClean="0"/>
              <a:t>attr_accessor</a:t>
            </a:r>
            <a:r>
              <a:rPr lang="it-IT" sz="1400" dirty="0" smtClean="0"/>
              <a:t> : name,  :surname,  :address</a:t>
            </a:r>
            <a:endParaRPr lang="it-IT" sz="1400" dirty="0" smtClean="0">
              <a:solidFill>
                <a:srgbClr val="CC00CC"/>
              </a:solidFill>
            </a:endParaRPr>
          </a:p>
          <a:p>
            <a:endParaRPr lang="it-IT" sz="1400" dirty="0"/>
          </a:p>
          <a:p>
            <a:r>
              <a:rPr lang="it-IT" sz="1400" dirty="0" smtClean="0"/>
              <a:t>	</a:t>
            </a:r>
            <a:r>
              <a:rPr lang="it-IT" sz="1400" dirty="0" err="1" smtClean="0">
                <a:solidFill>
                  <a:srgbClr val="CC00CC"/>
                </a:solidFill>
              </a:rPr>
              <a:t>def</a:t>
            </a:r>
            <a:r>
              <a:rPr lang="it-IT" sz="1400" dirty="0" smtClean="0">
                <a:solidFill>
                  <a:srgbClr val="CC00CC"/>
                </a:solidFill>
              </a:rPr>
              <a:t> </a:t>
            </a:r>
            <a:r>
              <a:rPr lang="it-IT" sz="1400" dirty="0" err="1" smtClean="0"/>
              <a:t>initialize</a:t>
            </a:r>
            <a:r>
              <a:rPr lang="it-IT" sz="1400" dirty="0" smtClean="0"/>
              <a:t> (name, </a:t>
            </a:r>
            <a:r>
              <a:rPr lang="it-IT" sz="1400" dirty="0"/>
              <a:t>sur</a:t>
            </a:r>
            <a:r>
              <a:rPr lang="it-IT" sz="1400" dirty="0"/>
              <a:t>name, address)</a:t>
            </a:r>
            <a:endParaRPr lang="it-IT" sz="1400" dirty="0" smtClean="0"/>
          </a:p>
          <a:p>
            <a:r>
              <a:rPr lang="it-IT" sz="1400" dirty="0"/>
              <a:t>	</a:t>
            </a:r>
            <a:r>
              <a:rPr lang="it-IT" sz="1400" dirty="0" smtClean="0"/>
              <a:t>	@name = name</a:t>
            </a:r>
          </a:p>
          <a:p>
            <a:r>
              <a:rPr lang="it-IT" sz="1400" dirty="0"/>
              <a:t>		</a:t>
            </a:r>
            <a:r>
              <a:rPr lang="it-IT" sz="1400" dirty="0" smtClean="0"/>
              <a:t>@surname </a:t>
            </a:r>
            <a:r>
              <a:rPr lang="it-IT" sz="1400" dirty="0"/>
              <a:t>= surname</a:t>
            </a:r>
          </a:p>
          <a:p>
            <a:r>
              <a:rPr lang="it-IT" sz="1400" dirty="0"/>
              <a:t>		</a:t>
            </a:r>
            <a:r>
              <a:rPr lang="it-IT" sz="1400" dirty="0" smtClean="0"/>
              <a:t>@address </a:t>
            </a:r>
            <a:r>
              <a:rPr lang="it-IT" sz="1400" dirty="0"/>
              <a:t>= address</a:t>
            </a:r>
          </a:p>
          <a:p>
            <a:r>
              <a:rPr lang="it-IT" sz="1400" dirty="0" smtClean="0"/>
              <a:t>	</a:t>
            </a:r>
            <a:r>
              <a:rPr lang="it-IT" sz="1400" dirty="0" smtClean="0">
                <a:solidFill>
                  <a:srgbClr val="CC00CC"/>
                </a:solidFill>
              </a:rPr>
              <a:t>end</a:t>
            </a:r>
          </a:p>
          <a:p>
            <a:r>
              <a:rPr lang="it-IT" sz="1400" dirty="0" smtClean="0">
                <a:solidFill>
                  <a:srgbClr val="CC00CC"/>
                </a:solidFill>
              </a:rPr>
              <a:t>end</a:t>
            </a:r>
            <a:r>
              <a:rPr lang="it-IT" sz="1400" dirty="0"/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60" y="4581128"/>
            <a:ext cx="3216002" cy="1282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96" y="1580937"/>
            <a:ext cx="834380" cy="1355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754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03. </a:t>
            </a:r>
            <a:r>
              <a:rPr lang="en-US" dirty="0" err="1"/>
              <a:t>The basics</a:t>
            </a:r>
            <a:r>
              <a:rPr lang="en-US" dirty="0" smtClean="0"/>
              <a:t> - 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1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0" y="214290"/>
            <a:ext cx="8858280" cy="523220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 b="0">
                <a:latin typeface="Calibri" pitchFamily="34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/>
              <a:t>MVC</a:t>
            </a:r>
            <a:endParaRPr lang="it-CH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251520" y="1700808"/>
            <a:ext cx="4824536" cy="4401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data</a:t>
            </a:r>
            <a:r>
              <a:rPr lang="it-IT" sz="1400" dirty="0"/>
              <a:t> (</a:t>
            </a:r>
            <a:r>
              <a:rPr lang="it-IT" sz="1400" dirty="0" smtClean="0"/>
              <a:t>model) is separated from the interface</a:t>
            </a:r>
            <a:r>
              <a:rPr lang="it-IT" sz="1400" dirty="0"/>
              <a:t> (</a:t>
            </a:r>
            <a:r>
              <a:rPr lang="it-IT" sz="1400" dirty="0" err="1"/>
              <a:t>view</a:t>
            </a:r>
            <a:r>
              <a:rPr lang="it-IT" sz="1400" dirty="0" smtClean="0"/>
              <a:t>)</a:t>
            </a:r>
          </a:p>
          <a:p>
            <a:r>
              <a:rPr lang="it-IT" sz="1400" dirty="0" smtClean="0"/>
              <a:t> </a:t>
            </a:r>
            <a:r>
              <a:rPr lang="it-IT" sz="1400" dirty="0"/>
              <a:t/>
            </a:r>
            <a:br>
              <a:rPr lang="it-IT" sz="1400" dirty="0"/>
            </a:br>
            <a:endParaRPr lang="it-IT" sz="1400" dirty="0"/>
          </a:p>
          <a:p>
            <a:r>
              <a:rPr lang="it-IT" sz="1400" b="1" dirty="0" smtClean="0">
                <a:solidFill>
                  <a:srgbClr val="FF0000"/>
                </a:solidFill>
              </a:rPr>
              <a:t>Model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 smtClean="0"/>
              <a:t> - Maintains the connection between the objects and the database, and is in charge of confirming, connecting, transactions and other processes</a:t>
            </a:r>
            <a:r>
              <a:rPr lang="it-IT" sz="1400" dirty="0"/>
              <a:t>.</a:t>
            </a:r>
          </a:p>
          <a:p>
            <a:r>
              <a:rPr lang="it-IT" sz="1400" dirty="0" smtClean="0"/>
              <a:t> - Access to the data and the logic of the application 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 smtClean="0"/>
              <a:t> - Indipendent of the </a:t>
            </a:r>
            <a:r>
              <a:rPr lang="it-IT" sz="1400" dirty="0" err="1" smtClean="0"/>
              <a:t>view</a:t>
            </a:r>
            <a:r>
              <a:rPr lang="it-IT" sz="1400" dirty="0" smtClean="0"/>
              <a:t> </a:t>
            </a:r>
            <a:r>
              <a:rPr lang="it-IT" sz="1400" dirty="0"/>
              <a:t>and the</a:t>
            </a:r>
            <a:r>
              <a:rPr lang="it-IT" sz="1400" dirty="0" smtClean="0"/>
              <a:t> controller.</a:t>
            </a:r>
          </a:p>
          <a:p>
            <a:r>
              <a:rPr lang="it-IT" sz="1400" dirty="0"/>
              <a:t/>
            </a:r>
            <a:br>
              <a:rPr lang="it-IT" sz="1400" dirty="0"/>
            </a:br>
            <a:endParaRPr lang="it-IT" sz="1400" dirty="0"/>
          </a:p>
          <a:p>
            <a:r>
              <a:rPr lang="it-IT" sz="1400" b="1" dirty="0" err="1" smtClean="0">
                <a:solidFill>
                  <a:srgbClr val="FF0000"/>
                </a:solidFill>
              </a:rPr>
              <a:t>View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 smtClean="0"/>
              <a:t>- Presentation of the data and interaction with the user</a:t>
            </a:r>
          </a:p>
          <a:p>
            <a:r>
              <a:rPr lang="it-IT" sz="1400" dirty="0" smtClean="0"/>
              <a:t>- Only displays what is in the</a:t>
            </a:r>
            <a:r>
              <a:rPr lang="it-IT" sz="1400" dirty="0"/>
              <a:t> model </a:t>
            </a:r>
            <a:br>
              <a:rPr lang="it-IT" sz="1400" dirty="0"/>
            </a:br>
            <a:endParaRPr lang="it-IT" sz="1400" dirty="0" smtClean="0"/>
          </a:p>
          <a:p>
            <a:r>
              <a:rPr lang="it-IT" sz="1400" b="1" dirty="0">
                <a:solidFill>
                  <a:srgbClr val="FF0000"/>
                </a:solidFill>
              </a:rPr>
              <a:t>C</a:t>
            </a:r>
            <a:r>
              <a:rPr lang="it-IT" sz="1400" b="1" dirty="0" smtClean="0">
                <a:solidFill>
                  <a:srgbClr val="FF0000"/>
                </a:solidFill>
              </a:rPr>
              <a:t>ontroller</a:t>
            </a:r>
            <a:r>
              <a:rPr lang="it-IT" sz="1400" dirty="0" smtClean="0"/>
              <a:t> 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 smtClean="0"/>
              <a:t> The </a:t>
            </a:r>
            <a:r>
              <a:rPr lang="it-IT" sz="1400" dirty="0"/>
              <a:t>logic of the application. </a:t>
            </a:r>
            <a:endParaRPr lang="it-IT" sz="1400" dirty="0" smtClean="0"/>
          </a:p>
          <a:p>
            <a:r>
              <a:rPr lang="it-IT" sz="1400" dirty="0" smtClean="0"/>
              <a:t> - Coordinates the interaction between the user, the view and the model.</a:t>
            </a:r>
          </a:p>
          <a:p>
            <a:r>
              <a:rPr lang="it-IT" sz="1400" dirty="0" smtClean="0"/>
              <a:t> - In charge of what is happening</a:t>
            </a:r>
          </a:p>
        </p:txBody>
      </p:sp>
      <p:sp>
        <p:nvSpPr>
          <p:cNvPr id="4" name="TextBox 8"/>
          <p:cNvSpPr txBox="1"/>
          <p:nvPr/>
        </p:nvSpPr>
        <p:spPr>
          <a:xfrm>
            <a:off x="107504" y="601524"/>
            <a:ext cx="8858280" cy="523220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 b="0">
                <a:latin typeface="Calibri" pitchFamily="34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it-IT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Model </a:t>
            </a:r>
            <a:r>
              <a:rPr lang="it-IT" sz="1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r>
              <a:rPr lang="it-IT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Controller pattern</a:t>
            </a:r>
          </a:p>
        </p:txBody>
      </p:sp>
      <p:pic>
        <p:nvPicPr>
          <p:cNvPr id="6" name="Picture 3" descr="rails-framework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900" y="1668177"/>
            <a:ext cx="3110019" cy="2336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953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0" y="214290"/>
            <a:ext cx="8858280" cy="523220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 b="0">
                <a:latin typeface="Calibri" pitchFamily="34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/>
              <a:t>MVC</a:t>
            </a:r>
            <a:endParaRPr lang="it-CH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323528" y="4797152"/>
            <a:ext cx="8136904" cy="1367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buNone/>
            </a:pPr>
            <a:r>
              <a:rPr lang="it-IT" sz="1400" dirty="0">
                <a:latin typeface="+mj-lt"/>
              </a:rPr>
              <a:t>1. The browser sends a request</a:t>
            </a:r>
          </a:p>
          <a:p>
            <a:pPr lvl="0" algn="ctr">
              <a:lnSpc>
                <a:spcPct val="150000"/>
              </a:lnSpc>
              <a:buNone/>
            </a:pPr>
            <a:r>
              <a:rPr lang="it-IT" sz="1400" dirty="0">
                <a:latin typeface="+mj-lt"/>
              </a:rPr>
              <a:t>2. The controller interacts with the model</a:t>
            </a:r>
          </a:p>
          <a:p>
            <a:pPr lvl="0" algn="ctr">
              <a:lnSpc>
                <a:spcPct val="150000"/>
              </a:lnSpc>
              <a:buNone/>
            </a:pPr>
            <a:r>
              <a:rPr lang="it-IT" sz="1400" dirty="0">
                <a:latin typeface="+mj-lt"/>
              </a:rPr>
              <a:t>3. The controller calls the view</a:t>
            </a:r>
          </a:p>
          <a:p>
            <a:pPr lvl="0" algn="ctr">
              <a:lnSpc>
                <a:spcPct val="150000"/>
              </a:lnSpc>
              <a:buNone/>
            </a:pPr>
            <a:r>
              <a:rPr lang="it-IT" sz="1400" dirty="0">
                <a:latin typeface="+mj-lt"/>
              </a:rPr>
              <a:t>4. The view displays the information in the browser</a:t>
            </a:r>
          </a:p>
        </p:txBody>
      </p:sp>
      <p:sp>
        <p:nvSpPr>
          <p:cNvPr id="4" name="TextBox 8"/>
          <p:cNvSpPr txBox="1"/>
          <p:nvPr/>
        </p:nvSpPr>
        <p:spPr>
          <a:xfrm>
            <a:off x="107504" y="601524"/>
            <a:ext cx="8858280" cy="523220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 b="0">
                <a:latin typeface="Calibri" pitchFamily="34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It Works</a:t>
            </a:r>
            <a:endParaRPr lang="it-IT" sz="1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691680" y="1556792"/>
            <a:ext cx="5195160" cy="26492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Connettore 2 6"/>
          <p:cNvCxnSpPr/>
          <p:nvPr/>
        </p:nvCxnSpPr>
        <p:spPr>
          <a:xfrm flipH="1">
            <a:off x="3851920" y="3573016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33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0" y="214290"/>
            <a:ext cx="8858280" cy="523220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 b="0">
                <a:latin typeface="Calibri" pitchFamily="34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err="1" smtClean="0"/>
              <a:t>The Structure Of A </a:t>
            </a:r>
            <a:r>
              <a:rPr lang="fr-CH" dirty="0" smtClean="0"/>
              <a:t>Ruby on Rails Application</a:t>
            </a:r>
            <a:endParaRPr lang="it-CH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468192" y="1268760"/>
            <a:ext cx="81369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it-IT" sz="1400" dirty="0"/>
              <a:t>The applications developed using </a:t>
            </a:r>
            <a:r>
              <a:rPr lang="it-IT" sz="1400" dirty="0" err="1"/>
              <a:t>Rails</a:t>
            </a:r>
            <a:r>
              <a:rPr lang="it-IT" sz="1400" dirty="0"/>
              <a:t> share a common feature; they are all organised according to the same structure. </a:t>
            </a:r>
            <a:endParaRPr lang="it-IT" sz="1400" dirty="0" smtClean="0"/>
          </a:p>
          <a:p>
            <a:pPr marL="285750" indent="-285750">
              <a:buBlip>
                <a:blip r:embed="rId2"/>
              </a:buBlip>
            </a:pPr>
            <a:endParaRPr lang="it-IT" sz="1400" dirty="0" smtClean="0"/>
          </a:p>
          <a:p>
            <a:pPr marL="285750" indent="-285750">
              <a:buBlip>
                <a:blip r:embed="rId2"/>
              </a:buBlip>
            </a:pPr>
            <a:r>
              <a:rPr lang="it-IT" sz="1400" dirty="0" smtClean="0"/>
              <a:t>This is because the command rails generates a group of directories and files that follow a guideline that permits Rails to implement various things automatically (for instance loading and generating files as well as recognising them during runtime).</a:t>
            </a:r>
          </a:p>
          <a:p>
            <a:pPr marL="285750" indent="-285750">
              <a:buBlip>
                <a:blip r:embed="rId2"/>
              </a:buBlip>
            </a:pPr>
            <a:endParaRPr lang="it-IT" sz="1400" dirty="0" smtClean="0"/>
          </a:p>
          <a:p>
            <a:pPr marL="285750" indent="-285750">
              <a:buBlip>
                <a:blip r:embed="rId2"/>
              </a:buBlip>
            </a:pPr>
            <a:r>
              <a:rPr lang="it-IT" sz="1400" dirty="0" smtClean="0"/>
              <a:t>This common structure also aids in understanding other developers’ code easily, as the projects are organised according to the same principles</a:t>
            </a:r>
            <a:r>
              <a:rPr lang="it-IT" sz="1400" dirty="0"/>
              <a:t>. </a:t>
            </a:r>
            <a:endParaRPr lang="it-IT" sz="1400" dirty="0" smtClean="0"/>
          </a:p>
          <a:p>
            <a:pPr marL="285750" indent="-285750">
              <a:buBlip>
                <a:blip r:embed="rId2"/>
              </a:buBlip>
            </a:pPr>
            <a:endParaRPr lang="it-IT" sz="1400" dirty="0"/>
          </a:p>
          <a:p>
            <a:pPr marL="285750" indent="-285750">
              <a:buBlip>
                <a:blip r:embed="rId2"/>
              </a:buBlip>
            </a:pPr>
            <a:r>
              <a:rPr lang="it-IT" sz="1400" dirty="0"/>
              <a:t>The structure of the </a:t>
            </a:r>
            <a:r>
              <a:rPr lang="it-IT" sz="1400" dirty="0" smtClean="0"/>
              <a:t> applications</a:t>
            </a:r>
            <a:endParaRPr lang="it-IT" sz="1400" dirty="0"/>
          </a:p>
        </p:txBody>
      </p:sp>
      <p:pic>
        <p:nvPicPr>
          <p:cNvPr id="2050" name="Picture 2" descr="http://www.onlamp.com/2005/01/20/graphics/dirs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3" t="32441" r="8627" b="4954"/>
          <a:stretch/>
        </p:blipFill>
        <p:spPr bwMode="auto">
          <a:xfrm>
            <a:off x="3491880" y="3573016"/>
            <a:ext cx="2493819" cy="2790702"/>
          </a:xfrm>
          <a:prstGeom prst="rect">
            <a:avLst/>
          </a:prstGeom>
          <a:noFill/>
          <a:ln>
            <a:solidFill>
              <a:srgbClr val="E8282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739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0" y="214290"/>
            <a:ext cx="8858280" cy="523220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 b="0">
                <a:latin typeface="Calibri" pitchFamily="34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err="1" smtClean="0"/>
              <a:t>Naming conventions </a:t>
            </a:r>
            <a:r>
              <a:rPr lang="fr-CH" dirty="0" smtClean="0"/>
              <a:t>– Ruby on Rails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468192" y="1412776"/>
            <a:ext cx="81369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/>
              <a:t>Rails</a:t>
            </a:r>
            <a:r>
              <a:rPr lang="it-IT" sz="1400" dirty="0" smtClean="0"/>
              <a:t> </a:t>
            </a:r>
            <a:r>
              <a:rPr lang="it-IT" sz="1400" dirty="0"/>
              <a:t>has configuration conventions to save the developer the trouble of having to specify e.g. the association between tables and classes. </a:t>
            </a:r>
          </a:p>
          <a:p>
            <a:r>
              <a:rPr lang="it-IT" sz="1400" dirty="0"/>
              <a:t>For the association between tables and classes to work, it’s enough that the tables are given the pluralised lowercase names of the classes.</a:t>
            </a:r>
          </a:p>
          <a:p>
            <a:r>
              <a:rPr lang="it-IT" sz="1400" dirty="0" smtClean="0"/>
              <a:t>EXAMPLE : The table </a:t>
            </a:r>
            <a:r>
              <a:rPr lang="it-IT" sz="1400" dirty="0" err="1" smtClean="0"/>
              <a:t>messages</a:t>
            </a:r>
            <a:r>
              <a:rPr lang="it-IT" sz="1400" dirty="0" smtClean="0"/>
              <a:t> thus mapped to the class Message, </a:t>
            </a:r>
            <a:r>
              <a:rPr lang="it-IT" sz="1400" dirty="0" err="1" smtClean="0"/>
              <a:t>authors</a:t>
            </a:r>
            <a:r>
              <a:rPr lang="it-IT" sz="1400" dirty="0" smtClean="0"/>
              <a:t> to Author and </a:t>
            </a:r>
            <a:r>
              <a:rPr lang="it-IT" sz="1400" dirty="0" err="1" smtClean="0"/>
              <a:t>topics</a:t>
            </a:r>
            <a:r>
              <a:rPr lang="it-IT" sz="1400" dirty="0" smtClean="0"/>
              <a:t> to </a:t>
            </a:r>
            <a:r>
              <a:rPr lang="it-IT" sz="1400" dirty="0" err="1" smtClean="0"/>
              <a:t>Topic. </a:t>
            </a:r>
            <a:r>
              <a:rPr lang="it-IT" sz="1400" dirty="0" smtClean="0"/>
              <a:t>The mechanism of the</a:t>
            </a:r>
            <a:r>
              <a:rPr lang="it-IT" sz="1400" dirty="0"/>
              <a:t> </a:t>
            </a:r>
            <a:r>
              <a:rPr lang="it-IT" sz="1400" dirty="0" err="1"/>
              <a:t>ActiveRecord</a:t>
            </a:r>
            <a:r>
              <a:rPr lang="it-IT" sz="1400" dirty="0"/>
              <a:t> that takes care of the conversion is more intelligent than you’d think; for instance, it understands that the plural of \</a:t>
            </a:r>
            <a:r>
              <a:rPr lang="it-IT" sz="1400" dirty="0" err="1"/>
              <a:t>person</a:t>
            </a:r>
            <a:r>
              <a:rPr lang="it-IT" sz="1400" dirty="0"/>
              <a:t>” </a:t>
            </a:r>
            <a:r>
              <a:rPr lang="it-IT" sz="1400" dirty="0"/>
              <a:t>is</a:t>
            </a:r>
            <a:r>
              <a:rPr lang="it-IT" sz="1400" dirty="0" smtClean="0"/>
              <a:t> </a:t>
            </a:r>
            <a:r>
              <a:rPr lang="it-IT" sz="1400" dirty="0"/>
              <a:t>\</a:t>
            </a:r>
            <a:r>
              <a:rPr lang="it-IT" sz="1400" dirty="0" err="1"/>
              <a:t>people</a:t>
            </a:r>
            <a:r>
              <a:rPr lang="it-IT" sz="1400" dirty="0"/>
              <a:t>" and the plural of \status” </a:t>
            </a:r>
            <a:r>
              <a:rPr lang="it-IT" sz="1400" dirty="0"/>
              <a:t>is</a:t>
            </a:r>
            <a:r>
              <a:rPr lang="it-IT" sz="1400" dirty="0" smtClean="0"/>
              <a:t> </a:t>
            </a:r>
            <a:r>
              <a:rPr lang="it-IT" sz="1400" dirty="0"/>
              <a:t>\</a:t>
            </a:r>
            <a:r>
              <a:rPr lang="it-IT" sz="1400" dirty="0" err="1"/>
              <a:t>statuses</a:t>
            </a:r>
            <a:r>
              <a:rPr lang="it-IT" sz="1400" dirty="0"/>
              <a:t>".</a:t>
            </a:r>
          </a:p>
          <a:p>
            <a:endParaRPr lang="it-IT" sz="1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64" y="3920367"/>
            <a:ext cx="3457560" cy="80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584281" y="3459396"/>
            <a:ext cx="805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E82825"/>
                </a:solidFill>
              </a:rPr>
              <a:t>Models</a:t>
            </a:r>
            <a:endParaRPr lang="en-US" sz="1600" dirty="0">
              <a:solidFill>
                <a:srgbClr val="E82825"/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644" y="3903275"/>
            <a:ext cx="3779772" cy="1172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64" y="5487954"/>
            <a:ext cx="5336282" cy="1042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sellaDiTesto 7"/>
          <p:cNvSpPr txBox="1"/>
          <p:nvPr/>
        </p:nvSpPr>
        <p:spPr>
          <a:xfrm>
            <a:off x="4536644" y="3459396"/>
            <a:ext cx="1311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E82825"/>
                </a:solidFill>
              </a:rPr>
              <a:t>The Contoller</a:t>
            </a:r>
            <a:endParaRPr lang="en-US" sz="1600" dirty="0">
              <a:solidFill>
                <a:srgbClr val="E82825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584281" y="5055906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E82825"/>
                </a:solidFill>
              </a:rPr>
              <a:t>Views</a:t>
            </a:r>
            <a:endParaRPr lang="en-US" sz="1600" dirty="0">
              <a:solidFill>
                <a:srgbClr val="E828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083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04. </a:t>
            </a:r>
            <a:r>
              <a:rPr lang="en-US" dirty="0" err="1"/>
              <a:t>Developing the application</a:t>
            </a:r>
            <a:endParaRPr lang="en-US" dirty="0"/>
          </a:p>
        </p:txBody>
      </p:sp>
      <p:sp>
        <p:nvSpPr>
          <p:cNvPr id="3" name="CasellaDiTesto 9"/>
          <p:cNvSpPr txBox="1"/>
          <p:nvPr/>
        </p:nvSpPr>
        <p:spPr>
          <a:xfrm>
            <a:off x="1043980" y="6119167"/>
            <a:ext cx="7765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hlinkClick r:id="rId3"/>
              </a:rPr>
              <a:t>http://guides.railsgirls.com/app</a:t>
            </a:r>
            <a:r>
              <a:rPr lang="it-IT" sz="1400" dirty="0" smtClean="0">
                <a:hlinkClick r:id="rId3"/>
              </a:rPr>
              <a:t>/</a:t>
            </a:r>
            <a:endParaRPr lang="it-IT" sz="1400" dirty="0" smtClean="0"/>
          </a:p>
          <a:p>
            <a:pPr algn="r"/>
            <a:endParaRPr lang="it-IT" sz="1400" dirty="0">
              <a:solidFill>
                <a:srgbClr val="E828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840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27584" y="1196752"/>
            <a:ext cx="615784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Blip>
                <a:blip r:embed="rId2"/>
              </a:buBlip>
            </a:pPr>
            <a:r>
              <a:rPr lang="it-IT" dirty="0" smtClean="0"/>
              <a:t> 	INTRODUCTION</a:t>
            </a:r>
          </a:p>
          <a:p>
            <a:pPr marL="285750" indent="-285750">
              <a:lnSpc>
                <a:spcPct val="250000"/>
              </a:lnSpc>
              <a:buBlip>
                <a:blip r:embed="rId2"/>
              </a:buBlip>
            </a:pPr>
            <a:r>
              <a:rPr lang="it-IT" dirty="0" smtClean="0"/>
              <a:t> 	THE BASICS</a:t>
            </a:r>
          </a:p>
          <a:p>
            <a:pPr marL="285750" indent="-285750">
              <a:lnSpc>
                <a:spcPct val="250000"/>
              </a:lnSpc>
              <a:buBlip>
                <a:blip r:embed="rId2"/>
              </a:buBlip>
            </a:pPr>
            <a:r>
              <a:rPr lang="it-IT" dirty="0" smtClean="0"/>
              <a:t> 	THE BASICS – ROR</a:t>
            </a:r>
          </a:p>
          <a:p>
            <a:pPr marL="285750" indent="-285750">
              <a:lnSpc>
                <a:spcPct val="250000"/>
              </a:lnSpc>
              <a:buBlip>
                <a:blip r:embed="rId2"/>
              </a:buBlip>
            </a:pPr>
            <a:r>
              <a:rPr lang="it-IT" dirty="0" smtClean="0"/>
              <a:t> 	DEVELOPING THE APPLICATION</a:t>
            </a:r>
          </a:p>
          <a:p>
            <a:pPr marL="285750" indent="-285750">
              <a:lnSpc>
                <a:spcPct val="250000"/>
              </a:lnSpc>
              <a:buBlip>
                <a:blip r:embed="rId2"/>
              </a:buBlip>
            </a:pPr>
            <a:r>
              <a:rPr lang="it-IT" dirty="0" smtClean="0"/>
              <a:t> 	CONCLUSIONS</a:t>
            </a:r>
          </a:p>
          <a:p>
            <a:pPr marL="285750" indent="-285750">
              <a:lnSpc>
                <a:spcPct val="250000"/>
              </a:lnSpc>
              <a:buBlip>
                <a:blip r:embed="rId2"/>
              </a:buBlip>
            </a:pPr>
            <a:endParaRPr lang="it-IT" dirty="0" smtClean="0"/>
          </a:p>
          <a:p>
            <a:pPr marL="285750" indent="-285750">
              <a:lnSpc>
                <a:spcPct val="250000"/>
              </a:lnSpc>
              <a:buBlip>
                <a:blip r:embed="rId2"/>
              </a:buBlip>
            </a:pPr>
            <a:endParaRPr lang="it-IT" dirty="0" smtClean="0"/>
          </a:p>
          <a:p>
            <a:pPr marL="285750" indent="-285750">
              <a:lnSpc>
                <a:spcPct val="250000"/>
              </a:lnSpc>
              <a:buBlip>
                <a:blip r:embed="rId2"/>
              </a:buBlip>
            </a:pPr>
            <a:endParaRPr lang="it-IT" dirty="0" smtClean="0"/>
          </a:p>
          <a:p>
            <a:pPr marL="285750" indent="-285750">
              <a:lnSpc>
                <a:spcPct val="250000"/>
              </a:lnSpc>
              <a:buBlip>
                <a:blip r:embed="rId2"/>
              </a:buBlip>
            </a:pPr>
            <a:endParaRPr lang="it-IT" dirty="0"/>
          </a:p>
          <a:p>
            <a:pPr marL="742950" lvl="1" indent="-285750">
              <a:lnSpc>
                <a:spcPct val="250000"/>
              </a:lnSpc>
              <a:buClr>
                <a:srgbClr val="E82825"/>
              </a:buClr>
              <a:buFont typeface="Arial" pitchFamily="34" charset="0"/>
              <a:buChar char="•"/>
            </a:pPr>
            <a:endParaRPr lang="it-IT" dirty="0"/>
          </a:p>
          <a:p>
            <a:pPr>
              <a:lnSpc>
                <a:spcPct val="250000"/>
              </a:lnSpc>
            </a:pPr>
            <a:endParaRPr lang="it-IT" dirty="0" smtClean="0"/>
          </a:p>
          <a:p>
            <a:pPr>
              <a:lnSpc>
                <a:spcPct val="250000"/>
              </a:lnSpc>
            </a:pPr>
            <a:r>
              <a:rPr lang="it-IT" dirty="0" smtClean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9918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05. </a:t>
            </a:r>
            <a:r>
              <a:rPr lang="en-US" dirty="0" err="1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172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0" y="214290"/>
            <a:ext cx="8858280" cy="523220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 b="0">
                <a:latin typeface="Calibri" pitchFamily="34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smtClean="0"/>
              <a:t>Tutorial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468192" y="1412776"/>
            <a:ext cx="8136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E82825"/>
                </a:solidFill>
                <a:hlinkClick r:id="rId3"/>
              </a:rPr>
              <a:t>http://railsforzombies.org/</a:t>
            </a:r>
            <a:endParaRPr lang="en-US" sz="1400" dirty="0">
              <a:solidFill>
                <a:srgbClr val="E82825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hlinkClick r:id="rId4"/>
              </a:rPr>
              <a:t>http://ruby.railstutorial.org/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>
                <a:hlinkClick r:id="rId5"/>
              </a:rPr>
              <a:t>http://railscasts.com/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>
                <a:hlinkClick r:id="rId6"/>
              </a:rPr>
              <a:t>http://guides.rubyonrails.org/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907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0" y="214290"/>
            <a:ext cx="8858280" cy="523220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 b="0">
                <a:latin typeface="Calibri" pitchFamily="34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err="1" smtClean="0"/>
              <a:t>Conclusions</a:t>
            </a:r>
            <a:endParaRPr lang="fr-CH" dirty="0" smtClean="0"/>
          </a:p>
        </p:txBody>
      </p:sp>
      <p:sp>
        <p:nvSpPr>
          <p:cNvPr id="10" name="CasellaDiTesto 9"/>
          <p:cNvSpPr txBox="1"/>
          <p:nvPr/>
        </p:nvSpPr>
        <p:spPr>
          <a:xfrm>
            <a:off x="-1692696" y="5113754"/>
            <a:ext cx="81369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>
                <a:solidFill>
                  <a:srgbClr val="E82825"/>
                </a:solidFill>
              </a:rPr>
              <a:t>QUESTIONS</a:t>
            </a:r>
            <a:endParaRPr lang="en-US" sz="4400" b="1" dirty="0"/>
          </a:p>
        </p:txBody>
      </p:sp>
      <p:pic>
        <p:nvPicPr>
          <p:cNvPr id="14338" name="Picture 2" descr="http://www.wendysoucie.com/wp-content/uploads/2011/06/iStock_000005512999XXLarge-question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10"/>
          <a:stretch/>
        </p:blipFill>
        <p:spPr bwMode="auto">
          <a:xfrm>
            <a:off x="5005461" y="1628800"/>
            <a:ext cx="4138539" cy="448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165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4118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01. </a:t>
            </a:r>
            <a:r>
              <a:rPr lang="en-US" dirty="0" err="1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75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0" y="214290"/>
            <a:ext cx="8858280" cy="523220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 b="0">
                <a:latin typeface="Calibri" pitchFamily="34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err="1" smtClean="0"/>
              <a:t>Introduction</a:t>
            </a:r>
            <a:r>
              <a:rPr lang="fr-CH" dirty="0" smtClean="0"/>
              <a:t> – The Background</a:t>
            </a:r>
            <a:endParaRPr lang="it-CH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2339752" y="1268760"/>
            <a:ext cx="61578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it-IT" sz="1400" dirty="0"/>
              <a:t>The programming language Ruby was creted by Yukihiro Matsumoto in </a:t>
            </a:r>
            <a:r>
              <a:rPr lang="it-IT" sz="1400" dirty="0" smtClean="0"/>
              <a:t>1993</a:t>
            </a:r>
          </a:p>
          <a:p>
            <a:pPr marL="285750" indent="-285750">
              <a:buBlip>
                <a:blip r:embed="rId2"/>
              </a:buBlip>
            </a:pPr>
            <a:endParaRPr lang="it-IT" sz="1400" dirty="0" smtClean="0"/>
          </a:p>
          <a:p>
            <a:pPr marL="285750" indent="-285750">
              <a:buBlip>
                <a:blip r:embed="rId2"/>
              </a:buBlip>
            </a:pPr>
            <a:endParaRPr lang="it-IT" sz="1400" dirty="0"/>
          </a:p>
          <a:p>
            <a:pPr marL="285750" indent="-285750">
              <a:buBlip>
                <a:blip r:embed="rId2"/>
              </a:buBlip>
            </a:pPr>
            <a:endParaRPr lang="it-IT" sz="1400" dirty="0" smtClean="0"/>
          </a:p>
          <a:p>
            <a:pPr marL="285750" indent="-285750">
              <a:buBlip>
                <a:blip r:embed="rId2"/>
              </a:buBlip>
            </a:pPr>
            <a:endParaRPr lang="it-IT" sz="1400" dirty="0"/>
          </a:p>
          <a:p>
            <a:pPr marL="285750" indent="-285750">
              <a:buBlip>
                <a:blip r:embed="rId2"/>
              </a:buBlip>
            </a:pPr>
            <a:endParaRPr lang="it-IT" sz="1400" dirty="0" smtClean="0"/>
          </a:p>
          <a:p>
            <a:pPr marL="285750" indent="-285750">
              <a:buBlip>
                <a:blip r:embed="rId2"/>
              </a:buBlip>
            </a:pPr>
            <a:endParaRPr lang="it-IT" sz="1400" dirty="0" smtClean="0"/>
          </a:p>
          <a:p>
            <a:pPr marL="285750" indent="-285750">
              <a:buBlip>
                <a:blip r:embed="rId2"/>
              </a:buBlip>
            </a:pPr>
            <a:endParaRPr lang="it-IT" sz="1400" dirty="0"/>
          </a:p>
          <a:p>
            <a:pPr marL="285750" indent="-285750">
              <a:buBlip>
                <a:blip r:embed="rId2"/>
              </a:buBlip>
            </a:pPr>
            <a:r>
              <a:rPr lang="it-IT" sz="1400" dirty="0" smtClean="0"/>
              <a:t>But initially it wasn’t a great success</a:t>
            </a:r>
            <a:r>
              <a:rPr lang="it-IT" sz="1400" dirty="0"/>
              <a:t>! </a:t>
            </a:r>
            <a:endParaRPr lang="it-IT" sz="1400" dirty="0" smtClean="0"/>
          </a:p>
          <a:p>
            <a:pPr marL="742950" lvl="1" indent="-285750">
              <a:buClr>
                <a:srgbClr val="E82825"/>
              </a:buClr>
              <a:buFont typeface="Arial" pitchFamily="34" charset="0"/>
              <a:buChar char="•"/>
            </a:pPr>
            <a:r>
              <a:rPr lang="it-IT" sz="1400" dirty="0" smtClean="0"/>
              <a:t>Unpopular for over a decade</a:t>
            </a:r>
          </a:p>
          <a:p>
            <a:pPr marL="742950" lvl="1" indent="-285750">
              <a:buClr>
                <a:srgbClr val="E82825"/>
              </a:buClr>
              <a:buFont typeface="Arial" pitchFamily="34" charset="0"/>
              <a:buChar char="•"/>
            </a:pPr>
            <a:r>
              <a:rPr lang="it-IT" sz="1400" dirty="0"/>
              <a:t>Originally the</a:t>
            </a:r>
            <a:r>
              <a:rPr lang="it-IT" sz="1400" dirty="0"/>
              <a:t> documentation only existed in Japanese!!! </a:t>
            </a:r>
            <a:endParaRPr lang="it-IT" sz="1400" dirty="0" smtClean="0"/>
          </a:p>
          <a:p>
            <a:pPr marL="742950" lvl="1" indent="-285750">
              <a:buClr>
                <a:srgbClr val="E82825"/>
              </a:buClr>
              <a:buFont typeface="Arial" pitchFamily="34" charset="0"/>
              <a:buChar char="•"/>
            </a:pPr>
            <a:endParaRPr lang="it-IT" sz="1400" dirty="0"/>
          </a:p>
          <a:p>
            <a:pPr marL="285750" lvl="1" indent="-285750">
              <a:buClr>
                <a:srgbClr val="E82825"/>
              </a:buClr>
              <a:buBlip>
                <a:blip r:embed="rId2"/>
              </a:buBlip>
            </a:pPr>
            <a:endParaRPr lang="it-IT" sz="1400" dirty="0" smtClean="0"/>
          </a:p>
          <a:p>
            <a:pPr marL="285750" lvl="1" indent="-285750">
              <a:buClr>
                <a:srgbClr val="E82825"/>
              </a:buClr>
              <a:buBlip>
                <a:blip r:embed="rId2"/>
              </a:buBlip>
            </a:pPr>
            <a:endParaRPr lang="it-IT" sz="1400" dirty="0"/>
          </a:p>
          <a:p>
            <a:pPr marL="285750" lvl="1" indent="-285750">
              <a:buClr>
                <a:srgbClr val="E82825"/>
              </a:buClr>
              <a:buBlip>
                <a:blip r:embed="rId2"/>
              </a:buBlip>
            </a:pPr>
            <a:endParaRPr lang="it-IT" sz="1400" dirty="0" smtClean="0"/>
          </a:p>
          <a:p>
            <a:pPr marL="285750" lvl="1" indent="-285750">
              <a:buClr>
                <a:srgbClr val="E82825"/>
              </a:buClr>
              <a:buBlip>
                <a:blip r:embed="rId2"/>
              </a:buBlip>
            </a:pPr>
            <a:endParaRPr lang="it-IT" sz="1400" dirty="0" smtClean="0"/>
          </a:p>
          <a:p>
            <a:pPr marL="285750" lvl="1" indent="-285750">
              <a:buClr>
                <a:srgbClr val="E82825"/>
              </a:buClr>
              <a:buBlip>
                <a:blip r:embed="rId2"/>
              </a:buBlip>
            </a:pPr>
            <a:endParaRPr lang="it-IT" sz="1400" dirty="0"/>
          </a:p>
          <a:p>
            <a:pPr marL="285750" indent="-285750">
              <a:buBlip>
                <a:blip r:embed="rId2"/>
              </a:buBlip>
            </a:pPr>
            <a:r>
              <a:rPr lang="it-IT" sz="1400" dirty="0"/>
              <a:t>The turning point was in </a:t>
            </a:r>
            <a:r>
              <a:rPr lang="it-IT" sz="1400" dirty="0" smtClean="0"/>
              <a:t>2006 </a:t>
            </a:r>
          </a:p>
          <a:p>
            <a:pPr marL="742950" lvl="1" indent="-285750">
              <a:buClr>
                <a:srgbClr val="E82825"/>
              </a:buClr>
              <a:buFont typeface="Arial" pitchFamily="34" charset="0"/>
              <a:buChar char="•"/>
            </a:pPr>
            <a:r>
              <a:rPr lang="it-IT" sz="1400" dirty="0" smtClean="0"/>
              <a:t>The year when the </a:t>
            </a:r>
            <a:r>
              <a:rPr lang="it-IT" sz="1400" dirty="0" err="1" smtClean="0"/>
              <a:t>framework</a:t>
            </a:r>
            <a:r>
              <a:rPr lang="it-IT" sz="1400" dirty="0" smtClean="0"/>
              <a:t> Ruby </a:t>
            </a:r>
            <a:r>
              <a:rPr lang="it-IT" sz="1400" dirty="0"/>
              <a:t>on </a:t>
            </a:r>
            <a:r>
              <a:rPr lang="it-IT" sz="1400" dirty="0" err="1" smtClean="0"/>
              <a:t>Rails started gaining recognition</a:t>
            </a:r>
            <a:endParaRPr lang="it-IT" sz="1400" dirty="0"/>
          </a:p>
          <a:p>
            <a:pPr marL="742950" lvl="1" indent="-285750">
              <a:buClr>
                <a:srgbClr val="E82825"/>
              </a:buClr>
              <a:buFont typeface="Arial" pitchFamily="34" charset="0"/>
              <a:buChar char="•"/>
            </a:pPr>
            <a:endParaRPr lang="it-IT" sz="1400" dirty="0"/>
          </a:p>
          <a:p>
            <a:endParaRPr lang="it-IT" sz="1400" dirty="0" smtClean="0"/>
          </a:p>
          <a:p>
            <a:r>
              <a:rPr lang="it-IT" sz="1400" dirty="0" smtClean="0"/>
              <a:t> </a:t>
            </a:r>
            <a:endParaRPr lang="it-IT" sz="1400" dirty="0"/>
          </a:p>
        </p:txBody>
      </p:sp>
      <p:pic>
        <p:nvPicPr>
          <p:cNvPr id="1028" name="Picture 4" descr="http://upload.wikimedia.org/wikipedia/commons/thumb/7/76/Yukihiro_Matsumoto.JPG/220px-Yukihiro_Matsum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83909"/>
            <a:ext cx="1103962" cy="164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italiajapan.net/nihongo1/images/katakana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09" y="3436092"/>
            <a:ext cx="1031954" cy="148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reiki.info/REIKI/GIF-animate/Pippo_faccia_perplessa.gif"/>
          <p:cNvPicPr>
            <a:picLocks noChangeAspect="1" noChangeArrowheads="1" noCrop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10925"/>
            <a:ext cx="1038225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https://www.cabforward.com/wp-content/uploads/2014/02/ruby_on_rail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72138"/>
            <a:ext cx="816140" cy="1043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3320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0" y="214290"/>
            <a:ext cx="8858280" cy="523220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 b="0">
                <a:latin typeface="Calibri" pitchFamily="34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err="1" smtClean="0"/>
              <a:t>Introduction</a:t>
            </a:r>
            <a:r>
              <a:rPr lang="fr-CH" dirty="0" smtClean="0"/>
              <a:t> – </a:t>
            </a:r>
            <a:r>
              <a:rPr lang="fr-CH" dirty="0" err="1" smtClean="0"/>
              <a:t>Some Features</a:t>
            </a:r>
            <a:endParaRPr lang="it-CH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395536" y="1268760"/>
            <a:ext cx="810205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programming language Ruby is: </a:t>
            </a:r>
            <a:endParaRPr lang="it-IT" sz="1400" dirty="0" smtClean="0"/>
          </a:p>
          <a:p>
            <a:endParaRPr lang="it-IT" sz="1400" dirty="0"/>
          </a:p>
          <a:p>
            <a:pPr marL="742950" lvl="1" indent="-285750">
              <a:buBlip>
                <a:blip r:embed="rId2"/>
              </a:buBlip>
            </a:pPr>
            <a:r>
              <a:rPr lang="it-IT" sz="1400" dirty="0"/>
              <a:t>open source </a:t>
            </a:r>
            <a:endParaRPr lang="it-IT" sz="1400" dirty="0" smtClean="0"/>
          </a:p>
          <a:p>
            <a:pPr marL="742950" lvl="1" indent="-285750">
              <a:buBlip>
                <a:blip r:embed="rId2"/>
              </a:buBlip>
            </a:pPr>
            <a:r>
              <a:rPr lang="it-IT" sz="1400" dirty="0" smtClean="0"/>
              <a:t>general </a:t>
            </a:r>
            <a:r>
              <a:rPr lang="it-IT" sz="1400" dirty="0" err="1" smtClean="0"/>
              <a:t>purpose</a:t>
            </a:r>
            <a:endParaRPr lang="it-IT" sz="1400" dirty="0" smtClean="0"/>
          </a:p>
          <a:p>
            <a:pPr marL="742950" lvl="1" indent="-285750">
              <a:buBlip>
                <a:blip r:embed="rId2"/>
              </a:buBlip>
            </a:pPr>
            <a:r>
              <a:rPr lang="it-IT" sz="1400" dirty="0" smtClean="0"/>
              <a:t>interpreted </a:t>
            </a:r>
            <a:endParaRPr lang="it-IT" sz="1400" dirty="0"/>
          </a:p>
          <a:p>
            <a:pPr marL="742950" lvl="1" indent="-285750">
              <a:buBlip>
                <a:blip r:embed="rId2"/>
              </a:buBlip>
            </a:pPr>
            <a:r>
              <a:rPr lang="it-IT" sz="1400" dirty="0"/>
              <a:t>object oriented </a:t>
            </a:r>
            <a:endParaRPr lang="it-IT" sz="1400" dirty="0" smtClean="0"/>
          </a:p>
          <a:p>
            <a:pPr marL="742950" lvl="1" indent="-285750">
              <a:buBlip>
                <a:blip r:embed="rId2"/>
              </a:buBlip>
            </a:pPr>
            <a:endParaRPr lang="it-IT" sz="1400" dirty="0" smtClean="0"/>
          </a:p>
          <a:p>
            <a:endParaRPr lang="it-IT" sz="1400" dirty="0" smtClean="0"/>
          </a:p>
          <a:p>
            <a:endParaRPr lang="it-IT" sz="1400" dirty="0"/>
          </a:p>
          <a:p>
            <a:r>
              <a:rPr lang="it-IT" sz="1400" dirty="0"/>
              <a:t>Ruby has borrowed a lot from other programming languages, such as: </a:t>
            </a:r>
          </a:p>
          <a:p>
            <a:r>
              <a:rPr lang="it-IT" sz="1400" dirty="0" err="1" smtClean="0"/>
              <a:t>Smalltalk</a:t>
            </a:r>
            <a:r>
              <a:rPr lang="it-IT" sz="1400" dirty="0" smtClean="0"/>
              <a:t>, </a:t>
            </a:r>
            <a:r>
              <a:rPr lang="it-IT" sz="1400" dirty="0" err="1" smtClean="0"/>
              <a:t>Perl</a:t>
            </a:r>
            <a:r>
              <a:rPr lang="it-IT" sz="1400" dirty="0" smtClean="0"/>
              <a:t>,  </a:t>
            </a:r>
            <a:r>
              <a:rPr lang="it-IT" sz="1400" dirty="0" err="1" smtClean="0"/>
              <a:t>Python</a:t>
            </a:r>
            <a:r>
              <a:rPr lang="it-IT" sz="1400" dirty="0" smtClean="0"/>
              <a:t>, </a:t>
            </a:r>
            <a:r>
              <a:rPr lang="it-IT" sz="1400" dirty="0"/>
              <a:t>C, C++, PHP, </a:t>
            </a:r>
            <a:r>
              <a:rPr lang="it-IT" sz="1400" dirty="0" err="1" smtClean="0"/>
              <a:t>Phyton</a:t>
            </a:r>
            <a:r>
              <a:rPr lang="it-IT" sz="1400" dirty="0" smtClean="0"/>
              <a:t>... </a:t>
            </a:r>
          </a:p>
          <a:p>
            <a:endParaRPr lang="it-IT" sz="1400" dirty="0"/>
          </a:p>
          <a:p>
            <a:r>
              <a:rPr lang="it-IT" sz="1400" dirty="0">
                <a:hlinkClick r:id="rId3"/>
              </a:rPr>
              <a:t>http</a:t>
            </a:r>
            <a:r>
              <a:rPr lang="it-IT" sz="1400" dirty="0" smtClean="0">
                <a:hlinkClick r:id="rId3"/>
              </a:rPr>
              <a:t>://www.ruby-lang.org/en/documentation/ruby-from-other-languages/</a:t>
            </a:r>
            <a:endParaRPr lang="it-IT" sz="1400" dirty="0" smtClean="0"/>
          </a:p>
          <a:p>
            <a:endParaRPr lang="it-IT" sz="1400" dirty="0" smtClean="0"/>
          </a:p>
          <a:p>
            <a:endParaRPr lang="it-IT" sz="1400" dirty="0"/>
          </a:p>
          <a:p>
            <a:endParaRPr lang="it-IT" sz="1400" dirty="0" smtClean="0"/>
          </a:p>
          <a:p>
            <a:endParaRPr lang="it-IT" sz="1400" dirty="0"/>
          </a:p>
          <a:p>
            <a:r>
              <a:rPr lang="it-IT" sz="1400" dirty="0"/>
              <a:t>In fact, one of their first slogans was: </a:t>
            </a:r>
            <a:endParaRPr lang="it-IT" sz="1400" dirty="0" smtClean="0"/>
          </a:p>
          <a:p>
            <a:endParaRPr lang="it-IT" sz="1400" dirty="0"/>
          </a:p>
          <a:p>
            <a:pPr algn="ctr"/>
            <a:r>
              <a:rPr lang="it-IT" sz="1600" b="1" i="1" dirty="0" smtClean="0">
                <a:solidFill>
                  <a:srgbClr val="FF0000"/>
                </a:solidFill>
              </a:rPr>
              <a:t>( </a:t>
            </a:r>
            <a:r>
              <a:rPr lang="it-IT" sz="1600" b="1" i="1" dirty="0" err="1" smtClean="0">
                <a:solidFill>
                  <a:srgbClr val="FF0000"/>
                </a:solidFill>
              </a:rPr>
              <a:t>Smalltalk</a:t>
            </a:r>
            <a:r>
              <a:rPr lang="it-IT" sz="1600" b="1" i="1" dirty="0" smtClean="0">
                <a:solidFill>
                  <a:srgbClr val="FF0000"/>
                </a:solidFill>
              </a:rPr>
              <a:t> + </a:t>
            </a:r>
            <a:r>
              <a:rPr lang="it-IT" sz="1600" b="1" i="1" dirty="0" err="1" smtClean="0">
                <a:solidFill>
                  <a:srgbClr val="FF0000"/>
                </a:solidFill>
              </a:rPr>
              <a:t>Perl</a:t>
            </a:r>
            <a:r>
              <a:rPr lang="it-IT" sz="1600" b="1" i="1" dirty="0" smtClean="0">
                <a:solidFill>
                  <a:srgbClr val="FF0000"/>
                </a:solidFill>
              </a:rPr>
              <a:t> ) </a:t>
            </a:r>
            <a:r>
              <a:rPr lang="it-IT" sz="1600" b="1" i="1" dirty="0">
                <a:solidFill>
                  <a:srgbClr val="FF0000"/>
                </a:solidFill>
              </a:rPr>
              <a:t>/ 2 </a:t>
            </a:r>
          </a:p>
        </p:txBody>
      </p:sp>
      <p:sp>
        <p:nvSpPr>
          <p:cNvPr id="4" name="AutoShape 8" descr="https://www.cabforward.com/wp-content/uploads/2014/02/ruby_on_rail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39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0" y="214290"/>
            <a:ext cx="8858280" cy="523220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 b="0">
                <a:latin typeface="Calibri" pitchFamily="34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err="1" smtClean="0"/>
              <a:t>Introduction</a:t>
            </a:r>
            <a:r>
              <a:rPr lang="fr-CH" dirty="0" smtClean="0"/>
              <a:t> – </a:t>
            </a:r>
            <a:r>
              <a:rPr lang="fr-CH" dirty="0" err="1" smtClean="0"/>
              <a:t>What is</a:t>
            </a:r>
            <a:r>
              <a:rPr lang="fr-CH" dirty="0" smtClean="0"/>
              <a:t> Ruby On Rails (ROR) ?</a:t>
            </a:r>
            <a:endParaRPr lang="it-CH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395536" y="1268760"/>
            <a:ext cx="8102056" cy="4921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it-IT" sz="1400" b="1" dirty="0">
                <a:solidFill>
                  <a:srgbClr val="FF0000"/>
                </a:solidFill>
                <a:latin typeface="+mj-lt"/>
              </a:rPr>
              <a:t>RUBY ON RAILS </a:t>
            </a:r>
            <a:r>
              <a:rPr lang="it-IT" sz="1400" b="1" dirty="0" smtClean="0">
                <a:solidFill>
                  <a:srgbClr val="FF0000"/>
                </a:solidFill>
                <a:latin typeface="+mj-lt"/>
              </a:rPr>
              <a:t>IS</a:t>
            </a:r>
          </a:p>
          <a:p>
            <a:pPr lvl="0">
              <a:buNone/>
            </a:pPr>
            <a:endParaRPr lang="it-IT" sz="1400" b="1" dirty="0">
              <a:solidFill>
                <a:srgbClr val="FF0000"/>
              </a:solidFill>
              <a:latin typeface="+mj-lt"/>
            </a:endParaRPr>
          </a:p>
          <a:p>
            <a:pPr lvl="1"/>
            <a:r>
              <a:rPr lang="it-IT" sz="1400" dirty="0">
                <a:latin typeface="+mj-lt"/>
              </a:rPr>
              <a:t>“... an Open-source web </a:t>
            </a:r>
            <a:r>
              <a:rPr lang="it-IT" sz="1400" dirty="0" err="1">
                <a:latin typeface="+mj-lt"/>
              </a:rPr>
              <a:t>framework</a:t>
            </a:r>
            <a:r>
              <a:rPr lang="it-IT" sz="1400" dirty="0">
                <a:latin typeface="+mj-lt"/>
              </a:rPr>
              <a:t> </a:t>
            </a:r>
            <a:r>
              <a:rPr lang="it-IT" sz="1400" dirty="0" err="1">
                <a:latin typeface="+mj-lt"/>
              </a:rPr>
              <a:t>that’s</a:t>
            </a:r>
            <a:r>
              <a:rPr lang="it-IT" sz="1400" dirty="0">
                <a:latin typeface="+mj-lt"/>
              </a:rPr>
              <a:t> </a:t>
            </a:r>
            <a:r>
              <a:rPr lang="it-IT" sz="1400" dirty="0" err="1">
                <a:latin typeface="+mj-lt"/>
              </a:rPr>
              <a:t>optimized</a:t>
            </a:r>
            <a:r>
              <a:rPr lang="it-IT" sz="1400" dirty="0">
                <a:latin typeface="+mj-lt"/>
              </a:rPr>
              <a:t> for </a:t>
            </a:r>
            <a:r>
              <a:rPr lang="it-IT" sz="1400" dirty="0" err="1" smtClean="0">
                <a:latin typeface="+mj-lt"/>
              </a:rPr>
              <a:t>programmer</a:t>
            </a:r>
            <a:r>
              <a:rPr lang="it-IT" sz="1400" dirty="0" smtClean="0">
                <a:latin typeface="+mj-lt"/>
              </a:rPr>
              <a:t> </a:t>
            </a:r>
            <a:r>
              <a:rPr lang="it-IT" sz="1400" dirty="0" err="1" smtClean="0">
                <a:latin typeface="+mj-lt"/>
              </a:rPr>
              <a:t>happiness</a:t>
            </a:r>
            <a:r>
              <a:rPr lang="it-IT" sz="1400" dirty="0" smtClean="0">
                <a:latin typeface="+mj-lt"/>
              </a:rPr>
              <a:t> </a:t>
            </a:r>
            <a:r>
              <a:rPr lang="it-IT" sz="1400" dirty="0">
                <a:latin typeface="+mj-lt"/>
              </a:rPr>
              <a:t>and </a:t>
            </a:r>
            <a:r>
              <a:rPr lang="it-IT" sz="1400" dirty="0" err="1">
                <a:latin typeface="+mj-lt"/>
              </a:rPr>
              <a:t>sustainable</a:t>
            </a:r>
            <a:r>
              <a:rPr lang="it-IT" sz="1400" dirty="0">
                <a:latin typeface="+mj-lt"/>
              </a:rPr>
              <a:t> </a:t>
            </a:r>
            <a:r>
              <a:rPr lang="it-IT" sz="1400" dirty="0" err="1">
                <a:latin typeface="+mj-lt"/>
              </a:rPr>
              <a:t>productivity</a:t>
            </a:r>
            <a:r>
              <a:rPr lang="it-IT" sz="1400" dirty="0">
                <a:latin typeface="+mj-lt"/>
              </a:rPr>
              <a:t>. </a:t>
            </a:r>
            <a:r>
              <a:rPr lang="it-IT" sz="1400" dirty="0" err="1">
                <a:latin typeface="+mj-lt"/>
              </a:rPr>
              <a:t>It</a:t>
            </a:r>
            <a:r>
              <a:rPr lang="it-IT" sz="1400" dirty="0">
                <a:latin typeface="+mj-lt"/>
              </a:rPr>
              <a:t> </a:t>
            </a:r>
            <a:r>
              <a:rPr lang="it-IT" sz="1400" dirty="0" err="1">
                <a:latin typeface="+mj-lt"/>
              </a:rPr>
              <a:t>lets</a:t>
            </a:r>
            <a:r>
              <a:rPr lang="it-IT" sz="1400" dirty="0">
                <a:latin typeface="+mj-lt"/>
              </a:rPr>
              <a:t> </a:t>
            </a:r>
            <a:r>
              <a:rPr lang="it-IT" sz="1400" dirty="0" err="1">
                <a:latin typeface="+mj-lt"/>
              </a:rPr>
              <a:t>you</a:t>
            </a:r>
            <a:r>
              <a:rPr lang="it-IT" sz="1400" dirty="0">
                <a:latin typeface="+mj-lt"/>
              </a:rPr>
              <a:t> </a:t>
            </a:r>
            <a:r>
              <a:rPr lang="it-IT" sz="1400" dirty="0" err="1">
                <a:latin typeface="+mj-lt"/>
              </a:rPr>
              <a:t>write</a:t>
            </a:r>
            <a:r>
              <a:rPr lang="it-IT" sz="1400" dirty="0">
                <a:latin typeface="+mj-lt"/>
              </a:rPr>
              <a:t> beautiful code </a:t>
            </a:r>
            <a:r>
              <a:rPr lang="it-IT" sz="1400" dirty="0" smtClean="0">
                <a:latin typeface="+mj-lt"/>
              </a:rPr>
              <a:t>by </a:t>
            </a:r>
            <a:r>
              <a:rPr lang="it-IT" sz="1400" dirty="0" err="1" smtClean="0">
                <a:latin typeface="+mj-lt"/>
              </a:rPr>
              <a:t>favoring</a:t>
            </a:r>
            <a:r>
              <a:rPr lang="it-IT" sz="1400" dirty="0" smtClean="0">
                <a:latin typeface="+mj-lt"/>
              </a:rPr>
              <a:t> </a:t>
            </a:r>
            <a:r>
              <a:rPr lang="it-IT" sz="1400" dirty="0">
                <a:latin typeface="+mj-lt"/>
              </a:rPr>
              <a:t>convention over </a:t>
            </a:r>
            <a:r>
              <a:rPr lang="it-IT" sz="1400" dirty="0" err="1">
                <a:latin typeface="+mj-lt"/>
              </a:rPr>
              <a:t>conﬁguration</a:t>
            </a:r>
            <a:r>
              <a:rPr lang="it-IT" sz="1400" dirty="0">
                <a:latin typeface="+mj-lt"/>
              </a:rPr>
              <a:t>.”</a:t>
            </a:r>
          </a:p>
          <a:p>
            <a:pPr lvl="1"/>
            <a:endParaRPr lang="it-IT" sz="1400" dirty="0">
              <a:latin typeface="+mj-lt"/>
            </a:endParaRPr>
          </a:p>
          <a:p>
            <a:pPr lvl="1"/>
            <a:r>
              <a:rPr lang="it-IT" sz="1400" dirty="0">
                <a:latin typeface="+mj-lt"/>
              </a:rPr>
              <a:t>“... a </a:t>
            </a:r>
            <a:r>
              <a:rPr lang="it-IT" sz="1400" dirty="0" err="1">
                <a:latin typeface="+mj-lt"/>
              </a:rPr>
              <a:t>breakthrough</a:t>
            </a:r>
            <a:r>
              <a:rPr lang="it-IT" sz="1400" dirty="0">
                <a:latin typeface="+mj-lt"/>
              </a:rPr>
              <a:t> in </a:t>
            </a:r>
            <a:r>
              <a:rPr lang="it-IT" sz="1400" dirty="0" err="1">
                <a:latin typeface="+mj-lt"/>
              </a:rPr>
              <a:t>lowering</a:t>
            </a:r>
            <a:r>
              <a:rPr lang="it-IT" sz="1400" dirty="0">
                <a:latin typeface="+mj-lt"/>
              </a:rPr>
              <a:t> the </a:t>
            </a:r>
            <a:r>
              <a:rPr lang="it-IT" sz="1400" dirty="0" err="1">
                <a:latin typeface="+mj-lt"/>
              </a:rPr>
              <a:t>barriers</a:t>
            </a:r>
            <a:r>
              <a:rPr lang="it-IT" sz="1400" dirty="0">
                <a:latin typeface="+mj-lt"/>
              </a:rPr>
              <a:t> of </a:t>
            </a:r>
            <a:r>
              <a:rPr lang="it-IT" sz="1400" dirty="0" smtClean="0">
                <a:latin typeface="+mj-lt"/>
              </a:rPr>
              <a:t>entry </a:t>
            </a:r>
            <a:r>
              <a:rPr lang="it-IT" sz="1400" dirty="0">
                <a:latin typeface="+mj-lt"/>
              </a:rPr>
              <a:t>to </a:t>
            </a:r>
            <a:r>
              <a:rPr lang="it-IT" sz="1400" dirty="0" err="1" smtClean="0">
                <a:latin typeface="+mj-lt"/>
              </a:rPr>
              <a:t>programming</a:t>
            </a:r>
            <a:r>
              <a:rPr lang="it-IT" sz="1400" dirty="0" smtClean="0">
                <a:latin typeface="+mj-lt"/>
              </a:rPr>
              <a:t>. </a:t>
            </a:r>
            <a:r>
              <a:rPr lang="it-IT" sz="1400" dirty="0" err="1" smtClean="0">
                <a:latin typeface="+mj-lt"/>
              </a:rPr>
              <a:t>Powerful</a:t>
            </a:r>
            <a:r>
              <a:rPr lang="it-IT" sz="1400" dirty="0" smtClean="0">
                <a:latin typeface="+mj-lt"/>
              </a:rPr>
              <a:t> </a:t>
            </a:r>
            <a:r>
              <a:rPr lang="it-IT" sz="1400" dirty="0">
                <a:latin typeface="+mj-lt"/>
              </a:rPr>
              <a:t>web </a:t>
            </a:r>
            <a:r>
              <a:rPr lang="it-IT" sz="1400" dirty="0" err="1">
                <a:latin typeface="+mj-lt"/>
              </a:rPr>
              <a:t>applications</a:t>
            </a:r>
            <a:r>
              <a:rPr lang="it-IT" sz="1400" dirty="0">
                <a:latin typeface="+mj-lt"/>
              </a:rPr>
              <a:t> </a:t>
            </a:r>
            <a:r>
              <a:rPr lang="it-IT" sz="1400" dirty="0" err="1">
                <a:latin typeface="+mj-lt"/>
              </a:rPr>
              <a:t>that</a:t>
            </a:r>
            <a:r>
              <a:rPr lang="it-IT" sz="1400" dirty="0">
                <a:latin typeface="+mj-lt"/>
              </a:rPr>
              <a:t> </a:t>
            </a:r>
            <a:r>
              <a:rPr lang="it-IT" sz="1400" dirty="0" err="1">
                <a:latin typeface="+mj-lt"/>
              </a:rPr>
              <a:t>formerly</a:t>
            </a:r>
            <a:r>
              <a:rPr lang="it-IT" sz="1400" dirty="0">
                <a:latin typeface="+mj-lt"/>
              </a:rPr>
              <a:t> </a:t>
            </a:r>
            <a:r>
              <a:rPr lang="it-IT" sz="1400" dirty="0" err="1">
                <a:latin typeface="+mj-lt"/>
              </a:rPr>
              <a:t>might</a:t>
            </a:r>
            <a:r>
              <a:rPr lang="it-IT" sz="1400" dirty="0">
                <a:latin typeface="+mj-lt"/>
              </a:rPr>
              <a:t> </a:t>
            </a:r>
            <a:r>
              <a:rPr lang="it-IT" sz="1400" dirty="0" err="1">
                <a:latin typeface="+mj-lt"/>
              </a:rPr>
              <a:t>have</a:t>
            </a:r>
            <a:r>
              <a:rPr lang="it-IT" sz="1400" dirty="0">
                <a:latin typeface="+mj-lt"/>
              </a:rPr>
              <a:t> </a:t>
            </a:r>
            <a:r>
              <a:rPr lang="it-IT" sz="1400" dirty="0" err="1">
                <a:latin typeface="+mj-lt"/>
              </a:rPr>
              <a:t>taken</a:t>
            </a:r>
            <a:r>
              <a:rPr lang="it-IT" sz="1400" dirty="0">
                <a:latin typeface="+mj-lt"/>
              </a:rPr>
              <a:t> weeks or </a:t>
            </a:r>
            <a:r>
              <a:rPr lang="it-IT" sz="1400" dirty="0" err="1" smtClean="0">
                <a:latin typeface="+mj-lt"/>
              </a:rPr>
              <a:t>months</a:t>
            </a:r>
            <a:r>
              <a:rPr lang="it-IT" sz="1400" dirty="0" smtClean="0">
                <a:latin typeface="+mj-lt"/>
              </a:rPr>
              <a:t> to </a:t>
            </a:r>
            <a:r>
              <a:rPr lang="it-IT" sz="1400" dirty="0" err="1">
                <a:latin typeface="+mj-lt"/>
              </a:rPr>
              <a:t>develop</a:t>
            </a:r>
            <a:r>
              <a:rPr lang="it-IT" sz="1400" dirty="0">
                <a:latin typeface="+mj-lt"/>
              </a:rPr>
              <a:t> can be </a:t>
            </a:r>
            <a:r>
              <a:rPr lang="it-IT" sz="1400" dirty="0" err="1">
                <a:latin typeface="+mj-lt"/>
              </a:rPr>
              <a:t>produced</a:t>
            </a:r>
            <a:r>
              <a:rPr lang="it-IT" sz="1400" dirty="0">
                <a:latin typeface="+mj-lt"/>
              </a:rPr>
              <a:t> in a </a:t>
            </a:r>
            <a:r>
              <a:rPr lang="it-IT" sz="1400" dirty="0" err="1">
                <a:latin typeface="+mj-lt"/>
              </a:rPr>
              <a:t>matter</a:t>
            </a:r>
            <a:r>
              <a:rPr lang="it-IT" sz="1400" dirty="0">
                <a:latin typeface="+mj-lt"/>
              </a:rPr>
              <a:t> of </a:t>
            </a:r>
            <a:r>
              <a:rPr lang="it-IT" sz="1400" dirty="0" err="1">
                <a:latin typeface="+mj-lt"/>
              </a:rPr>
              <a:t>days</a:t>
            </a:r>
            <a:r>
              <a:rPr lang="it-IT" sz="1400" dirty="0">
                <a:latin typeface="+mj-lt"/>
              </a:rPr>
              <a:t>.”</a:t>
            </a:r>
          </a:p>
          <a:p>
            <a:pPr lvl="1"/>
            <a:r>
              <a:rPr lang="it-IT" sz="1400" dirty="0">
                <a:latin typeface="+mj-lt"/>
              </a:rPr>
              <a:t> </a:t>
            </a:r>
          </a:p>
          <a:p>
            <a:pPr lvl="1"/>
            <a:r>
              <a:rPr lang="it-IT" sz="1400" dirty="0" smtClean="0">
                <a:latin typeface="+mj-lt"/>
              </a:rPr>
              <a:t>( source</a:t>
            </a:r>
            <a:r>
              <a:rPr lang="it-IT" sz="1400" dirty="0">
                <a:latin typeface="+mj-lt"/>
              </a:rPr>
              <a:t>: </a:t>
            </a:r>
            <a:r>
              <a:rPr lang="it-IT" sz="1400" dirty="0">
                <a:latin typeface="+mj-lt"/>
                <a:hlinkClick r:id="rId2"/>
              </a:rPr>
              <a:t>http://</a:t>
            </a:r>
            <a:r>
              <a:rPr lang="it-IT" sz="1400" dirty="0" smtClean="0">
                <a:latin typeface="+mj-lt"/>
                <a:hlinkClick r:id="rId2"/>
              </a:rPr>
              <a:t>www.rubyonrails.org</a:t>
            </a:r>
            <a:r>
              <a:rPr lang="it-IT" sz="1400" dirty="0" smtClean="0">
                <a:latin typeface="+mj-lt"/>
              </a:rPr>
              <a:t> )</a:t>
            </a:r>
            <a:endParaRPr lang="it-IT" sz="1400" dirty="0">
              <a:latin typeface="+mj-lt"/>
            </a:endParaRPr>
          </a:p>
          <a:p>
            <a:pPr lvl="0">
              <a:buNone/>
            </a:pPr>
            <a:endParaRPr lang="it-IT" sz="1400" dirty="0" smtClean="0">
              <a:latin typeface="+mj-lt"/>
            </a:endParaRPr>
          </a:p>
          <a:p>
            <a:pPr lvl="0">
              <a:buNone/>
            </a:pPr>
            <a:endParaRPr lang="it-IT" sz="1400" dirty="0" smtClean="0">
              <a:latin typeface="+mj-lt"/>
            </a:endParaRPr>
          </a:p>
          <a:p>
            <a:pPr lvl="0">
              <a:buNone/>
            </a:pPr>
            <a:endParaRPr lang="it-IT" sz="1400" dirty="0" smtClean="0">
              <a:latin typeface="+mj-lt"/>
            </a:endParaRPr>
          </a:p>
          <a:p>
            <a:pPr marL="285750" lvl="0" indent="-285750">
              <a:lnSpc>
                <a:spcPct val="150000"/>
              </a:lnSpc>
              <a:buBlip>
                <a:blip r:embed="rId3"/>
              </a:buBlip>
            </a:pPr>
            <a:r>
              <a:rPr lang="it-IT" sz="1400" dirty="0" smtClean="0">
                <a:latin typeface="+mj-lt"/>
              </a:rPr>
              <a:t>Ruby on </a:t>
            </a:r>
            <a:r>
              <a:rPr lang="it-IT" sz="1400" dirty="0" err="1" smtClean="0">
                <a:latin typeface="+mj-lt"/>
              </a:rPr>
              <a:t>Rails</a:t>
            </a:r>
            <a:r>
              <a:rPr lang="it-IT" sz="1400" dirty="0">
                <a:latin typeface="+mj-lt"/>
              </a:rPr>
              <a:t>,</a:t>
            </a:r>
            <a:r>
              <a:rPr lang="it-IT" sz="1400" dirty="0" smtClean="0">
                <a:latin typeface="+mj-lt"/>
              </a:rPr>
              <a:t> </a:t>
            </a:r>
            <a:r>
              <a:rPr lang="it-IT" sz="1400" dirty="0">
                <a:latin typeface="+mj-lt"/>
              </a:rPr>
              <a:t>or </a:t>
            </a:r>
            <a:r>
              <a:rPr lang="it-IT" sz="1400" dirty="0" err="1">
                <a:latin typeface="+mj-lt"/>
              </a:rPr>
              <a:t>RoR</a:t>
            </a:r>
            <a:r>
              <a:rPr lang="it-IT" sz="1400" dirty="0">
                <a:latin typeface="+mj-lt"/>
              </a:rPr>
              <a:t> </a:t>
            </a:r>
            <a:r>
              <a:rPr lang="it-IT" sz="1400" dirty="0" smtClean="0">
                <a:latin typeface="+mj-lt"/>
              </a:rPr>
              <a:t>, is an open source </a:t>
            </a:r>
            <a:r>
              <a:rPr lang="it-IT" sz="1400" dirty="0"/>
              <a:t>MVC (Model </a:t>
            </a:r>
            <a:r>
              <a:rPr lang="it-IT" sz="1400" dirty="0" err="1"/>
              <a:t>View</a:t>
            </a:r>
            <a:r>
              <a:rPr lang="it-IT" sz="1400" dirty="0"/>
              <a:t> Controller) </a:t>
            </a:r>
            <a:r>
              <a:rPr lang="it-IT" sz="1400" dirty="0" err="1">
                <a:latin typeface="+mj-lt"/>
              </a:rPr>
              <a:t>framework</a:t>
            </a:r>
            <a:r>
              <a:rPr lang="it-IT" sz="1400" dirty="0">
                <a:latin typeface="+mj-lt"/>
              </a:rPr>
              <a:t> based on</a:t>
            </a:r>
            <a:r>
              <a:rPr lang="it-IT" sz="1400" dirty="0">
                <a:latin typeface="+mj-lt"/>
              </a:rPr>
              <a:t> </a:t>
            </a:r>
            <a:r>
              <a:rPr lang="it-IT" sz="1400" dirty="0" smtClean="0">
                <a:latin typeface="+mj-lt"/>
              </a:rPr>
              <a:t>Ruby.</a:t>
            </a:r>
          </a:p>
          <a:p>
            <a:pPr marL="285750" lvl="0" indent="-285750">
              <a:lnSpc>
                <a:spcPct val="150000"/>
              </a:lnSpc>
              <a:buBlip>
                <a:blip r:embed="rId3"/>
              </a:buBlip>
            </a:pPr>
            <a:r>
              <a:rPr lang="it-IT" sz="1400" dirty="0">
                <a:latin typeface="+mj-lt"/>
              </a:rPr>
              <a:t>With</a:t>
            </a:r>
            <a:r>
              <a:rPr lang="it-IT" sz="1400" dirty="0" smtClean="0">
                <a:latin typeface="+mj-lt"/>
              </a:rPr>
              <a:t> </a:t>
            </a:r>
            <a:r>
              <a:rPr lang="it-IT" sz="1400" dirty="0">
                <a:latin typeface="+mj-lt"/>
              </a:rPr>
              <a:t>Ruby on </a:t>
            </a:r>
            <a:r>
              <a:rPr lang="it-IT" sz="1400" dirty="0" err="1">
                <a:latin typeface="+mj-lt"/>
              </a:rPr>
              <a:t>Rails</a:t>
            </a:r>
            <a:r>
              <a:rPr lang="it-IT" sz="1400" dirty="0">
                <a:latin typeface="+mj-lt"/>
              </a:rPr>
              <a:t> , you can develop applications in a simple way minimising the part of coding that is usually repeated in every application.</a:t>
            </a:r>
          </a:p>
          <a:p>
            <a:pPr marL="285750" lvl="0" indent="-285750">
              <a:lnSpc>
                <a:spcPct val="150000"/>
              </a:lnSpc>
              <a:buBlip>
                <a:blip r:embed="rId3"/>
              </a:buBlip>
            </a:pPr>
            <a:r>
              <a:rPr lang="it-IT" sz="1400" dirty="0">
                <a:latin typeface="+mj-lt"/>
              </a:rPr>
              <a:t>The pattern Model </a:t>
            </a:r>
            <a:r>
              <a:rPr lang="it-IT" sz="1400" dirty="0" err="1">
                <a:latin typeface="+mj-lt"/>
              </a:rPr>
              <a:t>View</a:t>
            </a:r>
            <a:r>
              <a:rPr lang="it-IT" sz="1400" dirty="0">
                <a:latin typeface="+mj-lt"/>
              </a:rPr>
              <a:t> Controller is a programming convention that makes the distinction between the data representation, the logic of the application and the content more clear.</a:t>
            </a:r>
          </a:p>
          <a:p>
            <a:pPr marL="285750" lvl="0" indent="-285750">
              <a:lnSpc>
                <a:spcPct val="150000"/>
              </a:lnSpc>
              <a:buBlip>
                <a:blip r:embed="rId3"/>
              </a:buBlip>
            </a:pPr>
            <a:r>
              <a:rPr lang="it-IT" sz="1400" dirty="0">
                <a:latin typeface="+mj-lt"/>
              </a:rPr>
              <a:t>The applications developed in Ruby on </a:t>
            </a:r>
            <a:r>
              <a:rPr lang="it-IT" sz="1400" dirty="0" err="1">
                <a:latin typeface="+mj-lt"/>
              </a:rPr>
              <a:t>Rails are especially suited for dynamic, flexible use with a continuous need for updating or future additions</a:t>
            </a:r>
            <a:r>
              <a:rPr lang="it-IT" sz="1400" dirty="0" smtClean="0">
                <a:latin typeface="+mj-lt"/>
              </a:rPr>
              <a:t>.</a:t>
            </a:r>
            <a:endParaRPr lang="it-IT" sz="1400" dirty="0">
              <a:latin typeface="+mj-lt"/>
            </a:endParaRPr>
          </a:p>
        </p:txBody>
      </p:sp>
      <p:sp>
        <p:nvSpPr>
          <p:cNvPr id="4" name="AutoShape 8" descr="https://www.cabforward.com/wp-content/uploads/2014/02/ruby_on_rail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1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0" y="214290"/>
            <a:ext cx="8858280" cy="523220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 b="0">
                <a:latin typeface="Calibri" pitchFamily="34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err="1" smtClean="0"/>
              <a:t>Introduction</a:t>
            </a:r>
            <a:r>
              <a:rPr lang="fr-CH" dirty="0" smtClean="0"/>
              <a:t> - </a:t>
            </a:r>
            <a:r>
              <a:rPr lang="fr-CH" dirty="0" err="1" smtClean="0"/>
              <a:t>Why</a:t>
            </a:r>
            <a:r>
              <a:rPr lang="fr-CH" dirty="0" smtClean="0"/>
              <a:t> Ruby On Rails</a:t>
            </a:r>
            <a:endParaRPr lang="it-CH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395536" y="1268760"/>
            <a:ext cx="8102056" cy="332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it-IT" sz="1400" b="1" dirty="0">
                <a:solidFill>
                  <a:srgbClr val="FF0000"/>
                </a:solidFill>
              </a:rPr>
              <a:t>WHY CHOOSE RUBY ON RAILS FOR DEVELOPING</a:t>
            </a:r>
            <a:r>
              <a:rPr lang="it-IT" sz="1400" b="1" dirty="0" smtClean="0">
                <a:solidFill>
                  <a:srgbClr val="FF0000"/>
                </a:solidFill>
              </a:rPr>
              <a:t>?</a:t>
            </a:r>
          </a:p>
          <a:p>
            <a:pPr lvl="0">
              <a:buNone/>
            </a:pPr>
            <a:endParaRPr lang="it-IT" sz="1400" b="1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Blip>
                <a:blip r:embed="rId2"/>
              </a:buBlip>
              <a:tabLst>
                <a:tab pos="359280" algn="l"/>
                <a:tab pos="719280" algn="l"/>
                <a:tab pos="1079639" algn="l"/>
                <a:tab pos="1439639" algn="l"/>
                <a:tab pos="1799640" algn="l"/>
                <a:tab pos="2159640" algn="l"/>
                <a:tab pos="2519640" algn="l"/>
                <a:tab pos="2879640" algn="l"/>
                <a:tab pos="3239640" algn="l"/>
                <a:tab pos="3599640" algn="l"/>
                <a:tab pos="3960000" algn="l"/>
                <a:tab pos="4320000" algn="l"/>
              </a:tabLst>
            </a:pPr>
            <a:r>
              <a:rPr lang="it-IT" sz="1400" dirty="0">
                <a:cs typeface="Helvetica" pitchFamily="32"/>
              </a:rPr>
              <a:t>Simple</a:t>
            </a:r>
          </a:p>
          <a:p>
            <a:pPr marL="742950" lvl="1" indent="-285750">
              <a:lnSpc>
                <a:spcPct val="150000"/>
              </a:lnSpc>
              <a:buBlip>
                <a:blip r:embed="rId2"/>
              </a:buBlip>
              <a:tabLst>
                <a:tab pos="359280" algn="l"/>
                <a:tab pos="719280" algn="l"/>
                <a:tab pos="1079639" algn="l"/>
                <a:tab pos="1439639" algn="l"/>
                <a:tab pos="1799640" algn="l"/>
                <a:tab pos="2159640" algn="l"/>
                <a:tab pos="2519640" algn="l"/>
                <a:tab pos="2879640" algn="l"/>
                <a:tab pos="3239640" algn="l"/>
                <a:tab pos="3599640" algn="l"/>
                <a:tab pos="3960000" algn="l"/>
                <a:tab pos="4320000" algn="l"/>
              </a:tabLst>
            </a:pPr>
            <a:r>
              <a:rPr lang="it-IT" sz="1400" dirty="0">
                <a:cs typeface="Helvetica" pitchFamily="32"/>
              </a:rPr>
              <a:t>Intuitive</a:t>
            </a:r>
          </a:p>
          <a:p>
            <a:pPr marL="742950" lvl="1" indent="-285750">
              <a:lnSpc>
                <a:spcPct val="150000"/>
              </a:lnSpc>
              <a:buBlip>
                <a:blip r:embed="rId2"/>
              </a:buBlip>
              <a:tabLst>
                <a:tab pos="359280" algn="l"/>
                <a:tab pos="719280" algn="l"/>
                <a:tab pos="1079639" algn="l"/>
                <a:tab pos="1439639" algn="l"/>
                <a:tab pos="1799640" algn="l"/>
                <a:tab pos="2159640" algn="l"/>
                <a:tab pos="2519640" algn="l"/>
                <a:tab pos="2879640" algn="l"/>
                <a:tab pos="3239640" algn="l"/>
                <a:tab pos="3599640" algn="l"/>
                <a:tab pos="3960000" algn="l"/>
                <a:tab pos="4320000" algn="l"/>
              </a:tabLst>
            </a:pPr>
            <a:r>
              <a:rPr lang="it-IT" sz="1400" dirty="0">
                <a:cs typeface="Helvetica" pitchFamily="32"/>
              </a:rPr>
              <a:t>Scalable</a:t>
            </a:r>
          </a:p>
          <a:p>
            <a:pPr marL="742950" lvl="1" indent="-285750">
              <a:lnSpc>
                <a:spcPct val="150000"/>
              </a:lnSpc>
              <a:buBlip>
                <a:blip r:embed="rId2"/>
              </a:buBlip>
              <a:tabLst>
                <a:tab pos="359280" algn="l"/>
                <a:tab pos="719280" algn="l"/>
                <a:tab pos="1079639" algn="l"/>
                <a:tab pos="1439639" algn="l"/>
                <a:tab pos="1799640" algn="l"/>
                <a:tab pos="2159640" algn="l"/>
                <a:tab pos="2519640" algn="l"/>
                <a:tab pos="2879640" algn="l"/>
                <a:tab pos="3239640" algn="l"/>
                <a:tab pos="3599640" algn="l"/>
                <a:tab pos="3960000" algn="l"/>
                <a:tab pos="4320000" algn="l"/>
              </a:tabLst>
            </a:pPr>
            <a:r>
              <a:rPr lang="it-IT" sz="1400" dirty="0">
                <a:cs typeface="Helvetica" pitchFamily="32"/>
              </a:rPr>
              <a:t>Fast</a:t>
            </a:r>
            <a:endParaRPr lang="it-IT" sz="1400" dirty="0">
              <a:cs typeface="Helvetica" pitchFamily="32"/>
            </a:endParaRPr>
          </a:p>
          <a:p>
            <a:pPr marL="742950" lvl="1" indent="-285750">
              <a:lnSpc>
                <a:spcPct val="150000"/>
              </a:lnSpc>
              <a:buBlip>
                <a:blip r:embed="rId2"/>
              </a:buBlip>
              <a:tabLst>
                <a:tab pos="359280" algn="l"/>
                <a:tab pos="719280" algn="l"/>
                <a:tab pos="1079639" algn="l"/>
                <a:tab pos="1439639" algn="l"/>
                <a:tab pos="1799640" algn="l"/>
                <a:tab pos="2159640" algn="l"/>
                <a:tab pos="2519640" algn="l"/>
                <a:tab pos="2879640" algn="l"/>
                <a:tab pos="3239640" algn="l"/>
                <a:tab pos="3599640" algn="l"/>
                <a:tab pos="3960000" algn="l"/>
                <a:tab pos="4320000" algn="l"/>
              </a:tabLst>
            </a:pPr>
            <a:r>
              <a:rPr lang="it-IT" sz="1400" dirty="0">
                <a:cs typeface="Helvetica" pitchFamily="32"/>
              </a:rPr>
              <a:t>Minimises code complexity</a:t>
            </a:r>
            <a:endParaRPr lang="it-IT" sz="1400" dirty="0">
              <a:cs typeface="Helvetica" pitchFamily="32"/>
            </a:endParaRPr>
          </a:p>
          <a:p>
            <a:pPr marL="742950" lvl="1" indent="-285750">
              <a:lnSpc>
                <a:spcPct val="150000"/>
              </a:lnSpc>
              <a:buBlip>
                <a:blip r:embed="rId2"/>
              </a:buBlip>
              <a:tabLst>
                <a:tab pos="359280" algn="l"/>
                <a:tab pos="719280" algn="l"/>
                <a:tab pos="1079639" algn="l"/>
                <a:tab pos="1439639" algn="l"/>
                <a:tab pos="1799640" algn="l"/>
                <a:tab pos="2159640" algn="l"/>
                <a:tab pos="2519640" algn="l"/>
                <a:tab pos="2879640" algn="l"/>
                <a:tab pos="3239640" algn="l"/>
                <a:tab pos="3599640" algn="l"/>
                <a:tab pos="3960000" algn="l"/>
                <a:tab pos="4320000" algn="l"/>
              </a:tabLst>
            </a:pPr>
            <a:r>
              <a:rPr lang="it-IT" sz="1400" dirty="0">
                <a:cs typeface="Helvetica" pitchFamily="32"/>
              </a:rPr>
              <a:t>The code is self explanatory</a:t>
            </a:r>
          </a:p>
          <a:p>
            <a:pPr marL="742950" lvl="1" indent="-285750">
              <a:lnSpc>
                <a:spcPct val="150000"/>
              </a:lnSpc>
              <a:buBlip>
                <a:blip r:embed="rId2"/>
              </a:buBlip>
              <a:tabLst>
                <a:tab pos="359280" algn="l"/>
                <a:tab pos="719280" algn="l"/>
                <a:tab pos="1079639" algn="l"/>
                <a:tab pos="1439639" algn="l"/>
                <a:tab pos="1799640" algn="l"/>
                <a:tab pos="2159640" algn="l"/>
                <a:tab pos="2519640" algn="l"/>
                <a:tab pos="2879640" algn="l"/>
                <a:tab pos="3239640" algn="l"/>
                <a:tab pos="3599640" algn="l"/>
                <a:tab pos="3960000" algn="l"/>
                <a:tab pos="4320000" algn="l"/>
              </a:tabLst>
            </a:pPr>
            <a:r>
              <a:rPr lang="it-IT" sz="1400" dirty="0">
                <a:cs typeface="Helvetica" pitchFamily="32"/>
              </a:rPr>
              <a:t>Since it eliminates the dull parts of coding, there’s more time to concentrate on the essentials: the user’s idea </a:t>
            </a:r>
            <a:r>
              <a:rPr lang="it-IT" sz="1400" dirty="0" smtClean="0">
                <a:cs typeface="Helvetica" pitchFamily="32"/>
              </a:rPr>
              <a:t>of how the app should be</a:t>
            </a:r>
            <a:r>
              <a:rPr lang="it-IT" sz="1400" dirty="0">
                <a:cs typeface="Helvetica" pitchFamily="32"/>
              </a:rPr>
              <a:t>.</a:t>
            </a:r>
          </a:p>
          <a:p>
            <a:pPr lvl="0">
              <a:buNone/>
            </a:pPr>
            <a:endParaRPr lang="it-IT" sz="1400" dirty="0"/>
          </a:p>
        </p:txBody>
      </p:sp>
      <p:sp>
        <p:nvSpPr>
          <p:cNvPr id="4" name="AutoShape 8" descr="https://www.cabforward.com/wp-content/uploads/2014/02/ruby_on_rail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8"/>
          <p:cNvSpPr txBox="1"/>
          <p:nvPr/>
        </p:nvSpPr>
        <p:spPr>
          <a:xfrm>
            <a:off x="107504" y="601524"/>
            <a:ext cx="8858280" cy="523220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 b="0">
                <a:latin typeface="Calibri" pitchFamily="34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strengths of</a:t>
            </a:r>
            <a:r>
              <a:rPr lang="pt-BR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RoR</a:t>
            </a:r>
            <a:endParaRPr lang="en-US" sz="1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31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0" y="214290"/>
            <a:ext cx="8858280" cy="523220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 b="0">
                <a:latin typeface="Calibri" pitchFamily="34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err="1" smtClean="0"/>
              <a:t>Introduction</a:t>
            </a:r>
            <a:r>
              <a:rPr lang="fr-CH" dirty="0" smtClean="0"/>
              <a:t> – </a:t>
            </a:r>
            <a:r>
              <a:rPr lang="fr-CH" dirty="0" err="1" smtClean="0"/>
              <a:t>Websites</a:t>
            </a:r>
            <a:r>
              <a:rPr lang="fr-CH" dirty="0" smtClean="0"/>
              <a:t> On Rails</a:t>
            </a:r>
            <a:endParaRPr lang="it-CH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0" y="5324762"/>
            <a:ext cx="81369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it-IT" sz="1400" dirty="0" err="1" smtClean="0"/>
              <a:t>Twitter</a:t>
            </a:r>
            <a:r>
              <a:rPr lang="it-IT" sz="1400" dirty="0" smtClean="0"/>
              <a:t>, </a:t>
            </a:r>
            <a:r>
              <a:rPr lang="it-IT" sz="1400" dirty="0" err="1" smtClean="0"/>
              <a:t>SlideShare</a:t>
            </a:r>
            <a:r>
              <a:rPr lang="it-IT" sz="1400" dirty="0" smtClean="0"/>
              <a:t>, </a:t>
            </a:r>
            <a:r>
              <a:rPr lang="it-IT" sz="1400" dirty="0" err="1" smtClean="0"/>
              <a:t>GitHub</a:t>
            </a:r>
            <a:r>
              <a:rPr lang="it-IT" sz="1400" dirty="0" smtClean="0"/>
              <a:t>,  </a:t>
            </a:r>
            <a:r>
              <a:rPr lang="it-IT" sz="1400" dirty="0" err="1" smtClean="0"/>
              <a:t>Basecamp</a:t>
            </a:r>
            <a:r>
              <a:rPr lang="it-IT" sz="1400" dirty="0" smtClean="0"/>
              <a:t>, </a:t>
            </a:r>
            <a:r>
              <a:rPr lang="it-IT" sz="1400" dirty="0" err="1" smtClean="0"/>
              <a:t>Shopify</a:t>
            </a:r>
            <a:r>
              <a:rPr lang="it-IT" sz="1400" dirty="0" smtClean="0"/>
              <a:t>, </a:t>
            </a:r>
            <a:r>
              <a:rPr lang="it-IT" sz="1400" dirty="0" err="1" smtClean="0"/>
              <a:t>Scribd</a:t>
            </a:r>
            <a:r>
              <a:rPr lang="it-IT" sz="1400" dirty="0" smtClean="0"/>
              <a:t>, </a:t>
            </a:r>
            <a:r>
              <a:rPr lang="it-IT" sz="1400" dirty="0" err="1" smtClean="0"/>
              <a:t>OneHub</a:t>
            </a:r>
            <a:r>
              <a:rPr lang="it-IT" sz="1400" dirty="0" smtClean="0"/>
              <a:t>, Yellow Page, Ask.fm, </a:t>
            </a:r>
            <a:r>
              <a:rPr lang="it-IT" sz="1400" dirty="0" err="1" smtClean="0"/>
              <a:t>Cookpad</a:t>
            </a:r>
            <a:r>
              <a:rPr lang="it-IT" sz="1400" dirty="0" smtClean="0"/>
              <a:t>, </a:t>
            </a:r>
            <a:r>
              <a:rPr lang="it-IT" sz="1400" dirty="0" err="1" smtClean="0"/>
              <a:t>Hulu</a:t>
            </a:r>
            <a:r>
              <a:rPr lang="it-IT" sz="1400" dirty="0" smtClean="0"/>
              <a:t>, </a:t>
            </a:r>
            <a:r>
              <a:rPr lang="it-IT" sz="1400" dirty="0" err="1" smtClean="0"/>
              <a:t>CrunchBase</a:t>
            </a:r>
            <a:r>
              <a:rPr lang="it-IT" sz="1400" dirty="0" smtClean="0"/>
              <a:t>, </a:t>
            </a:r>
            <a:r>
              <a:rPr lang="it-IT" sz="1400" dirty="0" err="1" smtClean="0"/>
              <a:t>Zendesk</a:t>
            </a:r>
            <a:r>
              <a:rPr lang="it-IT" sz="1400" dirty="0" smtClean="0"/>
              <a:t>,  </a:t>
            </a:r>
            <a:r>
              <a:rPr lang="it-IT" sz="1400" dirty="0" err="1" smtClean="0"/>
              <a:t>MedHelp</a:t>
            </a:r>
            <a:r>
              <a:rPr lang="it-IT" sz="1400" dirty="0" smtClean="0"/>
              <a:t>, </a:t>
            </a:r>
            <a:r>
              <a:rPr lang="it-IT" sz="1400" dirty="0" err="1" smtClean="0"/>
              <a:t>Freckle</a:t>
            </a:r>
            <a:r>
              <a:rPr lang="it-IT" sz="1400" dirty="0" smtClean="0"/>
              <a:t>, </a:t>
            </a:r>
            <a:r>
              <a:rPr lang="it-IT" sz="1400" dirty="0" err="1" smtClean="0"/>
              <a:t>CrazyEgg</a:t>
            </a:r>
            <a:r>
              <a:rPr lang="it-IT" sz="1400" dirty="0" smtClean="0"/>
              <a:t>, 43Things……………..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3" y="1052736"/>
            <a:ext cx="1598562" cy="59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85" y="1754578"/>
            <a:ext cx="590550" cy="64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739" y="2492829"/>
            <a:ext cx="1694081" cy="8743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3" y="1754578"/>
            <a:ext cx="1656184" cy="64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215" y="3469154"/>
            <a:ext cx="2665282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44" y="1754578"/>
            <a:ext cx="1411971" cy="642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9" name="Picture 13" descr="http://upcity.com/blog/wp-content/uploads/2013/12/twitter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92831"/>
            <a:ext cx="2376264" cy="89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15" descr="http://patrickpowers.net/wp-content/uploads/2010/11/slideshare_550x150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215" y="2492830"/>
            <a:ext cx="3206001" cy="8743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3" name="Picture 17" descr="http://www.thevortex.it/wp-content/uploads/2013/10/ask-fm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4" b="21558"/>
          <a:stretch/>
        </p:blipFill>
        <p:spPr bwMode="auto">
          <a:xfrm>
            <a:off x="7337146" y="1754578"/>
            <a:ext cx="1007674" cy="64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781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0" y="214290"/>
            <a:ext cx="8858280" cy="523220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 b="0">
                <a:latin typeface="Calibri" pitchFamily="34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spcBef>
                <a:spcPct val="2000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err="1" smtClean="0"/>
              <a:t>Introduction</a:t>
            </a:r>
            <a:r>
              <a:rPr lang="fr-CH" dirty="0" smtClean="0"/>
              <a:t> – Who uses Rails</a:t>
            </a:r>
            <a:endParaRPr lang="it-C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18" y="1897664"/>
            <a:ext cx="1048727" cy="1044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797" y="1897664"/>
            <a:ext cx="1048727" cy="1044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976" y="1897664"/>
            <a:ext cx="1235249" cy="10541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677" y="1897664"/>
            <a:ext cx="1057275" cy="105417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152" y="3033072"/>
            <a:ext cx="1077843" cy="1044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977" y="3033072"/>
            <a:ext cx="1235248" cy="1044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677" y="3033072"/>
            <a:ext cx="1057275" cy="1044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405" y="1897664"/>
            <a:ext cx="1077843" cy="1044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976" y="4185200"/>
            <a:ext cx="1235249" cy="1044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677" y="4185200"/>
            <a:ext cx="2187554" cy="1044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3129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1009</Words>
  <Application>Microsoft Macintosh PowerPoint</Application>
  <PresentationFormat>Näytössä katseltava diaesitys (4:3)</PresentationFormat>
  <Paragraphs>187</Paragraphs>
  <Slides>23</Slides>
  <Notes>3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23</vt:i4>
      </vt:variant>
    </vt:vector>
  </HeadingPairs>
  <TitlesOfParts>
    <vt:vector size="24" baseType="lpstr">
      <vt:lpstr>Tema di Office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Valeria De Marta</dc:creator>
  <cp:lastModifiedBy>Mirka Hyvärinen</cp:lastModifiedBy>
  <cp:revision>93</cp:revision>
  <cp:lastPrinted>2014-03-25T10:37:27Z</cp:lastPrinted>
  <dcterms:created xsi:type="dcterms:W3CDTF">2014-03-06T14:44:42Z</dcterms:created>
  <dcterms:modified xsi:type="dcterms:W3CDTF">2014-03-28T00:51:23Z</dcterms:modified>
</cp:coreProperties>
</file>