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5" r:id="rId6"/>
    <p:sldId id="278" r:id="rId7"/>
    <p:sldId id="277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304" r:id="rId25"/>
    <p:sldId id="301" r:id="rId26"/>
    <p:sldId id="296" r:id="rId27"/>
    <p:sldId id="297" r:id="rId28"/>
    <p:sldId id="299" r:id="rId29"/>
    <p:sldId id="302" r:id="rId30"/>
    <p:sldId id="305" r:id="rId31"/>
    <p:sldId id="306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63BD1-27DC-9D41-953E-A727641D409B}">
          <p14:sldIdLst>
            <p14:sldId id="256"/>
            <p14:sldId id="275"/>
            <p14:sldId id="278"/>
            <p14:sldId id="277"/>
            <p14:sldId id="280"/>
            <p14:sldId id="279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04"/>
            <p14:sldId id="301"/>
            <p14:sldId id="296"/>
            <p14:sldId id="297"/>
            <p14:sldId id="299"/>
            <p14:sldId id="302"/>
            <p14:sldId id="305"/>
            <p14:sldId id="30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43" autoAdjust="0"/>
    <p:restoredTop sz="95009" autoAdjust="0"/>
  </p:normalViewPr>
  <p:slideViewPr>
    <p:cSldViewPr snapToGrid="0" snapToObjects="1">
      <p:cViewPr varScale="1">
        <p:scale>
          <a:sx n="84" d="100"/>
          <a:sy n="84" d="100"/>
        </p:scale>
        <p:origin x="216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eformat.info/info/charset/US-ASCII/list.htm" TargetMode="External"/><Relationship Id="rId2" Type="http://schemas.openxmlformats.org/officeDocument/2006/relationships/hyperlink" Target="http://www.fileformat.info/info/charset/UTF-8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block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paragraphs.asp" TargetMode="External"/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html_lists.asp" TargetMode="External"/><Relationship Id="rId4" Type="http://schemas.openxmlformats.org/officeDocument/2006/relationships/hyperlink" Target="https://www.w3schools.com/html/html_headings.as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link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article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table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mage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web_brows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32658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Basics of html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 Steve Lourenco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E32D-6B1F-C947-9A24-1705D3B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HTML standard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FDB8A-351D-9D4A-AD07-CF6D8404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3073559"/>
            <a:ext cx="3784600" cy="2882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16515-9D6E-034D-B08E-0BA68159EB0B}"/>
              </a:ext>
            </a:extLst>
          </p:cNvPr>
          <p:cNvSpPr txBox="1"/>
          <p:nvPr/>
        </p:nvSpPr>
        <p:spPr>
          <a:xfrm>
            <a:off x="685801" y="262125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ECF42-A862-DB47-889B-28E787746796}"/>
              </a:ext>
            </a:extLst>
          </p:cNvPr>
          <p:cNvSpPr txBox="1"/>
          <p:nvPr/>
        </p:nvSpPr>
        <p:spPr>
          <a:xfrm>
            <a:off x="4922520" y="3082919"/>
            <a:ext cx="571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&lt;!DOCTYPE html&gt; </a:t>
            </a:r>
          </a:p>
          <a:p>
            <a:r>
              <a:rPr lang="en-US" dirty="0"/>
              <a:t>Indicates the browser that this file is an HTML file version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3EBC6-01D0-3F42-B5B8-5CD627C4F367}"/>
              </a:ext>
            </a:extLst>
          </p:cNvPr>
          <p:cNvSpPr txBox="1"/>
          <p:nvPr/>
        </p:nvSpPr>
        <p:spPr>
          <a:xfrm>
            <a:off x="4922520" y="3818408"/>
            <a:ext cx="313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&lt;html&gt;&lt;/html&gt;</a:t>
            </a:r>
          </a:p>
          <a:p>
            <a:r>
              <a:rPr lang="en-US" dirty="0"/>
              <a:t>Is the root tag of an HTML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83425-6DB6-0049-80A3-C46A82058EEA}"/>
              </a:ext>
            </a:extLst>
          </p:cNvPr>
          <p:cNvSpPr txBox="1"/>
          <p:nvPr/>
        </p:nvSpPr>
        <p:spPr>
          <a:xfrm>
            <a:off x="4922520" y="4464739"/>
            <a:ext cx="4653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&lt;head&gt;&lt;/head&gt;</a:t>
            </a:r>
          </a:p>
          <a:p>
            <a:r>
              <a:rPr lang="en-US" dirty="0"/>
              <a:t>contains meta information about the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42B3C-B2D3-F844-857D-3F4389868623}"/>
              </a:ext>
            </a:extLst>
          </p:cNvPr>
          <p:cNvSpPr txBox="1"/>
          <p:nvPr/>
        </p:nvSpPr>
        <p:spPr>
          <a:xfrm>
            <a:off x="4922520" y="5200228"/>
            <a:ext cx="326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&lt;body&gt;&lt;/body&gt;</a:t>
            </a:r>
          </a:p>
          <a:p>
            <a:r>
              <a:rPr lang="en-US" dirty="0"/>
              <a:t>contains the visible page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22BBF-4247-EB4B-97BE-8DCF523BD397}"/>
              </a:ext>
            </a:extLst>
          </p:cNvPr>
          <p:cNvSpPr txBox="1"/>
          <p:nvPr/>
        </p:nvSpPr>
        <p:spPr>
          <a:xfrm>
            <a:off x="685801" y="1932742"/>
            <a:ext cx="648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Main page of a project, we will call: </a:t>
            </a:r>
            <a:r>
              <a:rPr lang="en-US" sz="2400" b="1" dirty="0" err="1"/>
              <a:t>index.html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7E4D5-5E98-3F40-A1AD-CA6B35783E65}"/>
              </a:ext>
            </a:extLst>
          </p:cNvPr>
          <p:cNvSpPr txBox="1"/>
          <p:nvPr/>
        </p:nvSpPr>
        <p:spPr>
          <a:xfrm>
            <a:off x="1645920" y="6039432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E32D-6B1F-C947-9A24-1705D3B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HTML standard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FDB8A-351D-9D4A-AD07-CF6D8404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3073559"/>
            <a:ext cx="3784600" cy="2882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16515-9D6E-034D-B08E-0BA68159EB0B}"/>
              </a:ext>
            </a:extLst>
          </p:cNvPr>
          <p:cNvSpPr txBox="1"/>
          <p:nvPr/>
        </p:nvSpPr>
        <p:spPr>
          <a:xfrm>
            <a:off x="685801" y="262125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7E4D5-5E98-3F40-A1AD-CA6B35783E65}"/>
              </a:ext>
            </a:extLst>
          </p:cNvPr>
          <p:cNvSpPr txBox="1"/>
          <p:nvPr/>
        </p:nvSpPr>
        <p:spPr>
          <a:xfrm>
            <a:off x="1645920" y="6039432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5E69B-0F31-044D-A528-2A3EABBECAA8}"/>
              </a:ext>
            </a:extLst>
          </p:cNvPr>
          <p:cNvSpPr txBox="1"/>
          <p:nvPr/>
        </p:nvSpPr>
        <p:spPr>
          <a:xfrm>
            <a:off x="5074920" y="2605988"/>
            <a:ext cx="1347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Head Tag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4EC9D00-5BBC-1B40-B25C-B2CB6367D685}"/>
              </a:ext>
            </a:extLst>
          </p:cNvPr>
          <p:cNvSpPr/>
          <p:nvPr/>
        </p:nvSpPr>
        <p:spPr>
          <a:xfrm>
            <a:off x="2011680" y="3886201"/>
            <a:ext cx="330663" cy="69254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DC35F-41AF-6741-BD3D-EE0F8703201D}"/>
              </a:ext>
            </a:extLst>
          </p:cNvPr>
          <p:cNvSpPr txBox="1"/>
          <p:nvPr/>
        </p:nvSpPr>
        <p:spPr>
          <a:xfrm>
            <a:off x="5181600" y="3082919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 we will insert essential tags to creating a web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Internal, external </a:t>
            </a:r>
            <a:r>
              <a:rPr lang="en-US" sz="2000" dirty="0" err="1"/>
              <a:t>Css</a:t>
            </a:r>
            <a:r>
              <a:rPr lang="en-US" sz="2000" dirty="0"/>
              <a:t> (Next weekend)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Javascript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Mostly things that do not directly appear on the page, but only help the browser</a:t>
            </a:r>
          </a:p>
        </p:txBody>
      </p:sp>
    </p:spTree>
    <p:extLst>
      <p:ext uri="{BB962C8B-B14F-4D97-AF65-F5344CB8AC3E}">
        <p14:creationId xmlns:p14="http://schemas.microsoft.com/office/powerpoint/2010/main" val="213086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E32D-6B1F-C947-9A24-1705D3B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HTML standard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FDB8A-351D-9D4A-AD07-CF6D8404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3073559"/>
            <a:ext cx="3784600" cy="2882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16515-9D6E-034D-B08E-0BA68159EB0B}"/>
              </a:ext>
            </a:extLst>
          </p:cNvPr>
          <p:cNvSpPr txBox="1"/>
          <p:nvPr/>
        </p:nvSpPr>
        <p:spPr>
          <a:xfrm>
            <a:off x="685801" y="262125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7E4D5-5E98-3F40-A1AD-CA6B35783E65}"/>
              </a:ext>
            </a:extLst>
          </p:cNvPr>
          <p:cNvSpPr txBox="1"/>
          <p:nvPr/>
        </p:nvSpPr>
        <p:spPr>
          <a:xfrm>
            <a:off x="1645920" y="6039432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5E69B-0F31-044D-A528-2A3EABBECAA8}"/>
              </a:ext>
            </a:extLst>
          </p:cNvPr>
          <p:cNvSpPr txBox="1"/>
          <p:nvPr/>
        </p:nvSpPr>
        <p:spPr>
          <a:xfrm>
            <a:off x="5074920" y="2605988"/>
            <a:ext cx="13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Body Tag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4EC9D00-5BBC-1B40-B25C-B2CB6367D685}"/>
              </a:ext>
            </a:extLst>
          </p:cNvPr>
          <p:cNvSpPr/>
          <p:nvPr/>
        </p:nvSpPr>
        <p:spPr>
          <a:xfrm>
            <a:off x="2072673" y="4678681"/>
            <a:ext cx="330663" cy="69254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4A9F1-2038-9041-A00B-BDA1E76A7AFF}"/>
              </a:ext>
            </a:extLst>
          </p:cNvPr>
          <p:cNvSpPr txBox="1"/>
          <p:nvPr/>
        </p:nvSpPr>
        <p:spPr>
          <a:xfrm>
            <a:off x="5074920" y="3082919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Here, we will have the content of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visible 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830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CFFD-B80C-8648-9BE3-C2779343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TAGS, ELEMENTS AND ATTRIBUTES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EB9788-9ACE-6E48-95F5-A17B9E03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6947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&gt; 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sym typeface="Wingdings" pitchFamily="2" charset="2"/>
              </a:rPr>
              <a:t>Tag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&lt;p&gt;</a:t>
            </a:r>
            <a:r>
              <a:rPr lang="en-US" sz="2000" dirty="0">
                <a:solidFill>
                  <a:srgbClr val="FFFF00"/>
                </a:solidFill>
              </a:rPr>
              <a:t>A paragraph of text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&lt;/p&gt;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Element has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sym typeface="Wingdings" pitchFamily="2" charset="2"/>
              </a:rPr>
              <a:t>a starting tag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itchFamily="2" charset="2"/>
              </a:rPr>
              <a:t>,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itchFamily="2" charset="2"/>
              </a:rPr>
              <a:t>ending tag </a:t>
            </a:r>
            <a:r>
              <a:rPr lang="en-US" sz="2000" dirty="0">
                <a:sym typeface="Wingdings" pitchFamily="2" charset="2"/>
              </a:rPr>
              <a:t>and it contains 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text</a:t>
            </a:r>
          </a:p>
          <a:p>
            <a:r>
              <a:rPr lang="en-US" sz="2000" dirty="0"/>
              <a:t>&lt;p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class="a-class"</a:t>
            </a:r>
            <a:r>
              <a:rPr lang="en-US" sz="2000" dirty="0"/>
              <a:t>&gt;A paragraph of text&lt;/p&gt; </a:t>
            </a:r>
            <a:r>
              <a:rPr lang="en-US" sz="2000" dirty="0">
                <a:sym typeface="Wingdings" pitchFamily="2" charset="2"/>
              </a:rPr>
              <a:t> Starting tag of an element can have multiple 											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itchFamily="2" charset="2"/>
              </a:rPr>
              <a:t>attributes</a:t>
            </a:r>
            <a:br>
              <a:rPr lang="en-US" sz="2000" dirty="0"/>
            </a:br>
            <a:endParaRPr lang="en-US" sz="2000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7B1B0-DF93-1042-B3EB-3946568E74BF}"/>
              </a:ext>
            </a:extLst>
          </p:cNvPr>
          <p:cNvSpPr txBox="1"/>
          <p:nvPr/>
        </p:nvSpPr>
        <p:spPr>
          <a:xfrm flipH="1">
            <a:off x="1203960" y="4799201"/>
            <a:ext cx="888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key="value” </a:t>
            </a:r>
            <a:r>
              <a:rPr lang="en-US" sz="2800" dirty="0"/>
              <a:t>(if the attribute has multiple value options)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27E6C1B-900C-FD46-9E9F-16C2C0415BA6}"/>
              </a:ext>
            </a:extLst>
          </p:cNvPr>
          <p:cNvSpPr/>
          <p:nvPr/>
        </p:nvSpPr>
        <p:spPr>
          <a:xfrm>
            <a:off x="1837640" y="3884176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E47F4-BF5D-F249-992E-478C13DA7C72}"/>
              </a:ext>
            </a:extLst>
          </p:cNvPr>
          <p:cNvSpPr txBox="1"/>
          <p:nvPr/>
        </p:nvSpPr>
        <p:spPr>
          <a:xfrm>
            <a:off x="1577340" y="5705207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</a:t>
            </a:r>
            <a:r>
              <a:rPr lang="en-US" sz="2800" dirty="0"/>
              <a:t>(if the attribute is </a:t>
            </a:r>
            <a:r>
              <a:rPr lang="en-US" sz="2800" dirty="0" err="1"/>
              <a:t>boolean</a:t>
            </a:r>
            <a:r>
              <a:rPr lang="en-US" sz="2800" dirty="0"/>
              <a:t> [true or false])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34753-C159-A94C-B6A0-DFB174C18CFE}"/>
              </a:ext>
            </a:extLst>
          </p:cNvPr>
          <p:cNvSpPr txBox="1"/>
          <p:nvPr/>
        </p:nvSpPr>
        <p:spPr>
          <a:xfrm>
            <a:off x="1739800" y="5335875"/>
            <a:ext cx="4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5C3BC-F584-534A-B920-55DB3050AD03}"/>
              </a:ext>
            </a:extLst>
          </p:cNvPr>
          <p:cNvSpPr txBox="1"/>
          <p:nvPr/>
        </p:nvSpPr>
        <p:spPr>
          <a:xfrm>
            <a:off x="2203400" y="4049881"/>
            <a:ext cx="86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9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C2F2-0734-8A44-A4A1-5A4931D1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and Class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8FF6-8CDB-2B4C-9276-1DA8707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class</a:t>
            </a:r>
            <a:r>
              <a:rPr lang="en-US" dirty="0"/>
              <a:t> attributes are the two most common used in HTML</a:t>
            </a:r>
          </a:p>
          <a:p>
            <a:r>
              <a:rPr lang="en-US" dirty="0"/>
              <a:t>We are going to talk about it in more details, next week </a:t>
            </a:r>
            <a:r>
              <a:rPr lang="en-US" b="1" dirty="0"/>
              <a:t>(Forbidden to use this session)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07FCD-F52D-A544-9865-8FDC9DE9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90" y="4423410"/>
            <a:ext cx="2984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1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2509-C1C8-694D-B30A-DFDF4153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9BF6-4F17-1045-B135-8B72E14F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HTML is</a:t>
            </a:r>
            <a:r>
              <a:rPr lang="en-US" sz="2400" dirty="0"/>
              <a:t> </a:t>
            </a:r>
            <a:r>
              <a:rPr lang="en-US" sz="2400" b="1" dirty="0"/>
              <a:t>case insensitive </a:t>
            </a:r>
          </a:p>
          <a:p>
            <a:pPr lvl="1" fontAlgn="base"/>
            <a:r>
              <a:rPr lang="en-US" sz="2400" b="1" dirty="0"/>
              <a:t>&lt;P&gt;</a:t>
            </a:r>
            <a:r>
              <a:rPr lang="en-US" sz="2400" dirty="0"/>
              <a:t>A paragraph of text</a:t>
            </a:r>
            <a:r>
              <a:rPr lang="en-US" sz="2400" b="1" dirty="0"/>
              <a:t>&lt;/P&gt; </a:t>
            </a:r>
            <a:r>
              <a:rPr lang="en-US" sz="2400" b="1" dirty="0">
                <a:sym typeface="Wingdings" pitchFamily="2" charset="2"/>
              </a:rPr>
              <a:t></a:t>
            </a:r>
            <a:r>
              <a:rPr lang="en-US" sz="2400" dirty="0"/>
              <a:t>Before HTML5, it was recommended to write tags uppercase</a:t>
            </a:r>
            <a:endParaRPr lang="en-US" sz="2400" b="1" dirty="0"/>
          </a:p>
          <a:p>
            <a:pPr lvl="1" fontAlgn="base"/>
            <a:r>
              <a:rPr lang="en-US" sz="2400" b="1" dirty="0"/>
              <a:t>&lt;p&gt;</a:t>
            </a:r>
            <a:r>
              <a:rPr lang="en-US" sz="2400" dirty="0"/>
              <a:t>A paragraph of text</a:t>
            </a:r>
            <a:r>
              <a:rPr lang="en-US" sz="2400" b="1" dirty="0"/>
              <a:t>&lt;/p&gt;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Today, it is recommended to write lowercase</a:t>
            </a:r>
            <a:br>
              <a:rPr lang="en-US" sz="2400" dirty="0"/>
            </a:br>
            <a:endParaRPr lang="en-US" sz="2400" b="1" dirty="0"/>
          </a:p>
          <a:p>
            <a:r>
              <a:rPr lang="en-US" sz="2400" b="1" dirty="0"/>
              <a:t>Multiple white spaces are ignored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&lt;p&gt;A paragraph of text&lt;/p&gt;  </a:t>
            </a:r>
            <a:r>
              <a:rPr lang="en-US" sz="2400" dirty="0"/>
              <a:t>you get the same result with </a:t>
            </a:r>
            <a:r>
              <a:rPr lang="en-US" sz="2400" dirty="0">
                <a:solidFill>
                  <a:srgbClr val="FFFF00"/>
                </a:solidFill>
              </a:rPr>
              <a:t>&lt;p&gt;        A paragraph          of text             &lt;/p&gt;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20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2509-C1C8-694D-B30A-DFDF4153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9BF6-4F17-1045-B135-8B72E14F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fontAlgn="base"/>
            <a:r>
              <a:rPr lang="en-US" dirty="0"/>
              <a:t>Nested tags should be indented with 2 or 4 characters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AF567-22B7-4F4D-AC42-17C32D93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40" y="2982383"/>
            <a:ext cx="3784600" cy="257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C31B2-732D-114C-92C3-B81FAA6C4C64}"/>
              </a:ext>
            </a:extLst>
          </p:cNvPr>
          <p:cNvSpPr txBox="1"/>
          <p:nvPr/>
        </p:nvSpPr>
        <p:spPr>
          <a:xfrm>
            <a:off x="868681" y="3640342"/>
            <a:ext cx="29870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&lt;body&gt; &lt;p&gt; A paragraph of text &lt;/p&gt; &lt;</a:t>
            </a:r>
            <a:r>
              <a:rPr lang="en-US" dirty="0" err="1"/>
              <a:t>ul</a:t>
            </a:r>
            <a:r>
              <a:rPr lang="en-US" dirty="0"/>
              <a:t>&gt; &lt;li&gt;A list item&lt;/li&gt; &lt;/</a:t>
            </a:r>
            <a:r>
              <a:rPr lang="en-US" dirty="0" err="1"/>
              <a:t>ul</a:t>
            </a:r>
            <a:r>
              <a:rPr lang="en-US" dirty="0"/>
              <a:t>&gt; 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7750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C0CB-5A81-CA46-87B1-3760C5D9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AC0F-B5DE-6A4E-BE9C-69D264BE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title</a:t>
            </a:r>
          </a:p>
          <a:p>
            <a:pPr fontAlgn="base"/>
            <a:r>
              <a:rPr lang="en-US" dirty="0"/>
              <a:t>script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Javascript</a:t>
            </a:r>
            <a:endParaRPr lang="en-US" dirty="0"/>
          </a:p>
          <a:p>
            <a:pPr fontAlgn="base"/>
            <a:r>
              <a:rPr lang="en-US" dirty="0" err="1"/>
              <a:t>noscript</a:t>
            </a:r>
            <a:endParaRPr lang="en-US" dirty="0"/>
          </a:p>
          <a:p>
            <a:pPr fontAlgn="base"/>
            <a:r>
              <a:rPr lang="en-US" dirty="0"/>
              <a:t>link </a:t>
            </a:r>
            <a:r>
              <a:rPr lang="en-US" dirty="0">
                <a:sym typeface="Wingdings" pitchFamily="2" charset="2"/>
              </a:rPr>
              <a:t> CSS</a:t>
            </a:r>
            <a:endParaRPr lang="en-US" dirty="0"/>
          </a:p>
          <a:p>
            <a:pPr fontAlgn="base"/>
            <a:r>
              <a:rPr lang="en-US" dirty="0"/>
              <a:t>style </a:t>
            </a:r>
            <a:r>
              <a:rPr lang="en-US" dirty="0">
                <a:sym typeface="Wingdings" pitchFamily="2" charset="2"/>
              </a:rPr>
              <a:t> CSS</a:t>
            </a:r>
            <a:endParaRPr lang="en-US" dirty="0"/>
          </a:p>
          <a:p>
            <a:pPr fontAlgn="base"/>
            <a:r>
              <a:rPr lang="en-US" b="1" dirty="0"/>
              <a:t>meta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FA44808-2913-2845-A8EC-091D2C33673E}"/>
              </a:ext>
            </a:extLst>
          </p:cNvPr>
          <p:cNvSpPr/>
          <p:nvPr/>
        </p:nvSpPr>
        <p:spPr>
          <a:xfrm>
            <a:off x="2712720" y="2743200"/>
            <a:ext cx="594360" cy="1554480"/>
          </a:xfrm>
          <a:prstGeom prst="rightBrac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F66A-08D6-DD46-BA65-44B91D39361E}"/>
              </a:ext>
            </a:extLst>
          </p:cNvPr>
          <p:cNvSpPr txBox="1"/>
          <p:nvPr/>
        </p:nvSpPr>
        <p:spPr>
          <a:xfrm>
            <a:off x="3535073" y="3289607"/>
            <a:ext cx="443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 will not talk about them today</a:t>
            </a:r>
          </a:p>
        </p:txBody>
      </p:sp>
    </p:spTree>
    <p:extLst>
      <p:ext uri="{BB962C8B-B14F-4D97-AF65-F5344CB8AC3E}">
        <p14:creationId xmlns:p14="http://schemas.microsoft.com/office/powerpoint/2010/main" val="340547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D8EA-D814-A74C-936E-EED07485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TAGS: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30E3-83FE-1549-B591-5AD8AF8A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294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determines the page title</a:t>
            </a:r>
          </a:p>
          <a:p>
            <a:r>
              <a:rPr lang="en-US" sz="2800" dirty="0"/>
              <a:t>It is displayed in the browser</a:t>
            </a:r>
          </a:p>
          <a:p>
            <a:r>
              <a:rPr lang="en-US" sz="2800" dirty="0"/>
              <a:t>one of the key factors for Search Engine Optimization (SEO)</a:t>
            </a:r>
          </a:p>
        </p:txBody>
      </p:sp>
    </p:spTree>
    <p:extLst>
      <p:ext uri="{BB962C8B-B14F-4D97-AF65-F5344CB8AC3E}">
        <p14:creationId xmlns:p14="http://schemas.microsoft.com/office/powerpoint/2010/main" val="5419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E794-5849-0145-B9E6-A9BA24F9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TAGS: 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5D90-04D7-4E49-92F9-6B2E9953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&lt;meta charset="utf-8"&gt; </a:t>
            </a:r>
            <a:r>
              <a:rPr lang="en-US" sz="2400" dirty="0">
                <a:sym typeface="Wingdings" pitchFamily="2" charset="2"/>
              </a:rPr>
              <a:t> It allows to indicate the page </a:t>
            </a:r>
            <a:r>
              <a:rPr lang="en-US" sz="2400" dirty="0"/>
              <a:t>character encoding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Most of the cases, we use UTF-8</a:t>
            </a:r>
          </a:p>
          <a:p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b="1" dirty="0">
                <a:sym typeface="Wingdings" pitchFamily="2" charset="2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http://www.fileformat.info/info/charset/UTF-8/index.htm</a:t>
            </a:r>
            <a:r>
              <a:rPr lang="en-US" sz="2400" dirty="0"/>
              <a:t> (Unicode Standard)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http://www.fileformat.info/info/charset/US-ASCII/list.htm</a:t>
            </a:r>
            <a:r>
              <a:rPr lang="en-US" sz="2400" dirty="0">
                <a:sym typeface="Wingdings" pitchFamily="2" charset="2"/>
              </a:rPr>
              <a:t> (</a:t>
            </a:r>
            <a:r>
              <a:rPr lang="en-US" sz="2400" dirty="0"/>
              <a:t>American Standard Code)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12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0B13-4337-CC49-AB21-8F9D7F56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8852-5C31-4D4E-9ED1-38807073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30" y="1913467"/>
            <a:ext cx="11185070" cy="4764919"/>
          </a:xfrm>
        </p:spPr>
        <p:txBody>
          <a:bodyPr>
            <a:normAutofit/>
          </a:bodyPr>
          <a:lstStyle/>
          <a:p>
            <a:r>
              <a:rPr lang="en-US" sz="2000" dirty="0"/>
              <a:t>abbreviation for  Hyper Text Markup Language</a:t>
            </a:r>
          </a:p>
          <a:p>
            <a:r>
              <a:rPr lang="en-US" sz="2000" b="1" dirty="0"/>
              <a:t>standard markup language for documents which are displayed in a web browser </a:t>
            </a:r>
          </a:p>
          <a:p>
            <a:r>
              <a:rPr lang="en-US" sz="2000" dirty="0"/>
              <a:t>officially born in 1993 </a:t>
            </a:r>
          </a:p>
          <a:p>
            <a:r>
              <a:rPr lang="en-US" sz="2000" dirty="0"/>
              <a:t>describes the structure of a </a:t>
            </a:r>
            <a:r>
              <a:rPr lang="en-US" sz="2000" b="1" u="sng" dirty="0"/>
              <a:t>web</a:t>
            </a:r>
            <a:r>
              <a:rPr lang="en-US" sz="2000" dirty="0"/>
              <a:t> page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</a:t>
            </a:r>
            <a:r>
              <a:rPr lang="en-US" sz="2000" dirty="0">
                <a:hlinkClick r:id="rId2"/>
              </a:rPr>
              <a:t>http://info.cern.ch/hypertext/WWW/TheProject.html</a:t>
            </a:r>
            <a:r>
              <a:rPr lang="en-US" sz="2000" dirty="0"/>
              <a:t> (first web page using HTML)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995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09B-4A1E-224D-9AE2-049A4FA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TAGS: BLOCK vs INLINE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AEA3-0E22-CC4E-ADBA-A3C09A31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6827"/>
            <a:ext cx="10131425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We can classify visual elements In two categories:</a:t>
            </a:r>
          </a:p>
          <a:p>
            <a:pPr fontAlgn="base"/>
            <a:r>
              <a:rPr lang="en-US" dirty="0"/>
              <a:t>block elements (p, div, heading elements, lists and list items, ...)</a:t>
            </a:r>
          </a:p>
          <a:p>
            <a:pPr fontAlgn="base"/>
            <a:r>
              <a:rPr lang="en-US" dirty="0"/>
              <a:t>inline elements (a, span, </a:t>
            </a:r>
            <a:r>
              <a:rPr lang="en-US" dirty="0" err="1"/>
              <a:t>img</a:t>
            </a:r>
            <a:r>
              <a:rPr lang="en-US" dirty="0"/>
              <a:t>, ...)</a:t>
            </a:r>
          </a:p>
          <a:p>
            <a:pPr marL="0" indent="0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b="1" dirty="0"/>
              <a:t>What is the difference?</a:t>
            </a:r>
          </a:p>
          <a:p>
            <a:pPr fontAlgn="base"/>
            <a:r>
              <a:rPr lang="en-US" dirty="0"/>
              <a:t>Block elements, when positioned in the page, do not allow other elements next to them. To the left, or to the right.</a:t>
            </a:r>
          </a:p>
          <a:p>
            <a:pPr fontAlgn="base"/>
            <a:r>
              <a:rPr lang="en-US" dirty="0"/>
              <a:t>Inline elements instead can sit next to other inline elements.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https://www.w3schools.com/html/html_blocks.asp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111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09B-4A1E-224D-9AE2-049A4FA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TAGS: Interaction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AEA3-0E22-CC4E-ADBA-A3C09A31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6827"/>
            <a:ext cx="10131425" cy="4609253"/>
          </a:xfrm>
        </p:spPr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dirty="0"/>
              <a:t> </a:t>
            </a:r>
          </a:p>
          <a:p>
            <a:r>
              <a:rPr lang="en-US" b="1" dirty="0"/>
              <a:t>span</a:t>
            </a:r>
            <a:r>
              <a:rPr lang="en-US" dirty="0"/>
              <a:t> </a:t>
            </a:r>
          </a:p>
          <a:p>
            <a:r>
              <a:rPr lang="en-US" b="1" dirty="0" err="1"/>
              <a:t>br</a:t>
            </a:r>
            <a:endParaRPr lang="en-US" b="1" dirty="0"/>
          </a:p>
          <a:p>
            <a:r>
              <a:rPr lang="en-US" b="1" dirty="0"/>
              <a:t>h1</a:t>
            </a:r>
            <a:r>
              <a:rPr lang="en-US" dirty="0"/>
              <a:t>, </a:t>
            </a:r>
            <a:r>
              <a:rPr lang="en-US" b="1" dirty="0"/>
              <a:t>h2</a:t>
            </a:r>
            <a:r>
              <a:rPr lang="en-US" dirty="0"/>
              <a:t>, </a:t>
            </a:r>
            <a:r>
              <a:rPr lang="en-US" b="1" dirty="0"/>
              <a:t>h3</a:t>
            </a:r>
            <a:r>
              <a:rPr lang="en-US" dirty="0"/>
              <a:t>, </a:t>
            </a:r>
            <a:r>
              <a:rPr lang="en-US" b="1" dirty="0"/>
              <a:t>h4</a:t>
            </a:r>
            <a:r>
              <a:rPr lang="en-US" dirty="0"/>
              <a:t>, </a:t>
            </a:r>
            <a:r>
              <a:rPr lang="en-US" b="1" dirty="0"/>
              <a:t>h5</a:t>
            </a:r>
            <a:r>
              <a:rPr lang="en-US" dirty="0"/>
              <a:t>, </a:t>
            </a:r>
            <a:r>
              <a:rPr lang="en-US" b="1" dirty="0"/>
              <a:t>h6</a:t>
            </a:r>
          </a:p>
          <a:p>
            <a:r>
              <a:rPr lang="en-US" b="1" dirty="0"/>
              <a:t>strong</a:t>
            </a:r>
            <a:r>
              <a:rPr lang="en-US" dirty="0"/>
              <a:t> </a:t>
            </a:r>
          </a:p>
          <a:p>
            <a:r>
              <a:rPr lang="en-US" b="1" dirty="0" err="1"/>
              <a:t>em</a:t>
            </a:r>
            <a:endParaRPr lang="en-US" b="1" dirty="0"/>
          </a:p>
          <a:p>
            <a:r>
              <a:rPr lang="en-US" b="1" dirty="0"/>
              <a:t>blockquote</a:t>
            </a:r>
            <a:r>
              <a:rPr lang="en-US" dirty="0"/>
              <a:t> </a:t>
            </a:r>
          </a:p>
          <a:p>
            <a:r>
              <a:rPr lang="en-US" b="1" dirty="0" err="1"/>
              <a:t>hr</a:t>
            </a:r>
            <a:endParaRPr lang="en-US" b="1" dirty="0"/>
          </a:p>
          <a:p>
            <a:r>
              <a:rPr lang="en-US" b="1" dirty="0"/>
              <a:t>Code</a:t>
            </a:r>
          </a:p>
          <a:p>
            <a:r>
              <a:rPr lang="en-US" b="1" dirty="0" err="1"/>
              <a:t>ul</a:t>
            </a:r>
            <a:r>
              <a:rPr lang="en-US" b="1" dirty="0"/>
              <a:t>, </a:t>
            </a:r>
            <a:r>
              <a:rPr lang="en-US" b="1" dirty="0" err="1"/>
              <a:t>ol</a:t>
            </a:r>
            <a:r>
              <a:rPr lang="en-US" b="1" dirty="0"/>
              <a:t>, li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C5CE3-E909-8D44-869A-F6E6FC574415}"/>
              </a:ext>
            </a:extLst>
          </p:cNvPr>
          <p:cNvSpPr txBox="1"/>
          <p:nvPr/>
        </p:nvSpPr>
        <p:spPr>
          <a:xfrm>
            <a:off x="6370320" y="2902373"/>
            <a:ext cx="541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https://www.w3schools.com/html/html_formatting.asp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D2B00-E20F-4142-8351-A26FCCA229C3}"/>
              </a:ext>
            </a:extLst>
          </p:cNvPr>
          <p:cNvSpPr txBox="1"/>
          <p:nvPr/>
        </p:nvSpPr>
        <p:spPr>
          <a:xfrm>
            <a:off x="6370320" y="2512906"/>
            <a:ext cx="546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https://www.w3schools.com/html/html_paragraphs.asp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DC942-6CEC-1649-BACA-28318CEAF617}"/>
              </a:ext>
            </a:extLst>
          </p:cNvPr>
          <p:cNvSpPr txBox="1"/>
          <p:nvPr/>
        </p:nvSpPr>
        <p:spPr>
          <a:xfrm>
            <a:off x="6370320" y="3329277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https://www.w3schools.com/html/html_headings.asp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60B17-221B-E94A-8A95-666B907947FF}"/>
              </a:ext>
            </a:extLst>
          </p:cNvPr>
          <p:cNvSpPr txBox="1"/>
          <p:nvPr/>
        </p:nvSpPr>
        <p:spPr>
          <a:xfrm>
            <a:off x="6370320" y="2120054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618E6-8E1B-C341-87D6-D70077F40C8E}"/>
              </a:ext>
            </a:extLst>
          </p:cNvPr>
          <p:cNvSpPr txBox="1"/>
          <p:nvPr/>
        </p:nvSpPr>
        <p:spPr>
          <a:xfrm>
            <a:off x="6370320" y="3698609"/>
            <a:ext cx="477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https://www.w3schools.com/html/html_lists.asp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4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09B-4A1E-224D-9AE2-049A4FA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TAGS: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AEA3-0E22-CC4E-ADBA-A3C09A31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6827"/>
            <a:ext cx="10131425" cy="3649133"/>
          </a:xfrm>
        </p:spPr>
        <p:txBody>
          <a:bodyPr>
            <a:normAutofit/>
          </a:bodyPr>
          <a:lstStyle/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="https://</a:t>
            </a:r>
            <a:r>
              <a:rPr lang="en-US" b="1" dirty="0" err="1"/>
              <a:t>flaviocopes.com</a:t>
            </a:r>
            <a:r>
              <a:rPr lang="en-US" b="1" dirty="0"/>
              <a:t>"&gt;click here&lt;/a&gt; </a:t>
            </a:r>
            <a:r>
              <a:rPr lang="en-US" dirty="0"/>
              <a:t>External links</a:t>
            </a:r>
          </a:p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="/test"&gt;click here&lt;/a&gt;  </a:t>
            </a:r>
            <a:r>
              <a:rPr lang="en-US" dirty="0"/>
              <a:t>Local links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Examples: </a:t>
            </a:r>
            <a:r>
              <a:rPr lang="en-US" dirty="0">
                <a:hlinkClick r:id="rId2"/>
              </a:rPr>
              <a:t>https://www.w3schools.com/html/html_links.asp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8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3D12-9842-984F-BE96-F1A234E2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TAGS: CONTAINER TAGS AND PAGE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79CB-EE63-0142-A5C7-A28C642F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Containers</a:t>
            </a:r>
          </a:p>
          <a:p>
            <a:pPr fontAlgn="base"/>
            <a:r>
              <a:rPr lang="en-US" b="1" dirty="0"/>
              <a:t>div</a:t>
            </a:r>
            <a:r>
              <a:rPr lang="en-US" dirty="0"/>
              <a:t> is the generic container element</a:t>
            </a:r>
          </a:p>
          <a:p>
            <a:pPr fontAlgn="base"/>
            <a:r>
              <a:rPr lang="en-US" b="1" dirty="0"/>
              <a:t>article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https://www.w3schools.com/tags/tag_article.asp</a:t>
            </a:r>
            <a:endParaRPr lang="en-US" dirty="0"/>
          </a:p>
          <a:p>
            <a:pPr fontAlgn="base"/>
            <a:r>
              <a:rPr lang="en-US" b="1" dirty="0"/>
              <a:t>section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https://www.w3schools.com/tags/tag_section.asp</a:t>
            </a:r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Page structure</a:t>
            </a:r>
          </a:p>
          <a:p>
            <a:pPr fontAlgn="base"/>
            <a:r>
              <a:rPr lang="en-US" b="1" dirty="0" err="1"/>
              <a:t>nav</a:t>
            </a:r>
            <a:endParaRPr lang="en-US" b="1" dirty="0"/>
          </a:p>
          <a:p>
            <a:pPr fontAlgn="base"/>
            <a:r>
              <a:rPr lang="en-US" b="1" dirty="0"/>
              <a:t>aside</a:t>
            </a:r>
          </a:p>
          <a:p>
            <a:pPr fontAlgn="base"/>
            <a:r>
              <a:rPr lang="en-US" b="1" dirty="0"/>
              <a:t>header</a:t>
            </a:r>
          </a:p>
          <a:p>
            <a:pPr fontAlgn="base"/>
            <a:r>
              <a:rPr lang="en-US" b="1" dirty="0"/>
              <a:t>main</a:t>
            </a:r>
          </a:p>
          <a:p>
            <a:pPr fontAlgn="base"/>
            <a:r>
              <a:rPr lang="en-US" b="1" dirty="0"/>
              <a:t>footer</a:t>
            </a:r>
          </a:p>
          <a:p>
            <a:pPr fontAlgn="base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6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7C8-2E2F-4043-8CC0-315A8E48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TAGS: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CB02-D756-B944-B857-30DC3B59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https://www.w3schools.com/html/html_forms.asp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06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69EF-AF4F-EF41-A27E-33080BF6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TAGS: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F57B-17F0-4D41-9E40-7383C6FB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 err="1"/>
              <a:t>tr</a:t>
            </a:r>
            <a:endParaRPr lang="en-US" dirty="0"/>
          </a:p>
          <a:p>
            <a:r>
              <a:rPr lang="en-US" dirty="0"/>
              <a:t>td</a:t>
            </a:r>
          </a:p>
          <a:p>
            <a:r>
              <a:rPr lang="en-US" dirty="0" err="1"/>
              <a:t>th</a:t>
            </a:r>
            <a:endParaRPr lang="en-US" dirty="0"/>
          </a:p>
          <a:p>
            <a:r>
              <a:rPr lang="en-US" dirty="0" err="1"/>
              <a:t>thead</a:t>
            </a:r>
            <a:endParaRPr lang="en-US" dirty="0"/>
          </a:p>
          <a:p>
            <a:r>
              <a:rPr lang="en-US" dirty="0" err="1"/>
              <a:t>tbody</a:t>
            </a:r>
            <a:endParaRPr lang="en-US" dirty="0"/>
          </a:p>
          <a:p>
            <a:r>
              <a:rPr lang="en-US" dirty="0" err="1"/>
              <a:t>tfoot</a:t>
            </a:r>
            <a:endParaRPr lang="en-US" dirty="0"/>
          </a:p>
          <a:p>
            <a:r>
              <a:rPr lang="en-US" dirty="0"/>
              <a:t>caption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8F74E-5F6C-7B47-A6CA-59DF07E81A03}"/>
              </a:ext>
            </a:extLst>
          </p:cNvPr>
          <p:cNvSpPr txBox="1"/>
          <p:nvPr/>
        </p:nvSpPr>
        <p:spPr>
          <a:xfrm>
            <a:off x="3108960" y="3781967"/>
            <a:ext cx="498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https://www.w3schools.com/html/html_tables.asp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38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503C-A93E-8149-B333-4484F604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TAGS: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C224-FCD2-4040-8145-BAE0D9F5FFC2}"/>
              </a:ext>
            </a:extLst>
          </p:cNvPr>
          <p:cNvSpPr txBox="1"/>
          <p:nvPr/>
        </p:nvSpPr>
        <p:spPr>
          <a:xfrm>
            <a:off x="2255519" y="6150339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https://www.w3schools.com/html/html_images.asp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BE7C-AC25-0B46-9B7E-702C71F8FA9F}"/>
              </a:ext>
            </a:extLst>
          </p:cNvPr>
          <p:cNvSpPr txBox="1"/>
          <p:nvPr/>
        </p:nvSpPr>
        <p:spPr>
          <a:xfrm>
            <a:off x="1075004" y="2393556"/>
            <a:ext cx="23610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image.png</a:t>
            </a:r>
            <a:r>
              <a:rPr lang="en-US" dirty="0"/>
              <a:t>"&gt;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92EB9-507E-A149-A063-8891257B5889}"/>
              </a:ext>
            </a:extLst>
          </p:cNvPr>
          <p:cNvSpPr txBox="1"/>
          <p:nvPr/>
        </p:nvSpPr>
        <p:spPr>
          <a:xfrm>
            <a:off x="1075004" y="3090577"/>
            <a:ext cx="42320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&lt;figure&gt; 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dog.png</a:t>
            </a:r>
            <a:r>
              <a:rPr lang="en-US" dirty="0"/>
              <a:t>" alt="A nice dog"&gt; </a:t>
            </a:r>
          </a:p>
          <a:p>
            <a:r>
              <a:rPr lang="en-US" dirty="0"/>
              <a:t>	&lt;</a:t>
            </a:r>
            <a:r>
              <a:rPr lang="en-US" dirty="0" err="1"/>
              <a:t>figcaption</a:t>
            </a:r>
            <a:r>
              <a:rPr lang="en-US" dirty="0"/>
              <a:t>&gt;A nice dog&lt;/</a:t>
            </a:r>
            <a:r>
              <a:rPr lang="en-US" dirty="0" err="1"/>
              <a:t>figcaption</a:t>
            </a:r>
            <a:r>
              <a:rPr lang="en-US" dirty="0"/>
              <a:t>&gt; </a:t>
            </a:r>
          </a:p>
          <a:p>
            <a:r>
              <a:rPr lang="en-US" dirty="0"/>
              <a:t>&lt;/figure&gt;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E3EAE-FC78-D443-A85A-C56C97C2F252}"/>
              </a:ext>
            </a:extLst>
          </p:cNvPr>
          <p:cNvSpPr txBox="1"/>
          <p:nvPr/>
        </p:nvSpPr>
        <p:spPr>
          <a:xfrm>
            <a:off x="1075004" y="4712791"/>
            <a:ext cx="55503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&lt;picture&gt; </a:t>
            </a:r>
          </a:p>
          <a:p>
            <a:r>
              <a:rPr lang="en-US" dirty="0"/>
              <a:t>	&lt;source type="image/</a:t>
            </a:r>
            <a:r>
              <a:rPr lang="en-US" dirty="0" err="1"/>
              <a:t>webp</a:t>
            </a:r>
            <a:r>
              <a:rPr lang="en-US" dirty="0"/>
              <a:t>" </a:t>
            </a:r>
            <a:r>
              <a:rPr lang="en-US" dirty="0" err="1"/>
              <a:t>srcset</a:t>
            </a:r>
            <a:r>
              <a:rPr lang="en-US" dirty="0"/>
              <a:t>="</a:t>
            </a:r>
            <a:r>
              <a:rPr lang="en-US" dirty="0" err="1"/>
              <a:t>image.webp</a:t>
            </a:r>
            <a:r>
              <a:rPr lang="en-US" dirty="0"/>
              <a:t>"&gt; 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image.jpg</a:t>
            </a:r>
            <a:r>
              <a:rPr lang="en-US" dirty="0"/>
              <a:t>" alt="An image"&gt; </a:t>
            </a:r>
          </a:p>
          <a:p>
            <a:r>
              <a:rPr lang="en-US" dirty="0"/>
              <a:t>&lt;/picture&gt;</a:t>
            </a:r>
          </a:p>
        </p:txBody>
      </p:sp>
    </p:spTree>
    <p:extLst>
      <p:ext uri="{BB962C8B-B14F-4D97-AF65-F5344CB8AC3E}">
        <p14:creationId xmlns:p14="http://schemas.microsoft.com/office/powerpoint/2010/main" val="3647363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0ECB-3220-DF47-BE6D-339C2354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FD49-E406-9D49-A42B-F384A5E563FC}"/>
              </a:ext>
            </a:extLst>
          </p:cNvPr>
          <p:cNvSpPr txBox="1"/>
          <p:nvPr/>
        </p:nvSpPr>
        <p:spPr>
          <a:xfrm>
            <a:off x="3704615" y="2606040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 your portfolio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1A952-7DE2-944C-BD4D-CA3A7BB5DBB9}"/>
              </a:ext>
            </a:extLst>
          </p:cNvPr>
          <p:cNvSpPr txBox="1"/>
          <p:nvPr/>
        </p:nvSpPr>
        <p:spPr>
          <a:xfrm>
            <a:off x="4922520" y="341376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EBC8A-FABB-B446-8AC7-FD957BFD2F1B}"/>
              </a:ext>
            </a:extLst>
          </p:cNvPr>
          <p:cNvSpPr txBox="1"/>
          <p:nvPr/>
        </p:nvSpPr>
        <p:spPr>
          <a:xfrm>
            <a:off x="3716869" y="4129147"/>
            <a:ext cx="287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 a tribute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A3A57-F63C-3B4B-8A6C-A79E10A34E18}"/>
              </a:ext>
            </a:extLst>
          </p:cNvPr>
          <p:cNvSpPr txBox="1"/>
          <p:nvPr/>
        </p:nvSpPr>
        <p:spPr>
          <a:xfrm>
            <a:off x="2511892" y="5338540"/>
            <a:ext cx="574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WITH ONLY HTML</a:t>
            </a:r>
          </a:p>
        </p:txBody>
      </p:sp>
    </p:spTree>
    <p:extLst>
      <p:ext uri="{BB962C8B-B14F-4D97-AF65-F5344CB8AC3E}">
        <p14:creationId xmlns:p14="http://schemas.microsoft.com/office/powerpoint/2010/main" val="2936102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15A6-DAA8-024E-8136-DE720F39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1871-B507-814D-9590-FC601FA7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https://www.w3schools.com/html/</a:t>
            </a:r>
            <a:r>
              <a:rPr lang="en-US" dirty="0" err="1"/>
              <a:t>default.asp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www.freecodecamp.org</a:t>
            </a:r>
            <a:r>
              <a:rPr lang="en-US" dirty="0"/>
              <a:t>/news/the-html-handbook/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Lourenco.steve@outlook.com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0B13-4337-CC49-AB21-8F9D7F56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DEFINING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8852-5C31-4D4E-9ED1-38807073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W3C (World Wide Web Consortium) was in charge of creating the HTML Standard</a:t>
            </a:r>
          </a:p>
          <a:p>
            <a:r>
              <a:rPr lang="en-US" sz="2000" dirty="0"/>
              <a:t>The control informally moved to the group WHATWG (Web Hypertext Application Technology Working Group)</a:t>
            </a:r>
          </a:p>
          <a:p>
            <a:endParaRPr lang="en-US" sz="2000" dirty="0"/>
          </a:p>
          <a:p>
            <a:r>
              <a:rPr lang="en-US" sz="2000" dirty="0"/>
              <a:t>The control changed because of XHTML</a:t>
            </a:r>
          </a:p>
        </p:txBody>
      </p:sp>
    </p:spTree>
    <p:extLst>
      <p:ext uri="{BB962C8B-B14F-4D97-AF65-F5344CB8AC3E}">
        <p14:creationId xmlns:p14="http://schemas.microsoft.com/office/powerpoint/2010/main" val="7965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FE2B-4288-A742-8535-44E329AF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7BEE-46BF-C941-8D80-44421AD1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0200"/>
            <a:ext cx="10131425" cy="5012871"/>
          </a:xfrm>
        </p:spPr>
        <p:txBody>
          <a:bodyPr/>
          <a:lstStyle/>
          <a:p>
            <a:r>
              <a:rPr lang="en-US" dirty="0"/>
              <a:t>HTML version 1 (</a:t>
            </a:r>
            <a:r>
              <a:rPr lang="en-US" b="1" dirty="0"/>
              <a:t>1993</a:t>
            </a:r>
            <a:r>
              <a:rPr lang="en-US" dirty="0"/>
              <a:t>)</a:t>
            </a:r>
          </a:p>
          <a:p>
            <a:r>
              <a:rPr lang="en-US" dirty="0"/>
              <a:t>HTML version 2 (</a:t>
            </a:r>
            <a:r>
              <a:rPr lang="en-US" b="1" dirty="0"/>
              <a:t>1995</a:t>
            </a:r>
            <a:r>
              <a:rPr lang="en-US" dirty="0"/>
              <a:t>)</a:t>
            </a:r>
          </a:p>
          <a:p>
            <a:r>
              <a:rPr lang="en-US" dirty="0"/>
              <a:t>HTML version 3 and 4 (</a:t>
            </a:r>
            <a:r>
              <a:rPr lang="en-US" b="1" dirty="0"/>
              <a:t>1997</a:t>
            </a:r>
            <a:r>
              <a:rPr lang="en-US" dirty="0"/>
              <a:t>)</a:t>
            </a:r>
          </a:p>
          <a:p>
            <a:r>
              <a:rPr lang="en-US" dirty="0"/>
              <a:t>XML 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anguage)  version 1 (</a:t>
            </a:r>
            <a:r>
              <a:rPr lang="en-US" b="1" dirty="0"/>
              <a:t>1998</a:t>
            </a:r>
            <a:r>
              <a:rPr lang="en-US" dirty="0"/>
              <a:t>) </a:t>
            </a:r>
          </a:p>
          <a:p>
            <a:r>
              <a:rPr lang="en-US" dirty="0"/>
              <a:t>XHTML(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anguage) version 1 (</a:t>
            </a:r>
            <a:r>
              <a:rPr lang="en-US" b="1" dirty="0"/>
              <a:t>2000</a:t>
            </a:r>
            <a:r>
              <a:rPr lang="en-US" dirty="0"/>
              <a:t>)</a:t>
            </a:r>
          </a:p>
          <a:p>
            <a:r>
              <a:rPr lang="en-US" dirty="0"/>
              <a:t>HTML5 (</a:t>
            </a:r>
            <a:r>
              <a:rPr lang="en-US" b="1" dirty="0"/>
              <a:t>2014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90925-812E-9D45-8C27-24972D4D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6" y="2978603"/>
            <a:ext cx="25400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C64A6-872B-E44B-AED6-C1797FC17E77}"/>
              </a:ext>
            </a:extLst>
          </p:cNvPr>
          <p:cNvSpPr txBox="1"/>
          <p:nvPr/>
        </p:nvSpPr>
        <p:spPr>
          <a:xfrm>
            <a:off x="7689449" y="1562842"/>
            <a:ext cx="371555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28 May 2019:</a:t>
            </a:r>
            <a:br>
              <a:rPr lang="en-US" b="1" dirty="0"/>
            </a:br>
            <a:r>
              <a:rPr lang="en-US" dirty="0"/>
              <a:t>W3C declared that the “true” HTML version was from </a:t>
            </a:r>
            <a:r>
              <a:rPr lang="en-US" b="1" dirty="0"/>
              <a:t>WHATWG.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C4CF-5EC9-A141-ACFB-F44C4A29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html served to the browsers?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2DD7B-1372-B547-A9FC-3D8F37E2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90042"/>
            <a:ext cx="7288959" cy="25309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7E3C0-0160-4E47-95B2-F58ED7E46718}"/>
              </a:ext>
            </a:extLst>
          </p:cNvPr>
          <p:cNvSpPr txBox="1"/>
          <p:nvPr/>
        </p:nvSpPr>
        <p:spPr>
          <a:xfrm>
            <a:off x="990600" y="4516547"/>
            <a:ext cx="111889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Generated by a server-side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Generated with </a:t>
            </a:r>
            <a:r>
              <a:rPr lang="en-US" sz="2000" dirty="0" err="1"/>
              <a:t>Javascript</a:t>
            </a:r>
            <a:r>
              <a:rPr lang="en-US" sz="2000" dirty="0"/>
              <a:t> (client-side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Save HTML in a file and serve it with help of a Web server</a:t>
            </a:r>
            <a:endParaRPr lang="en-US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60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C4CF-5EC9-A141-ACFB-F44C4A29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html served to the browsers?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2DD7B-1372-B547-A9FC-3D8F37E2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320"/>
          <a:stretch/>
        </p:blipFill>
        <p:spPr>
          <a:xfrm>
            <a:off x="990600" y="1790042"/>
            <a:ext cx="4495799" cy="2530948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784BA4-7575-1D43-98B2-D75F0ACB6341}"/>
              </a:ext>
            </a:extLst>
          </p:cNvPr>
          <p:cNvSpPr/>
          <p:nvPr/>
        </p:nvSpPr>
        <p:spPr>
          <a:xfrm>
            <a:off x="3639671" y="1790042"/>
            <a:ext cx="1624479" cy="2405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2F899C-CADE-3948-A46B-E7FC4FB7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22" y="2129155"/>
            <a:ext cx="2068977" cy="1727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EAC08A-918C-9C4A-9411-CB621454EDE8}"/>
              </a:ext>
            </a:extLst>
          </p:cNvPr>
          <p:cNvSpPr txBox="1"/>
          <p:nvPr/>
        </p:nvSpPr>
        <p:spPr>
          <a:xfrm>
            <a:off x="1439769" y="4617945"/>
            <a:ext cx="60242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itchFamily="2" charset="2"/>
              </a:rPr>
              <a:t>Today, we are going to store HTML in a file and ask the browser to load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6B21-9D6F-9F41-BC80-F7BA4D3A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851C-B717-B544-8D22-277458E6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need an application: </a:t>
            </a:r>
          </a:p>
          <a:p>
            <a:r>
              <a:rPr lang="en-US" sz="2000" dirty="0"/>
              <a:t>to code</a:t>
            </a:r>
          </a:p>
          <a:p>
            <a:r>
              <a:rPr lang="en-US" sz="2000" dirty="0"/>
              <a:t>to help us find the problems with the different syntaxes </a:t>
            </a:r>
          </a:p>
          <a:p>
            <a:r>
              <a:rPr lang="en-US" sz="2000" dirty="0"/>
              <a:t>to simplify our life.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hlinkClick r:id="rId2"/>
              </a:rPr>
              <a:t>https://code.visualstudio.com/</a:t>
            </a:r>
            <a:r>
              <a:rPr lang="en-US" sz="2000" dirty="0"/>
              <a:t> (Compatible with Windows, Mac and Linux)</a:t>
            </a:r>
          </a:p>
        </p:txBody>
      </p:sp>
    </p:spTree>
    <p:extLst>
      <p:ext uri="{BB962C8B-B14F-4D97-AF65-F5344CB8AC3E}">
        <p14:creationId xmlns:p14="http://schemas.microsoft.com/office/powerpoint/2010/main" val="117910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2E10-F70C-F84C-A127-D259E440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THE RESULT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1440-2BE3-244D-B8F3-3469B9C1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9153"/>
            <a:ext cx="10269070" cy="4948518"/>
          </a:xfrm>
        </p:spPr>
        <p:txBody>
          <a:bodyPr>
            <a:normAutofit/>
          </a:bodyPr>
          <a:lstStyle/>
          <a:p>
            <a:r>
              <a:rPr lang="en-US" sz="2000" dirty="0"/>
              <a:t>We need to visualize the result of our coding.</a:t>
            </a:r>
          </a:p>
          <a:p>
            <a:r>
              <a:rPr lang="en-US" sz="2000" dirty="0"/>
              <a:t>If we want to code and have fun, we only need one browser </a:t>
            </a:r>
          </a:p>
          <a:p>
            <a:r>
              <a:rPr lang="en-US" sz="2000" dirty="0"/>
              <a:t>If we want to code, have FUN and make it visible to the world, we need all browsers available online and all versions</a:t>
            </a:r>
          </a:p>
          <a:p>
            <a:r>
              <a:rPr lang="en-US" sz="2000" b="1" dirty="0"/>
              <a:t>Problem</a:t>
            </a:r>
            <a:r>
              <a:rPr lang="en-US" sz="2000" dirty="0"/>
              <a:t>: The users visit a web site and they don't use the same browser with the same version.</a:t>
            </a:r>
          </a:p>
          <a:p>
            <a:r>
              <a:rPr lang="en-US" sz="2000" dirty="0">
                <a:hlinkClick r:id="rId2"/>
              </a:rPr>
              <a:t>https://en.wikipedia.org/wiki/List_of_web_browsers</a:t>
            </a:r>
            <a:endParaRPr lang="en-US" sz="2000" dirty="0"/>
          </a:p>
          <a:p>
            <a:r>
              <a:rPr lang="en-US" sz="2000" dirty="0"/>
              <a:t>Is it worth it to adapt web site to each web browser? </a:t>
            </a:r>
          </a:p>
          <a:p>
            <a:r>
              <a:rPr lang="en-US" sz="2000" dirty="0"/>
              <a:t>You lose too much </a:t>
            </a:r>
            <a:r>
              <a:rPr lang="en-US" sz="2000" strike="sngStrike" dirty="0"/>
              <a:t>time</a:t>
            </a:r>
            <a:r>
              <a:rPr lang="en-US" sz="2000" dirty="0"/>
              <a:t> </a:t>
            </a:r>
            <a:r>
              <a:rPr lang="en-US" sz="2000" b="1" dirty="0"/>
              <a:t>money</a:t>
            </a:r>
            <a:r>
              <a:rPr lang="en-US" sz="2000" dirty="0"/>
              <a:t>, it starts to be unproductive!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11D1D-3BDB-F343-9F35-EA2777B08F7D}"/>
              </a:ext>
            </a:extLst>
          </p:cNvPr>
          <p:cNvSpPr txBox="1"/>
          <p:nvPr/>
        </p:nvSpPr>
        <p:spPr>
          <a:xfrm>
            <a:off x="6508377" y="4912658"/>
            <a:ext cx="139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3506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6B03-7929-0543-8966-5FB06A04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THE RESULT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AFF1-EC78-334A-8A08-390C7ED9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We normally try to make it compatible with the Firefox, Chrome and Safari browsers.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Minimal requirements (one of this browsers):</a:t>
            </a:r>
          </a:p>
          <a:p>
            <a:r>
              <a:rPr lang="en-US" sz="2000" dirty="0"/>
              <a:t>Mozilla Firefox (verify if it is updated to the most recent version)</a:t>
            </a:r>
          </a:p>
          <a:p>
            <a:r>
              <a:rPr lang="en-US" sz="2000" dirty="0"/>
              <a:t>Google Chrome (verify if it is updated to the most recent version)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We have now an editor application and a browser application installed.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7636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1100</Words>
  <Application>Microsoft Macintosh PowerPoint</Application>
  <PresentationFormat>Widescreen</PresentationFormat>
  <Paragraphs>201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Celestial</vt:lpstr>
      <vt:lpstr>HTML</vt:lpstr>
      <vt:lpstr>What is HTML?</vt:lpstr>
      <vt:lpstr>Who IS DEFINING HTML?</vt:lpstr>
      <vt:lpstr>HTML VERSIONs</vt:lpstr>
      <vt:lpstr>How is html served to the browsers?</vt:lpstr>
      <vt:lpstr>How is html served to the browsers?</vt:lpstr>
      <vt:lpstr>HOW TO START CODING?</vt:lpstr>
      <vt:lpstr>HOW TO SEE THE RESULT ?</vt:lpstr>
      <vt:lpstr>HOW TO SEE THE RESULT ?</vt:lpstr>
      <vt:lpstr>HTML standard page structure</vt:lpstr>
      <vt:lpstr>HTML standard page structure</vt:lpstr>
      <vt:lpstr>HTML standard page structure</vt:lpstr>
      <vt:lpstr>TAGS, ELEMENTS AND ATTRIBUTES</vt:lpstr>
      <vt:lpstr>ID and Class attribute</vt:lpstr>
      <vt:lpstr>HTML NORMS</vt:lpstr>
      <vt:lpstr>HTML NORMS</vt:lpstr>
      <vt:lpstr>HEAD TAGS</vt:lpstr>
      <vt:lpstr>HEAD TAGS: Title</vt:lpstr>
      <vt:lpstr>HEAD TAGS: Meta</vt:lpstr>
      <vt:lpstr>BODY TAGS: BLOCK vs INLINE element</vt:lpstr>
      <vt:lpstr>BODY TAGS: Interaction with text</vt:lpstr>
      <vt:lpstr>BODY TAGS: Links</vt:lpstr>
      <vt:lpstr>BODY TAGS: CONTAINER TAGS AND PAGE STRUCTURE</vt:lpstr>
      <vt:lpstr>BODY TAGS: FORMS</vt:lpstr>
      <vt:lpstr>BODY TAGS: Tables</vt:lpstr>
      <vt:lpstr>BODY TAGS: Images</vt:lpstr>
      <vt:lpstr>PROJECT </vt:lpstr>
      <vt:lpstr>Sources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Lourenco</dc:creator>
  <cp:lastModifiedBy/>
  <cp:revision>1</cp:revision>
  <dcterms:created xsi:type="dcterms:W3CDTF">2019-11-08T13:37:23Z</dcterms:created>
  <dcterms:modified xsi:type="dcterms:W3CDTF">2019-11-09T07:26:55Z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