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56" r:id="rId5"/>
    <p:sldId id="270" r:id="rId6"/>
    <p:sldId id="271" r:id="rId7"/>
    <p:sldId id="257" r:id="rId8"/>
    <p:sldId id="272" r:id="rId9"/>
    <p:sldId id="273" r:id="rId10"/>
    <p:sldId id="274" r:id="rId11"/>
    <p:sldId id="275" r:id="rId12"/>
    <p:sldId id="276" r:id="rId13"/>
    <p:sldId id="277" r:id="rId14"/>
    <p:sldId id="278" r:id="rId15"/>
    <p:sldId id="279" r:id="rId16"/>
    <p:sldId id="280" r:id="rId17"/>
    <p:sldId id="281" r:id="rId18"/>
    <p:sldId id="282" r:id="rId19"/>
    <p:sldId id="284" r:id="rId20"/>
    <p:sldId id="285" r:id="rId21"/>
    <p:sldId id="286" r:id="rId22"/>
    <p:sldId id="283" r:id="rId23"/>
    <p:sldId id="268" r:id="rId24"/>
    <p:sldId id="288" r:id="rId25"/>
    <p:sldId id="287" r:id="rId26"/>
    <p:sldId id="289" r:id="rId27"/>
    <p:sldId id="290" r:id="rId28"/>
    <p:sldId id="291" r:id="rId29"/>
    <p:sldId id="292" r:id="rId30"/>
    <p:sldId id="293" r:id="rId31"/>
    <p:sldId id="294" r:id="rId32"/>
    <p:sldId id="295"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Sunday Service</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12/10/2023</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4376057"/>
          </a:xfrm>
        </p:spPr>
        <p:txBody>
          <a:bodyPr>
            <a:normAutofit/>
          </a:bodyPr>
          <a:lstStyle/>
          <a:p>
            <a:r>
              <a:rPr lang="en-US" dirty="0" smtClean="0"/>
              <a:t>It is important to note that </a:t>
            </a:r>
            <a:r>
              <a:rPr lang="en-US" dirty="0" err="1"/>
              <a:t>M</a:t>
            </a:r>
            <a:r>
              <a:rPr lang="en-US" dirty="0" err="1" smtClean="0"/>
              <a:t>erneptah</a:t>
            </a:r>
            <a:r>
              <a:rPr lang="en-US" dirty="0" smtClean="0"/>
              <a:t> stele identifies Israel as a people and not as a Land, City or Kingdom</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03166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4376057"/>
          </a:xfrm>
        </p:spPr>
        <p:txBody>
          <a:bodyPr>
            <a:normAutofit fontScale="90000"/>
          </a:bodyPr>
          <a:lstStyle/>
          <a:p>
            <a:r>
              <a:rPr lang="en-US" dirty="0" smtClean="0"/>
              <a:t>For Several Years/Centuries the Land of Modern Israel was conquered and ruled by various groups/empires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44394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idx="1"/>
          </p:nvPr>
        </p:nvSpPr>
        <p:spPr/>
        <p:txBody>
          <a:bodyPr>
            <a:normAutofit/>
          </a:bodyPr>
          <a:lstStyle/>
          <a:p>
            <a:r>
              <a:rPr lang="en-US" sz="4000" dirty="0" smtClean="0"/>
              <a:t>587 BCE Babylonian</a:t>
            </a:r>
            <a:endParaRPr lang="en-US" sz="4000" dirty="0"/>
          </a:p>
        </p:txBody>
      </p:sp>
      <p:sp>
        <p:nvSpPr>
          <p:cNvPr id="5" name="Text Placeholder 4"/>
          <p:cNvSpPr>
            <a:spLocks noGrp="1"/>
          </p:cNvSpPr>
          <p:nvPr>
            <p:ph type="body" sz="quarter" idx="3"/>
          </p:nvPr>
        </p:nvSpPr>
        <p:spPr/>
        <p:txBody>
          <a:bodyPr>
            <a:normAutofit/>
          </a:bodyPr>
          <a:lstStyle/>
          <a:p>
            <a:r>
              <a:rPr lang="en-US" sz="4000" dirty="0" smtClean="0"/>
              <a:t>538-333 BCE</a:t>
            </a:r>
            <a:endParaRPr lang="en-US" sz="4000" dirty="0"/>
          </a:p>
        </p:txBody>
      </p:sp>
      <p:sp>
        <p:nvSpPr>
          <p:cNvPr id="6" name="Content Placeholder 5"/>
          <p:cNvSpPr>
            <a:spLocks noGrp="1"/>
          </p:cNvSpPr>
          <p:nvPr>
            <p:ph sz="half" idx="2"/>
          </p:nvPr>
        </p:nvSpPr>
        <p:spPr/>
        <p:txBody>
          <a:bodyPr>
            <a:normAutofit/>
          </a:bodyPr>
          <a:lstStyle/>
          <a:p>
            <a:r>
              <a:rPr lang="en-US" sz="4400" dirty="0" smtClean="0"/>
              <a:t>Destruction of the First Temple</a:t>
            </a:r>
            <a:endParaRPr lang="en-US" sz="4400" dirty="0"/>
          </a:p>
        </p:txBody>
      </p:sp>
      <p:sp>
        <p:nvSpPr>
          <p:cNvPr id="7" name="Content Placeholder 6"/>
          <p:cNvSpPr>
            <a:spLocks noGrp="1"/>
          </p:cNvSpPr>
          <p:nvPr>
            <p:ph sz="quarter" idx="4"/>
          </p:nvPr>
        </p:nvSpPr>
        <p:spPr/>
        <p:txBody>
          <a:bodyPr>
            <a:normAutofit/>
          </a:bodyPr>
          <a:lstStyle/>
          <a:p>
            <a:r>
              <a:rPr lang="en-US" sz="4400" dirty="0" smtClean="0"/>
              <a:t>Return of the exiled Jews from Babylon and Construction of the Second Temple</a:t>
            </a:r>
            <a:endParaRPr lang="en-US" sz="4400" dirty="0"/>
          </a:p>
        </p:txBody>
      </p:sp>
    </p:spTree>
    <p:extLst>
      <p:ext uri="{BB962C8B-B14F-4D97-AF65-F5344CB8AC3E}">
        <p14:creationId xmlns:p14="http://schemas.microsoft.com/office/powerpoint/2010/main" val="295539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9" name="Text Placeholder 8"/>
          <p:cNvSpPr>
            <a:spLocks noGrp="1"/>
          </p:cNvSpPr>
          <p:nvPr>
            <p:ph type="body" sz="quarter" idx="13"/>
          </p:nvPr>
        </p:nvSpPr>
        <p:spPr>
          <a:xfrm>
            <a:off x="274682" y="914401"/>
            <a:ext cx="4362631" cy="5039359"/>
          </a:xfrm>
        </p:spPr>
        <p:txBody>
          <a:bodyPr/>
          <a:lstStyle/>
          <a:p>
            <a:r>
              <a:rPr lang="en-US" sz="4000" dirty="0" smtClean="0"/>
              <a:t>333 - 63</a:t>
            </a:r>
          </a:p>
          <a:p>
            <a:r>
              <a:rPr lang="en-US" sz="4000" dirty="0" smtClean="0"/>
              <a:t>63 BCE– 313 CE</a:t>
            </a:r>
          </a:p>
          <a:p>
            <a:r>
              <a:rPr lang="en-US" sz="4000" dirty="0" smtClean="0"/>
              <a:t>313 – 636</a:t>
            </a:r>
          </a:p>
          <a:p>
            <a:r>
              <a:rPr lang="en-US" sz="4000" dirty="0" smtClean="0"/>
              <a:t>636 – 1099</a:t>
            </a:r>
          </a:p>
          <a:p>
            <a:r>
              <a:rPr lang="en-US" sz="4000" dirty="0" smtClean="0"/>
              <a:t>1099 – 1291</a:t>
            </a:r>
          </a:p>
          <a:p>
            <a:r>
              <a:rPr lang="en-US" sz="4000" dirty="0" smtClean="0"/>
              <a:t>1291 – 1516</a:t>
            </a:r>
          </a:p>
          <a:p>
            <a:r>
              <a:rPr lang="en-US" sz="4000" dirty="0" smtClean="0"/>
              <a:t>1216- 1918</a:t>
            </a:r>
            <a:endParaRPr lang="en-US" sz="4000" dirty="0"/>
          </a:p>
        </p:txBody>
      </p:sp>
      <p:sp>
        <p:nvSpPr>
          <p:cNvPr id="10" name="Text Placeholder 8"/>
          <p:cNvSpPr txBox="1">
            <a:spLocks/>
          </p:cNvSpPr>
          <p:nvPr/>
        </p:nvSpPr>
        <p:spPr>
          <a:xfrm>
            <a:off x="5613036" y="914401"/>
            <a:ext cx="4362631" cy="503935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smtClean="0"/>
              <a:t>Helenistic</a:t>
            </a:r>
            <a:endParaRPr lang="en-US" sz="4000" dirty="0" smtClean="0"/>
          </a:p>
          <a:p>
            <a:r>
              <a:rPr lang="en-US" sz="4000" dirty="0" smtClean="0"/>
              <a:t>Roman</a:t>
            </a:r>
          </a:p>
          <a:p>
            <a:r>
              <a:rPr lang="en-US" sz="4000" dirty="0" smtClean="0"/>
              <a:t>Byzantine</a:t>
            </a:r>
          </a:p>
          <a:p>
            <a:r>
              <a:rPr lang="en-US" sz="4000" dirty="0" smtClean="0"/>
              <a:t>Arab</a:t>
            </a:r>
          </a:p>
          <a:p>
            <a:r>
              <a:rPr lang="en-US" sz="4000" dirty="0" smtClean="0"/>
              <a:t>Crusaders</a:t>
            </a:r>
          </a:p>
          <a:p>
            <a:r>
              <a:rPr lang="en-US" sz="4000" dirty="0" err="1" smtClean="0"/>
              <a:t>Mamluks</a:t>
            </a:r>
            <a:endParaRPr lang="en-US" sz="4000" dirty="0" smtClean="0"/>
          </a:p>
          <a:p>
            <a:r>
              <a:rPr lang="en-US" sz="4000" dirty="0" smtClean="0"/>
              <a:t>Ottoman</a:t>
            </a:r>
            <a:endParaRPr lang="en-US" sz="4000" dirty="0"/>
          </a:p>
        </p:txBody>
      </p:sp>
    </p:spTree>
    <p:extLst>
      <p:ext uri="{BB962C8B-B14F-4D97-AF65-F5344CB8AC3E}">
        <p14:creationId xmlns:p14="http://schemas.microsoft.com/office/powerpoint/2010/main" val="295982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542925"/>
            <a:ext cx="11214100" cy="757130"/>
          </a:xfrm>
        </p:spPr>
        <p:txBody>
          <a:bodyPr/>
          <a:lstStyle/>
          <a:p>
            <a:r>
              <a:rPr lang="en-US" sz="4800" dirty="0" smtClean="0"/>
              <a:t>1917-1948 – British Empire</a:t>
            </a:r>
            <a:endParaRPr lang="en-US" sz="48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ext Placeholder 4"/>
          <p:cNvSpPr>
            <a:spLocks noGrp="1"/>
          </p:cNvSpPr>
          <p:nvPr>
            <p:ph type="body" sz="quarter" idx="13"/>
          </p:nvPr>
        </p:nvSpPr>
        <p:spPr>
          <a:xfrm>
            <a:off x="444499" y="1749569"/>
            <a:ext cx="11521077" cy="4565505"/>
          </a:xfrm>
        </p:spPr>
        <p:txBody>
          <a:bodyPr>
            <a:noAutofit/>
          </a:bodyPr>
          <a:lstStyle/>
          <a:p>
            <a:pPr>
              <a:lnSpc>
                <a:spcPct val="120000"/>
              </a:lnSpc>
            </a:pPr>
            <a:r>
              <a:rPr lang="en-US" sz="4000" dirty="0" smtClean="0"/>
              <a:t>Great Britain recognize the rights of the Jewish people to establish a National Home in Palestine. Yet they greatly curtailed entry of Jewish refuges into Israel even after World war II. They split mandate into an Arab state which has become the modern day Jordan's and Israel </a:t>
            </a:r>
            <a:endParaRPr lang="en-US" sz="4000" dirty="0"/>
          </a:p>
        </p:txBody>
      </p:sp>
    </p:spTree>
    <p:extLst>
      <p:ext uri="{BB962C8B-B14F-4D97-AF65-F5344CB8AC3E}">
        <p14:creationId xmlns:p14="http://schemas.microsoft.com/office/powerpoint/2010/main" val="162971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542925"/>
            <a:ext cx="11214100" cy="757130"/>
          </a:xfrm>
        </p:spPr>
        <p:txBody>
          <a:bodyPr/>
          <a:lstStyle/>
          <a:p>
            <a:r>
              <a:rPr lang="en-US" sz="4800" dirty="0" smtClean="0"/>
              <a:t>From 586 BCE - 1948</a:t>
            </a:r>
            <a:endParaRPr lang="en-US" sz="48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 Placeholder 4"/>
          <p:cNvSpPr>
            <a:spLocks noGrp="1"/>
          </p:cNvSpPr>
          <p:nvPr>
            <p:ph type="body" sz="quarter" idx="13"/>
          </p:nvPr>
        </p:nvSpPr>
        <p:spPr>
          <a:xfrm>
            <a:off x="444499" y="1749569"/>
            <a:ext cx="11521077" cy="4565505"/>
          </a:xfrm>
        </p:spPr>
        <p:txBody>
          <a:bodyPr>
            <a:noAutofit/>
          </a:bodyPr>
          <a:lstStyle/>
          <a:p>
            <a:pPr>
              <a:lnSpc>
                <a:spcPct val="120000"/>
              </a:lnSpc>
            </a:pPr>
            <a:r>
              <a:rPr lang="en-US" sz="5400" dirty="0" smtClean="0"/>
              <a:t>Jewish people were oppressed, scattered, being killed around the world, Being kick out from their own Home land.</a:t>
            </a:r>
            <a:endParaRPr lang="en-US" sz="5400" dirty="0"/>
          </a:p>
        </p:txBody>
      </p:sp>
    </p:spTree>
    <p:extLst>
      <p:ext uri="{BB962C8B-B14F-4D97-AF65-F5344CB8AC3E}">
        <p14:creationId xmlns:p14="http://schemas.microsoft.com/office/powerpoint/2010/main" val="103141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US" sz="4400" dirty="0" smtClean="0"/>
              <a:t>Balfour Declaration</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p:txBody>
          <a:bodyPr>
            <a:normAutofit fontScale="70000" lnSpcReduction="20000"/>
          </a:bodyPr>
          <a:lstStyle/>
          <a:p>
            <a:pPr>
              <a:lnSpc>
                <a:spcPct val="120000"/>
              </a:lnSpc>
            </a:pPr>
            <a:r>
              <a:rPr lang="en-US" dirty="0" smtClean="0"/>
              <a:t>In the year Nov. 2, 1917 – Statement of the British support for the establishment in Palestine of a National House for the Jewish people</a:t>
            </a:r>
            <a:endParaRPr lang="en-US" dirty="0"/>
          </a:p>
        </p:txBody>
      </p:sp>
    </p:spTree>
    <p:extLst>
      <p:ext uri="{BB962C8B-B14F-4D97-AF65-F5344CB8AC3E}">
        <p14:creationId xmlns:p14="http://schemas.microsoft.com/office/powerpoint/2010/main" val="2521020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US" sz="4400" dirty="0" smtClean="0"/>
              <a:t>Balfour Declaration</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p:cNvSpPr>
            <a:spLocks noGrp="1"/>
          </p:cNvSpPr>
          <p:nvPr>
            <p:ph type="body" sz="quarter" idx="13"/>
          </p:nvPr>
        </p:nvSpPr>
        <p:spPr/>
        <p:txBody>
          <a:bodyPr>
            <a:normAutofit fontScale="70000" lnSpcReduction="20000"/>
          </a:bodyPr>
          <a:lstStyle/>
          <a:p>
            <a:pPr>
              <a:lnSpc>
                <a:spcPct val="120000"/>
              </a:lnSpc>
            </a:pPr>
            <a:r>
              <a:rPr lang="en-US" dirty="0" smtClean="0"/>
              <a:t>But 1922 – The </a:t>
            </a:r>
            <a:r>
              <a:rPr lang="en-US" dirty="0" err="1" smtClean="0"/>
              <a:t>Hashim</a:t>
            </a:r>
            <a:r>
              <a:rPr lang="en-US" dirty="0" smtClean="0"/>
              <a:t> Family, The Royal Family of Jordan, ruling since 1921, objected to Balfour Declaration and ask that Arab people must be given share too</a:t>
            </a:r>
            <a:endParaRPr lang="en-US" dirty="0"/>
          </a:p>
        </p:txBody>
      </p:sp>
    </p:spTree>
    <p:extLst>
      <p:ext uri="{BB962C8B-B14F-4D97-AF65-F5344CB8AC3E}">
        <p14:creationId xmlns:p14="http://schemas.microsoft.com/office/powerpoint/2010/main" val="329045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US" sz="4400" dirty="0" smtClean="0"/>
              <a:t>So in 1922 Winston Churchill</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p:cNvSpPr>
            <a:spLocks noGrp="1"/>
          </p:cNvSpPr>
          <p:nvPr>
            <p:ph type="body" sz="quarter" idx="13"/>
          </p:nvPr>
        </p:nvSpPr>
        <p:spPr>
          <a:xfrm>
            <a:off x="1409700" y="1749569"/>
            <a:ext cx="9372600" cy="4565505"/>
          </a:xfrm>
        </p:spPr>
        <p:txBody>
          <a:bodyPr>
            <a:normAutofit fontScale="70000" lnSpcReduction="20000"/>
          </a:bodyPr>
          <a:lstStyle/>
          <a:p>
            <a:pPr>
              <a:lnSpc>
                <a:spcPct val="120000"/>
              </a:lnSpc>
            </a:pPr>
            <a:r>
              <a:rPr lang="en-US" dirty="0" smtClean="0"/>
              <a:t>Secretary if state over the colony of great Britain mode a decision to ease the feelings, emotions/desires of the </a:t>
            </a:r>
            <a:r>
              <a:rPr lang="en-US" dirty="0" err="1" smtClean="0"/>
              <a:t>Hashim</a:t>
            </a:r>
            <a:r>
              <a:rPr lang="en-US" dirty="0" smtClean="0"/>
              <a:t> Family</a:t>
            </a:r>
          </a:p>
          <a:p>
            <a:pPr>
              <a:lnSpc>
                <a:spcPct val="120000"/>
              </a:lnSpc>
            </a:pPr>
            <a:r>
              <a:rPr lang="en-US" dirty="0" smtClean="0"/>
              <a:t>He gave a portion of the Land to the </a:t>
            </a:r>
            <a:r>
              <a:rPr lang="en-US" dirty="0" err="1" smtClean="0"/>
              <a:t>Hashim</a:t>
            </a:r>
            <a:r>
              <a:rPr lang="en-US" dirty="0" smtClean="0"/>
              <a:t> Family</a:t>
            </a:r>
            <a:endParaRPr lang="en-US" dirty="0"/>
          </a:p>
        </p:txBody>
      </p:sp>
    </p:spTree>
    <p:extLst>
      <p:ext uri="{BB962C8B-B14F-4D97-AF65-F5344CB8AC3E}">
        <p14:creationId xmlns:p14="http://schemas.microsoft.com/office/powerpoint/2010/main" val="2204051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smtClean="0"/>
              <a:t>Genesis 15:18</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3" name="Text Placeholder 2"/>
          <p:cNvSpPr>
            <a:spLocks noGrp="1"/>
          </p:cNvSpPr>
          <p:nvPr>
            <p:ph type="body" sz="quarter" idx="13"/>
          </p:nvPr>
        </p:nvSpPr>
        <p:spPr>
          <a:xfrm>
            <a:off x="444500" y="1625385"/>
            <a:ext cx="7184210" cy="4093243"/>
          </a:xfrm>
        </p:spPr>
        <p:txBody>
          <a:bodyPr/>
          <a:lstStyle/>
          <a:p>
            <a:r>
              <a:rPr lang="en-US" sz="4000" dirty="0" smtClean="0"/>
              <a:t>So the Lord made a covenant with Abram that day and said “</a:t>
            </a:r>
            <a:r>
              <a:rPr lang="en-US" sz="4000" i="1" dirty="0" smtClean="0"/>
              <a:t>I have given this Land t o your descendants all the way from the border of Egypt to the great Euphrates River</a:t>
            </a:r>
            <a:r>
              <a:rPr lang="en-US" sz="4000" dirty="0" smtClean="0"/>
              <a:t>”</a:t>
            </a:r>
            <a:endParaRPr lang="en-US" sz="4000" dirty="0"/>
          </a:p>
        </p:txBody>
      </p:sp>
    </p:spTree>
    <p:extLst>
      <p:ext uri="{BB962C8B-B14F-4D97-AF65-F5344CB8AC3E}">
        <p14:creationId xmlns:p14="http://schemas.microsoft.com/office/powerpoint/2010/main" val="166004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Review questions</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endParaRPr lang="en-US" dirty="0"/>
          </a:p>
        </p:txBody>
      </p:sp>
    </p:spTree>
    <p:extLst>
      <p:ext uri="{BB962C8B-B14F-4D97-AF65-F5344CB8AC3E}">
        <p14:creationId xmlns:p14="http://schemas.microsoft.com/office/powerpoint/2010/main" val="221042745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2271631"/>
            <a:ext cx="7602584" cy="1243584"/>
          </a:xfrm>
        </p:spPr>
        <p:txBody>
          <a:bodyPr/>
          <a:lstStyle/>
          <a:p>
            <a:r>
              <a:rPr lang="en-US" dirty="0" smtClean="0"/>
              <a:t>What is the name of the Land to which God Sends Abram?</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2271631"/>
            <a:ext cx="7602584" cy="1243584"/>
          </a:xfrm>
        </p:spPr>
        <p:txBody>
          <a:bodyPr/>
          <a:lstStyle/>
          <a:p>
            <a:r>
              <a:rPr lang="en-US" dirty="0" smtClean="0"/>
              <a:t>What is the name of the Land to which God Sends Abram?</a:t>
            </a:r>
            <a:endParaRPr lang="en-GB" dirty="0"/>
          </a:p>
        </p:txBody>
      </p:sp>
      <p:sp>
        <p:nvSpPr>
          <p:cNvPr id="3" name="Title 1">
            <a:extLst>
              <a:ext uri="{FF2B5EF4-FFF2-40B4-BE49-F238E27FC236}">
                <a16:creationId xmlns:a16="http://schemas.microsoft.com/office/drawing/2014/main" id="{632BE5BF-9922-45FB-8F3F-4446D40A051B}"/>
              </a:ext>
            </a:extLst>
          </p:cNvPr>
          <p:cNvSpPr txBox="1">
            <a:spLocks/>
          </p:cNvSpPr>
          <p:nvPr/>
        </p:nvSpPr>
        <p:spPr>
          <a:xfrm>
            <a:off x="5416732" y="4344270"/>
            <a:ext cx="7602584"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dirty="0" smtClean="0"/>
              <a:t>The land of Canaan</a:t>
            </a:r>
            <a:endParaRPr lang="en-US" dirty="0"/>
          </a:p>
        </p:txBody>
      </p:sp>
    </p:spTree>
    <p:extLst>
      <p:ext uri="{BB962C8B-B14F-4D97-AF65-F5344CB8AC3E}">
        <p14:creationId xmlns:p14="http://schemas.microsoft.com/office/powerpoint/2010/main" val="79629513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3068466"/>
            <a:ext cx="7602584" cy="1243584"/>
          </a:xfrm>
        </p:spPr>
        <p:txBody>
          <a:bodyPr/>
          <a:lstStyle/>
          <a:p>
            <a:r>
              <a:rPr lang="en-US" dirty="0" smtClean="0"/>
              <a:t>What were the 4 promises of God to Abram Land?</a:t>
            </a:r>
            <a:endParaRPr lang="en-GB" dirty="0"/>
          </a:p>
        </p:txBody>
      </p:sp>
    </p:spTree>
    <p:extLst>
      <p:ext uri="{BB962C8B-B14F-4D97-AF65-F5344CB8AC3E}">
        <p14:creationId xmlns:p14="http://schemas.microsoft.com/office/powerpoint/2010/main" val="231408704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2BE5BF-9922-45FB-8F3F-4446D40A051B}"/>
              </a:ext>
            </a:extLst>
          </p:cNvPr>
          <p:cNvSpPr txBox="1">
            <a:spLocks/>
          </p:cNvSpPr>
          <p:nvPr/>
        </p:nvSpPr>
        <p:spPr>
          <a:xfrm>
            <a:off x="1402079" y="3717253"/>
            <a:ext cx="10472059"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914400" indent="-914400">
              <a:buAutoNum type="arabicPeriod"/>
            </a:pPr>
            <a:endParaRPr lang="en-US" dirty="0"/>
          </a:p>
        </p:txBody>
      </p:sp>
      <p:sp>
        <p:nvSpPr>
          <p:cNvPr id="5" name="TextBox 4"/>
          <p:cNvSpPr txBox="1"/>
          <p:nvPr/>
        </p:nvSpPr>
        <p:spPr>
          <a:xfrm>
            <a:off x="326571" y="2446219"/>
            <a:ext cx="10071463" cy="3785652"/>
          </a:xfrm>
          <a:prstGeom prst="rect">
            <a:avLst/>
          </a:prstGeom>
          <a:noFill/>
        </p:spPr>
        <p:txBody>
          <a:bodyPr wrap="square" rtlCol="0">
            <a:spAutoFit/>
          </a:bodyPr>
          <a:lstStyle/>
          <a:p>
            <a:pPr marL="914400" indent="-914400">
              <a:buAutoNum type="arabicPeriod"/>
            </a:pPr>
            <a:r>
              <a:rPr lang="en-US" sz="4800" dirty="0">
                <a:solidFill>
                  <a:schemeClr val="bg1"/>
                </a:solidFill>
              </a:rPr>
              <a:t>Offspring</a:t>
            </a:r>
          </a:p>
          <a:p>
            <a:pPr marL="914400" indent="-914400">
              <a:buAutoNum type="arabicPeriod"/>
            </a:pPr>
            <a:r>
              <a:rPr lang="en-US" sz="4800" dirty="0">
                <a:solidFill>
                  <a:schemeClr val="bg1"/>
                </a:solidFill>
              </a:rPr>
              <a:t>Land</a:t>
            </a:r>
          </a:p>
          <a:p>
            <a:pPr marL="914400" indent="-914400">
              <a:buAutoNum type="arabicPeriod"/>
            </a:pPr>
            <a:r>
              <a:rPr lang="en-US" sz="4800" dirty="0">
                <a:solidFill>
                  <a:schemeClr val="bg1"/>
                </a:solidFill>
              </a:rPr>
              <a:t>The blessing of Abram himself</a:t>
            </a:r>
          </a:p>
          <a:p>
            <a:pPr marL="914400" indent="-914400">
              <a:buAutoNum type="arabicPeriod"/>
            </a:pPr>
            <a:r>
              <a:rPr lang="en-US" sz="4800" dirty="0">
                <a:solidFill>
                  <a:schemeClr val="bg1"/>
                </a:solidFill>
              </a:rPr>
              <a:t>The blessing of the nations through Abram</a:t>
            </a:r>
            <a:endParaRPr lang="en-US" sz="4800" dirty="0">
              <a:solidFill>
                <a:schemeClr val="bg1"/>
              </a:solidFill>
            </a:endParaRPr>
          </a:p>
        </p:txBody>
      </p:sp>
      <p:sp>
        <p:nvSpPr>
          <p:cNvPr id="6" name="Rectangle 5"/>
          <p:cNvSpPr/>
          <p:nvPr/>
        </p:nvSpPr>
        <p:spPr>
          <a:xfrm>
            <a:off x="326571" y="805853"/>
            <a:ext cx="6257109" cy="1077218"/>
          </a:xfrm>
          <a:prstGeom prst="rect">
            <a:avLst/>
          </a:prstGeom>
        </p:spPr>
        <p:txBody>
          <a:bodyPr wrap="square">
            <a:spAutoFit/>
          </a:bodyPr>
          <a:lstStyle/>
          <a:p>
            <a:r>
              <a:rPr lang="en-US" sz="3200" dirty="0">
                <a:solidFill>
                  <a:schemeClr val="bg1"/>
                </a:solidFill>
              </a:rPr>
              <a:t>What were the 4 promises of God to Abram Land?</a:t>
            </a:r>
          </a:p>
        </p:txBody>
      </p:sp>
    </p:spTree>
    <p:extLst>
      <p:ext uri="{BB962C8B-B14F-4D97-AF65-F5344CB8AC3E}">
        <p14:creationId xmlns:p14="http://schemas.microsoft.com/office/powerpoint/2010/main" val="24154739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3068466"/>
            <a:ext cx="7602584" cy="1243584"/>
          </a:xfrm>
        </p:spPr>
        <p:txBody>
          <a:bodyPr/>
          <a:lstStyle/>
          <a:p>
            <a:r>
              <a:rPr lang="en-US" dirty="0" smtClean="0"/>
              <a:t>Where is the promise Land Canaan Located?</a:t>
            </a:r>
            <a:endParaRPr lang="en-GB" dirty="0"/>
          </a:p>
        </p:txBody>
      </p:sp>
    </p:spTree>
    <p:extLst>
      <p:ext uri="{BB962C8B-B14F-4D97-AF65-F5344CB8AC3E}">
        <p14:creationId xmlns:p14="http://schemas.microsoft.com/office/powerpoint/2010/main" val="247926522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2BE5BF-9922-45FB-8F3F-4446D40A051B}"/>
              </a:ext>
            </a:extLst>
          </p:cNvPr>
          <p:cNvSpPr txBox="1">
            <a:spLocks/>
          </p:cNvSpPr>
          <p:nvPr/>
        </p:nvSpPr>
        <p:spPr>
          <a:xfrm>
            <a:off x="1402079" y="3717253"/>
            <a:ext cx="10472059"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914400" indent="-914400">
              <a:buAutoNum type="arabicPeriod"/>
            </a:pPr>
            <a:endParaRPr lang="en-US" dirty="0"/>
          </a:p>
        </p:txBody>
      </p:sp>
      <p:sp>
        <p:nvSpPr>
          <p:cNvPr id="5" name="TextBox 4"/>
          <p:cNvSpPr txBox="1"/>
          <p:nvPr/>
        </p:nvSpPr>
        <p:spPr>
          <a:xfrm>
            <a:off x="326571" y="1231373"/>
            <a:ext cx="10071463" cy="4524315"/>
          </a:xfrm>
          <a:prstGeom prst="rect">
            <a:avLst/>
          </a:prstGeom>
          <a:noFill/>
        </p:spPr>
        <p:txBody>
          <a:bodyPr wrap="square" rtlCol="0">
            <a:spAutoFit/>
          </a:bodyPr>
          <a:lstStyle/>
          <a:p>
            <a:r>
              <a:rPr lang="en-US" sz="4800" dirty="0" smtClean="0">
                <a:solidFill>
                  <a:schemeClr val="bg1"/>
                </a:solidFill>
              </a:rPr>
              <a:t>Biblical Israel is generally thought of as that region south and southwest of the Lebanon mountains, and east of Egypt, east of the Mediterranean coast plain and west of the Arabian desert</a:t>
            </a:r>
            <a:endParaRPr lang="en-US" sz="4800" dirty="0">
              <a:solidFill>
                <a:schemeClr val="bg1"/>
              </a:solidFill>
            </a:endParaRPr>
          </a:p>
        </p:txBody>
      </p:sp>
    </p:spTree>
    <p:extLst>
      <p:ext uri="{BB962C8B-B14F-4D97-AF65-F5344CB8AC3E}">
        <p14:creationId xmlns:p14="http://schemas.microsoft.com/office/powerpoint/2010/main" val="360510622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3068466"/>
            <a:ext cx="7602584" cy="1243584"/>
          </a:xfrm>
        </p:spPr>
        <p:txBody>
          <a:bodyPr/>
          <a:lstStyle/>
          <a:p>
            <a:r>
              <a:rPr lang="en-US" dirty="0" smtClean="0"/>
              <a:t>How many Countries is Canaan?</a:t>
            </a:r>
            <a:endParaRPr lang="en-GB" dirty="0"/>
          </a:p>
        </p:txBody>
      </p:sp>
    </p:spTree>
    <p:extLst>
      <p:ext uri="{BB962C8B-B14F-4D97-AF65-F5344CB8AC3E}">
        <p14:creationId xmlns:p14="http://schemas.microsoft.com/office/powerpoint/2010/main" val="367470048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2BE5BF-9922-45FB-8F3F-4446D40A051B}"/>
              </a:ext>
            </a:extLst>
          </p:cNvPr>
          <p:cNvSpPr txBox="1">
            <a:spLocks/>
          </p:cNvSpPr>
          <p:nvPr/>
        </p:nvSpPr>
        <p:spPr>
          <a:xfrm>
            <a:off x="1402079" y="3717253"/>
            <a:ext cx="10472059"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914400" indent="-914400">
              <a:buAutoNum type="arabicPeriod"/>
            </a:pPr>
            <a:endParaRPr lang="en-US" dirty="0"/>
          </a:p>
        </p:txBody>
      </p:sp>
      <p:sp>
        <p:nvSpPr>
          <p:cNvPr id="5" name="TextBox 4"/>
          <p:cNvSpPr txBox="1"/>
          <p:nvPr/>
        </p:nvSpPr>
        <p:spPr>
          <a:xfrm>
            <a:off x="326571" y="1231373"/>
            <a:ext cx="10071463" cy="3785652"/>
          </a:xfrm>
          <a:prstGeom prst="rect">
            <a:avLst/>
          </a:prstGeom>
          <a:noFill/>
        </p:spPr>
        <p:txBody>
          <a:bodyPr wrap="square" rtlCol="0">
            <a:spAutoFit/>
          </a:bodyPr>
          <a:lstStyle/>
          <a:p>
            <a:r>
              <a:rPr lang="en-US" sz="4800" dirty="0" smtClean="0">
                <a:solidFill>
                  <a:schemeClr val="bg1"/>
                </a:solidFill>
              </a:rPr>
              <a:t>Canaan was the name of a Large and prosperous ancient country, Located in the Levant region of present day Lebanon, Syria, Jordan And Israel</a:t>
            </a:r>
            <a:endParaRPr lang="en-US" sz="4800" dirty="0">
              <a:solidFill>
                <a:schemeClr val="bg1"/>
              </a:solidFill>
            </a:endParaRPr>
          </a:p>
        </p:txBody>
      </p:sp>
    </p:spTree>
    <p:extLst>
      <p:ext uri="{BB962C8B-B14F-4D97-AF65-F5344CB8AC3E}">
        <p14:creationId xmlns:p14="http://schemas.microsoft.com/office/powerpoint/2010/main" val="164435225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2BE5BF-9922-45FB-8F3F-4446D40A051B}"/>
              </a:ext>
            </a:extLst>
          </p:cNvPr>
          <p:cNvSpPr txBox="1">
            <a:spLocks/>
          </p:cNvSpPr>
          <p:nvPr/>
        </p:nvSpPr>
        <p:spPr>
          <a:xfrm>
            <a:off x="1402079" y="3717253"/>
            <a:ext cx="10472059"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914400" indent="-914400">
              <a:buAutoNum type="arabicPeriod"/>
            </a:pPr>
            <a:endParaRPr lang="en-US" dirty="0"/>
          </a:p>
        </p:txBody>
      </p:sp>
      <p:sp>
        <p:nvSpPr>
          <p:cNvPr id="5" name="TextBox 4"/>
          <p:cNvSpPr txBox="1"/>
          <p:nvPr/>
        </p:nvSpPr>
        <p:spPr>
          <a:xfrm>
            <a:off x="326571" y="1231373"/>
            <a:ext cx="10071463" cy="3785652"/>
          </a:xfrm>
          <a:prstGeom prst="rect">
            <a:avLst/>
          </a:prstGeom>
          <a:noFill/>
        </p:spPr>
        <p:txBody>
          <a:bodyPr wrap="square" rtlCol="0">
            <a:spAutoFit/>
          </a:bodyPr>
          <a:lstStyle/>
          <a:p>
            <a:r>
              <a:rPr lang="en-US" sz="4800" dirty="0" smtClean="0">
                <a:solidFill>
                  <a:schemeClr val="bg1"/>
                </a:solidFill>
              </a:rPr>
              <a:t>Promise land is a real place on earth believed to be modern Day Israel – The bible describe the promised Land as a fertile place, flowing with milk and Honey</a:t>
            </a:r>
            <a:endParaRPr lang="en-US" sz="4800" dirty="0">
              <a:solidFill>
                <a:schemeClr val="bg1"/>
              </a:solidFill>
            </a:endParaRPr>
          </a:p>
        </p:txBody>
      </p:sp>
    </p:spTree>
    <p:extLst>
      <p:ext uri="{BB962C8B-B14F-4D97-AF65-F5344CB8AC3E}">
        <p14:creationId xmlns:p14="http://schemas.microsoft.com/office/powerpoint/2010/main" val="88422360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271554" y="3068466"/>
            <a:ext cx="7602584" cy="1243584"/>
          </a:xfrm>
        </p:spPr>
        <p:txBody>
          <a:bodyPr/>
          <a:lstStyle/>
          <a:p>
            <a:r>
              <a:rPr lang="en-US" dirty="0" smtClean="0"/>
              <a:t>What Country is Canaan today?</a:t>
            </a:r>
            <a:endParaRPr lang="en-GB" dirty="0"/>
          </a:p>
        </p:txBody>
      </p:sp>
    </p:spTree>
    <p:extLst>
      <p:ext uri="{BB962C8B-B14F-4D97-AF65-F5344CB8AC3E}">
        <p14:creationId xmlns:p14="http://schemas.microsoft.com/office/powerpoint/2010/main" val="8340640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949" y="992776"/>
            <a:ext cx="8967651" cy="5066937"/>
          </a:xfrm>
        </p:spPr>
        <p:txBody>
          <a:bodyPr>
            <a:noAutofit/>
          </a:bodyPr>
          <a:lstStyle/>
          <a:p>
            <a:r>
              <a:rPr lang="en-US" sz="4400" dirty="0" smtClean="0"/>
              <a:t>1. Who/What is Hamas?</a:t>
            </a:r>
            <a:br>
              <a:rPr lang="en-US" sz="4400" dirty="0" smtClean="0"/>
            </a:br>
            <a:r>
              <a:rPr lang="en-US" sz="4400" dirty="0" smtClean="0"/>
              <a:t>2. Why is Hamas so intent on destroying Israel and Jewish people?</a:t>
            </a:r>
            <a:br>
              <a:rPr lang="en-US" sz="4400" dirty="0" smtClean="0"/>
            </a:br>
            <a:r>
              <a:rPr lang="en-US" sz="4400" dirty="0" smtClean="0"/>
              <a:t>3. What is the history of the Palestine and the Land of Israel</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Tree>
    <p:extLst>
      <p:ext uri="{BB962C8B-B14F-4D97-AF65-F5344CB8AC3E}">
        <p14:creationId xmlns:p14="http://schemas.microsoft.com/office/powerpoint/2010/main" val="1208954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2BE5BF-9922-45FB-8F3F-4446D40A051B}"/>
              </a:ext>
            </a:extLst>
          </p:cNvPr>
          <p:cNvSpPr txBox="1">
            <a:spLocks/>
          </p:cNvSpPr>
          <p:nvPr/>
        </p:nvSpPr>
        <p:spPr>
          <a:xfrm>
            <a:off x="1402079" y="3717253"/>
            <a:ext cx="10472059"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914400" indent="-914400">
              <a:buAutoNum type="arabicPeriod"/>
            </a:pPr>
            <a:endParaRPr lang="en-US" dirty="0"/>
          </a:p>
        </p:txBody>
      </p:sp>
      <p:sp>
        <p:nvSpPr>
          <p:cNvPr id="5" name="TextBox 4"/>
          <p:cNvSpPr txBox="1"/>
          <p:nvPr/>
        </p:nvSpPr>
        <p:spPr>
          <a:xfrm>
            <a:off x="365760" y="447601"/>
            <a:ext cx="10829109" cy="6001643"/>
          </a:xfrm>
          <a:prstGeom prst="rect">
            <a:avLst/>
          </a:prstGeom>
          <a:noFill/>
        </p:spPr>
        <p:txBody>
          <a:bodyPr wrap="square" rtlCol="0">
            <a:spAutoFit/>
          </a:bodyPr>
          <a:lstStyle/>
          <a:p>
            <a:r>
              <a:rPr lang="en-US" sz="4800" dirty="0" smtClean="0">
                <a:solidFill>
                  <a:schemeClr val="bg1"/>
                </a:solidFill>
              </a:rPr>
              <a:t>ISRAEL</a:t>
            </a:r>
          </a:p>
          <a:p>
            <a:endParaRPr lang="en-US" sz="4800" dirty="0">
              <a:solidFill>
                <a:schemeClr val="bg1"/>
              </a:solidFill>
            </a:endParaRPr>
          </a:p>
          <a:p>
            <a:r>
              <a:rPr lang="en-US" sz="4800" dirty="0" smtClean="0">
                <a:solidFill>
                  <a:schemeClr val="bg1"/>
                </a:solidFill>
              </a:rPr>
              <a:t>-The Land knows as Canaan was situated in the territory of the Southern Levant, which today encompasses Israel, the west bank, and Gaza, Jordan, and southern portions of Syria and Lebanon turkey</a:t>
            </a:r>
            <a:endParaRPr lang="en-US" sz="4800" dirty="0">
              <a:solidFill>
                <a:schemeClr val="bg1"/>
              </a:solidFill>
            </a:endParaRPr>
          </a:p>
        </p:txBody>
      </p:sp>
    </p:spTree>
    <p:extLst>
      <p:ext uri="{BB962C8B-B14F-4D97-AF65-F5344CB8AC3E}">
        <p14:creationId xmlns:p14="http://schemas.microsoft.com/office/powerpoint/2010/main" val="40476685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83910" y="666205"/>
            <a:ext cx="7781544" cy="5648869"/>
          </a:xfrm>
        </p:spPr>
        <p:txBody>
          <a:bodyPr>
            <a:normAutofit/>
          </a:bodyPr>
          <a:lstStyle/>
          <a:p>
            <a:r>
              <a:rPr lang="en-US" dirty="0" smtClean="0"/>
              <a:t>The Jews or Jewish people are </a:t>
            </a:r>
            <a:r>
              <a:rPr lang="en-US" dirty="0"/>
              <a:t>not </a:t>
            </a:r>
            <a:r>
              <a:rPr lang="en-US" dirty="0" smtClean="0"/>
              <a:t>occupiers/squatter</a:t>
            </a:r>
            <a:br>
              <a:rPr lang="en-US" dirty="0" smtClean="0"/>
            </a:br>
            <a:r>
              <a:rPr lang="en-US" dirty="0"/>
              <a:t/>
            </a:r>
            <a:br>
              <a:rPr lang="en-US" dirty="0"/>
            </a:br>
            <a:r>
              <a:rPr lang="en-US" dirty="0"/>
              <a:t>The Jews are the indigenous people of the Land</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3997233"/>
          </a:xfrm>
        </p:spPr>
        <p:txBody>
          <a:bodyPr>
            <a:normAutofit/>
          </a:bodyPr>
          <a:lstStyle/>
          <a:p>
            <a:r>
              <a:rPr lang="en-US" dirty="0" smtClean="0"/>
              <a:t>They were living in this Land 2100 years before anyone was ever called or referred to as Palestinian</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91048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4376057"/>
          </a:xfrm>
        </p:spPr>
        <p:txBody>
          <a:bodyPr>
            <a:normAutofit/>
          </a:bodyPr>
          <a:lstStyle/>
          <a:p>
            <a:r>
              <a:rPr lang="en-US" dirty="0" smtClean="0"/>
              <a:t>They were living in that Land 2600 years before </a:t>
            </a:r>
            <a:r>
              <a:rPr lang="en-US" dirty="0" err="1" smtClean="0"/>
              <a:t>islam</a:t>
            </a:r>
            <a:r>
              <a:rPr lang="en-US" dirty="0" smtClean="0"/>
              <a:t> became a religion or was established</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26900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4376057"/>
          </a:xfrm>
        </p:spPr>
        <p:txBody>
          <a:bodyPr>
            <a:normAutofit/>
          </a:bodyPr>
          <a:lstStyle/>
          <a:p>
            <a:r>
              <a:rPr lang="en-US" dirty="0" smtClean="0"/>
              <a:t>A lot of people wont believe it, They wont believe that the Bible can be our Historical Records or facts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1435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175657"/>
            <a:ext cx="7781544" cy="4376057"/>
          </a:xfrm>
        </p:spPr>
        <p:txBody>
          <a:bodyPr>
            <a:normAutofit/>
          </a:bodyPr>
          <a:lstStyle/>
          <a:p>
            <a:r>
              <a:rPr lang="en-US" dirty="0" smtClean="0"/>
              <a:t>A lot of people wont believe it, They wont believe that the Bible can be our Historical Records or facts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96625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817245"/>
            <a:ext cx="11214100" cy="1311128"/>
          </a:xfrm>
        </p:spPr>
        <p:txBody>
          <a:bodyPr/>
          <a:lstStyle/>
          <a:p>
            <a:r>
              <a:rPr lang="en-US" sz="4400" dirty="0" smtClean="0"/>
              <a:t>However – Archaeological  evidence shows the </a:t>
            </a:r>
            <a:r>
              <a:rPr lang="en-US" sz="4400" dirty="0" err="1" smtClean="0"/>
              <a:t>Merneptah:stele</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p:cNvSpPr>
            <a:spLocks noGrp="1"/>
          </p:cNvSpPr>
          <p:nvPr>
            <p:ph type="body" sz="quarter" idx="13"/>
          </p:nvPr>
        </p:nvSpPr>
        <p:spPr>
          <a:xfrm>
            <a:off x="444500" y="2542813"/>
            <a:ext cx="9875157" cy="3772262"/>
          </a:xfrm>
        </p:spPr>
        <p:txBody>
          <a:bodyPr/>
          <a:lstStyle/>
          <a:p>
            <a:r>
              <a:rPr lang="en-US" sz="4000" dirty="0" smtClean="0"/>
              <a:t>An Inscription from Ancient Egypt that dates about 1208 BCE</a:t>
            </a:r>
          </a:p>
          <a:p>
            <a:r>
              <a:rPr lang="en-US" sz="4000" dirty="0" smtClean="0"/>
              <a:t>The earliest recorded evidence of a people by the name of Israel appears in the </a:t>
            </a:r>
            <a:r>
              <a:rPr lang="en-US" sz="4000" dirty="0" err="1" smtClean="0"/>
              <a:t>Merneptah</a:t>
            </a:r>
            <a:r>
              <a:rPr lang="en-US" sz="4000" dirty="0" smtClean="0"/>
              <a:t> Stele of ancient Egypt Dated 1200 BC</a:t>
            </a:r>
            <a:endParaRPr lang="en-US" sz="4000" dirty="0"/>
          </a:p>
        </p:txBody>
      </p:sp>
    </p:spTree>
    <p:extLst>
      <p:ext uri="{BB962C8B-B14F-4D97-AF65-F5344CB8AC3E}">
        <p14:creationId xmlns:p14="http://schemas.microsoft.com/office/powerpoint/2010/main" val="89968426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purl.org/dc/terms/"/>
    <ds:schemaRef ds:uri="http://schemas.openxmlformats.org/package/2006/metadata/core-properties"/>
    <ds:schemaRef ds:uri="http://purl.org/dc/dcmitype/"/>
    <ds:schemaRef ds:uri="16c05727-aa75-4e4a-9b5f-8a80a1165891"/>
    <ds:schemaRef ds:uri="http://schemas.microsoft.com/office/2006/documentManagement/types"/>
    <ds:schemaRef ds:uri="71af3243-3dd4-4a8d-8c0d-dd76da1f02a5"/>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717</Words>
  <Application>Microsoft Office PowerPoint</Application>
  <PresentationFormat>Widescreen</PresentationFormat>
  <Paragraphs>80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Tahoma</vt:lpstr>
      <vt:lpstr>Trade Gothic LT Pro</vt:lpstr>
      <vt:lpstr>Trebuchet MS</vt:lpstr>
      <vt:lpstr>Office Theme</vt:lpstr>
      <vt:lpstr>Sunday Service</vt:lpstr>
      <vt:lpstr>Review questions</vt:lpstr>
      <vt:lpstr>1. Who/What is Hamas? 2. Why is Hamas so intent on destroying Israel and Jewish people? 3. What is the history of the Palestine and the Land of Israel</vt:lpstr>
      <vt:lpstr>The Jews or Jewish people are not occupiers/squatter  The Jews are the indigenous people of the Land</vt:lpstr>
      <vt:lpstr>They were living in this Land 2100 years before anyone was ever called or referred to as Palestinian</vt:lpstr>
      <vt:lpstr>They were living in that Land 2600 years before islam became a religion or was established</vt:lpstr>
      <vt:lpstr>A lot of people wont believe it, They wont believe that the Bible can be our Historical Records or facts</vt:lpstr>
      <vt:lpstr>A lot of people wont believe it, They wont believe that the Bible can be our Historical Records or facts</vt:lpstr>
      <vt:lpstr>However – Archaeological  evidence shows the Merneptah:stele</vt:lpstr>
      <vt:lpstr>It is important to note that Merneptah stele identifies Israel as a people and not as a Land, City or Kingdom</vt:lpstr>
      <vt:lpstr>For Several Years/Centuries the Land of Modern Israel was conquered and ruled by various groups/empires</vt:lpstr>
      <vt:lpstr>PowerPoint Presentation</vt:lpstr>
      <vt:lpstr>PowerPoint Presentation</vt:lpstr>
      <vt:lpstr>1917-1948 – British Empire</vt:lpstr>
      <vt:lpstr>From 586 BCE - 1948</vt:lpstr>
      <vt:lpstr>Balfour Declaration</vt:lpstr>
      <vt:lpstr>Balfour Declaration</vt:lpstr>
      <vt:lpstr>So in 1922 Winston Churchill</vt:lpstr>
      <vt:lpstr>Genesis 15:18</vt:lpstr>
      <vt:lpstr>What is the name of the Land to which God Sends Abram?</vt:lpstr>
      <vt:lpstr>What is the name of the Land to which God Sends Abram?</vt:lpstr>
      <vt:lpstr>What were the 4 promises of God to Abram Land?</vt:lpstr>
      <vt:lpstr>PowerPoint Presentation</vt:lpstr>
      <vt:lpstr>Where is the promise Land Canaan Located?</vt:lpstr>
      <vt:lpstr>PowerPoint Presentation</vt:lpstr>
      <vt:lpstr>How many Countries is Canaan?</vt:lpstr>
      <vt:lpstr>PowerPoint Presentation</vt:lpstr>
      <vt:lpstr>PowerPoint Presentation</vt:lpstr>
      <vt:lpstr>What Country is Canaan today?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2023-12-10T00:09:04Z</dcterms:created>
  <dcterms:modified xsi:type="dcterms:W3CDTF">2023-12-10T00:46:14Z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