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74" r:id="rId5"/>
    <p:sldId id="258" r:id="rId6"/>
    <p:sldId id="259" r:id="rId7"/>
    <p:sldId id="261" r:id="rId8"/>
    <p:sldId id="275" r:id="rId9"/>
    <p:sldId id="276" r:id="rId10"/>
    <p:sldId id="278" r:id="rId11"/>
    <p:sldId id="279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mmer chow" initials="sc" lastIdx="1" clrIdx="0">
    <p:extLst>
      <p:ext uri="{19B8F6BF-5375-455C-9EA6-DF929625EA0E}">
        <p15:presenceInfo xmlns:p15="http://schemas.microsoft.com/office/powerpoint/2012/main" userId="0a52dc5d5b42a1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sequences/text_generation" TargetMode="External"/><Relationship Id="rId2" Type="http://schemas.openxmlformats.org/officeDocument/2006/relationships/hyperlink" Target="https://scikit-learn.org/stable/tutorial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F4AB-F068-4BC0-879B-CB64B4FCC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Machine Learning &amp; Deep Learning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3699B-0E05-4779-A6DF-165AD9D33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SEQUENTIAL DATA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60205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A8CC-BF39-440C-A9F6-45671234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Screenshot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40EF7-111A-4D71-BEC3-E2278854C5F1}"/>
              </a:ext>
            </a:extLst>
          </p:cNvPr>
          <p:cNvSpPr txBox="1"/>
          <p:nvPr/>
        </p:nvSpPr>
        <p:spPr>
          <a:xfrm>
            <a:off x="10677378" y="604911"/>
            <a:ext cx="40796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41632-EDC6-4712-8BF2-9E28A4760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376" y="1950867"/>
            <a:ext cx="8932984" cy="430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8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B3F4-97C9-4E57-AE24-3DBCEDC8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41754-2244-4A17-A2D8-DA2D243D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3F737-564C-4E29-9F25-C1917F9090CF}"/>
              </a:ext>
            </a:extLst>
          </p:cNvPr>
          <p:cNvSpPr txBox="1"/>
          <p:nvPr/>
        </p:nvSpPr>
        <p:spPr>
          <a:xfrm>
            <a:off x="10564836" y="585978"/>
            <a:ext cx="50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37AA89-F35C-4323-98D5-BD31E97A3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339210"/>
              </p:ext>
            </p:extLst>
          </p:nvPr>
        </p:nvGraphicFramePr>
        <p:xfrm>
          <a:off x="1103312" y="1955823"/>
          <a:ext cx="9574066" cy="4316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21799">
                  <a:extLst>
                    <a:ext uri="{9D8B030D-6E8A-4147-A177-3AD203B41FA5}">
                      <a16:colId xmlns:a16="http://schemas.microsoft.com/office/drawing/2014/main" val="1058586374"/>
                    </a:ext>
                  </a:extLst>
                </a:gridCol>
                <a:gridCol w="2452267">
                  <a:extLst>
                    <a:ext uri="{9D8B030D-6E8A-4147-A177-3AD203B41FA5}">
                      <a16:colId xmlns:a16="http://schemas.microsoft.com/office/drawing/2014/main" val="264546245"/>
                    </a:ext>
                  </a:extLst>
                </a:gridCol>
              </a:tblGrid>
              <a:tr h="5200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Model / Classifier (multi-label data)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87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010996"/>
                  </a:ext>
                </a:extLst>
              </a:tr>
              <a:tr h="4704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OneVsRestClassifier &amp; PCA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0.3117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33792"/>
                  </a:ext>
                </a:extLst>
              </a:tr>
              <a:tr h="4642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MLKNN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0.3188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83906"/>
                  </a:ext>
                </a:extLst>
              </a:tr>
              <a:tr h="450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BinaryRelevance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0.5170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281432"/>
                  </a:ext>
                </a:extLst>
              </a:tr>
              <a:tr h="4558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ClassifierChain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0.6317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242751"/>
                  </a:ext>
                </a:extLst>
              </a:tr>
              <a:tr h="4642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LabelPowerset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0.7816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901900"/>
                  </a:ext>
                </a:extLst>
              </a:tr>
              <a:tr h="464233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LabelPowerset &amp; Deep Learning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0.8063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523146"/>
                  </a:ext>
                </a:extLst>
              </a:tr>
              <a:tr h="436099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KNN (KNeighbors)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0.8491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64861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567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14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DAFC-895E-4175-B449-5F743A2E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16338-ECA9-442F-8533-FC3DD3864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56946" cy="4195481"/>
          </a:xfrm>
        </p:spPr>
        <p:txBody>
          <a:bodyPr/>
          <a:lstStyle/>
          <a:p>
            <a:pPr algn="just"/>
            <a:r>
              <a:rPr lang="en-US" dirty="0"/>
              <a:t>For different original data, it applies different strategies for certain specific goals based on the feature of the input.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models that mix several different kind of processing techniques can usually improve the performance of the target.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9750E-70D8-46F1-B803-589E3F3EAF5F}"/>
              </a:ext>
            </a:extLst>
          </p:cNvPr>
          <p:cNvSpPr txBox="1"/>
          <p:nvPr/>
        </p:nvSpPr>
        <p:spPr>
          <a:xfrm>
            <a:off x="10564836" y="604911"/>
            <a:ext cx="52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11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61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22CD-9402-4AF8-AF3F-652658B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7B048-0976-4828-8549-EEF92CA2D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00676" cy="4195481"/>
          </a:xfrm>
        </p:spPr>
        <p:txBody>
          <a:bodyPr/>
          <a:lstStyle/>
          <a:p>
            <a:pPr algn="just"/>
            <a:r>
              <a:rPr lang="en-US" dirty="0"/>
              <a:t>[1] Internet Resources, </a:t>
            </a:r>
            <a:r>
              <a:rPr lang="en-US" dirty="0">
                <a:hlinkClick r:id="rId2"/>
              </a:rPr>
              <a:t>https://scikit-learn.org/stable/tutorial/index.html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https://www.tensorflow.org/tutorials/sequences/text_generation</a:t>
            </a:r>
            <a:r>
              <a:rPr lang="en-US" dirty="0"/>
              <a:t>, etc.</a:t>
            </a:r>
          </a:p>
          <a:p>
            <a:pPr algn="just"/>
            <a:r>
              <a:rPr lang="en-US" dirty="0"/>
              <a:t>[2] A. Krizhevsky, I. Sutskever, Geoffrey E. Hinton, ImageNet Classification with Deep Convolutional Neural Networks, </a:t>
            </a:r>
            <a:r>
              <a:rPr lang="en-US" i="1" dirty="0"/>
              <a:t>Neural Information Processing Systems (NIPS)</a:t>
            </a:r>
            <a:r>
              <a:rPr lang="en-US" dirty="0"/>
              <a:t>, 2012.</a:t>
            </a:r>
          </a:p>
          <a:p>
            <a:r>
              <a:rPr lang="en-US" dirty="0"/>
              <a:t>…….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6C147-6375-4F70-B8ED-38DC12961E15}"/>
              </a:ext>
            </a:extLst>
          </p:cNvPr>
          <p:cNvSpPr txBox="1"/>
          <p:nvPr/>
        </p:nvSpPr>
        <p:spPr>
          <a:xfrm>
            <a:off x="10564836" y="604911"/>
            <a:ext cx="52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12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644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76D64F-D95B-4B22-9C54-F85E77EF022A}"/>
              </a:ext>
            </a:extLst>
          </p:cNvPr>
          <p:cNvSpPr/>
          <p:nvPr/>
        </p:nvSpPr>
        <p:spPr>
          <a:xfrm>
            <a:off x="3793234" y="2784455"/>
            <a:ext cx="46055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970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F38B-5CA1-45DA-950E-EDD31F9C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3DFD0B-28F5-4350-8FDC-A03B7523763F}"/>
              </a:ext>
            </a:extLst>
          </p:cNvPr>
          <p:cNvSpPr txBox="1"/>
          <p:nvPr/>
        </p:nvSpPr>
        <p:spPr>
          <a:xfrm>
            <a:off x="10677378" y="604911"/>
            <a:ext cx="40796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7781E-A596-442C-911E-074AD423D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838" y="1532414"/>
            <a:ext cx="8946541" cy="4195481"/>
          </a:xfrm>
        </p:spPr>
        <p:txBody>
          <a:bodyPr/>
          <a:lstStyle/>
          <a:p>
            <a:r>
              <a:rPr lang="en-US" dirty="0"/>
              <a:t>Project 1</a:t>
            </a:r>
          </a:p>
        </p:txBody>
      </p:sp>
      <p:pic>
        <p:nvPicPr>
          <p:cNvPr id="1026" name="Picture 2" descr="DNA sequence / Abstract background of DNA sequence">
            <a:extLst>
              <a:ext uri="{FF2B5EF4-FFF2-40B4-BE49-F238E27FC236}">
                <a16:creationId xmlns:a16="http://schemas.microsoft.com/office/drawing/2014/main" id="{49B4A1D9-2180-4F7F-A0D8-A75EC9A2E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47" y="1953082"/>
            <a:ext cx="8043746" cy="439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79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F65C-33CE-47BC-AC5F-A14A1091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D10FD-07F9-4AAF-83AE-F81843101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155" y="1532414"/>
            <a:ext cx="8946541" cy="4195481"/>
          </a:xfrm>
        </p:spPr>
        <p:txBody>
          <a:bodyPr/>
          <a:lstStyle/>
          <a:p>
            <a:r>
              <a:rPr lang="en-US" dirty="0"/>
              <a:t>Original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42A7B-1476-4967-BC5D-18BA35C907B9}"/>
              </a:ext>
            </a:extLst>
          </p:cNvPr>
          <p:cNvSpPr txBox="1"/>
          <p:nvPr/>
        </p:nvSpPr>
        <p:spPr>
          <a:xfrm>
            <a:off x="10677378" y="604911"/>
            <a:ext cx="40796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B42DB-E694-4A35-A410-BD186160B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575" y="1979063"/>
            <a:ext cx="8225082" cy="4195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44B4EF-5889-4B51-9601-6ED984C60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358" y="1979063"/>
            <a:ext cx="725487" cy="419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3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B3F4-97C9-4E57-AE24-3DBCEDC8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41754-2244-4A17-A2D8-DA2D243D1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Figure copied from Z. He, et al.(2018)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3F737-564C-4E29-9F25-C1917F9090CF}"/>
              </a:ext>
            </a:extLst>
          </p:cNvPr>
          <p:cNvSpPr txBox="1"/>
          <p:nvPr/>
        </p:nvSpPr>
        <p:spPr>
          <a:xfrm>
            <a:off x="10677378" y="604911"/>
            <a:ext cx="40796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41B4BC-06C7-4461-AA3A-46C1D85D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64" y="1347054"/>
            <a:ext cx="4784018" cy="2648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8B0661-3EE3-4F86-A310-927E07B31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347054"/>
            <a:ext cx="4989342" cy="2648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138499-A25A-492F-B7DD-A8302AF3C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64" y="4148519"/>
            <a:ext cx="4784018" cy="2253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B0EA45-9789-4FB7-821A-866360B32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48519"/>
            <a:ext cx="4989342" cy="225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1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B3F4-97C9-4E57-AE24-3DBCEDC8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41754-2244-4A17-A2D8-DA2D243D1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82030" cy="4195481"/>
          </a:xfrm>
        </p:spPr>
        <p:txBody>
          <a:bodyPr>
            <a:normAutofit/>
          </a:bodyPr>
          <a:lstStyle/>
          <a:p>
            <a:pPr lvl="0" fontAlgn="base"/>
            <a:r>
              <a:rPr lang="en-US" dirty="0"/>
              <a:t>Built the models in Python with the TensorFlow backend to classify multi-classes and multi- label data. The models include NN, CNN, RNN, LSTM, RF(binary relevance, classifier chain, power set, MLKNN).</a:t>
            </a:r>
          </a:p>
          <a:p>
            <a:pPr marL="0" lvl="0" indent="0" fontAlgn="base">
              <a:buNone/>
            </a:pPr>
            <a:endParaRPr lang="en-US" dirty="0"/>
          </a:p>
          <a:p>
            <a:pPr lvl="0" fontAlgn="base"/>
            <a:r>
              <a:rPr lang="en-US" dirty="0"/>
              <a:t>Improved performance for each kind of model based on the same data by measuring the classification accuracy, confusion matrix, f1 scores, recalls, precision,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3F737-564C-4E29-9F25-C1917F9090CF}"/>
              </a:ext>
            </a:extLst>
          </p:cNvPr>
          <p:cNvSpPr txBox="1"/>
          <p:nvPr/>
        </p:nvSpPr>
        <p:spPr>
          <a:xfrm>
            <a:off x="10677378" y="604911"/>
            <a:ext cx="40796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2262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A8CC-BF39-440C-A9F6-45671234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Screenshot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40EF7-111A-4D71-BEC3-E2278854C5F1}"/>
              </a:ext>
            </a:extLst>
          </p:cNvPr>
          <p:cNvSpPr txBox="1"/>
          <p:nvPr/>
        </p:nvSpPr>
        <p:spPr>
          <a:xfrm>
            <a:off x="10677378" y="604911"/>
            <a:ext cx="40796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713781-B585-4144-8710-1A2655B89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389" y="1658742"/>
            <a:ext cx="9225989" cy="472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0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B3F4-97C9-4E57-AE24-3DBCEDC8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41754-2244-4A17-A2D8-DA2D243D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3F737-564C-4E29-9F25-C1917F9090CF}"/>
              </a:ext>
            </a:extLst>
          </p:cNvPr>
          <p:cNvSpPr txBox="1"/>
          <p:nvPr/>
        </p:nvSpPr>
        <p:spPr>
          <a:xfrm>
            <a:off x="10677378" y="604911"/>
            <a:ext cx="40796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37AA89-F35C-4323-98D5-BD31E97A3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736371"/>
              </p:ext>
            </p:extLst>
          </p:nvPr>
        </p:nvGraphicFramePr>
        <p:xfrm>
          <a:off x="1103312" y="1955823"/>
          <a:ext cx="9982029" cy="4333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40442">
                  <a:extLst>
                    <a:ext uri="{9D8B030D-6E8A-4147-A177-3AD203B41FA5}">
                      <a16:colId xmlns:a16="http://schemas.microsoft.com/office/drawing/2014/main" val="1058586374"/>
                    </a:ext>
                  </a:extLst>
                </a:gridCol>
                <a:gridCol w="1975674">
                  <a:extLst>
                    <a:ext uri="{9D8B030D-6E8A-4147-A177-3AD203B41FA5}">
                      <a16:colId xmlns:a16="http://schemas.microsoft.com/office/drawing/2014/main" val="264546245"/>
                    </a:ext>
                  </a:extLst>
                </a:gridCol>
                <a:gridCol w="1865913">
                  <a:extLst>
                    <a:ext uri="{9D8B030D-6E8A-4147-A177-3AD203B41FA5}">
                      <a16:colId xmlns:a16="http://schemas.microsoft.com/office/drawing/2014/main" val="4031264662"/>
                    </a:ext>
                  </a:extLst>
                </a:gridCol>
              </a:tblGrid>
              <a:tr h="3991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Model (multi-class sequential data)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Error Rate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87437"/>
                  </a:ext>
                </a:extLst>
              </a:tr>
              <a:tr h="1644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010996"/>
                  </a:ext>
                </a:extLst>
              </a:tr>
              <a:tr h="656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LSTM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0.7463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23.50%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33792"/>
                  </a:ext>
                </a:extLst>
              </a:tr>
              <a:tr h="701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NN &amp; LSTM &amp; Masking &amp; Shuffle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0.8616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11.99%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83906"/>
                  </a:ext>
                </a:extLst>
              </a:tr>
              <a:tr h="8202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NN &amp; LSTM &amp; Masking &amp; Shuffle &amp; Normalization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0.9273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8.30%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281432"/>
                  </a:ext>
                </a:extLst>
              </a:tr>
              <a:tr h="616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CNN(1) &amp; LSTM &amp; Shuffle &amp; Normalization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0.9539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9.22%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24275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CNN(2) &amp; LSTM &amp; Shuffle &amp; Normalization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0.9885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1.38%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901900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567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30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F65C-33CE-47BC-AC5F-A14A1091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D10FD-07F9-4AAF-83AE-F81843101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155" y="1532414"/>
            <a:ext cx="8946541" cy="4195481"/>
          </a:xfrm>
        </p:spPr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42A7B-1476-4967-BC5D-18BA35C907B9}"/>
              </a:ext>
            </a:extLst>
          </p:cNvPr>
          <p:cNvSpPr txBox="1"/>
          <p:nvPr/>
        </p:nvSpPr>
        <p:spPr>
          <a:xfrm>
            <a:off x="10677378" y="604911"/>
            <a:ext cx="40796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FBACF4-2E79-42A2-87FD-0995C39B6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819" y="2036127"/>
            <a:ext cx="8946541" cy="421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6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F65C-33CE-47BC-AC5F-A14A1091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D10FD-07F9-4AAF-83AE-F81843101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155" y="1532414"/>
            <a:ext cx="8946541" cy="4195481"/>
          </a:xfrm>
        </p:spPr>
        <p:txBody>
          <a:bodyPr/>
          <a:lstStyle/>
          <a:p>
            <a:r>
              <a:rPr lang="en-US" dirty="0"/>
              <a:t>Multi-labels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42A7B-1476-4967-BC5D-18BA35C907B9}"/>
              </a:ext>
            </a:extLst>
          </p:cNvPr>
          <p:cNvSpPr txBox="1"/>
          <p:nvPr/>
        </p:nvSpPr>
        <p:spPr>
          <a:xfrm>
            <a:off x="10677378" y="604911"/>
            <a:ext cx="40796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A54D8-08E4-4C77-AD5D-EED96F6D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332" y="2057608"/>
            <a:ext cx="8832520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25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183</TotalTime>
  <Words>331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Machine Learning &amp; Deep Learning Projects</vt:lpstr>
      <vt:lpstr>Introduction</vt:lpstr>
      <vt:lpstr>Introduction</vt:lpstr>
      <vt:lpstr>Methodologies</vt:lpstr>
      <vt:lpstr>Methodologies</vt:lpstr>
      <vt:lpstr>Code Screenshot</vt:lpstr>
      <vt:lpstr>Summary</vt:lpstr>
      <vt:lpstr>Introduction</vt:lpstr>
      <vt:lpstr>Introduction</vt:lpstr>
      <vt:lpstr>Code Screenshot</vt:lpstr>
      <vt:lpstr>Summary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</dc:title>
  <dc:creator>summer chow</dc:creator>
  <cp:lastModifiedBy>summer chow</cp:lastModifiedBy>
  <cp:revision>24</cp:revision>
  <dcterms:created xsi:type="dcterms:W3CDTF">2019-03-11T15:51:01Z</dcterms:created>
  <dcterms:modified xsi:type="dcterms:W3CDTF">2019-08-13T20:04:42Z</dcterms:modified>
</cp:coreProperties>
</file>