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68" r:id="rId3"/>
    <p:sldId id="259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828D"/>
    <a:srgbClr val="AC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C7A59-300F-40A2-B7E3-792AF46C0041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E7B8A-06DB-4A6E-9762-ED5B2E7163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495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E04A-386F-4C21-A120-BD7B7BAA2C4A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1ABB-8FC1-4CFE-AD3A-57C058F1C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58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E04A-386F-4C21-A120-BD7B7BAA2C4A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1ABB-8FC1-4CFE-AD3A-57C058F1C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39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E04A-386F-4C21-A120-BD7B7BAA2C4A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1ABB-8FC1-4CFE-AD3A-57C058F1C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7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E04A-386F-4C21-A120-BD7B7BAA2C4A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1ABB-8FC1-4CFE-AD3A-57C058F1C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85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E04A-386F-4C21-A120-BD7B7BAA2C4A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1ABB-8FC1-4CFE-AD3A-57C058F1C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38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E04A-386F-4C21-A120-BD7B7BAA2C4A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1ABB-8FC1-4CFE-AD3A-57C058F1C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19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E04A-386F-4C21-A120-BD7B7BAA2C4A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1ABB-8FC1-4CFE-AD3A-57C058F1C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64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E04A-386F-4C21-A120-BD7B7BAA2C4A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1ABB-8FC1-4CFE-AD3A-57C058F1C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2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E04A-386F-4C21-A120-BD7B7BAA2C4A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1ABB-8FC1-4CFE-AD3A-57C058F1C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74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E04A-386F-4C21-A120-BD7B7BAA2C4A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1ABB-8FC1-4CFE-AD3A-57C058F1C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61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E04A-386F-4C21-A120-BD7B7BAA2C4A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1ABB-8FC1-4CFE-AD3A-57C058F1C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86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AE04A-386F-4C21-A120-BD7B7BAA2C4A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61ABB-8FC1-4CFE-AD3A-57C058F1C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95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半闭框 1"/>
          <p:cNvSpPr/>
          <p:nvPr/>
        </p:nvSpPr>
        <p:spPr>
          <a:xfrm rot="16200000">
            <a:off x="1406" y="5518598"/>
            <a:ext cx="1339402" cy="1339402"/>
          </a:xfrm>
          <a:prstGeom prst="halfFram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斜纹 2"/>
          <p:cNvSpPr/>
          <p:nvPr/>
        </p:nvSpPr>
        <p:spPr>
          <a:xfrm flipV="1">
            <a:off x="0" y="3379810"/>
            <a:ext cx="3474720" cy="3474720"/>
          </a:xfrm>
          <a:prstGeom prst="diagStripe">
            <a:avLst/>
          </a:prstGeom>
          <a:solidFill>
            <a:schemeClr val="tx2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A828D"/>
              </a:solidFill>
            </a:endParaRPr>
          </a:p>
        </p:txBody>
      </p:sp>
      <p:sp>
        <p:nvSpPr>
          <p:cNvPr id="4" name="半闭框 3"/>
          <p:cNvSpPr/>
          <p:nvPr/>
        </p:nvSpPr>
        <p:spPr>
          <a:xfrm rot="-16200000">
            <a:off x="10852598" y="-14067"/>
            <a:ext cx="1339402" cy="1339402"/>
          </a:xfrm>
          <a:prstGeom prst="halfFram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斜纹 4"/>
          <p:cNvSpPr/>
          <p:nvPr/>
        </p:nvSpPr>
        <p:spPr>
          <a:xfrm rot="-10800000" flipV="1">
            <a:off x="8756990" y="0"/>
            <a:ext cx="3474720" cy="3474720"/>
          </a:xfrm>
          <a:prstGeom prst="diagStripe">
            <a:avLst/>
          </a:prstGeom>
          <a:solidFill>
            <a:schemeClr val="tx2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6437" y="506438"/>
            <a:ext cx="11155680" cy="58240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3434B4-0193-441B-ACE3-6C4B23819BD1}"/>
              </a:ext>
            </a:extLst>
          </p:cNvPr>
          <p:cNvSpPr txBox="1"/>
          <p:nvPr/>
        </p:nvSpPr>
        <p:spPr>
          <a:xfrm>
            <a:off x="847541" y="2163852"/>
            <a:ext cx="10473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/>
              <a:t>RangeNet</a:t>
            </a:r>
            <a:r>
              <a:rPr lang="en-US" altLang="zh-CN" sz="3600" dirty="0"/>
              <a:t>++</a:t>
            </a:r>
          </a:p>
          <a:p>
            <a:pPr algn="ctr"/>
            <a:r>
              <a:rPr lang="en-US" altLang="zh-CN" sz="3600" dirty="0"/>
              <a:t>Fast and Accurate LiDAR Semantic Segmentation</a:t>
            </a:r>
            <a:endParaRPr lang="zh-CN" altLang="en-US" sz="3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AA33E7-D740-457A-804B-97E84A76781C}"/>
              </a:ext>
            </a:extLst>
          </p:cNvPr>
          <p:cNvSpPr txBox="1"/>
          <p:nvPr/>
        </p:nvSpPr>
        <p:spPr>
          <a:xfrm>
            <a:off x="4813176" y="4262334"/>
            <a:ext cx="2565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史成章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2020.09.17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A69043-E109-4E9B-9B12-AFA451789EA1}"/>
              </a:ext>
            </a:extLst>
          </p:cNvPr>
          <p:cNvSpPr txBox="1"/>
          <p:nvPr/>
        </p:nvSpPr>
        <p:spPr>
          <a:xfrm>
            <a:off x="4801452" y="3395381"/>
            <a:ext cx="2565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IROS 2019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6699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146A2206-9C8F-4EBC-BF74-070308DAD732}"/>
              </a:ext>
            </a:extLst>
          </p:cNvPr>
          <p:cNvSpPr txBox="1"/>
          <p:nvPr/>
        </p:nvSpPr>
        <p:spPr>
          <a:xfrm>
            <a:off x="434785" y="600869"/>
            <a:ext cx="61341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B. Ablation Studies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BABDEE-E2C3-4941-9B9B-0AC48A9A6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5684" y="1000979"/>
            <a:ext cx="6580631" cy="557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82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146A2206-9C8F-4EBC-BF74-070308DAD732}"/>
              </a:ext>
            </a:extLst>
          </p:cNvPr>
          <p:cNvSpPr txBox="1"/>
          <p:nvPr/>
        </p:nvSpPr>
        <p:spPr>
          <a:xfrm>
            <a:off x="434785" y="600869"/>
            <a:ext cx="61341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C. Post-Processing Influence</a:t>
            </a: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4B0F17-C1F6-4905-94A3-35BDBF897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2711" y="1000979"/>
            <a:ext cx="6906578" cy="558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50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146A2206-9C8F-4EBC-BF74-070308DAD732}"/>
              </a:ext>
            </a:extLst>
          </p:cNvPr>
          <p:cNvSpPr txBox="1"/>
          <p:nvPr/>
        </p:nvSpPr>
        <p:spPr>
          <a:xfrm>
            <a:off x="434785" y="600869"/>
            <a:ext cx="61341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D. Runtime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5E6165-D98F-4A20-911D-41F61AA70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5318" y="2052466"/>
            <a:ext cx="6901364" cy="316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92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146A2206-9C8F-4EBC-BF74-070308DAD732}"/>
              </a:ext>
            </a:extLst>
          </p:cNvPr>
          <p:cNvSpPr txBox="1"/>
          <p:nvPr/>
        </p:nvSpPr>
        <p:spPr>
          <a:xfrm>
            <a:off x="434785" y="600869"/>
            <a:ext cx="33402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SqueezeSeg</a:t>
            </a:r>
            <a:r>
              <a:rPr lang="en-US" altLang="zh-CN" sz="2000" dirty="0"/>
              <a:t> V3      ECCV 2020</a:t>
            </a:r>
            <a:endParaRPr lang="zh-CN" altLang="en-US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68C64B2-B2E3-48DA-BA8D-C20558AB35F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729" t="24588" r="13509" b="9969"/>
          <a:stretch/>
        </p:blipFill>
        <p:spPr>
          <a:xfrm>
            <a:off x="834676" y="1157682"/>
            <a:ext cx="10522647" cy="52515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A99D5BF-55B3-4945-998E-9B8C72356051}"/>
              </a:ext>
            </a:extLst>
          </p:cNvPr>
          <p:cNvSpPr txBox="1"/>
          <p:nvPr/>
        </p:nvSpPr>
        <p:spPr>
          <a:xfrm>
            <a:off x="4301804" y="616258"/>
            <a:ext cx="3588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Spatially-Adaptive Convolution (SAC)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129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44CCCB20-1C89-408F-B536-871364C9BE71}"/>
              </a:ext>
            </a:extLst>
          </p:cNvPr>
          <p:cNvSpPr txBox="1"/>
          <p:nvPr/>
        </p:nvSpPr>
        <p:spPr>
          <a:xfrm>
            <a:off x="1462437" y="668463"/>
            <a:ext cx="28914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SqueezeSeg</a:t>
            </a:r>
            <a:r>
              <a:rPr lang="en-US" altLang="zh-CN" sz="2400" dirty="0"/>
              <a:t> V1,</a:t>
            </a:r>
            <a:r>
              <a:rPr lang="zh-CN" altLang="en-US" sz="2400" dirty="0"/>
              <a:t> </a:t>
            </a:r>
            <a:r>
              <a:rPr lang="en-US" altLang="zh-CN" sz="2400" dirty="0"/>
              <a:t>V2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8260C68-5830-4F26-A75C-37573A516FC8}"/>
              </a:ext>
            </a:extLst>
          </p:cNvPr>
          <p:cNvSpPr txBox="1"/>
          <p:nvPr/>
        </p:nvSpPr>
        <p:spPr>
          <a:xfrm>
            <a:off x="1462437" y="1490584"/>
            <a:ext cx="916641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 The projection needs to be extended to include the full LiDAR scan, since the </a:t>
            </a:r>
            <a:r>
              <a:rPr lang="en-US" altLang="zh-CN" sz="2400" dirty="0" err="1"/>
              <a:t>SqueezeSeg</a:t>
            </a:r>
            <a:r>
              <a:rPr lang="en-US" altLang="zh-CN" sz="2400" dirty="0"/>
              <a:t> framework only uses the frontal 90 degrees of the scan, where the objects of the original KITTI dataset labels are annotated by bounding boxes.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4C50C68-F314-45D3-B6AC-E731D2E0F30D}"/>
              </a:ext>
            </a:extLst>
          </p:cNvPr>
          <p:cNvSpPr txBox="1"/>
          <p:nvPr/>
        </p:nvSpPr>
        <p:spPr>
          <a:xfrm>
            <a:off x="1462436" y="3307332"/>
            <a:ext cx="91664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(ii) The </a:t>
            </a:r>
            <a:r>
              <a:rPr lang="en-US" altLang="zh-CN" sz="2400" dirty="0" err="1"/>
              <a:t>SqueezeNet</a:t>
            </a:r>
            <a:r>
              <a:rPr lang="en-US" altLang="zh-CN" sz="2400" dirty="0"/>
              <a:t> backbone is not descriptive enough to infer all the 19 semantic classes provided by our dataset (SemanticKITTI). </a:t>
            </a:r>
            <a:endParaRPr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E47F5E6-D8AB-46CF-B42C-DBDF43D7AFD6}"/>
              </a:ext>
            </a:extLst>
          </p:cNvPr>
          <p:cNvSpPr txBox="1"/>
          <p:nvPr/>
        </p:nvSpPr>
        <p:spPr>
          <a:xfrm>
            <a:off x="1462436" y="4385417"/>
            <a:ext cx="86966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(ii) We replace the CRF, which operates in the image domain by an efficient, GPU-based nearest neighbor search acting directly on the full, un-ordered point cloud.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02337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579410C9-6879-45F6-82BF-FD2C4794D035}"/>
              </a:ext>
            </a:extLst>
          </p:cNvPr>
          <p:cNvSpPr txBox="1"/>
          <p:nvPr/>
        </p:nvSpPr>
        <p:spPr>
          <a:xfrm>
            <a:off x="3273235" y="4386400"/>
            <a:ext cx="63828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A. Range Image Point Cloud Proxy Representation</a:t>
            </a:r>
            <a:endParaRPr lang="zh-CN" altLang="en-US" sz="20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E817204-D0CD-4BF6-8FF0-BE96D2A85CF8}"/>
              </a:ext>
            </a:extLst>
          </p:cNvPr>
          <p:cNvSpPr txBox="1"/>
          <p:nvPr/>
        </p:nvSpPr>
        <p:spPr>
          <a:xfrm>
            <a:off x="3273236" y="4884625"/>
            <a:ext cx="62252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B. Fully Convolutional Semantic Segmentation</a:t>
            </a:r>
            <a:endParaRPr lang="zh-CN" altLang="en-US" sz="20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325F802-2440-4D42-8B72-BC003FA640AF}"/>
              </a:ext>
            </a:extLst>
          </p:cNvPr>
          <p:cNvSpPr txBox="1"/>
          <p:nvPr/>
        </p:nvSpPr>
        <p:spPr>
          <a:xfrm>
            <a:off x="3273236" y="5382850"/>
            <a:ext cx="65375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C. Point Cloud Reconstruction from Range Image</a:t>
            </a:r>
            <a:endParaRPr lang="zh-CN" altLang="en-US" sz="20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25847BC-F13D-4C7D-84B7-89C68B2B4692}"/>
              </a:ext>
            </a:extLst>
          </p:cNvPr>
          <p:cNvSpPr txBox="1"/>
          <p:nvPr/>
        </p:nvSpPr>
        <p:spPr>
          <a:xfrm>
            <a:off x="3273236" y="5881075"/>
            <a:ext cx="5801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000" dirty="0"/>
              <a:t>D. Efficient Point Cloud Post-processing</a:t>
            </a:r>
            <a:endParaRPr lang="zh-CN" altLang="en-US" sz="2000" dirty="0"/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E2CEB252-31D3-427D-8184-211F6918354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22" y="1006235"/>
            <a:ext cx="12030955" cy="287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9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579410C9-6879-45F6-82BF-FD2C4794D035}"/>
              </a:ext>
            </a:extLst>
          </p:cNvPr>
          <p:cNvSpPr txBox="1"/>
          <p:nvPr/>
        </p:nvSpPr>
        <p:spPr>
          <a:xfrm>
            <a:off x="434785" y="600869"/>
            <a:ext cx="5346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A. Range Image Point Cloud Proxy Representation</a:t>
            </a:r>
            <a:endParaRPr lang="zh-CN" altLang="en-US" sz="20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F318A3D0-3094-4301-91E9-53693804341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6417" y="1526842"/>
            <a:ext cx="7479165" cy="1350171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0A7E5729-080E-4B1E-BEB0-8DCD4549F34A}"/>
              </a:ext>
            </a:extLst>
          </p:cNvPr>
          <p:cNvGrpSpPr/>
          <p:nvPr/>
        </p:nvGrpSpPr>
        <p:grpSpPr>
          <a:xfrm>
            <a:off x="2509060" y="3186008"/>
            <a:ext cx="7173877" cy="1350172"/>
            <a:chOff x="2028847" y="3761476"/>
            <a:chExt cx="8134305" cy="1530931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3E182F31-EF65-4335-83D2-BCEB7E4E7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28847" y="3761476"/>
              <a:ext cx="8134305" cy="1530931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CBC74B2-29AD-407D-B274-0A8043DCC5C5}"/>
                </a:ext>
              </a:extLst>
            </p:cNvPr>
            <p:cNvSpPr/>
            <p:nvPr/>
          </p:nvSpPr>
          <p:spPr>
            <a:xfrm>
              <a:off x="9496338" y="4941116"/>
              <a:ext cx="645952" cy="318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EF69E6F-2046-461C-B801-E0733C68E752}"/>
              </a:ext>
            </a:extLst>
          </p:cNvPr>
          <p:cNvSpPr txBox="1"/>
          <p:nvPr/>
        </p:nvSpPr>
        <p:spPr>
          <a:xfrm>
            <a:off x="2356417" y="5740733"/>
            <a:ext cx="3425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2048, 1024, 512   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64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F91106-4F52-42A9-9CE2-E0D0BC352647}"/>
              </a:ext>
            </a:extLst>
          </p:cNvPr>
          <p:cNvSpPr txBox="1"/>
          <p:nvPr/>
        </p:nvSpPr>
        <p:spPr>
          <a:xfrm>
            <a:off x="2356417" y="4845175"/>
            <a:ext cx="7326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for each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/>
              <a:t> , its range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dirty="0"/>
              <a:t>, its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/>
              <a:t>,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dirty="0"/>
              <a:t>, and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000" dirty="0"/>
              <a:t> coordinates, and its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remission</a:t>
            </a:r>
            <a:r>
              <a:rPr lang="en-US" altLang="zh-CN" sz="2000" dirty="0"/>
              <a:t>, are stored  in the image, creating a [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000" dirty="0"/>
              <a:t>] tensor.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9957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579410C9-6879-45F6-82BF-FD2C4794D035}"/>
              </a:ext>
            </a:extLst>
          </p:cNvPr>
          <p:cNvSpPr txBox="1"/>
          <p:nvPr/>
        </p:nvSpPr>
        <p:spPr>
          <a:xfrm>
            <a:off x="434785" y="600869"/>
            <a:ext cx="5346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B. Fully Convolutional Semantic Segmentation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557129-5DDD-496C-A602-65B70FCA75A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825" y="1292283"/>
            <a:ext cx="11944350" cy="36267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4586531-4E07-4C9A-8C6B-271D71761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9098" y="5181749"/>
            <a:ext cx="6820852" cy="12003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50322A0-2940-45FF-B6B9-FB09FFC87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2050" y="5510407"/>
            <a:ext cx="2057687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1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579410C9-6879-45F6-82BF-FD2C4794D035}"/>
              </a:ext>
            </a:extLst>
          </p:cNvPr>
          <p:cNvSpPr txBox="1"/>
          <p:nvPr/>
        </p:nvSpPr>
        <p:spPr>
          <a:xfrm>
            <a:off x="434785" y="600869"/>
            <a:ext cx="5346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C. Point Cloud Reconstruction from Range Image</a:t>
            </a:r>
            <a:endParaRPr lang="zh-CN" altLang="en-US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F47952-B3D1-41BE-AEC4-8BACF2CA0863}"/>
              </a:ext>
            </a:extLst>
          </p:cNvPr>
          <p:cNvSpPr txBox="1"/>
          <p:nvPr/>
        </p:nvSpPr>
        <p:spPr>
          <a:xfrm>
            <a:off x="2749578" y="4542760"/>
            <a:ext cx="6010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130000 points per scan  </a:t>
            </a:r>
            <a:r>
              <a:rPr lang="zh-CN" altLang="en-US" sz="2000" dirty="0"/>
              <a:t>→    </a:t>
            </a:r>
            <a:r>
              <a:rPr lang="en-US" altLang="zh-CN" sz="2000" dirty="0"/>
              <a:t>[64 × 2048]  32768 points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82FDEE-0AFB-40C3-8F3D-233919422141}"/>
              </a:ext>
            </a:extLst>
          </p:cNvPr>
          <p:cNvSpPr txBox="1"/>
          <p:nvPr/>
        </p:nvSpPr>
        <p:spPr>
          <a:xfrm>
            <a:off x="4148451" y="1717735"/>
            <a:ext cx="5326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</a:t>
            </a:r>
            <a:r>
              <a:rPr lang="en-US" altLang="zh-CN" dirty="0"/>
              <a:t>1</a:t>
            </a:r>
            <a:endParaRPr lang="en-US" altLang="zh-CN" sz="2400" dirty="0"/>
          </a:p>
          <a:p>
            <a:r>
              <a:rPr lang="en-US" altLang="zh-CN" sz="2400" dirty="0"/>
              <a:t>P</a:t>
            </a:r>
            <a:r>
              <a:rPr lang="en-US" altLang="zh-CN" dirty="0"/>
              <a:t>2</a:t>
            </a:r>
          </a:p>
          <a:p>
            <a:r>
              <a:rPr lang="en-US" altLang="zh-CN" sz="2400" dirty="0"/>
              <a:t>P</a:t>
            </a:r>
            <a:r>
              <a:rPr lang="en-US" altLang="zh-CN" dirty="0"/>
              <a:t>3</a:t>
            </a:r>
          </a:p>
          <a:p>
            <a:r>
              <a:rPr lang="en-US" altLang="zh-CN" sz="2400" dirty="0"/>
              <a:t>……</a:t>
            </a:r>
          </a:p>
          <a:p>
            <a:r>
              <a:rPr lang="en-US" altLang="zh-CN" sz="2400" dirty="0" err="1"/>
              <a:t>P</a:t>
            </a:r>
            <a:r>
              <a:rPr lang="en-US" altLang="zh-CN" dirty="0" err="1"/>
              <a:t>n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1382B37-B246-423E-83AB-62615BA9DB16}"/>
              </a:ext>
            </a:extLst>
          </p:cNvPr>
          <p:cNvCxnSpPr/>
          <p:nvPr/>
        </p:nvCxnSpPr>
        <p:spPr>
          <a:xfrm>
            <a:off x="5117153" y="2878898"/>
            <a:ext cx="127512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右大括号 9">
            <a:extLst>
              <a:ext uri="{FF2B5EF4-FFF2-40B4-BE49-F238E27FC236}">
                <a16:creationId xmlns:a16="http://schemas.microsoft.com/office/drawing/2014/main" id="{9B754A51-7FC1-48E7-B383-94CBB157C3C9}"/>
              </a:ext>
            </a:extLst>
          </p:cNvPr>
          <p:cNvSpPr/>
          <p:nvPr/>
        </p:nvSpPr>
        <p:spPr>
          <a:xfrm>
            <a:off x="4584549" y="1932293"/>
            <a:ext cx="532604" cy="189321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D48F582-EF25-40F4-A8EB-7A655F55551B}"/>
              </a:ext>
            </a:extLst>
          </p:cNvPr>
          <p:cNvSpPr txBox="1"/>
          <p:nvPr/>
        </p:nvSpPr>
        <p:spPr>
          <a:xfrm>
            <a:off x="6403598" y="2578119"/>
            <a:ext cx="919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dirty="0" err="1"/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3744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579410C9-6879-45F6-82BF-FD2C4794D035}"/>
              </a:ext>
            </a:extLst>
          </p:cNvPr>
          <p:cNvSpPr txBox="1"/>
          <p:nvPr/>
        </p:nvSpPr>
        <p:spPr>
          <a:xfrm>
            <a:off x="434785" y="600869"/>
            <a:ext cx="5346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000" dirty="0"/>
              <a:t>D. Efficient Point Cloud Post-processing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E8CB97-D594-426B-9618-6BF39C9DB45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9466" y="1515329"/>
            <a:ext cx="8493068" cy="404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54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579410C9-6879-45F6-82BF-FD2C4794D035}"/>
              </a:ext>
            </a:extLst>
          </p:cNvPr>
          <p:cNvSpPr txBox="1"/>
          <p:nvPr/>
        </p:nvSpPr>
        <p:spPr>
          <a:xfrm>
            <a:off x="434785" y="600869"/>
            <a:ext cx="5346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000" dirty="0"/>
              <a:t>D. Efficient Point Cloud Post-processing</a:t>
            </a:r>
            <a:endParaRPr lang="zh-CN" altLang="en-US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7E2374C-28DA-4159-8C01-085E630A5B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91524" y="109424"/>
            <a:ext cx="2486026" cy="663915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A6F9670A-A3BB-4E85-AA49-4D4F5D8952FB}"/>
              </a:ext>
            </a:extLst>
          </p:cNvPr>
          <p:cNvGrpSpPr/>
          <p:nvPr/>
        </p:nvGrpSpPr>
        <p:grpSpPr>
          <a:xfrm>
            <a:off x="434785" y="2290612"/>
            <a:ext cx="7536791" cy="1843237"/>
            <a:chOff x="313713" y="2290612"/>
            <a:chExt cx="7536791" cy="184323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5FCD195-A358-42A8-A38D-092B8130C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3713" y="2290612"/>
              <a:ext cx="7536791" cy="184323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A271AB7-42D5-4AB0-ADDE-BF9F5315D3AA}"/>
                </a:ext>
              </a:extLst>
            </p:cNvPr>
            <p:cNvSpPr/>
            <p:nvPr/>
          </p:nvSpPr>
          <p:spPr>
            <a:xfrm>
              <a:off x="2990850" y="3781425"/>
              <a:ext cx="4859654" cy="352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7449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4E1A5BB-423B-4F82-9FA6-3F29BEDC44D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858" y="1193503"/>
            <a:ext cx="11628283" cy="491202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46A2206-9C8F-4EBC-BF74-070308DAD732}"/>
              </a:ext>
            </a:extLst>
          </p:cNvPr>
          <p:cNvSpPr txBox="1"/>
          <p:nvPr/>
        </p:nvSpPr>
        <p:spPr>
          <a:xfrm>
            <a:off x="434785" y="600869"/>
            <a:ext cx="61341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A. Performance of </a:t>
            </a:r>
            <a:r>
              <a:rPr lang="en-US" altLang="zh-CN" sz="2000" dirty="0" err="1"/>
              <a:t>RangeNet</a:t>
            </a:r>
            <a:r>
              <a:rPr lang="en-US" altLang="zh-CN" sz="2000" dirty="0"/>
              <a:t>++ </a:t>
            </a:r>
            <a:r>
              <a:rPr lang="en-US" altLang="zh-CN" sz="2000" dirty="0" err="1"/>
              <a:t>w.r.t.</a:t>
            </a:r>
            <a:r>
              <a:rPr lang="en-US" altLang="zh-CN" sz="2000" dirty="0"/>
              <a:t> State-of-the-art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6886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284</Words>
  <Application>Microsoft Office PowerPoint</Application>
  <PresentationFormat>宽屏</PresentationFormat>
  <Paragraphs>32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刘炳麟</dc:creator>
  <cp:lastModifiedBy>S Venture</cp:lastModifiedBy>
  <cp:revision>90</cp:revision>
  <dcterms:created xsi:type="dcterms:W3CDTF">2017-04-12T05:13:19Z</dcterms:created>
  <dcterms:modified xsi:type="dcterms:W3CDTF">2020-10-22T07:18:01Z</dcterms:modified>
</cp:coreProperties>
</file>