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320" r:id="rId5"/>
    <p:sldId id="321" r:id="rId6"/>
    <p:sldId id="322" r:id="rId7"/>
    <p:sldId id="325" r:id="rId8"/>
    <p:sldId id="324" r:id="rId9"/>
    <p:sldId id="326" r:id="rId10"/>
    <p:sldId id="333" r:id="rId11"/>
    <p:sldId id="327" r:id="rId12"/>
    <p:sldId id="331" r:id="rId13"/>
    <p:sldId id="334" r:id="rId14"/>
    <p:sldId id="338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pos="122"/>
        <p:guide orient="horz" pos="3208"/>
        <p:guide pos="2880"/>
        <p:guide pos="5608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1096645" y="1471295"/>
            <a:ext cx="695134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Prediction of Alzheimer</a:t>
            </a:r>
            <a:r>
              <a:rPr lang="en-US" altLang="zh-CN" sz="2800" kern="1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</a:t>
            </a:r>
            <a:r>
              <a:rPr lang="zh-CN" altLang="en-US" sz="2800" kern="1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Disease Progression with Multi-Information </a:t>
            </a:r>
            <a:endParaRPr lang="zh-CN" altLang="en-US" sz="2800" kern="10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00" kern="100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Generative Adversarial Network</a:t>
            </a:r>
            <a:endParaRPr lang="zh-CN" altLang="en-US" sz="2800" kern="100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89105" y="3139966"/>
            <a:ext cx="4155479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周越</a:t>
            </a:r>
            <a:endParaRPr lang="zh-CN" altLang="en-US" sz="1400" dirty="0">
              <a:solidFill>
                <a:schemeClr val="accent1"/>
              </a:solidFill>
              <a:latin typeface="Arial" panose="020B0604020202020204"/>
            </a:endParaRP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/>
              </a:rPr>
              <a:t>2020/10/29</a:t>
            </a:r>
            <a:endParaRPr lang="en-US" altLang="zh-CN" sz="1400" dirty="0">
              <a:solidFill>
                <a:schemeClr val="accent1"/>
              </a:solidFill>
              <a:latin typeface="Arial" panose="020B0604020202020204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4436216" y="2997478"/>
            <a:ext cx="2612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401955"/>
            <a:ext cx="5410200" cy="4340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90232" y="205901"/>
            <a:ext cx="174879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zh-CN" altLang="en-US" sz="1800">
                <a:sym typeface="+mn-ea"/>
              </a:rPr>
              <a:t>SSIM distribution</a:t>
            </a:r>
            <a:endParaRPr lang="en-US" altLang="zh-CN" sz="1800" kern="10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0232" y="205901"/>
            <a:ext cx="4003675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1800">
                <a:sym typeface="+mn-ea"/>
              </a:rPr>
              <a:t>p</a:t>
            </a:r>
            <a:r>
              <a:rPr lang="zh-CN" altLang="en-US" sz="1800">
                <a:sym typeface="+mn-ea"/>
              </a:rPr>
              <a:t>erformance of multi-classification model</a:t>
            </a:r>
            <a:endParaRPr lang="zh-CN" altLang="en-US" sz="18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" y="793115"/>
            <a:ext cx="3375660" cy="1493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5" y="2151380"/>
            <a:ext cx="3375660" cy="504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961"/>
          <a:stretch>
            <a:fillRect/>
          </a:stretch>
        </p:blipFill>
        <p:spPr>
          <a:xfrm>
            <a:off x="4054475" y="793115"/>
            <a:ext cx="4342765" cy="35236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0232" y="205901"/>
            <a:ext cx="4003675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1800">
                <a:sym typeface="+mn-ea"/>
              </a:rPr>
              <a:t>p</a:t>
            </a:r>
            <a:r>
              <a:rPr lang="zh-CN" altLang="en-US" sz="1800">
                <a:sym typeface="+mn-ea"/>
              </a:rPr>
              <a:t>erformance of multi-classification model</a:t>
            </a:r>
            <a:endParaRPr lang="zh-CN" altLang="en-US" sz="1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5" y="916940"/>
            <a:ext cx="6020435" cy="38620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535" y="574040"/>
            <a:ext cx="4492625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MCI-AD, MCI-MCI, MCI- NC, NC-MCI and NC-NC. 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32943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progression prediction framework</a:t>
            </a:r>
            <a:endParaRPr lang="zh-CN" altLang="en-US" sz="1800" kern="10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70" y="730885"/>
            <a:ext cx="5686425" cy="3009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3365" y="730885"/>
            <a:ext cx="286004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First, image preprocessing is performed for the ADNI data. 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Then, a 3D patch-based mi-GAN model is constructed to generate estimated brain MRI image at a future time-point (i.e., Year 4, Y4), conditioning on the brain MRI image at baseline time-point (i.e., BL). 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Finally, a 3D DenseNet based multi-class classification model is established to identify the clinical stage of the estimated brain MRI.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9874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ataset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647065"/>
            <a:ext cx="5695950" cy="362902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183769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mi-GAN model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95" y="629285"/>
            <a:ext cx="5109210" cy="42068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15779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loss function</a:t>
            </a:r>
            <a:endParaRPr lang="en-US" altLang="zh-CN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795020"/>
            <a:ext cx="5454650" cy="286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33525"/>
            <a:ext cx="4781550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770" y="4191635"/>
            <a:ext cx="4124325" cy="2286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405" y="3844290"/>
            <a:ext cx="254000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gradient difference loss</a:t>
            </a:r>
            <a:r>
              <a:rPr lang="en-US" altLang="zh-CN"/>
              <a:t>(GDL </a:t>
            </a:r>
            <a:r>
              <a:rPr lang="zh-CN" altLang="en-US"/>
              <a:t>loss)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6405" y="1157605"/>
            <a:ext cx="5044440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en-US" altLang="zh-CN"/>
              <a:t>α </a:t>
            </a:r>
            <a:r>
              <a:rPr lang="zh-CN" altLang="en-US"/>
              <a:t>&gt; 0, </a:t>
            </a:r>
            <a:r>
              <a:rPr lang="en-US" altLang="zh-CN"/>
              <a:t>β </a:t>
            </a:r>
            <a:r>
              <a:rPr lang="zh-CN" altLang="en-US"/>
              <a:t>&gt; 0 and γ &gt; 0 are three tunable hyper-parameters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2328545"/>
            <a:ext cx="5454015" cy="146748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297053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3D multi-classification model</a:t>
            </a:r>
            <a:endParaRPr lang="zh-CN" altLang="en-US" sz="1800" kern="10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575310"/>
            <a:ext cx="5272405" cy="40341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0232" y="205901"/>
            <a:ext cx="172339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focal loss (FL)</a:t>
            </a:r>
            <a:endParaRPr lang="zh-CN" altLang="en-US" sz="18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0" y="981710"/>
            <a:ext cx="5800725" cy="21621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130300"/>
            <a:ext cx="5429250" cy="2019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90232" y="205901"/>
            <a:ext cx="486283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r>
              <a:rPr lang="en-US" altLang="zh-CN" sz="1800" kern="10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——structural similarity index (SSIM)</a:t>
            </a:r>
            <a:endParaRPr lang="en-US" altLang="zh-CN" sz="1800" kern="10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875" y="248285"/>
            <a:ext cx="5495925" cy="4774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90232" y="205901"/>
            <a:ext cx="1300480" cy="3683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zh-CN" altLang="en-US" sz="1800" kern="10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1800" kern="10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913</Words>
  <Application>WPS 演示</Application>
  <PresentationFormat>全屏显示(16:9)</PresentationFormat>
  <Paragraphs>40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Arial</vt:lpstr>
      <vt:lpstr>Calibri Light</vt:lpstr>
      <vt:lpstr>方正宋刻本秀楷简体</vt:lpstr>
      <vt:lpstr>方正兰亭黑_GBK</vt:lpstr>
      <vt:lpstr>黑体</vt:lpstr>
      <vt:lpstr>Gill Sans</vt:lpstr>
      <vt:lpstr>微软雅黑 Light</vt:lpstr>
      <vt:lpstr>Arial Unicode MS</vt:lpstr>
      <vt:lpstr>Calibri</vt:lpstr>
      <vt:lpstr>Impact MT Std</vt:lpstr>
      <vt:lpstr>Segoe Print</vt:lpstr>
      <vt:lpstr>Meiryo</vt:lpstr>
      <vt:lpstr>Yu Gothic UI</vt:lpstr>
      <vt:lpstr>Arial Narrow</vt:lpstr>
      <vt:lpstr>华文中宋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forever z.y.</cp:lastModifiedBy>
  <cp:revision>269</cp:revision>
  <dcterms:created xsi:type="dcterms:W3CDTF">2017-05-01T12:27:00Z</dcterms:created>
  <dcterms:modified xsi:type="dcterms:W3CDTF">2020-10-29T01:27:19Z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2052-11.1.0.9827</vt:lpwstr>
  </property>
</Properties>
</file>