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79" r:id="rId4"/>
    <p:sldId id="269" r:id="rId5"/>
    <p:sldId id="278" r:id="rId6"/>
    <p:sldId id="277" r:id="rId7"/>
    <p:sldId id="276" r:id="rId8"/>
    <p:sldId id="261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58" r:id="rId18"/>
    <p:sldId id="270" r:id="rId19"/>
    <p:sldId id="271" r:id="rId20"/>
    <p:sldId id="289" r:id="rId21"/>
    <p:sldId id="265" r:id="rId22"/>
    <p:sldId id="29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B"/>
    <a:srgbClr val="5DB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6458" autoAdjust="0"/>
  </p:normalViewPr>
  <p:slideViewPr>
    <p:cSldViewPr snapToGrid="0">
      <p:cViewPr varScale="1">
        <p:scale>
          <a:sx n="41" d="100"/>
          <a:sy n="41" d="100"/>
        </p:scale>
        <p:origin x="186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67233-0FEB-4686-9B49-3671D503DA37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2916-3495-475D-8916-DB57AAFFF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00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sz="1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 tiens à exprimer ma gratitude pour m'avoir donner la parole.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fr-FR" sz="1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sz="1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Mesdames et Messieurs,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fr-FR" sz="1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sz="12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Bonjourr</a:t>
            </a:r>
            <a:r>
              <a:rPr lang="fr-FR" sz="1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fr-FR" sz="1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sz="1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C'est un honneur pour moi de me tenir devant vous aujourd'hui pour présenter ma mémoire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fin d’étude en vue de l’obtention du diplôme de Licence Professionnel</a:t>
            </a:r>
            <a:r>
              <a:rPr lang="fr-FR" sz="1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fr-FR" sz="12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fr-FR" sz="12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intitulé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« CONCEPTION ET REALISATION D’UNE PLATEFORME DE RESERVATION DE TAXI EN LIGNE »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90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Actuellement,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la prise de taxi consiste à se rendre dans la rue ou à un emplacement de prise en charge de taxis et à attendre qu'un taxi libre s'arrête pour nous prendre en charge.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Nous pouvons également appeler le numéro de notre chauffeur de taxi habituel si nous en avons un. 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Une fois dans le taxi, nous indiquons notre destination au chauffeur et nous payons la course à la fin du trajet selon le tarif en vigueur.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Cette méthode de prise de taxi est efficace, mais elle présente des limites en termes de disponibilité, de flexibilité et de sécurité pour les utilisateurs.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710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Après avoir analysé ces besoins, 3 solutions sont proposées dont la première est: L’achat d’une application comme Uber.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Voici le fonctionnement du système Uber:  Un utilisateur peut demander un trajet via l’application et en quelques minutes , un chauffeur arrive à proximité de son emplacement pour l’emmener </a:t>
            </a:r>
            <a:r>
              <a:rPr lang="fr-FR" b="0" i="0">
                <a:solidFill>
                  <a:srgbClr val="D1D5DB"/>
                </a:solidFill>
                <a:effectLst/>
                <a:latin typeface="Söhne"/>
              </a:rPr>
              <a:t>à destination.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La deuxième solution est d’ installer un système de navigation GPS dans les taxis </a:t>
            </a:r>
            <a:r>
              <a:rPr lang="fr-F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</a:rPr>
              <a:t>pour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déterminer la position, la vitesse et la direction d’un taxi afin de minimiser les temps d’attente pour les utilisateurs 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Et enfin, nous avons proposées aussi de Concevoir et de réaliser une plateforme de réservation de taxi en ligne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Après une étude approfondie de ces différentes solutions, nous avons finalement choisi la solution 3 qui consiste à concevoir et réaliser une plateforme de réservation de taxi en ligne afin  qu’on puisse </a:t>
            </a:r>
            <a:r>
              <a:rPr lang="fr-FR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éserver un taxi depuis n’importe où, à tout moment et qu’on n’a plus besoin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besoin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se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deplacer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fr-FR" sz="1800" dirty="0">
              <a:effectLst/>
              <a:latin typeface="Times New Roman" panose="02020603050405020304" pitchFamily="18" charset="0"/>
            </a:endParaRPr>
          </a:p>
          <a:p>
            <a:endParaRPr lang="fr-FR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70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Nous entrons maintenant dans la phase de conception de notre application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01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Pour commencer, nous allons vous présenter un diagramme de cas d'utilisation qui décrit les différentes fonctionnalités de l'application et les interactions entre les utilisateurs et l'application. 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Ce diagramme nous a permis de définir les besoins fonctionnels de l'application et de planifier son développement.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Comme vous pouvez le voir, les utilisateurs peuvent consulter les différentes services proposées dans l’application, 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Ensuite, ils peuvent créer leur compte.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Une fois connectés, les utilisateurs peuvent effectuer une réservation en indiquant leur adresse de prise en charge, leur destination.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De plus, l’ administrateur de </a:t>
            </a:r>
            <a:r>
              <a:rPr lang="fr-FR" b="0" i="0">
                <a:solidFill>
                  <a:srgbClr val="D1D5DB"/>
                </a:solidFill>
                <a:effectLst/>
                <a:latin typeface="Söhne"/>
              </a:rPr>
              <a:t>l'application peut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gérer les voitures, les services liés à la voiture, les chauffeurs et les cartes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27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Dans le diagramme de séquence, nous allons prendre le cas d’utilisation « Gérer carte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Comme vous pouvez le constater, une fois l'utilisateur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connécté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il peut accéder à la page de réservation de taxi où il pourra choisir son adresse de prise en charge et sa destination en cliquant sur la carte.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Après cette action, le système enregistre les lieux choisi par l’utilisateur et les renvois vers le formulaire correspondant.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38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diagramme montre les relations entres les différentes classes.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permet de représenter les classes du système et leurs relations.</a:t>
            </a:r>
            <a:endParaRPr lang="fr-FR" dirty="0"/>
          </a:p>
          <a:p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 système est soumis à quelques règles de gestions  :</a:t>
            </a:r>
          </a:p>
          <a:p>
            <a:pPr algn="just"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Premièrement: Un utilisateur doit faire au moins une course.</a:t>
            </a:r>
          </a:p>
          <a:p>
            <a:pPr algn="just"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Ensuite: Pour effectuer les différentes courses d’un utilisateur, on a besoin d’un taxi.</a:t>
            </a:r>
          </a:p>
          <a:p>
            <a:pPr algn="just"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Qui à son tour besoin d’avoir au moins un chauffeur pour emmener les utilisateurs à leurs destinations.</a:t>
            </a:r>
          </a:p>
          <a:p>
            <a:pPr algn="just"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Chaque taxi doit être assuré au moins avec un certificat d’assurance, afin de couvrir les dégâts matériels et humains qu’il peut provoquer.</a:t>
            </a:r>
          </a:p>
          <a:p>
            <a:pPr algn="just"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 Un agent d’assurance a pour rôle de s’occuper d’un à plusieurs assurances de taxi.</a:t>
            </a:r>
          </a:p>
          <a:p>
            <a:pPr algn="just"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Enfin le contrôle technique ou visite de chaque taxi est obligatoire pour identifier les défaillances susceptibles de porter atteinte à la sécurité des usagers de la route et à l’environnement.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679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Concernant l’architecture de l’application,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083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L’application se base sur l’architecture à trois niveaux ou 3-tiers :</a:t>
            </a:r>
            <a:r>
              <a:rPr lang="fr-FR" sz="18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composée de serveur de base de données,  serveur d’application et  poste client, illustrée par cette figure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568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Parlons maintenant de la troisième partie de notre présentation.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742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l’outil de conception, on a opté le Visual </a:t>
            </a:r>
            <a:r>
              <a:rPr lang="fr-FR" dirty="0" err="1"/>
              <a:t>paradigm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une suite logicielle de modélisation et de gestion de projets qui permet de créer et de gérer des modèles de données, de processus et de systèmes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Ensuite, on a choisi Python comme langage de programmation.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C’est un langage de programmation facile à utiliser dans de nombreux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environnements,elle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est flexible et puissante.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Django a été utilisé comme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framework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développement.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permet aux développeurs de créer des applications web complexes de manière organisées et efficaces;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Enfin, pour la gestion de notre base de données, on a utilisé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Elle utilise un modèle de données de documents qui permet de stocker des données de manière flexible et de manière à ce qu’elles soient facilement accessibles.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24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Permettez-moi de vous présenter les plans que nous allons aborder durant la présentation.</a:t>
            </a:r>
          </a:p>
          <a:p>
            <a:pPr algn="l"/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Tout d'abord, nous allons commencer par une bref présentation de notre école et de l’entreprise qui nous a recueilli lors de notre stage.</a:t>
            </a:r>
          </a:p>
          <a:p>
            <a:pPr algn="l"/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Ensuite, nous passerons à l'analyse et la conception de notre projet, où nous développerons les solutions qui répondent aux besoins identifiés.</a:t>
            </a:r>
          </a:p>
          <a:p>
            <a:pPr algn="l"/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Une fois que la conception sera terminée, nous nous concentrerons sur la réalisation de notre projet en mettant en œuvre les solutions conçues.</a:t>
            </a:r>
          </a:p>
          <a:p>
            <a:pPr algn="l"/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Enfin, nous terminerons par une démonstration de notre projet, où nous pourrons montrer comment il répond aux besoins identifiés et comment il atteint les objectifs fixés.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193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Passons maintenant dans la partie </a:t>
            </a:r>
            <a:r>
              <a:rPr lang="fr-FR" dirty="0" err="1"/>
              <a:t>demonstration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Durant la réalisation de notre application, on a conçu 2 interfaces différentes:</a:t>
            </a:r>
          </a:p>
          <a:p>
            <a:endParaRPr lang="fr-FR" dirty="0"/>
          </a:p>
          <a:p>
            <a:r>
              <a:rPr lang="fr-FR" dirty="0"/>
              <a:t>-l’interface utilisateur et le </a:t>
            </a:r>
          </a:p>
          <a:p>
            <a:endParaRPr lang="fr-FR" dirty="0"/>
          </a:p>
          <a:p>
            <a:r>
              <a:rPr lang="fr-FR" dirty="0"/>
              <a:t>-back office.</a:t>
            </a:r>
          </a:p>
          <a:p>
            <a:endParaRPr lang="fr-FR" dirty="0"/>
          </a:p>
          <a:p>
            <a:r>
              <a:rPr lang="fr-FR" dirty="0"/>
              <a:t>Pour commencer, il faut </a:t>
            </a:r>
            <a:r>
              <a:rPr lang="fr-FR" dirty="0" err="1"/>
              <a:t>demarrer</a:t>
            </a:r>
            <a:r>
              <a:rPr lang="fr-FR" dirty="0"/>
              <a:t> le serveurs de python avec la commande «  python manage.py </a:t>
            </a:r>
            <a:r>
              <a:rPr lang="fr-FR" dirty="0" err="1"/>
              <a:t>runserver</a:t>
            </a:r>
            <a:r>
              <a:rPr lang="fr-FR" dirty="0"/>
              <a:t>» et le serveur </a:t>
            </a:r>
            <a:r>
              <a:rPr lang="fr-FR" dirty="0" err="1"/>
              <a:t>react</a:t>
            </a:r>
            <a:r>
              <a:rPr lang="fr-FR" dirty="0"/>
              <a:t> par «  </a:t>
            </a:r>
            <a:r>
              <a:rPr lang="fr-FR" dirty="0" err="1"/>
              <a:t>npm</a:t>
            </a:r>
            <a:r>
              <a:rPr lang="fr-FR" dirty="0"/>
              <a:t> start ». Comme je l’ai déjà fait, je vais passer directement dans la partie interface utilisateur. </a:t>
            </a:r>
          </a:p>
          <a:p>
            <a:endParaRPr lang="fr-FR" dirty="0"/>
          </a:p>
          <a:p>
            <a:r>
              <a:rPr lang="fr-FR" dirty="0"/>
              <a:t>Voici la page d’accueil de notre application où on y trouve tous les différents services.</a:t>
            </a:r>
          </a:p>
          <a:p>
            <a:endParaRPr lang="fr-FR" dirty="0"/>
          </a:p>
          <a:p>
            <a:r>
              <a:rPr lang="fr-FR" dirty="0"/>
              <a:t>Je vais vous montrer maintenant la page d’authentification.</a:t>
            </a:r>
          </a:p>
          <a:p>
            <a:endParaRPr lang="fr-FR" dirty="0"/>
          </a:p>
          <a:p>
            <a:r>
              <a:rPr lang="fr-FR" dirty="0"/>
              <a:t> si l’utilisateur n’a pas encore crée son compte, alors il doit cliquer sur le lien «  créer un compte»</a:t>
            </a:r>
          </a:p>
          <a:p>
            <a:endParaRPr lang="fr-FR" dirty="0"/>
          </a:p>
          <a:p>
            <a:r>
              <a:rPr lang="fr-FR" dirty="0"/>
              <a:t>Pour ma part, je vais me connecter sur le compte de cet utilisateur qui est déjà enregistré dans notre base de données. </a:t>
            </a:r>
          </a:p>
          <a:p>
            <a:r>
              <a:rPr lang="fr-FR" dirty="0"/>
              <a:t>Une fois </a:t>
            </a:r>
            <a:r>
              <a:rPr lang="fr-FR" dirty="0" err="1"/>
              <a:t>connécté</a:t>
            </a:r>
            <a:r>
              <a:rPr lang="fr-FR" dirty="0"/>
              <a:t>, on arrive sur la page de réservation de taxi. Comme nous pouvons le constater, il y a une carte où les utilisateurs peuvent voir et choisir leur lieu de </a:t>
            </a:r>
            <a:r>
              <a:rPr lang="fr-FR" dirty="0" err="1"/>
              <a:t>depart</a:t>
            </a:r>
            <a:r>
              <a:rPr lang="fr-FR" dirty="0"/>
              <a:t> et destination en cliquant sur la carte. </a:t>
            </a:r>
          </a:p>
          <a:p>
            <a:endParaRPr lang="fr-FR" dirty="0"/>
          </a:p>
          <a:p>
            <a:r>
              <a:rPr lang="fr-FR" dirty="0"/>
              <a:t>Prenons un lieu au hasard. Lorsqu’on clique sur un lieu, ce lieu est </a:t>
            </a:r>
            <a:r>
              <a:rPr lang="fr-FR" dirty="0" err="1"/>
              <a:t>renvoié</a:t>
            </a:r>
            <a:r>
              <a:rPr lang="fr-FR" dirty="0"/>
              <a:t> vers le formulaire de </a:t>
            </a:r>
            <a:r>
              <a:rPr lang="fr-FR" dirty="0" err="1"/>
              <a:t>depart</a:t>
            </a:r>
            <a:r>
              <a:rPr lang="fr-FR" dirty="0"/>
              <a:t>. </a:t>
            </a:r>
          </a:p>
          <a:p>
            <a:r>
              <a:rPr lang="fr-FR" dirty="0"/>
              <a:t>On doit choisir maintenant le lieu de notre destination.</a:t>
            </a:r>
          </a:p>
          <a:p>
            <a:r>
              <a:rPr lang="fr-FR" dirty="0"/>
              <a:t> On va cliquer encore une  fois  sur la carte et on voit que le formulaire de destination prend cette valeur.</a:t>
            </a:r>
          </a:p>
          <a:p>
            <a:endParaRPr lang="fr-FR" dirty="0"/>
          </a:p>
          <a:p>
            <a:r>
              <a:rPr lang="fr-FR" dirty="0"/>
              <a:t>Dans la partie description, on doit noter notre numéro téléphone, suivit de l’indication pour notre chauffeur. On peut mentionner également le nombre de place qu’il nous faut.</a:t>
            </a:r>
          </a:p>
          <a:p>
            <a:endParaRPr lang="fr-FR" dirty="0"/>
          </a:p>
          <a:p>
            <a:r>
              <a:rPr lang="fr-FR" dirty="0"/>
              <a:t>On clique sur le bouton calculer et un autre formulaire s’affiche avec le tarif en Ariary de notre course et une estimation de l’arrivé de notre taxi. Cette montant est calculez à partir de la distance entre notre lieu de départ et lieu de destination.</a:t>
            </a:r>
          </a:p>
          <a:p>
            <a:endParaRPr lang="fr-FR" dirty="0"/>
          </a:p>
          <a:p>
            <a:r>
              <a:rPr lang="fr-FR" dirty="0"/>
              <a:t>On pourra enfin envoyé notre demande et un message de confirmation est renvoyé pour nous informer que notre demande a été bien envoyée.</a:t>
            </a:r>
          </a:p>
          <a:p>
            <a:endParaRPr lang="fr-FR" dirty="0"/>
          </a:p>
          <a:p>
            <a:r>
              <a:rPr lang="fr-FR" dirty="0"/>
              <a:t>On doit recevoir l’information sur cette course avec la date exacte de fait de la réservation et l’identifiant de l’utilisateur qui a fait cette course.</a:t>
            </a:r>
          </a:p>
          <a:p>
            <a:r>
              <a:rPr lang="fr-FR" dirty="0"/>
              <a:t>Passons maintenant dans la partie back office, nous pouvons voir que cette dernière ligne affiche les informations de la course qu’on a fait toute à l’heure</a:t>
            </a:r>
          </a:p>
          <a:p>
            <a:endParaRPr lang="fr-FR" dirty="0"/>
          </a:p>
          <a:p>
            <a:r>
              <a:rPr lang="fr-FR" dirty="0"/>
              <a:t>Concernant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affectations des taxis pour le ramassage des clients, une autre stagiaire est chargée de gérer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çette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partie-là. Une fois que je suis au courant quelle taxi a fait la course, je dois affecter alors cette taxi au course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On peut également gérer la liste de taxi et des </a:t>
            </a:r>
            <a:r>
              <a:rPr lang="fr-FR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chaffeurs</a:t>
            </a:r>
            <a:r>
              <a:rPr lang="fr-FR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, mais aussi des </a:t>
            </a:r>
            <a:r>
              <a:rPr lang="fr-FR" sz="18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défférentes</a:t>
            </a:r>
            <a:r>
              <a:rPr lang="fr-FR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services liés à cette taxi.</a:t>
            </a:r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Passons maintenant au conclusion,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995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Nous tenons à remercier l’équipe d’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Arato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pour leur accueil chaleureux.</a:t>
            </a:r>
          </a:p>
          <a:p>
            <a:endParaRPr lang="fr-FR" sz="1800" dirty="0">
              <a:effectLst/>
              <a:latin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stage a été une expérience très enrichissante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fr-FR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Grâce à ce projet de plateforme de réservation de taxi en ligne, nous avons pu mettre en pratique les concepts que nous avions appris au cours de notre formation. 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Bien que l’application soit maintenant opérationnelle, il est important de noter qu’il y a encore des fonctionnalités à ajouter pour l’améliorer davantage. Par exemple, l’historisation des informations sur les courses effectuées par les utilisateurs ou l’implémentation d’une gestion de paie côté client pourraient être des améliorations intéressantes.</a:t>
            </a:r>
          </a:p>
          <a:p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C’est ainsi que se termine notre présentation. Je suis maintenant disposer à vous répondre si vous avez des remarques à faire.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71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Entrons maintenant dans la première partie de notre présentation.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81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l'Ecole Nationale d'Informatique est fondée par le décret N 83-185 du 24 Mai 1983. 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L'école est située à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Tanambao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Antaninarenina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Fianarantsoa, et a pour mission de former des spécialistes informaticiens compétents et opérationnels de différents niveaux.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Les domaines de spécialisation de l'école incluent le génie logiciel et bases de données, l'administration des systèmes et  réseaux, ainsi que l'informatique générale.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Je vais maintenant vous montrer l’organigramme de l'Ecole Nationale d'Informatique qui vous donnera une idée de la structure de notre établissement.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4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Passons maintenant à la présentation de la société ARATO.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C’est une entreprise </a:t>
            </a:r>
            <a:r>
              <a:rPr lang="fr-FR" dirty="0"/>
              <a:t>de Service Numérique basé à Fianarantsoa.</a:t>
            </a:r>
          </a:p>
          <a:p>
            <a:endParaRPr lang="fr-FR" dirty="0"/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Vous pouvez la contacter via son email ou par téléphone. 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Vous pouvez également visiter son site web à partir de l'adresse mentionner sur le slide pour en savoir plus sur ses services.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538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figure montre l’organigramme de la société «  ARATO 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44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Passons maintenant dans la description de notre projet.</a:t>
            </a:r>
          </a:p>
          <a:p>
            <a:endParaRPr lang="fr-FR" dirty="0"/>
          </a:p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En effet, la société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Arato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souhaite disposer d'une application qui permette de gérer automatiquement les voitures, les services liés à la voiture, les chauffeurs, ainsi que les cartes.</a:t>
            </a:r>
          </a:p>
          <a:p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fr-FR" dirty="0"/>
              <a:t>C’est alors la raison pour laquelle nous avons conçu et développé 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une plateforme de réservation de taxi en ligne.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373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Nous entrons maintenant dans la deuxième partie de notre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B2916-3495-475D-8916-DB57AAFFF5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52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62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6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9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05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6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0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7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6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5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65000" sy="64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2248B-E09D-4D96-8AEF-40B9FCB7750F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D108-BE47-4A4B-B10B-F8F00C826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5780" y="719590"/>
            <a:ext cx="1268881" cy="151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2079" y="719590"/>
            <a:ext cx="1536229" cy="1515609"/>
          </a:xfrm>
          <a:prstGeom prst="rect">
            <a:avLst/>
          </a:prstGeom>
          <a:noFill/>
          <a:ln>
            <a:noFill/>
          </a:ln>
          <a:effectLst>
            <a:outerShdw blurRad="76200" sx="105000" sy="105000" algn="ctr" rotWithShape="0">
              <a:srgbClr val="000000">
                <a:alpha val="51000"/>
              </a:srgbClr>
            </a:outerShdw>
          </a:effectLst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04AF4199-BB53-5497-7D10-0B28528CD904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21102" y="2777706"/>
            <a:ext cx="11179833" cy="2343506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REALISATION D ’UNE PLATEFORME DE RESERVATION DE TAXI EN LIGNE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9443FC8-1C42-41F8-924D-DAAA3934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46960" y="719589"/>
            <a:ext cx="1515609" cy="15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8B3D389-D85E-3FF8-8188-281B55CBD6A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30843" y="5121213"/>
            <a:ext cx="9918634" cy="12776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Présentée par: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LOVAHARITIANA </a:t>
            </a:r>
            <a:r>
              <a:rPr lang="fr-FR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Hoby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Olivia </a:t>
            </a:r>
          </a:p>
        </p:txBody>
      </p:sp>
    </p:spTree>
    <p:extLst>
      <p:ext uri="{BB962C8B-B14F-4D97-AF65-F5344CB8AC3E}">
        <p14:creationId xmlns:p14="http://schemas.microsoft.com/office/powerpoint/2010/main" val="378389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93000" sy="97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2003BF1-599F-FFA9-AA39-4510C8EEF80C}"/>
              </a:ext>
            </a:extLst>
          </p:cNvPr>
          <p:cNvSpPr txBox="1"/>
          <p:nvPr/>
        </p:nvSpPr>
        <p:spPr>
          <a:xfrm>
            <a:off x="1155939" y="2329132"/>
            <a:ext cx="745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 L’EXISTANT</a:t>
            </a:r>
          </a:p>
        </p:txBody>
      </p:sp>
    </p:spTree>
    <p:extLst>
      <p:ext uri="{BB962C8B-B14F-4D97-AF65-F5344CB8AC3E}">
        <p14:creationId xmlns:p14="http://schemas.microsoft.com/office/powerpoint/2010/main" val="17169611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93000" sy="97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24EFF99-008E-6456-E144-AEC11FA5CA5B}"/>
              </a:ext>
            </a:extLst>
          </p:cNvPr>
          <p:cNvSpPr txBox="1"/>
          <p:nvPr/>
        </p:nvSpPr>
        <p:spPr>
          <a:xfrm>
            <a:off x="310551" y="276044"/>
            <a:ext cx="919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PROPOSEES: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646745-AECF-3444-98F0-40B15E7484B0}"/>
              </a:ext>
            </a:extLst>
          </p:cNvPr>
          <p:cNvSpPr txBox="1"/>
          <p:nvPr/>
        </p:nvSpPr>
        <p:spPr>
          <a:xfrm>
            <a:off x="310551" y="1621766"/>
            <a:ext cx="2827600" cy="375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60AC3C0-F66F-E367-D742-D07B46238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24" y="1011340"/>
            <a:ext cx="2828789" cy="422489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6BE4FC0-C33D-6F13-62A4-4D6F7C858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41" y="1011340"/>
            <a:ext cx="2939006" cy="423099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308EEA7-FFEC-2084-3766-AE0644464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75" y="1011340"/>
            <a:ext cx="2920237" cy="42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26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93000" sy="97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B87F78F-5298-DF36-3C5A-61E46F54CDD5}"/>
              </a:ext>
            </a:extLst>
          </p:cNvPr>
          <p:cNvSpPr txBox="1"/>
          <p:nvPr/>
        </p:nvSpPr>
        <p:spPr>
          <a:xfrm>
            <a:off x="414068" y="2593082"/>
            <a:ext cx="7435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368888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93000" sy="97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34374EB-BFCC-08CE-D0A8-C2A6DFD02432}"/>
              </a:ext>
            </a:extLst>
          </p:cNvPr>
          <p:cNvSpPr txBox="1"/>
          <p:nvPr/>
        </p:nvSpPr>
        <p:spPr>
          <a:xfrm>
            <a:off x="224286" y="241540"/>
            <a:ext cx="11697419" cy="5232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F12557-2D0F-769E-0077-233080BC7043}"/>
              </a:ext>
            </a:extLst>
          </p:cNvPr>
          <p:cNvSpPr txBox="1"/>
          <p:nvPr/>
        </p:nvSpPr>
        <p:spPr>
          <a:xfrm>
            <a:off x="224287" y="1086928"/>
            <a:ext cx="8212347" cy="496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EEC37E-0293-4A10-E6E9-A32CB3383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6158"/>
            <a:ext cx="11967714" cy="57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40043" y="1419752"/>
            <a:ext cx="9144000" cy="754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endParaRPr lang="fr-FR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346E73-8ED5-8473-849E-9CC270128478}"/>
              </a:ext>
            </a:extLst>
          </p:cNvPr>
          <p:cNvSpPr txBox="1"/>
          <p:nvPr/>
        </p:nvSpPr>
        <p:spPr>
          <a:xfrm>
            <a:off x="483078" y="379562"/>
            <a:ext cx="11197087" cy="9541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SEQUENCE DU CAS D’UTILISATION « GERER CARTE 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F7A3A2-72D8-460B-34B1-1416725DA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" y="1733550"/>
            <a:ext cx="11225842" cy="45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2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8702BD7-CDB3-E39B-4B2D-FF74C0215217}"/>
              </a:ext>
            </a:extLst>
          </p:cNvPr>
          <p:cNvSpPr txBox="1"/>
          <p:nvPr/>
        </p:nvSpPr>
        <p:spPr>
          <a:xfrm>
            <a:off x="517585" y="310551"/>
            <a:ext cx="11248845" cy="5232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AB0AE3-39DA-C40E-232D-A1EE841EF848}"/>
              </a:ext>
            </a:extLst>
          </p:cNvPr>
          <p:cNvSpPr txBox="1"/>
          <p:nvPr/>
        </p:nvSpPr>
        <p:spPr>
          <a:xfrm>
            <a:off x="759125" y="1121434"/>
            <a:ext cx="11007305" cy="542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CE3432-9977-CB90-1D25-A50020D97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8" y="966158"/>
            <a:ext cx="11473132" cy="58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2883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40043" y="1419752"/>
            <a:ext cx="9144000" cy="3746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endParaRPr lang="fr-FR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6772AA-A5C7-094B-D88C-A38D2F64FB1E}"/>
              </a:ext>
            </a:extLst>
          </p:cNvPr>
          <p:cNvSpPr txBox="1"/>
          <p:nvPr/>
        </p:nvSpPr>
        <p:spPr>
          <a:xfrm>
            <a:off x="586596" y="2104845"/>
            <a:ext cx="63835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1893549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9BE75B4-7094-5302-7F14-458C20808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" y="603849"/>
            <a:ext cx="11248846" cy="55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24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2C9B52A-FF68-97FE-072A-42D77809E95A}"/>
              </a:ext>
            </a:extLst>
          </p:cNvPr>
          <p:cNvSpPr txBox="1"/>
          <p:nvPr/>
        </p:nvSpPr>
        <p:spPr>
          <a:xfrm>
            <a:off x="0" y="2122098"/>
            <a:ext cx="6935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III: </a:t>
            </a:r>
          </a:p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14954672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7CE577D-B19E-A00B-6F28-8800B26FA7A8}"/>
              </a:ext>
            </a:extLst>
          </p:cNvPr>
          <p:cNvSpPr txBox="1"/>
          <p:nvPr/>
        </p:nvSpPr>
        <p:spPr>
          <a:xfrm>
            <a:off x="228600" y="323850"/>
            <a:ext cx="11468100" cy="561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EBA5CE-98C5-F3B0-33A7-76197C013095}"/>
              </a:ext>
            </a:extLst>
          </p:cNvPr>
          <p:cNvSpPr txBox="1"/>
          <p:nvPr/>
        </p:nvSpPr>
        <p:spPr>
          <a:xfrm>
            <a:off x="838200" y="838200"/>
            <a:ext cx="4762500" cy="150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2AFB38A-EF73-362A-7272-610F6DE36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57250"/>
            <a:ext cx="3638503" cy="16844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FBBECE-EC0F-84ED-6D29-B73B81B06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2368" y="857250"/>
            <a:ext cx="1540564" cy="16844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0E701F7-E829-1D60-3D86-CDBCC814D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3947544"/>
            <a:ext cx="3638503" cy="14554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D80612-AC6E-E3E8-A6B3-083C1CFD7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116" y="2876550"/>
            <a:ext cx="3638503" cy="9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ZoneTexte 76">
            <a:extLst>
              <a:ext uri="{FF2B5EF4-FFF2-40B4-BE49-F238E27FC236}">
                <a16:creationId xmlns:a16="http://schemas.microsoft.com/office/drawing/2014/main" id="{D78A4B81-5E07-E2ED-6102-215ADCEA0FBA}"/>
              </a:ext>
            </a:extLst>
          </p:cNvPr>
          <p:cNvSpPr txBox="1"/>
          <p:nvPr/>
        </p:nvSpPr>
        <p:spPr>
          <a:xfrm>
            <a:off x="2173858" y="1821084"/>
            <a:ext cx="585695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Présentations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FE8156BD-9DBB-40BA-F5CD-1C1CB5E89B85}"/>
              </a:ext>
            </a:extLst>
          </p:cNvPr>
          <p:cNvSpPr txBox="1"/>
          <p:nvPr/>
        </p:nvSpPr>
        <p:spPr>
          <a:xfrm>
            <a:off x="998154" y="564062"/>
            <a:ext cx="2055597" cy="7471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fr-FR" sz="4800" b="1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sp>
        <p:nvSpPr>
          <p:cNvPr id="75" name="Cadre 74">
            <a:extLst>
              <a:ext uri="{FF2B5EF4-FFF2-40B4-BE49-F238E27FC236}">
                <a16:creationId xmlns:a16="http://schemas.microsoft.com/office/drawing/2014/main" id="{F8CDF8A7-D0B6-2C9F-F31E-B05176B25614}"/>
              </a:ext>
            </a:extLst>
          </p:cNvPr>
          <p:cNvSpPr/>
          <p:nvPr/>
        </p:nvSpPr>
        <p:spPr>
          <a:xfrm>
            <a:off x="998154" y="1570008"/>
            <a:ext cx="1003174" cy="983411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9A41FE2-1C57-7E10-1BBA-EAE9EC537106}"/>
              </a:ext>
            </a:extLst>
          </p:cNvPr>
          <p:cNvSpPr txBox="1"/>
          <p:nvPr/>
        </p:nvSpPr>
        <p:spPr>
          <a:xfrm>
            <a:off x="1155940" y="1656273"/>
            <a:ext cx="68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58AAD9C-C181-C33D-1B41-0F6F1BF4690E}"/>
              </a:ext>
            </a:extLst>
          </p:cNvPr>
          <p:cNvGrpSpPr/>
          <p:nvPr/>
        </p:nvGrpSpPr>
        <p:grpSpPr>
          <a:xfrm>
            <a:off x="998154" y="1570008"/>
            <a:ext cx="2006348" cy="1966822"/>
            <a:chOff x="5943600" y="3520490"/>
            <a:chExt cx="2006348" cy="1966822"/>
          </a:xfrm>
        </p:grpSpPr>
        <p:sp>
          <p:nvSpPr>
            <p:cNvPr id="78" name="Cadre 77">
              <a:extLst>
                <a:ext uri="{FF2B5EF4-FFF2-40B4-BE49-F238E27FC236}">
                  <a16:creationId xmlns:a16="http://schemas.microsoft.com/office/drawing/2014/main" id="{430EDFD6-9781-980A-FB0A-D211E19DBE4D}"/>
                </a:ext>
              </a:extLst>
            </p:cNvPr>
            <p:cNvSpPr/>
            <p:nvPr/>
          </p:nvSpPr>
          <p:spPr>
            <a:xfrm>
              <a:off x="5943600" y="3520490"/>
              <a:ext cx="1003174" cy="983411"/>
            </a:xfrm>
            <a:prstGeom prst="fram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9" name="Cadre 78">
              <a:extLst>
                <a:ext uri="{FF2B5EF4-FFF2-40B4-BE49-F238E27FC236}">
                  <a16:creationId xmlns:a16="http://schemas.microsoft.com/office/drawing/2014/main" id="{34510DC1-BCA4-864A-9D25-3A73872E7EE6}"/>
                </a:ext>
              </a:extLst>
            </p:cNvPr>
            <p:cNvSpPr/>
            <p:nvPr/>
          </p:nvSpPr>
          <p:spPr>
            <a:xfrm>
              <a:off x="6946774" y="4503901"/>
              <a:ext cx="1003174" cy="983411"/>
            </a:xfrm>
            <a:prstGeom prst="fram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Cadre 110">
            <a:extLst>
              <a:ext uri="{FF2B5EF4-FFF2-40B4-BE49-F238E27FC236}">
                <a16:creationId xmlns:a16="http://schemas.microsoft.com/office/drawing/2014/main" id="{115B901A-7B03-8033-6BBF-BBD7EFAE25BA}"/>
              </a:ext>
            </a:extLst>
          </p:cNvPr>
          <p:cNvSpPr/>
          <p:nvPr/>
        </p:nvSpPr>
        <p:spPr>
          <a:xfrm>
            <a:off x="2001328" y="2519824"/>
            <a:ext cx="1003174" cy="983411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3BEC49DB-0E77-1739-4D3B-08E61F150DF6}"/>
              </a:ext>
            </a:extLst>
          </p:cNvPr>
          <p:cNvSpPr txBox="1"/>
          <p:nvPr/>
        </p:nvSpPr>
        <p:spPr>
          <a:xfrm>
            <a:off x="2159114" y="2606089"/>
            <a:ext cx="68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150E9762-2B96-BCBD-D016-0F524C8ADBC6}"/>
              </a:ext>
            </a:extLst>
          </p:cNvPr>
          <p:cNvSpPr txBox="1"/>
          <p:nvPr/>
        </p:nvSpPr>
        <p:spPr>
          <a:xfrm>
            <a:off x="3177032" y="2719141"/>
            <a:ext cx="5535648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5DE80A4-7741-159D-B836-020E0F939D06}"/>
              </a:ext>
            </a:extLst>
          </p:cNvPr>
          <p:cNvGrpSpPr/>
          <p:nvPr/>
        </p:nvGrpSpPr>
        <p:grpSpPr>
          <a:xfrm>
            <a:off x="2001328" y="2519824"/>
            <a:ext cx="2006348" cy="1966822"/>
            <a:chOff x="5943600" y="3520490"/>
            <a:chExt cx="2006348" cy="1966822"/>
          </a:xfrm>
        </p:grpSpPr>
        <p:sp>
          <p:nvSpPr>
            <p:cNvPr id="115" name="Cadre 114">
              <a:extLst>
                <a:ext uri="{FF2B5EF4-FFF2-40B4-BE49-F238E27FC236}">
                  <a16:creationId xmlns:a16="http://schemas.microsoft.com/office/drawing/2014/main" id="{7DDC3431-1E5E-A1D0-5D6E-B1617EB9D92C}"/>
                </a:ext>
              </a:extLst>
            </p:cNvPr>
            <p:cNvSpPr/>
            <p:nvPr/>
          </p:nvSpPr>
          <p:spPr>
            <a:xfrm>
              <a:off x="5943600" y="3520490"/>
              <a:ext cx="1003174" cy="983411"/>
            </a:xfrm>
            <a:prstGeom prst="fram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16" name="Cadre 115">
              <a:extLst>
                <a:ext uri="{FF2B5EF4-FFF2-40B4-BE49-F238E27FC236}">
                  <a16:creationId xmlns:a16="http://schemas.microsoft.com/office/drawing/2014/main" id="{9DE4AE48-6EDF-01ED-A032-E7EBAA982FC9}"/>
                </a:ext>
              </a:extLst>
            </p:cNvPr>
            <p:cNvSpPr/>
            <p:nvPr/>
          </p:nvSpPr>
          <p:spPr>
            <a:xfrm>
              <a:off x="6946774" y="4503901"/>
              <a:ext cx="1003174" cy="983411"/>
            </a:xfrm>
            <a:prstGeom prst="fram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Cadre 116">
            <a:extLst>
              <a:ext uri="{FF2B5EF4-FFF2-40B4-BE49-F238E27FC236}">
                <a16:creationId xmlns:a16="http://schemas.microsoft.com/office/drawing/2014/main" id="{577824BF-E4EF-F2E1-DC19-59DFE7DEA9B6}"/>
              </a:ext>
            </a:extLst>
          </p:cNvPr>
          <p:cNvSpPr/>
          <p:nvPr/>
        </p:nvSpPr>
        <p:spPr>
          <a:xfrm>
            <a:off x="3004502" y="3503235"/>
            <a:ext cx="1003174" cy="983411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60AEAC4-B1EB-CA69-4A3D-30139C09EC2F}"/>
              </a:ext>
            </a:extLst>
          </p:cNvPr>
          <p:cNvSpPr txBox="1"/>
          <p:nvPr/>
        </p:nvSpPr>
        <p:spPr>
          <a:xfrm>
            <a:off x="3162288" y="3589500"/>
            <a:ext cx="68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609D56DE-F2CD-E2A8-B4CF-071A77DFADBE}"/>
              </a:ext>
            </a:extLst>
          </p:cNvPr>
          <p:cNvSpPr txBox="1"/>
          <p:nvPr/>
        </p:nvSpPr>
        <p:spPr>
          <a:xfrm>
            <a:off x="4180205" y="3702552"/>
            <a:ext cx="50072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7D248C29-E35A-8E41-3BAF-498EA17A38D0}"/>
              </a:ext>
            </a:extLst>
          </p:cNvPr>
          <p:cNvGrpSpPr/>
          <p:nvPr/>
        </p:nvGrpSpPr>
        <p:grpSpPr>
          <a:xfrm>
            <a:off x="3004502" y="3503235"/>
            <a:ext cx="2006348" cy="1966822"/>
            <a:chOff x="5943600" y="3520490"/>
            <a:chExt cx="2006348" cy="1966822"/>
          </a:xfrm>
        </p:grpSpPr>
        <p:sp>
          <p:nvSpPr>
            <p:cNvPr id="121" name="Cadre 120">
              <a:extLst>
                <a:ext uri="{FF2B5EF4-FFF2-40B4-BE49-F238E27FC236}">
                  <a16:creationId xmlns:a16="http://schemas.microsoft.com/office/drawing/2014/main" id="{F603A418-56C7-A1D0-ADDF-9270354C4CBB}"/>
                </a:ext>
              </a:extLst>
            </p:cNvPr>
            <p:cNvSpPr/>
            <p:nvPr/>
          </p:nvSpPr>
          <p:spPr>
            <a:xfrm>
              <a:off x="5943600" y="3520490"/>
              <a:ext cx="1003174" cy="983411"/>
            </a:xfrm>
            <a:prstGeom prst="fram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2" name="Cadre 121">
              <a:extLst>
                <a:ext uri="{FF2B5EF4-FFF2-40B4-BE49-F238E27FC236}">
                  <a16:creationId xmlns:a16="http://schemas.microsoft.com/office/drawing/2014/main" id="{C11A7D82-5B19-08E7-5B9E-F5EB5148EDEE}"/>
                </a:ext>
              </a:extLst>
            </p:cNvPr>
            <p:cNvSpPr/>
            <p:nvPr/>
          </p:nvSpPr>
          <p:spPr>
            <a:xfrm>
              <a:off x="6946774" y="4503901"/>
              <a:ext cx="1003174" cy="983411"/>
            </a:xfrm>
            <a:prstGeom prst="fram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Cadre 122">
            <a:extLst>
              <a:ext uri="{FF2B5EF4-FFF2-40B4-BE49-F238E27FC236}">
                <a16:creationId xmlns:a16="http://schemas.microsoft.com/office/drawing/2014/main" id="{B796ECB7-AF10-B4CD-55BD-23003A68601B}"/>
              </a:ext>
            </a:extLst>
          </p:cNvPr>
          <p:cNvSpPr/>
          <p:nvPr/>
        </p:nvSpPr>
        <p:spPr>
          <a:xfrm>
            <a:off x="4007676" y="4486646"/>
            <a:ext cx="1003174" cy="983411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A7CA43C2-E95F-34D3-4415-F986BF6379C9}"/>
              </a:ext>
            </a:extLst>
          </p:cNvPr>
          <p:cNvSpPr txBox="1"/>
          <p:nvPr/>
        </p:nvSpPr>
        <p:spPr>
          <a:xfrm>
            <a:off x="4165462" y="4572911"/>
            <a:ext cx="68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B2A352B4-0AAB-F3F3-7BE5-4DF1139112A6}"/>
              </a:ext>
            </a:extLst>
          </p:cNvPr>
          <p:cNvSpPr txBox="1"/>
          <p:nvPr/>
        </p:nvSpPr>
        <p:spPr>
          <a:xfrm>
            <a:off x="5183379" y="4685963"/>
            <a:ext cx="4512711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</a:p>
        </p:txBody>
      </p: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C03FDAE0-267A-1277-34F6-5DC71DA3C52C}"/>
              </a:ext>
            </a:extLst>
          </p:cNvPr>
          <p:cNvGrpSpPr/>
          <p:nvPr/>
        </p:nvGrpSpPr>
        <p:grpSpPr>
          <a:xfrm>
            <a:off x="4007676" y="4486646"/>
            <a:ext cx="2006348" cy="1966822"/>
            <a:chOff x="5943600" y="3520490"/>
            <a:chExt cx="2006348" cy="1966822"/>
          </a:xfrm>
        </p:grpSpPr>
        <p:sp>
          <p:nvSpPr>
            <p:cNvPr id="127" name="Cadre 126">
              <a:extLst>
                <a:ext uri="{FF2B5EF4-FFF2-40B4-BE49-F238E27FC236}">
                  <a16:creationId xmlns:a16="http://schemas.microsoft.com/office/drawing/2014/main" id="{F5345E20-3892-D915-2275-08604C441CBB}"/>
                </a:ext>
              </a:extLst>
            </p:cNvPr>
            <p:cNvSpPr/>
            <p:nvPr/>
          </p:nvSpPr>
          <p:spPr>
            <a:xfrm>
              <a:off x="5943600" y="3520490"/>
              <a:ext cx="1003174" cy="983411"/>
            </a:xfrm>
            <a:prstGeom prst="fram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8" name="Cadre 127">
              <a:extLst>
                <a:ext uri="{FF2B5EF4-FFF2-40B4-BE49-F238E27FC236}">
                  <a16:creationId xmlns:a16="http://schemas.microsoft.com/office/drawing/2014/main" id="{ECCFBF38-E63E-A12C-4E2A-4EE3F15BAAC3}"/>
                </a:ext>
              </a:extLst>
            </p:cNvPr>
            <p:cNvSpPr/>
            <p:nvPr/>
          </p:nvSpPr>
          <p:spPr>
            <a:xfrm>
              <a:off x="6946774" y="4503901"/>
              <a:ext cx="1003174" cy="983411"/>
            </a:xfrm>
            <a:prstGeom prst="fram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35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5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0" dur="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5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5" grpId="0" animBg="1"/>
      <p:bldP spid="75" grpId="1" animBg="1"/>
      <p:bldP spid="76" grpId="0"/>
      <p:bldP spid="111" grpId="0" animBg="1"/>
      <p:bldP spid="111" grpId="1" animBg="1"/>
      <p:bldP spid="112" grpId="0"/>
      <p:bldP spid="113" grpId="0" animBg="1"/>
      <p:bldP spid="117" grpId="0" animBg="1"/>
      <p:bldP spid="117" grpId="1" animBg="1"/>
      <p:bldP spid="118" grpId="0"/>
      <p:bldP spid="119" grpId="0" animBg="1"/>
      <p:bldP spid="123" grpId="0" animBg="1"/>
      <p:bldP spid="124" grpId="0"/>
      <p:bldP spid="1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18D7856-B716-8FA1-284E-3A17DD9A53C8}"/>
              </a:ext>
            </a:extLst>
          </p:cNvPr>
          <p:cNvSpPr txBox="1"/>
          <p:nvPr/>
        </p:nvSpPr>
        <p:spPr>
          <a:xfrm>
            <a:off x="571500" y="2209800"/>
            <a:ext cx="7734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IV:</a:t>
            </a:r>
          </a:p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9395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A688AE4-E1D6-F477-C9E4-90196BAED64C}"/>
              </a:ext>
            </a:extLst>
          </p:cNvPr>
          <p:cNvSpPr txBox="1"/>
          <p:nvPr/>
        </p:nvSpPr>
        <p:spPr>
          <a:xfrm>
            <a:off x="962025" y="2413337"/>
            <a:ext cx="1026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489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A688AE4-E1D6-F477-C9E4-90196BAED64C}"/>
              </a:ext>
            </a:extLst>
          </p:cNvPr>
          <p:cNvSpPr txBox="1"/>
          <p:nvPr/>
        </p:nvSpPr>
        <p:spPr>
          <a:xfrm>
            <a:off x="962025" y="2413337"/>
            <a:ext cx="10267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 POUR VOTRE AIMAIBLE ATTENTION !</a:t>
            </a:r>
          </a:p>
        </p:txBody>
      </p:sp>
    </p:spTree>
    <p:extLst>
      <p:ext uri="{BB962C8B-B14F-4D97-AF65-F5344CB8AC3E}">
        <p14:creationId xmlns:p14="http://schemas.microsoft.com/office/powerpoint/2010/main" val="314312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E03E166-8046-E56D-BDD3-139C3C2B8087}"/>
              </a:ext>
            </a:extLst>
          </p:cNvPr>
          <p:cNvSpPr txBox="1"/>
          <p:nvPr/>
        </p:nvSpPr>
        <p:spPr>
          <a:xfrm>
            <a:off x="207034" y="1431985"/>
            <a:ext cx="76602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I:</a:t>
            </a:r>
          </a:p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</a:t>
            </a:r>
          </a:p>
        </p:txBody>
      </p:sp>
    </p:spTree>
    <p:extLst>
      <p:ext uri="{BB962C8B-B14F-4D97-AF65-F5344CB8AC3E}">
        <p14:creationId xmlns:p14="http://schemas.microsoft.com/office/powerpoint/2010/main" val="402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9161F-55F7-CABA-2439-9B7CFF980AF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L’ECOLE NATIONALE D’INFORMATIQUE(ENI)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823E5-C07A-7A60-69E6-459564D0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Décret: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83-185 du 24 Mai 1983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Localisation: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Tanambao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Antaninarenina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Fianarantsoa</a:t>
            </a: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Mission: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ormer des spécialistes informaticiens compétents et opérationnels de différents niveaux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Domaine de spécialisation: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Génie logiciel et Base de données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des systèmes et réseaux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Informatique générale</a:t>
            </a:r>
          </a:p>
          <a:p>
            <a:endParaRPr lang="fr-FR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4114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1A4D3-8FD6-5C69-15D6-07D3A72D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7" y="470139"/>
            <a:ext cx="6320137" cy="681487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ORGANIGRAMME DE L’ENI </a:t>
            </a:r>
            <a:endParaRPr lang="fr-FR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39D69C-4578-39F2-CD7C-681BE275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7697" y="1420333"/>
            <a:ext cx="6320137" cy="4626784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3C3DF9-90AF-0986-40DD-A3565A524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6" y="1519821"/>
            <a:ext cx="6320137" cy="51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0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2683AB-08E0-181E-DF27-CCA72510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91" y="313366"/>
            <a:ext cx="10515600" cy="91158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LA SOCIETE ARATO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83FFF2-7076-6B9C-9D00-2890B927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91" y="1431985"/>
            <a:ext cx="10515600" cy="46932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Localisation: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Sahalava</a:t>
            </a: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Fianarantsoa (</a:t>
            </a:r>
            <a:r>
              <a:rPr lang="fr-FR" sz="24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Batiment</a:t>
            </a: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Ex </a:t>
            </a:r>
            <a:r>
              <a:rPr lang="fr-FR" sz="24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Wisdom</a:t>
            </a: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School</a:t>
            </a:r>
            <a:endParaRPr lang="fr-FR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Email: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contact@arato.mg</a:t>
            </a:r>
            <a:endParaRPr lang="fr-FR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034 10 058 68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Adresse électronique: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www.arato.mg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Externalisation des services informatiques d’une Entreprise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Création d’application web et mobile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Développement et implémentation des algorithmes IA </a:t>
            </a:r>
          </a:p>
          <a:p>
            <a:pPr marL="0" indent="0">
              <a:buNone/>
            </a:pPr>
            <a:endParaRPr lang="fr-FR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39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F234D-DE1D-AC13-2637-585AA1FF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45" y="457201"/>
            <a:ext cx="5561012" cy="664233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ORGANIGRAMME DE ARATO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5D7D7D-77BA-5906-49FF-ACAEA6BB7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0445" y="1393167"/>
            <a:ext cx="5561012" cy="500763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27E727-0184-1074-C771-6C766A24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6" y="1393167"/>
            <a:ext cx="5561012" cy="50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93000" sy="97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F8020A0-D1E3-D9AD-FB15-92725D9303F5}"/>
              </a:ext>
            </a:extLst>
          </p:cNvPr>
          <p:cNvSpPr txBox="1"/>
          <p:nvPr/>
        </p:nvSpPr>
        <p:spPr>
          <a:xfrm>
            <a:off x="1052423" y="2206672"/>
            <a:ext cx="783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606460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146300" ty="0" sx="86000" sy="89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1561D74-943F-A5E2-28D0-6A8172080B94}"/>
              </a:ext>
            </a:extLst>
          </p:cNvPr>
          <p:cNvSpPr txBox="1"/>
          <p:nvPr/>
        </p:nvSpPr>
        <p:spPr>
          <a:xfrm>
            <a:off x="155275" y="1846053"/>
            <a:ext cx="7798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II:</a:t>
            </a:r>
          </a:p>
          <a:p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</p:txBody>
      </p:sp>
    </p:spTree>
    <p:extLst>
      <p:ext uri="{BB962C8B-B14F-4D97-AF65-F5344CB8AC3E}">
        <p14:creationId xmlns:p14="http://schemas.microsoft.com/office/powerpoint/2010/main" val="153522636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1473</TotalTime>
  <Words>2037</Words>
  <Application>Microsoft Office PowerPoint</Application>
  <PresentationFormat>Grand écran</PresentationFormat>
  <Paragraphs>228</Paragraphs>
  <Slides>22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Poppins</vt:lpstr>
      <vt:lpstr>Söhne</vt:lpstr>
      <vt:lpstr>Times New Roman</vt:lpstr>
      <vt:lpstr>Wingdings</vt:lpstr>
      <vt:lpstr>Thème Office</vt:lpstr>
      <vt:lpstr>CONCEPTION ET REALISATION D ’UNE PLATEFORME DE RESERVATION DE TAXI EN LIGNE</vt:lpstr>
      <vt:lpstr>Présentation PowerPoint</vt:lpstr>
      <vt:lpstr>Présentation PowerPoint</vt:lpstr>
      <vt:lpstr>PRESENTATION DE L’ECOLE NATIONALE D’INFORMATIQUE(ENI)</vt:lpstr>
      <vt:lpstr>ORGANIGRAMME DE L’ENI </vt:lpstr>
      <vt:lpstr>PRESENTATION DE LA SOCIETE ARATO</vt:lpstr>
      <vt:lpstr>ORGANIGRAMME DE ARATO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Daddy</dc:creator>
  <cp:lastModifiedBy>CE PC</cp:lastModifiedBy>
  <cp:revision>320</cp:revision>
  <dcterms:created xsi:type="dcterms:W3CDTF">2023-01-09T07:18:43Z</dcterms:created>
  <dcterms:modified xsi:type="dcterms:W3CDTF">2023-02-03T07:47:54Z</dcterms:modified>
</cp:coreProperties>
</file>