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01" r:id="rId40"/>
    <p:sldId id="302" r:id="rId41"/>
    <p:sldId id="296" r:id="rId42"/>
    <p:sldId id="295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b="1" dirty="0"/>
              <a:t>PREVISÃO DE VENDAS COMO FERRAMENTA PARA REDUÇÃO DE RUPTURA E EXCESSO DE PRODUTOS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96997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TCC DO Curso </a:t>
            </a:r>
            <a:r>
              <a:rPr lang="pt-BR" dirty="0"/>
              <a:t>de Especialização em Ciência de Dados e Big </a:t>
            </a:r>
            <a:r>
              <a:rPr lang="pt-BR" dirty="0" smtClean="0"/>
              <a:t>Data</a:t>
            </a:r>
            <a:endParaRPr lang="pt-BR" dirty="0"/>
          </a:p>
          <a:p>
            <a:r>
              <a:rPr lang="pt-BR" dirty="0" smtClean="0"/>
              <a:t>PUG MG</a:t>
            </a:r>
          </a:p>
          <a:p>
            <a:r>
              <a:rPr lang="pt-BR" dirty="0" smtClean="0"/>
              <a:t>BRUNO LOVATTI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9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Dados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0107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Vendas</a:t>
            </a:r>
          </a:p>
          <a:p>
            <a:pPr lvl="1"/>
            <a:r>
              <a:rPr lang="pt-BR" dirty="0" smtClean="0"/>
              <a:t>471.781 registros de entrada no total</a:t>
            </a:r>
          </a:p>
          <a:p>
            <a:pPr lvl="1"/>
            <a:r>
              <a:rPr lang="pt-BR" dirty="0" smtClean="0"/>
              <a:t>1.483 registros de saída no total (quantidade de dias que possuem vendas, no período)</a:t>
            </a:r>
          </a:p>
          <a:p>
            <a:r>
              <a:rPr lang="pt-BR" dirty="0" smtClean="0"/>
              <a:t>Upload para o Google Drive</a:t>
            </a:r>
          </a:p>
          <a:p>
            <a:pPr lvl="1"/>
            <a:r>
              <a:rPr lang="pt-BR" dirty="0" smtClean="0"/>
              <a:t>Manualmente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Dados – Dados Meteorológicos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Meteorológicos</a:t>
            </a:r>
          </a:p>
          <a:p>
            <a:pPr lvl="1"/>
            <a:r>
              <a:rPr lang="pt-BR" dirty="0" smtClean="0"/>
              <a:t>Obtidos </a:t>
            </a:r>
            <a:r>
              <a:rPr lang="pt-BR" dirty="0"/>
              <a:t>do site do INMET, na opção Histórico de Dados </a:t>
            </a:r>
            <a:r>
              <a:rPr lang="pt-BR" dirty="0" smtClean="0"/>
              <a:t>Meteorológicos</a:t>
            </a:r>
          </a:p>
          <a:p>
            <a:pPr lvl="1"/>
            <a:r>
              <a:rPr lang="pt-BR" dirty="0" smtClean="0"/>
              <a:t>Download e análise manual da estrutura</a:t>
            </a:r>
          </a:p>
          <a:p>
            <a:pPr lvl="1"/>
            <a:r>
              <a:rPr lang="pt-BR" dirty="0" smtClean="0"/>
              <a:t>Em seguida, programa em Python para download e tratamento automatizado</a:t>
            </a:r>
          </a:p>
          <a:p>
            <a:pPr lvl="1"/>
            <a:r>
              <a:rPr lang="pt-BR" dirty="0" smtClean="0"/>
              <a:t>Arquivos </a:t>
            </a:r>
            <a:r>
              <a:rPr lang="pt-BR" dirty="0"/>
              <a:t>disponibilizados pelo INMET </a:t>
            </a:r>
            <a:r>
              <a:rPr lang="pt-BR" dirty="0" smtClean="0"/>
              <a:t>em </a:t>
            </a:r>
            <a:r>
              <a:rPr lang="pt-BR" dirty="0"/>
              <a:t>formato compactado ZIP (Ex.: 2022.zip), contendo arquivos CSV de dados por estação meteorológica (Ex.: INMET_SE_ES_A612_VITORIA_01-01-2022_A_31-01-2022.CSV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Padrão diferente dos arquivos (nomes de colunas)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Dados – Dados Meteorológicos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97665"/>
              </p:ext>
            </p:extLst>
          </p:nvPr>
        </p:nvGraphicFramePr>
        <p:xfrm>
          <a:off x="1306648" y="2476296"/>
          <a:ext cx="5753735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77776877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92991413"/>
                    </a:ext>
                  </a:extLst>
                </a:gridCol>
                <a:gridCol w="1911985">
                  <a:extLst>
                    <a:ext uri="{9D8B030D-6E8A-4147-A177-3AD203B41FA5}">
                      <a16:colId xmlns:a16="http://schemas.microsoft.com/office/drawing/2014/main" val="1217380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 da coluna/campo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Tipo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188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 (YYYY-MM-DD) ou Data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 da venda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813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PRECIPITAÇÃO TOTAL, HORÁRIO (mm)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da loja da venda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Número Decimal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841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TEMPERATURA DO AR - BULBO SECO, HORARIA (°C)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do produto da venda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Número Decimal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52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Dados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/>
              <a:t>Python, </a:t>
            </a:r>
            <a:r>
              <a:rPr lang="pt-BR" dirty="0" smtClean="0"/>
              <a:t>as vendas foram </a:t>
            </a:r>
            <a:r>
              <a:rPr lang="pt-BR" dirty="0"/>
              <a:t>lidas e agrupadas </a:t>
            </a:r>
            <a:r>
              <a:rPr lang="pt-BR" dirty="0" smtClean="0"/>
              <a:t>do drive</a:t>
            </a:r>
          </a:p>
          <a:p>
            <a:r>
              <a:rPr lang="pt-BR" dirty="0" smtClean="0"/>
              <a:t>Função </a:t>
            </a:r>
            <a:r>
              <a:rPr lang="pt-BR" dirty="0"/>
              <a:t>assegura a leitura do campo data seguindo o padrão ISO existente no </a:t>
            </a:r>
            <a:r>
              <a:rPr lang="pt-BR" dirty="0" smtClean="0"/>
              <a:t>arquivo</a:t>
            </a:r>
          </a:p>
          <a:p>
            <a:r>
              <a:rPr lang="pt-BR" dirty="0" smtClean="0"/>
              <a:t>Não </a:t>
            </a:r>
            <a:r>
              <a:rPr lang="pt-BR" dirty="0"/>
              <a:t>foram encontrados registros duplicados pois a consulta ao </a:t>
            </a:r>
            <a:r>
              <a:rPr lang="pt-BR" dirty="0" smtClean="0"/>
              <a:t>banco </a:t>
            </a:r>
            <a:r>
              <a:rPr lang="pt-BR" dirty="0"/>
              <a:t>de dados elimina esta </a:t>
            </a:r>
            <a:r>
              <a:rPr lang="pt-BR" dirty="0" smtClean="0"/>
              <a:t>possibilidade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03312" y="4337572"/>
            <a:ext cx="6096000" cy="18056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custom_date_parser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x: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 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'%Y-%m-%d'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pt-BR" dirty="0" err="1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(f,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'|'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parse_dates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'VDA_DATA'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date_parser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custom_date_parser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vendas =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pd.concat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(r,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all_files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1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Dados – Dados Meteorológicos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Lidos </a:t>
            </a:r>
            <a:r>
              <a:rPr lang="pt-BR" dirty="0"/>
              <a:t>diretamente do portal INMET em formato ZIP e salvos no Google </a:t>
            </a:r>
            <a:r>
              <a:rPr lang="pt-BR" dirty="0" smtClean="0"/>
              <a:t>Drive</a:t>
            </a:r>
          </a:p>
          <a:p>
            <a:r>
              <a:rPr lang="pt-BR" dirty="0" smtClean="0"/>
              <a:t>Arquivo </a:t>
            </a:r>
            <a:r>
              <a:rPr lang="pt-BR" dirty="0"/>
              <a:t>ZIP foi lido em memória, </a:t>
            </a:r>
            <a:r>
              <a:rPr lang="pt-BR" dirty="0" smtClean="0"/>
              <a:t>em </a:t>
            </a:r>
            <a:r>
              <a:rPr lang="pt-BR" dirty="0"/>
              <a:t>seguida, lido o arquivo CSV referente à estação meteorológica de Vitória, Espírito </a:t>
            </a:r>
            <a:r>
              <a:rPr lang="pt-BR" dirty="0" smtClean="0"/>
              <a:t>Santo</a:t>
            </a:r>
          </a:p>
          <a:p>
            <a:r>
              <a:rPr lang="pt-BR" dirty="0" smtClean="0"/>
              <a:t>Lidas </a:t>
            </a:r>
            <a:r>
              <a:rPr lang="pt-BR" dirty="0"/>
              <a:t>apenas algumas colunas dos dados e gravadas em variáveis </a:t>
            </a:r>
            <a:r>
              <a:rPr lang="pt-BR" dirty="0" smtClean="0"/>
              <a:t>globais</a:t>
            </a:r>
          </a:p>
          <a:p>
            <a:r>
              <a:rPr lang="pt-BR" dirty="0" smtClean="0"/>
              <a:t>Agrupados </a:t>
            </a:r>
            <a:r>
              <a:rPr lang="pt-BR" dirty="0"/>
              <a:t>em um único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03312" y="5113818"/>
            <a:ext cx="6096000" cy="81047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dados_meteor_all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pt-BR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"df_INMET_2018"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pt-BR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"df_INMET_2019"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pt-BR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"df_INMET_2020"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pt-BR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"df_INMET_2021"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pt-BR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"df_INMET_2022"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Dados – Dados Meteorológicos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Tratamento de valores nulos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03312" y="3791243"/>
            <a:ext cx="6096000" cy="99001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tratamento de valores nulos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dados_meteor_all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dados_meteor_all.fillna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'precipitacao'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dados_meteor_all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dados_meteor_all.fillna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'temperatura'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Dados – Dados Meteorológicos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Tratamento de valores incorretos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04267"/>
            <a:ext cx="7068249" cy="38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Dados – Dados Meteorológicos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Agrupamento de possíveis 24 horas por dia em apenas 1 registro com soma da precipitação e média da temperatura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03312" y="2900180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dados_meteor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pd.pivot_table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dados_meteor_all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index=[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urier New" panose="02070309020205020404" pitchFamily="49" charset="0"/>
              </a:rPr>
              <a:t>ds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aggfunc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={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urier New" panose="02070309020205020404" pitchFamily="49" charset="0"/>
              </a:rPr>
              <a:t>precipitacao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np.sum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'temperatura'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743048"/>
            <a:ext cx="291505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Dados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1.483 registros de vendas agrupadas</a:t>
            </a:r>
          </a:p>
          <a:p>
            <a:r>
              <a:rPr lang="pt-BR" dirty="0" smtClean="0"/>
              <a:t>Anos: 2018, 2019, 2020, 2021 e 2022</a:t>
            </a:r>
          </a:p>
          <a:p>
            <a:r>
              <a:rPr lang="pt-BR" dirty="0" smtClean="0"/>
              <a:t>Soma de quantidade de venda de 483.432 unidades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Dados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Plotar um gráfico de quantidade de vendas por mês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1747093"/>
            <a:ext cx="8730407" cy="48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Dentre os problemas operacionais dos comércios varejistas no Brasil</a:t>
            </a:r>
          </a:p>
          <a:p>
            <a:pPr lvl="1"/>
            <a:r>
              <a:rPr lang="pt-BR" dirty="0" smtClean="0"/>
              <a:t>Falta de estoque (Ruptura)</a:t>
            </a:r>
          </a:p>
          <a:p>
            <a:pPr lvl="2"/>
            <a:r>
              <a:rPr lang="pt-BR" dirty="0" smtClean="0"/>
              <a:t>É a indisponibilidade do produto na prateleira</a:t>
            </a:r>
          </a:p>
          <a:p>
            <a:pPr lvl="2"/>
            <a:r>
              <a:rPr lang="pt-BR" dirty="0" smtClean="0"/>
              <a:t>Causa perda de vendas</a:t>
            </a:r>
          </a:p>
          <a:p>
            <a:pPr lvl="2"/>
            <a:r>
              <a:rPr lang="pt-BR" dirty="0" smtClean="0"/>
              <a:t>E insatisfação dos clientes</a:t>
            </a:r>
          </a:p>
          <a:p>
            <a:pPr lvl="2"/>
            <a:r>
              <a:rPr lang="pt-BR" dirty="0" smtClean="0"/>
              <a:t>Estudos apontam para taxa mundial média de 8,5%</a:t>
            </a:r>
          </a:p>
          <a:p>
            <a:pPr lvl="1"/>
            <a:r>
              <a:rPr lang="pt-BR" dirty="0" smtClean="0"/>
              <a:t>Excesso de estoque (Cobertura Excedente ou Alta)</a:t>
            </a:r>
          </a:p>
          <a:p>
            <a:pPr lvl="2"/>
            <a:r>
              <a:rPr lang="pt-BR" dirty="0" smtClean="0"/>
              <a:t>Compromete o capital de giro</a:t>
            </a:r>
          </a:p>
          <a:p>
            <a:pPr lvl="2"/>
            <a:r>
              <a:rPr lang="pt-BR" dirty="0" smtClean="0"/>
              <a:t>Impacta também no CMV (Custo da Mercadoria Vendida) e margens</a:t>
            </a:r>
          </a:p>
          <a:p>
            <a:pPr lvl="3"/>
            <a:r>
              <a:rPr lang="pt-BR" dirty="0" smtClean="0"/>
              <a:t>Vendas promocionais e perdas por validade</a:t>
            </a:r>
          </a:p>
          <a:p>
            <a:pPr lvl="3"/>
            <a:r>
              <a:rPr lang="pt-BR" dirty="0" smtClean="0"/>
              <a:t>Custo de armazenagem maior (CD)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Dados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Plotar um gráfico de quantidade de vendas por </a:t>
            </a:r>
            <a:r>
              <a:rPr lang="pt-BR" dirty="0" smtClean="0"/>
              <a:t>dia da semana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1719497"/>
            <a:ext cx="8325605" cy="49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Dados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Plotar um gráfico de quantidade de vendas por </a:t>
            </a:r>
            <a:r>
              <a:rPr lang="pt-BR" dirty="0" smtClean="0"/>
              <a:t>semana do ano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1663207"/>
            <a:ext cx="9092356" cy="49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Dados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Plotar um gráfico de quantidade de vendas por </a:t>
            </a:r>
            <a:r>
              <a:rPr lang="pt-BR" dirty="0" smtClean="0"/>
              <a:t>mês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6" y="1709775"/>
            <a:ext cx="9092353" cy="48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Dados – Dados Meteorológicos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09357"/>
          </a:xfrm>
        </p:spPr>
        <p:txBody>
          <a:bodyPr/>
          <a:lstStyle/>
          <a:p>
            <a:r>
              <a:rPr lang="pt-BR" dirty="0" smtClean="0"/>
              <a:t>1.480 registros</a:t>
            </a:r>
          </a:p>
          <a:p>
            <a:r>
              <a:rPr lang="pt-BR" dirty="0"/>
              <a:t>Plotar um gráfico com a média de temperatura por data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962275"/>
            <a:ext cx="7753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- </a:t>
            </a:r>
            <a:r>
              <a:rPr lang="pt-BR" dirty="0" err="1" smtClean="0"/>
              <a:t>Sktime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framework </a:t>
            </a:r>
            <a:r>
              <a:rPr lang="pt-BR" dirty="0"/>
              <a:t>de código aberto fácil de usar, flexível e modular para uma ampla variedade de tarefas de aprendizagem de máquina de séries temporais</a:t>
            </a:r>
          </a:p>
          <a:p>
            <a:r>
              <a:rPr lang="pt-BR" dirty="0" smtClean="0"/>
              <a:t>Algoritmos utilizados do </a:t>
            </a:r>
            <a:r>
              <a:rPr lang="pt-BR" dirty="0"/>
              <a:t>framework </a:t>
            </a:r>
            <a:r>
              <a:rPr lang="pt-BR" dirty="0" err="1"/>
              <a:t>sktime</a:t>
            </a:r>
            <a:r>
              <a:rPr lang="pt-BR" dirty="0"/>
              <a:t> como </a:t>
            </a:r>
            <a:r>
              <a:rPr lang="pt-BR" dirty="0" err="1"/>
              <a:t>Naive</a:t>
            </a:r>
            <a:r>
              <a:rPr lang="pt-BR" dirty="0"/>
              <a:t>, AUTOARIMA, AUTOETS, </a:t>
            </a:r>
            <a:r>
              <a:rPr lang="pt-BR" dirty="0" err="1"/>
              <a:t>Exponential</a:t>
            </a:r>
            <a:r>
              <a:rPr lang="pt-BR" dirty="0"/>
              <a:t> </a:t>
            </a:r>
            <a:r>
              <a:rPr lang="pt-BR" dirty="0" err="1"/>
              <a:t>Smoothing</a:t>
            </a:r>
            <a:r>
              <a:rPr lang="pt-BR" dirty="0"/>
              <a:t>, BATS e </a:t>
            </a:r>
            <a:r>
              <a:rPr lang="pt-BR" dirty="0" err="1" smtClean="0"/>
              <a:t>Prophet</a:t>
            </a:r>
            <a:endParaRPr lang="pt-BR" dirty="0" smtClean="0"/>
          </a:p>
          <a:p>
            <a:r>
              <a:rPr lang="pt-BR" dirty="0" smtClean="0"/>
              <a:t>Interfaces </a:t>
            </a:r>
            <a:r>
              <a:rPr lang="pt-BR" dirty="0"/>
              <a:t>compatíveis com </a:t>
            </a:r>
            <a:r>
              <a:rPr lang="pt-BR" dirty="0" err="1" smtClean="0"/>
              <a:t>scikit-learn</a:t>
            </a:r>
            <a:endParaRPr lang="pt-BR" dirty="0" smtClean="0"/>
          </a:p>
          <a:p>
            <a:r>
              <a:rPr lang="pt-BR" dirty="0" smtClean="0"/>
              <a:t>Tornar </a:t>
            </a:r>
            <a:r>
              <a:rPr lang="pt-BR" dirty="0"/>
              <a:t>o ecossistema mais utilizável e </a:t>
            </a:r>
            <a:r>
              <a:rPr lang="pt-BR" dirty="0" err="1"/>
              <a:t>interoperável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20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Modelo de ML - </a:t>
            </a:r>
            <a:r>
              <a:rPr lang="pt-BR" dirty="0" err="1"/>
              <a:t>Sktime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NAIVE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2" y="2078303"/>
            <a:ext cx="10235881" cy="276970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2" y="5073068"/>
            <a:ext cx="10235881" cy="11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Modelo de ML - </a:t>
            </a:r>
            <a:r>
              <a:rPr lang="pt-BR" dirty="0" err="1"/>
              <a:t>Sktime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AUTOARIMA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2" y="1934145"/>
            <a:ext cx="10241656" cy="29774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2" y="5054018"/>
            <a:ext cx="10241656" cy="10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Modelo de ML - </a:t>
            </a:r>
            <a:r>
              <a:rPr lang="pt-BR" dirty="0" err="1"/>
              <a:t>Sktime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AUTOETS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2" y="2106302"/>
            <a:ext cx="10241656" cy="27138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3" y="5073179"/>
            <a:ext cx="10241656" cy="7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Modelo de ML - </a:t>
            </a:r>
            <a:r>
              <a:rPr lang="pt-BR" dirty="0" err="1"/>
              <a:t>Sktime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BATS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1939060"/>
            <a:ext cx="10265613" cy="26764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3" y="5007885"/>
            <a:ext cx="10265613" cy="7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Modelo de ML - </a:t>
            </a:r>
            <a:r>
              <a:rPr lang="pt-BR" dirty="0" err="1"/>
              <a:t>Sktime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Exponential</a:t>
            </a:r>
            <a:r>
              <a:rPr lang="pt-BR" dirty="0"/>
              <a:t> </a:t>
            </a:r>
            <a:r>
              <a:rPr lang="pt-BR" dirty="0" err="1"/>
              <a:t>Smoothing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120740"/>
            <a:ext cx="10265613" cy="27800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3" y="5168309"/>
            <a:ext cx="10265613" cy="6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Bônus - Exemplo Real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Ruptura de todas as lojas e todos os produtos da rede de supermercados analisada – por curva ABC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2106359"/>
            <a:ext cx="8708571" cy="45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Modelo de ML - </a:t>
            </a:r>
            <a:r>
              <a:rPr lang="pt-BR" dirty="0" err="1"/>
              <a:t>Sktime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041650"/>
            <a:ext cx="10218305" cy="26936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3" y="5014331"/>
            <a:ext cx="10218305" cy="6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Prophet</a:t>
            </a:r>
            <a:r>
              <a:rPr lang="pt-BR" dirty="0"/>
              <a:t> é um software de código aberto lançado pela equipe Core Data Science do </a:t>
            </a:r>
            <a:r>
              <a:rPr lang="pt-BR" dirty="0" err="1" smtClean="0"/>
              <a:t>Facebook</a:t>
            </a:r>
            <a:endParaRPr lang="pt-BR" dirty="0" smtClean="0"/>
          </a:p>
          <a:p>
            <a:r>
              <a:rPr lang="pt-BR" dirty="0" smtClean="0"/>
              <a:t>Procedimento </a:t>
            </a:r>
            <a:r>
              <a:rPr lang="pt-BR" dirty="0"/>
              <a:t>para prever dados de séries </a:t>
            </a:r>
            <a:r>
              <a:rPr lang="pt-BR" dirty="0" smtClean="0"/>
              <a:t>temporais</a:t>
            </a:r>
          </a:p>
          <a:p>
            <a:r>
              <a:rPr lang="pt-BR" dirty="0"/>
              <a:t>Funciona melhor com séries temporais com fortes efeitos sazonais e várias temporadas de dados históricos</a:t>
            </a:r>
          </a:p>
        </p:txBody>
      </p:sp>
    </p:spTree>
    <p:extLst>
      <p:ext uri="{BB962C8B-B14F-4D97-AF65-F5344CB8AC3E}">
        <p14:creationId xmlns:p14="http://schemas.microsoft.com/office/powerpoint/2010/main" val="6263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Merge dos dados meteorológicos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22177"/>
            <a:ext cx="5959053" cy="40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Procura de melhores parâmetros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03312" y="2650982"/>
            <a:ext cx="926859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param_grid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= {  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urier New" panose="02070309020205020404" pitchFamily="49" charset="0"/>
              </a:rPr>
              <a:t>changepoint_prior_scale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: [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0.05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0.07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0.08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pt-BR" dirty="0">
                <a:solidFill>
                  <a:srgbClr val="008000"/>
                </a:solidFill>
                <a:latin typeface="Courier New" panose="02070309020205020404" pitchFamily="49" charset="0"/>
              </a:rPr>
              <a:t>#'</a:t>
            </a:r>
            <a:r>
              <a:rPr lang="pt-BR" dirty="0" err="1">
                <a:solidFill>
                  <a:srgbClr val="008000"/>
                </a:solidFill>
                <a:latin typeface="Courier New" panose="02070309020205020404" pitchFamily="49" charset="0"/>
              </a:rPr>
              <a:t>holidays_prior_scale</a:t>
            </a:r>
            <a:r>
              <a:rPr lang="pt-BR" dirty="0">
                <a:solidFill>
                  <a:srgbClr val="008000"/>
                </a:solidFill>
                <a:latin typeface="Courier New" panose="02070309020205020404" pitchFamily="49" charset="0"/>
              </a:rPr>
              <a:t>'   : [0.01,  0.1,   5.0,  10.0],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urier New" panose="02070309020205020404" pitchFamily="49" charset="0"/>
              </a:rPr>
              <a:t>seasonality_prior_scale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0.05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5.0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7.0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10.0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pt-BR" dirty="0">
                <a:solidFill>
                  <a:srgbClr val="008000"/>
                </a:solidFill>
                <a:latin typeface="Courier New" panose="02070309020205020404" pitchFamily="49" charset="0"/>
              </a:rPr>
              <a:t>#'</a:t>
            </a:r>
            <a:r>
              <a:rPr lang="pt-BR" dirty="0" err="1">
                <a:solidFill>
                  <a:srgbClr val="008000"/>
                </a:solidFill>
                <a:latin typeface="Courier New" panose="02070309020205020404" pitchFamily="49" charset="0"/>
              </a:rPr>
              <a:t>seasonality_mode</a:t>
            </a:r>
            <a:r>
              <a:rPr lang="pt-BR" dirty="0">
                <a:solidFill>
                  <a:srgbClr val="008000"/>
                </a:solidFill>
                <a:latin typeface="Courier New" panose="02070309020205020404" pitchFamily="49" charset="0"/>
              </a:rPr>
              <a:t>'       : ['</a:t>
            </a:r>
            <a:r>
              <a:rPr lang="pt-BR" dirty="0" err="1">
                <a:solidFill>
                  <a:srgbClr val="008000"/>
                </a:solidFill>
                <a:latin typeface="Courier New" panose="02070309020205020404" pitchFamily="49" charset="0"/>
              </a:rPr>
              <a:t>multiplicative</a:t>
            </a:r>
            <a:r>
              <a:rPr lang="pt-BR" dirty="0">
                <a:solidFill>
                  <a:srgbClr val="008000"/>
                </a:solidFill>
                <a:latin typeface="Courier New" panose="02070309020205020404" pitchFamily="49" charset="0"/>
              </a:rPr>
              <a:t>', '</a:t>
            </a:r>
            <a:r>
              <a:rPr lang="pt-BR" dirty="0" err="1">
                <a:solidFill>
                  <a:srgbClr val="008000"/>
                </a:solidFill>
                <a:latin typeface="Courier New" panose="02070309020205020404" pitchFamily="49" charset="0"/>
              </a:rPr>
              <a:t>additive</a:t>
            </a:r>
            <a:r>
              <a:rPr lang="pt-BR" dirty="0">
                <a:solidFill>
                  <a:srgbClr val="008000"/>
                </a:solidFill>
                <a:latin typeface="Courier New" panose="02070309020205020404" pitchFamily="49" charset="0"/>
              </a:rPr>
              <a:t>']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Procura de melhores parâmetros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03311" y="2636810"/>
            <a:ext cx="9643065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Use cross validation to evaluate all parameters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all_params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index += 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(index)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p0 = Prophet(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growth=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'linear'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yearly_seasonality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weekly_seasonality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daily_seasonality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holidays=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seasonality_mode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'multiplicative'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seasonality_prior_scale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=5,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holidays_prior_scale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=10,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changepoint_prior_scale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=.001,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mcmc_samples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  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R</a:t>
            </a:r>
            <a:r>
              <a:rPr lang="pt-BR" dirty="0" err="1" smtClean="0"/>
              <a:t>egressores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03312" y="2733866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p0.add_regressor(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urier New" panose="02070309020205020404" pitchFamily="49" charset="0"/>
              </a:rPr>
              <a:t>precipitacao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p0.add_regressor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'temperatura'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p0.add_regressor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urier New" panose="02070309020205020404" pitchFamily="49" charset="0"/>
              </a:rPr>
              <a:t>sensacao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Cross </a:t>
            </a:r>
            <a:r>
              <a:rPr lang="pt-BR" dirty="0" err="1" smtClean="0"/>
              <a:t>validation</a:t>
            </a:r>
            <a:r>
              <a:rPr lang="pt-BR" dirty="0" smtClean="0"/>
              <a:t> e performance </a:t>
            </a:r>
            <a:r>
              <a:rPr lang="pt-BR" dirty="0" err="1" smtClean="0"/>
              <a:t>metrics</a:t>
            </a:r>
            <a:r>
              <a:rPr lang="pt-BR" dirty="0" smtClean="0"/>
              <a:t> para cada combinação dos dois parâmetros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98247"/>
            <a:ext cx="626418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Previsão utilizando os melhores parâmetros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03312" y="2534195"/>
            <a:ext cx="732390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p2 = Prophet(growth=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'linear'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yearly_seasonality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weekly_seasonality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daily_seasonality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holidays=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seasonality_mode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'multiplicative'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seasonality_prior_scale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holidays_prior_scale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=5,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changepoint_prior_scale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.05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mcmc_samples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add_seasonality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'monthly'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period=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30.5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fourier_order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prior_scale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=10,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mode=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'additive'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Previsão utilizando os melhores parâmetros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77739"/>
            <a:ext cx="492511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Plotar </a:t>
            </a:r>
            <a:r>
              <a:rPr lang="pt-BR" dirty="0"/>
              <a:t>um gráfico de comparação entre previsto e real nos períodos analisados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95" y="2630009"/>
            <a:ext cx="10319230" cy="39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- Compra Otimizada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Consequentemente, Estoque otimizado</a:t>
            </a:r>
          </a:p>
          <a:p>
            <a:pPr lvl="1"/>
            <a:r>
              <a:rPr lang="pt-BR" dirty="0" smtClean="0"/>
              <a:t>Baixo o suficiente para atender a demanda</a:t>
            </a:r>
          </a:p>
          <a:p>
            <a:pPr lvl="1"/>
            <a:r>
              <a:rPr lang="pt-BR" dirty="0" smtClean="0"/>
              <a:t>Não excedente para evitar perdas</a:t>
            </a:r>
          </a:p>
          <a:p>
            <a:pPr lvl="1"/>
            <a:r>
              <a:rPr lang="pt-BR" dirty="0" smtClean="0"/>
              <a:t>Estoque padrão, % de reposição, saída média e pedidos de compras</a:t>
            </a:r>
          </a:p>
          <a:p>
            <a:pPr lvl="1"/>
            <a:r>
              <a:rPr lang="pt-BR" dirty="0" smtClean="0"/>
              <a:t>Compra considera frequência de visita do fornecedor, prazo de entrega, vendas históricas, promoções históricas e futuras,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Linha de produtos muito grande para os compradores realizarem trabalho manual</a:t>
            </a:r>
          </a:p>
          <a:p>
            <a:pPr lvl="1"/>
            <a:r>
              <a:rPr lang="pt-BR" dirty="0"/>
              <a:t>Algoritmo de previsão de vendas (</a:t>
            </a:r>
            <a:r>
              <a:rPr lang="pt-BR" dirty="0" err="1"/>
              <a:t>Demand</a:t>
            </a:r>
            <a:r>
              <a:rPr lang="pt-BR" dirty="0"/>
              <a:t> </a:t>
            </a:r>
            <a:r>
              <a:rPr lang="pt-BR" dirty="0" err="1"/>
              <a:t>Forecasting</a:t>
            </a:r>
            <a:r>
              <a:rPr lang="pt-BR" dirty="0"/>
              <a:t> e Time Series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9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Plotar </a:t>
            </a:r>
            <a:r>
              <a:rPr lang="pt-BR" dirty="0"/>
              <a:t>um gráfico de comparação entre o valor real e os valores previstos possíveis para mínimo e máximo, nos períodos analisados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64198"/>
            <a:ext cx="1031923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Plotar </a:t>
            </a:r>
            <a:r>
              <a:rPr lang="pt-BR" dirty="0"/>
              <a:t>um gráfico com </a:t>
            </a:r>
            <a:r>
              <a:rPr lang="pt-BR" dirty="0" smtClean="0"/>
              <a:t>os componentes da </a:t>
            </a:r>
            <a:r>
              <a:rPr lang="pt-BR" dirty="0"/>
              <a:t>previsão de vendas 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34195"/>
            <a:ext cx="8493534" cy="41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Plotar </a:t>
            </a:r>
            <a:r>
              <a:rPr lang="pt-BR" dirty="0"/>
              <a:t>um gráfico com a previsão de vendas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26" y="2534195"/>
            <a:ext cx="9399707" cy="42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Cross </a:t>
            </a:r>
            <a:r>
              <a:rPr lang="pt-BR" dirty="0" err="1" smtClean="0"/>
              <a:t>validation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00251"/>
            <a:ext cx="7004368" cy="34344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543339"/>
            <a:ext cx="700436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 de ML – </a:t>
            </a:r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81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Performance </a:t>
            </a:r>
            <a:r>
              <a:rPr lang="pt-BR" dirty="0" err="1" smtClean="0"/>
              <a:t>metrics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56727"/>
            <a:ext cx="6680225" cy="39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modelos para todos os produtos em linha das lojas</a:t>
            </a:r>
          </a:p>
          <a:p>
            <a:pPr lvl="1"/>
            <a:r>
              <a:rPr lang="pt-BR" dirty="0" smtClean="0"/>
              <a:t>Inicialmente, produtos curva A e B</a:t>
            </a:r>
          </a:p>
          <a:p>
            <a:r>
              <a:rPr lang="pt-BR" dirty="0" smtClean="0"/>
              <a:t>Automatizar</a:t>
            </a:r>
          </a:p>
          <a:p>
            <a:pPr lvl="1"/>
            <a:r>
              <a:rPr lang="pt-BR" dirty="0" smtClean="0"/>
              <a:t>Obter os dados de venda diretamente do banco Oracle, sem intervenção manual</a:t>
            </a:r>
          </a:p>
          <a:p>
            <a:pPr lvl="1"/>
            <a:r>
              <a:rPr lang="pt-BR" dirty="0" smtClean="0"/>
              <a:t>Servir de auxílio ao departamento de compras no pedido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584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dirty="0" smtClean="0"/>
              <a:t>OBRIGADO!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13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Bônus - Exemplo Real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7860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Total de produtos em linha, incluindo produtos para venda, consumo interno e produção VS total de unidades (lojas e CDs)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4294261"/>
            <a:ext cx="7946849" cy="22558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3" y="1939059"/>
            <a:ext cx="7946849" cy="22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para Previsão de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Vendas </a:t>
            </a:r>
            <a:r>
              <a:rPr lang="pt-BR" dirty="0"/>
              <a:t>de sorvetes </a:t>
            </a:r>
            <a:r>
              <a:rPr lang="pt-BR" dirty="0" smtClean="0"/>
              <a:t>da rede </a:t>
            </a:r>
            <a:r>
              <a:rPr lang="pt-BR" dirty="0"/>
              <a:t>de supermercados do Espírito </a:t>
            </a:r>
            <a:r>
              <a:rPr lang="pt-BR" dirty="0" smtClean="0"/>
              <a:t>Santo</a:t>
            </a:r>
          </a:p>
          <a:p>
            <a:pPr lvl="1"/>
            <a:r>
              <a:rPr lang="pt-BR" dirty="0" smtClean="0"/>
              <a:t>Total de 97 produtos</a:t>
            </a:r>
          </a:p>
          <a:p>
            <a:pPr lvl="1"/>
            <a:r>
              <a:rPr lang="pt-BR" dirty="0" smtClean="0"/>
              <a:t>Todas as lojas da rede</a:t>
            </a:r>
            <a:endParaRPr lang="pt-BR" dirty="0"/>
          </a:p>
          <a:p>
            <a:r>
              <a:rPr lang="pt-BR" dirty="0" smtClean="0"/>
              <a:t>Dados </a:t>
            </a:r>
            <a:r>
              <a:rPr lang="pt-BR" dirty="0"/>
              <a:t>meteorológicos </a:t>
            </a:r>
            <a:r>
              <a:rPr lang="pt-BR" dirty="0" smtClean="0"/>
              <a:t>do </a:t>
            </a:r>
            <a:r>
              <a:rPr lang="pt-BR" dirty="0"/>
              <a:t>INMET (Instituto Nacional de Meteorologia</a:t>
            </a:r>
            <a:r>
              <a:rPr lang="pt-BR" dirty="0" smtClean="0"/>
              <a:t>)</a:t>
            </a:r>
          </a:p>
          <a:p>
            <a:r>
              <a:rPr lang="pt-BR" dirty="0" smtClean="0"/>
              <a:t>Período de 2018 a 2022</a:t>
            </a:r>
          </a:p>
        </p:txBody>
      </p:sp>
    </p:spTree>
    <p:extLst>
      <p:ext uri="{BB962C8B-B14F-4D97-AF65-F5344CB8AC3E}">
        <p14:creationId xmlns:p14="http://schemas.microsoft.com/office/powerpoint/2010/main" val="4096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para Previsão de Vendas -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Sktime</a:t>
            </a:r>
            <a:endParaRPr lang="pt-BR" dirty="0" smtClean="0"/>
          </a:p>
          <a:p>
            <a:pPr lvl="1"/>
            <a:r>
              <a:rPr lang="pt-BR" dirty="0" err="1" smtClean="0"/>
              <a:t>Naive</a:t>
            </a:r>
            <a:endParaRPr lang="pt-BR" dirty="0" smtClean="0"/>
          </a:p>
          <a:p>
            <a:pPr lvl="1"/>
            <a:r>
              <a:rPr lang="pt-BR" dirty="0" err="1" smtClean="0"/>
              <a:t>Arima</a:t>
            </a:r>
            <a:endParaRPr lang="pt-BR" dirty="0" smtClean="0"/>
          </a:p>
          <a:p>
            <a:pPr lvl="1"/>
            <a:r>
              <a:rPr lang="pt-BR" dirty="0" smtClean="0"/>
              <a:t>ETS (</a:t>
            </a:r>
            <a:r>
              <a:rPr lang="pt-BR" dirty="0" err="1" smtClean="0"/>
              <a:t>Exponential</a:t>
            </a:r>
            <a:r>
              <a:rPr lang="pt-BR" dirty="0" smtClean="0"/>
              <a:t> </a:t>
            </a:r>
            <a:r>
              <a:rPr lang="pt-BR" dirty="0" err="1" smtClean="0"/>
              <a:t>Smoothing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BATS</a:t>
            </a:r>
          </a:p>
          <a:p>
            <a:pPr lvl="1"/>
            <a:r>
              <a:rPr lang="pt-BR" dirty="0" err="1" smtClean="0"/>
              <a:t>Facebook</a:t>
            </a:r>
            <a:r>
              <a:rPr lang="pt-BR" dirty="0" smtClean="0"/>
              <a:t> </a:t>
            </a:r>
            <a:r>
              <a:rPr lang="pt-BR" dirty="0" err="1" smtClean="0"/>
              <a:t>Prophet</a:t>
            </a:r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5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para Previsão de Vendas - Métricas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MAE – Erro Absoluto </a:t>
            </a:r>
            <a:r>
              <a:rPr lang="pt-BR" dirty="0" smtClean="0"/>
              <a:t>Médio</a:t>
            </a:r>
          </a:p>
          <a:p>
            <a:pPr lvl="1"/>
            <a:r>
              <a:rPr lang="pt-BR" dirty="0" smtClean="0"/>
              <a:t>Média do módulo da </a:t>
            </a:r>
            <a:r>
              <a:rPr lang="pt-BR" dirty="0"/>
              <a:t>diferença entre o valor real com o </a:t>
            </a:r>
            <a:r>
              <a:rPr lang="pt-BR" dirty="0" smtClean="0"/>
              <a:t>predito</a:t>
            </a:r>
          </a:p>
          <a:p>
            <a:r>
              <a:rPr lang="pt-BR" dirty="0" smtClean="0"/>
              <a:t>MAPE </a:t>
            </a:r>
            <a:r>
              <a:rPr lang="pt-BR" dirty="0"/>
              <a:t>– Erro Percentual </a:t>
            </a:r>
            <a:r>
              <a:rPr lang="pt-BR" dirty="0" smtClean="0"/>
              <a:t>Médio</a:t>
            </a:r>
          </a:p>
          <a:p>
            <a:pPr lvl="1"/>
            <a:r>
              <a:rPr lang="pt-BR" dirty="0" smtClean="0"/>
              <a:t>Porcentagem </a:t>
            </a:r>
            <a:r>
              <a:rPr lang="pt-BR" dirty="0"/>
              <a:t>de erro em relação aos valores </a:t>
            </a:r>
            <a:r>
              <a:rPr lang="pt-BR" dirty="0" smtClean="0"/>
              <a:t>reais</a:t>
            </a:r>
          </a:p>
        </p:txBody>
      </p:sp>
    </p:spTree>
    <p:extLst>
      <p:ext uri="{BB962C8B-B14F-4D97-AF65-F5344CB8AC3E}">
        <p14:creationId xmlns:p14="http://schemas.microsoft.com/office/powerpoint/2010/main" val="12150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Dados -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0107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Vendas</a:t>
            </a:r>
          </a:p>
          <a:p>
            <a:pPr lvl="1"/>
            <a:r>
              <a:rPr lang="pt-BR" dirty="0"/>
              <a:t>Oracle </a:t>
            </a:r>
            <a:r>
              <a:rPr lang="pt-BR" dirty="0" err="1"/>
              <a:t>Database</a:t>
            </a:r>
            <a:r>
              <a:rPr lang="pt-BR" dirty="0"/>
              <a:t> 12c Enterprise </a:t>
            </a:r>
            <a:r>
              <a:rPr lang="pt-BR" dirty="0" err="1"/>
              <a:t>Edition</a:t>
            </a:r>
            <a:r>
              <a:rPr lang="pt-BR" dirty="0"/>
              <a:t> Release 12.2.0.1.0 - </a:t>
            </a:r>
            <a:r>
              <a:rPr lang="pt-BR" dirty="0" smtClean="0"/>
              <a:t>64bit</a:t>
            </a:r>
          </a:p>
          <a:p>
            <a:pPr lvl="1"/>
            <a:r>
              <a:rPr lang="pt-BR" dirty="0" smtClean="0"/>
              <a:t>Procedimento armazenado SP_EXPT_VENDA </a:t>
            </a:r>
          </a:p>
          <a:p>
            <a:pPr lvl="2"/>
            <a:r>
              <a:rPr lang="pt-BR" dirty="0" smtClean="0"/>
              <a:t>Leitura da tabela </a:t>
            </a:r>
            <a:r>
              <a:rPr lang="pt-BR" dirty="0"/>
              <a:t>de vendas </a:t>
            </a:r>
            <a:r>
              <a:rPr lang="pt-BR" dirty="0" smtClean="0"/>
              <a:t>TAB_VENDA_GERAL</a:t>
            </a:r>
          </a:p>
          <a:p>
            <a:pPr lvl="2"/>
            <a:r>
              <a:rPr lang="pt-BR" dirty="0" smtClean="0"/>
              <a:t>Saída para arquivos no formato colunado (CSV – 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Período </a:t>
            </a:r>
            <a:r>
              <a:rPr lang="pt-BR" dirty="0"/>
              <a:t>de 01/01/2018 a 31/03/2022, agrupadas por data, por loja fictícia 99 e </a:t>
            </a:r>
            <a:r>
              <a:rPr lang="pt-BR" dirty="0" smtClean="0"/>
              <a:t>por </a:t>
            </a:r>
            <a:r>
              <a:rPr lang="pt-BR" dirty="0"/>
              <a:t>produto fictício </a:t>
            </a:r>
            <a:r>
              <a:rPr lang="pt-BR" dirty="0" smtClean="0"/>
              <a:t>97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11714"/>
              </p:ext>
            </p:extLst>
          </p:nvPr>
        </p:nvGraphicFramePr>
        <p:xfrm>
          <a:off x="1103312" y="4153989"/>
          <a:ext cx="6412185" cy="2499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7163">
                  <a:extLst>
                    <a:ext uri="{9D8B030D-6E8A-4147-A177-3AD203B41FA5}">
                      <a16:colId xmlns:a16="http://schemas.microsoft.com/office/drawing/2014/main" val="456882667"/>
                    </a:ext>
                  </a:extLst>
                </a:gridCol>
                <a:gridCol w="2137163">
                  <a:extLst>
                    <a:ext uri="{9D8B030D-6E8A-4147-A177-3AD203B41FA5}">
                      <a16:colId xmlns:a16="http://schemas.microsoft.com/office/drawing/2014/main" val="3731462057"/>
                    </a:ext>
                  </a:extLst>
                </a:gridCol>
                <a:gridCol w="2137859">
                  <a:extLst>
                    <a:ext uri="{9D8B030D-6E8A-4147-A177-3AD203B41FA5}">
                      <a16:colId xmlns:a16="http://schemas.microsoft.com/office/drawing/2014/main" val="2252950392"/>
                    </a:ext>
                  </a:extLst>
                </a:gridCol>
              </a:tblGrid>
              <a:tr h="633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 da coluna/campo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Tipo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048970"/>
                  </a:ext>
                </a:extLst>
              </a:tr>
              <a:tr h="2988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VDA_DATA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 da venda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232984"/>
                  </a:ext>
                </a:extLst>
              </a:tr>
              <a:tr h="6339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VDA_LOJA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Código da loja da venda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Número Inteiro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572211"/>
                  </a:ext>
                </a:extLst>
              </a:tr>
              <a:tr h="6339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VDA_PROD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do produto da venda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Número Inteiro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80647"/>
                  </a:ext>
                </a:extLst>
              </a:tr>
              <a:tr h="2988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VDA_QTD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Quantidade da venda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Número Decimal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25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7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370</TotalTime>
  <Words>2071</Words>
  <Application>Microsoft Office PowerPoint</Application>
  <PresentationFormat>Widescreen</PresentationFormat>
  <Paragraphs>238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Century Gothic</vt:lpstr>
      <vt:lpstr>Courier New</vt:lpstr>
      <vt:lpstr>Times New Roman</vt:lpstr>
      <vt:lpstr>Wingdings 3</vt:lpstr>
      <vt:lpstr>Íon</vt:lpstr>
      <vt:lpstr>PREVISÃO DE VENDAS COMO FERRAMENTA PARA REDUÇÃO DE RUPTURA E EXCESSO DE PRODUTOS</vt:lpstr>
      <vt:lpstr>Contextualização</vt:lpstr>
      <vt:lpstr>Bônus - Exemplo Real</vt:lpstr>
      <vt:lpstr>Solução - Compra Otimizada</vt:lpstr>
      <vt:lpstr>Bônus - Exemplo Real</vt:lpstr>
      <vt:lpstr>Programa para Previsão de Vendas</vt:lpstr>
      <vt:lpstr>Programa para Previsão de Vendas - Algoritmos</vt:lpstr>
      <vt:lpstr>Programa para Previsão de Vendas - Métricas</vt:lpstr>
      <vt:lpstr>Coleta de Dados - Vendas</vt:lpstr>
      <vt:lpstr>Coleta de Dados - Vendas</vt:lpstr>
      <vt:lpstr>Coleta de Dados – Dados Meteorológicos</vt:lpstr>
      <vt:lpstr>Coleta de Dados – Dados Meteorológicos</vt:lpstr>
      <vt:lpstr>Tratamento de Dados - Vendas</vt:lpstr>
      <vt:lpstr>Tratamento de Dados – Dados Meteorológicos</vt:lpstr>
      <vt:lpstr>Tratamento de Dados – Dados Meteorológicos</vt:lpstr>
      <vt:lpstr>Tratamento de Dados – Dados Meteorológicos</vt:lpstr>
      <vt:lpstr>Tratamento de Dados – Dados Meteorológicos</vt:lpstr>
      <vt:lpstr>Análise dos Dados - Vendas</vt:lpstr>
      <vt:lpstr>Análise dos Dados - Vendas</vt:lpstr>
      <vt:lpstr>Análise dos Dados - Vendas</vt:lpstr>
      <vt:lpstr>Análise dos Dados - Vendas</vt:lpstr>
      <vt:lpstr>Análise dos Dados - Vendas</vt:lpstr>
      <vt:lpstr>Análise dos Dados – Dados Meteorológicos</vt:lpstr>
      <vt:lpstr>Criação do Modelo de ML - Sktime</vt:lpstr>
      <vt:lpstr>Criação do Modelo de ML - Sktime</vt:lpstr>
      <vt:lpstr>Criação do Modelo de ML - Sktime</vt:lpstr>
      <vt:lpstr>Criação do Modelo de ML - Sktime</vt:lpstr>
      <vt:lpstr>Criação do Modelo de ML - Sktime</vt:lpstr>
      <vt:lpstr>Criação do Modelo de ML - Sktime</vt:lpstr>
      <vt:lpstr>Criação do Modelo de ML - Sktime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Criação do Modelo de ML – Facebook Prophet</vt:lpstr>
      <vt:lpstr>Próximos Passos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DE VENDAS COMO FERRAMENTA PARA REDUÇÃO DE RUPTURA E EXCESSO DE PRODUTOS</dc:title>
  <dc:creator>Bruno Lovatti</dc:creator>
  <cp:lastModifiedBy>Bruno Lovatti</cp:lastModifiedBy>
  <cp:revision>51</cp:revision>
  <dcterms:created xsi:type="dcterms:W3CDTF">2022-05-26T12:11:42Z</dcterms:created>
  <dcterms:modified xsi:type="dcterms:W3CDTF">2022-05-26T18:22:13Z</dcterms:modified>
</cp:coreProperties>
</file>