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4000" cy="1525270"/>
          </a:xfrm>
        </p:spPr>
        <p:txBody>
          <a:bodyPr>
            <a:normAutofit fontScale="90000"/>
          </a:bodyPr>
          <a:p>
            <a:r>
              <a:rPr lang="en-US"/>
              <a:t>Fraud Detection in Financial Transactions </a:t>
            </a:r>
            <a:endParaRPr lang="en-US"/>
          </a:p>
        </p:txBody>
      </p:sp>
      <p:sp>
        <p:nvSpPr>
          <p:cNvPr id="3" name="Subtitle 2"/>
          <p:cNvSpPr>
            <a:spLocks noGrp="1"/>
          </p:cNvSpPr>
          <p:nvPr>
            <p:ph type="subTitle" idx="1"/>
          </p:nvPr>
        </p:nvSpPr>
        <p:spPr>
          <a:xfrm>
            <a:off x="1524000" y="2764155"/>
            <a:ext cx="9144000" cy="2493645"/>
          </a:xfrm>
        </p:spPr>
        <p:txBody>
          <a:bodyPr/>
          <a:p>
            <a:r>
              <a:rPr lang="en-US"/>
              <a:t>Leveraging Machine Learning for Detecting Fraudulent Transactions</a:t>
            </a:r>
            <a:endParaRPr lang="en-US"/>
          </a:p>
        </p:txBody>
      </p:sp>
      <p:sp>
        <p:nvSpPr>
          <p:cNvPr id="4" name="Text Box 3"/>
          <p:cNvSpPr txBox="1"/>
          <p:nvPr/>
        </p:nvSpPr>
        <p:spPr>
          <a:xfrm>
            <a:off x="5518150" y="4215130"/>
            <a:ext cx="7331710" cy="1753235"/>
          </a:xfrm>
          <a:prstGeom prst="rect">
            <a:avLst/>
          </a:prstGeom>
          <a:noFill/>
        </p:spPr>
        <p:txBody>
          <a:bodyPr wrap="square" rtlCol="0">
            <a:spAutoFit/>
          </a:bodyPr>
          <a:p>
            <a:pPr algn="l"/>
            <a:r>
              <a:rPr lang="en-US"/>
              <a:t>Team Leader:</a:t>
            </a:r>
            <a:endParaRPr lang="en-US"/>
          </a:p>
          <a:p>
            <a:pPr algn="l"/>
            <a:r>
              <a:rPr lang="en-US"/>
              <a:t>Harshita Singh</a:t>
            </a:r>
            <a:endParaRPr lang="en-US"/>
          </a:p>
          <a:p>
            <a:pPr algn="l"/>
            <a:r>
              <a:rPr lang="en-US"/>
              <a:t>(Metallurgy 3rd year Student,MNIT JAIPUR)</a:t>
            </a:r>
            <a:endParaRPr lang="en-US"/>
          </a:p>
          <a:p>
            <a:pPr algn="l"/>
            <a:endParaRPr lang="en-US"/>
          </a:p>
          <a:p>
            <a:pPr algn="l"/>
            <a:r>
              <a:rPr lang="en-US"/>
              <a:t>Pushpendra Mishra</a:t>
            </a:r>
            <a:endParaRPr lang="en-US"/>
          </a:p>
          <a:p>
            <a:pPr algn="l"/>
            <a:r>
              <a:rPr lang="en-US"/>
              <a:t>(Data Science and AI 3rd year Student ,IIT ROORKEE)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Training and Evaluation</a:t>
            </a:r>
            <a:endParaRPr lang="en-US"/>
          </a:p>
        </p:txBody>
      </p:sp>
      <p:sp>
        <p:nvSpPr>
          <p:cNvPr id="3" name="Content Placeholder 2"/>
          <p:cNvSpPr>
            <a:spLocks noGrp="1"/>
          </p:cNvSpPr>
          <p:nvPr>
            <p:ph idx="1"/>
          </p:nvPr>
        </p:nvSpPr>
        <p:spPr/>
        <p:txBody>
          <a:bodyPr>
            <a:noAutofit/>
          </a:bodyPr>
          <a:p>
            <a:r>
              <a:rPr lang="en-US" sz="1700"/>
              <a:t>We utilized XGBoost, a powerful and scalable machine learning algorithm, to train our fraud detection model.</a:t>
            </a:r>
            <a:endParaRPr lang="en-US" sz="1700"/>
          </a:p>
          <a:p>
            <a:pPr marL="0" indent="0">
              <a:buNone/>
            </a:pPr>
            <a:r>
              <a:rPr lang="en-US" sz="1700" b="1"/>
              <a:t>Validation Techniques</a:t>
            </a:r>
            <a:endParaRPr lang="en-US" sz="1700" b="1"/>
          </a:p>
          <a:p>
            <a:r>
              <a:rPr lang="en-US" sz="1700"/>
              <a:t>1.K-Fold Cross-Validation: In k-fold cross-validation, the dataset is divided into k subsets (folds). The model is trained and evaluated k times, each time using a different fold as the validation set and the remaining folds as the training set. This approach provides a robust estimate of the model's performance.</a:t>
            </a:r>
            <a:endParaRPr lang="en-US" sz="1700"/>
          </a:p>
          <a:p>
            <a:r>
              <a:rPr lang="en-US" sz="1700"/>
              <a:t>2.Holdout Validation: In holdout validation, the dataset is partitioned into a training set and a testing set. The model is trained on the training set and evaluated on the testing set. This approach provides a quick assessment of the model's performance.</a:t>
            </a:r>
            <a:endParaRPr lang="en-US" sz="1700"/>
          </a:p>
          <a:p>
            <a:r>
              <a:rPr lang="en-US" sz="1700"/>
              <a:t>Both validation techniques yielded comparable results in this dataset, suggesting that either approach can be used for model evaluation.</a:t>
            </a:r>
            <a:endParaRPr lang="en-US" sz="1700"/>
          </a:p>
          <a:p>
            <a:pPr marL="0" indent="0">
              <a:buNone/>
            </a:pPr>
            <a:r>
              <a:rPr lang="en-US" sz="1700" b="1"/>
              <a:t>Hyperparameter Tuning</a:t>
            </a:r>
            <a:endParaRPr lang="en-US" sz="1700" b="1"/>
          </a:p>
          <a:p>
            <a:r>
              <a:rPr lang="en-US" sz="1700"/>
              <a:t>We manually tuned the hyperparameters of the XGBoost algorithm to optimize the model's performance. This involved selecting values for parameters such as learning rate, max depth, and the number of estimators.</a:t>
            </a:r>
            <a:endParaRPr lang="en-US"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Evaluation</a:t>
            </a:r>
            <a:endParaRPr lang="en-US"/>
          </a:p>
        </p:txBody>
      </p:sp>
      <p:sp>
        <p:nvSpPr>
          <p:cNvPr id="3" name="Content Placeholder 2"/>
          <p:cNvSpPr>
            <a:spLocks noGrp="1"/>
          </p:cNvSpPr>
          <p:nvPr>
            <p:ph idx="1"/>
          </p:nvPr>
        </p:nvSpPr>
        <p:spPr/>
        <p:txBody>
          <a:bodyPr/>
          <a:p>
            <a:r>
              <a:rPr lang="en-US"/>
              <a:t>We evaluated the model's performance using metrics such as accuracy. The accuracy of the model on the test set was satisfactory, indicating that the model is capable of detecting fraudulent transactions effectively.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Predictions on the Test Dataset</a:t>
            </a:r>
            <a:br>
              <a:rPr lang="en-US"/>
            </a:br>
            <a:endParaRPr lang="en-US"/>
          </a:p>
        </p:txBody>
      </p:sp>
      <p:sp>
        <p:nvSpPr>
          <p:cNvPr id="3" name="Content Placeholder 2"/>
          <p:cNvSpPr>
            <a:spLocks noGrp="1"/>
          </p:cNvSpPr>
          <p:nvPr>
            <p:ph idx="1"/>
          </p:nvPr>
        </p:nvSpPr>
        <p:spPr/>
        <p:txBody>
          <a:bodyPr/>
          <a:p>
            <a:r>
              <a:rPr lang="en-US"/>
              <a:t>Using the trained XGBoost model with optimized hyperparameters, we made predictions on the target variable within the test dataset. The predicted probabilities of fraud were saved to a CSV file for further analysis.</a:t>
            </a:r>
            <a:endParaRPr lang="en-US"/>
          </a:p>
          <a:p>
            <a:pPr marL="0" indent="0">
              <a:buNone/>
            </a:pPr>
            <a:r>
              <a:rPr lang="en-US" sz="3600" b="1"/>
              <a:t>Conclusion</a:t>
            </a:r>
            <a:endParaRPr lang="en-US" sz="3600" b="1"/>
          </a:p>
          <a:p>
            <a:r>
              <a:rPr lang="en-US"/>
              <a:t>This project successfully demonstrated the application of machine learning techniques to detect fraudulent credit card transactions. By performing EDA, feature engineering, handling class imbalance, and using a robu</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a:spLocks noGrp="1"/>
          </p:cNvSpPr>
          <p:nvPr/>
        </p:nvSpPr>
        <p:spPr>
          <a:xfrm>
            <a:off x="1934210" y="27660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THANKS😇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a:t>With the exponential increase in digital payment systems, fraudulent activities have become a significant concern for financial institutions and consumers alike. This project aims to leverage machine learning techniques to detect fraudulent credit card transactions. By analyzing transaction data, we can discern patterns and identify potential indicators of fraudulent behavior, thus enhancing fraud detection mechanisms.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Dataset Overview</a:t>
            </a:r>
            <a:endParaRPr lang="en-US"/>
          </a:p>
        </p:txBody>
      </p:sp>
      <p:sp>
        <p:nvSpPr>
          <p:cNvPr id="3" name="Content Placeholder 2"/>
          <p:cNvSpPr>
            <a:spLocks noGrp="1"/>
          </p:cNvSpPr>
          <p:nvPr>
            <p:ph idx="1"/>
          </p:nvPr>
        </p:nvSpPr>
        <p:spPr/>
        <p:txBody>
          <a:bodyPr>
            <a:normAutofit fontScale="90000" lnSpcReduction="20000"/>
          </a:bodyPr>
          <a:p>
            <a:r>
              <a:rPr lang="en-US"/>
              <a:t>The dataset used in this project consists of credit card transactions. It includes a variety of features that represent transaction characteristics, customer behavior patterns, and other relevant attributes.</a:t>
            </a:r>
            <a:endParaRPr lang="en-US"/>
          </a:p>
          <a:p>
            <a:pPr marL="0" indent="0">
              <a:buNone/>
            </a:pPr>
            <a:r>
              <a:rPr lang="en-US" b="1"/>
              <a:t>Dataset Features</a:t>
            </a:r>
            <a:endParaRPr lang="en-US" b="1"/>
          </a:p>
          <a:p>
            <a:pPr marL="0" indent="0">
              <a:buNone/>
            </a:pPr>
            <a:r>
              <a:rPr lang="en-US"/>
              <a:t>1.Time: A float variable representing the timestamp of each transaction.</a:t>
            </a:r>
            <a:endParaRPr lang="en-US"/>
          </a:p>
          <a:p>
            <a:pPr marL="0" indent="0">
              <a:buNone/>
            </a:pPr>
            <a:r>
              <a:rPr lang="en-US"/>
              <a:t>2.feat1 - feat28: Float variables denoting various features extracted from the transactions. These features may encompass transaction characteristics, customer behavior patterns, or other relevant attributes.</a:t>
            </a:r>
            <a:endParaRPr lang="en-US"/>
          </a:p>
          <a:p>
            <a:pPr marL="0" indent="0">
              <a:buNone/>
            </a:pPr>
            <a:r>
              <a:rPr lang="en-US"/>
              <a:t>3.Transaction_Amount: A float variable indicating the monetary value of each transaction.</a:t>
            </a:r>
            <a:endParaRPr lang="en-US"/>
          </a:p>
          <a:p>
            <a:pPr marL="0" indent="0">
              <a:buNone/>
            </a:pPr>
            <a:r>
              <a:rPr lang="en-US"/>
              <a:t>4.IsFraud: A binary float variable (0 or 1) serving as the target variable. It denotes whether a transaction is fraudulent (1) or not (0).</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Autofit/>
          </a:bodyPr>
          <a:p>
            <a:pPr marL="0" indent="0">
              <a:buNone/>
            </a:pPr>
            <a:r>
              <a:rPr lang="en-US" sz="2400" b="1"/>
              <a:t>Dataset Size and Completeness</a:t>
            </a:r>
            <a:endParaRPr lang="en-US" sz="2400" b="1"/>
          </a:p>
          <a:p>
            <a:r>
              <a:rPr lang="en-US" sz="2000"/>
              <a:t>The dataset contains a total of 219,129 observations.</a:t>
            </a:r>
            <a:endParaRPr lang="en-US" sz="2000"/>
          </a:p>
          <a:p>
            <a:r>
              <a:rPr lang="en-US" sz="2000"/>
              <a:t>All features from 'Time' to 'feat28' and 'Transaction_Amount' have complete data with 219,129 non-null entries.</a:t>
            </a:r>
            <a:endParaRPr lang="en-US" sz="2000"/>
          </a:p>
          <a:p>
            <a:r>
              <a:rPr lang="en-US" sz="2000"/>
              <a:t>The 'IsFraud' variable has 150,000 non-null entries, indicating that it comprises the training set, while the remaining observations would constitute the testing set.</a:t>
            </a:r>
            <a:endParaRPr lang="en-US" sz="2000"/>
          </a:p>
          <a:p>
            <a:r>
              <a:rPr lang="en-US" sz="2000"/>
              <a:t>Training and Testing Sets</a:t>
            </a:r>
            <a:endParaRPr lang="en-US" sz="2000"/>
          </a:p>
          <a:p>
            <a:r>
              <a:rPr lang="en-US" sz="2000"/>
              <a:t>Training Set: The training set consists of 150,000 observations, which include complete data for all features and the target variable 'IsFraud'. This subset is intended for training machine learning models to detect fraudulent transactions.</a:t>
            </a:r>
            <a:endParaRPr lang="en-US" sz="2000"/>
          </a:p>
          <a:p>
            <a:r>
              <a:rPr lang="en-US" sz="2000"/>
              <a:t>Testing Set: The testing set encompasses the remaining observations, amounting to 69,129 records. Similar to the training set, it contains complete data for all features except for the 'IsFraud' variable. This subset serves as a benchmark for evaluating the performance of trained models on unseen data.</a:t>
            </a:r>
            <a:endParaRPr lang="en-US" sz="2000"/>
          </a:p>
        </p:txBody>
      </p:sp>
      <p:sp>
        <p:nvSpPr>
          <p:cNvPr id="6" name="Title 5"/>
          <p:cNvSpPr>
            <a:spLocks noGrp="1"/>
          </p:cNvSpPr>
          <p:nvPr>
            <p:ph type="title"/>
          </p:nvPr>
        </p:nvSpPr>
        <p:spPr/>
        <p:txBody>
          <a:bodyPr/>
          <a:p>
            <a:r>
              <a:rPr lang="en-US"/>
              <a:t>Continue..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Insights</a:t>
            </a:r>
            <a:br>
              <a:rPr lang="en-US"/>
            </a:br>
            <a:endParaRPr lang="en-US"/>
          </a:p>
        </p:txBody>
      </p:sp>
      <p:sp>
        <p:nvSpPr>
          <p:cNvPr id="3" name="Content Placeholder 2"/>
          <p:cNvSpPr>
            <a:spLocks noGrp="1"/>
          </p:cNvSpPr>
          <p:nvPr>
            <p:ph idx="1"/>
          </p:nvPr>
        </p:nvSpPr>
        <p:spPr/>
        <p:txBody>
          <a:bodyPr>
            <a:normAutofit lnSpcReduction="10000"/>
          </a:bodyPr>
          <a:p>
            <a:r>
              <a:rPr lang="en-US"/>
              <a:t>The dataset offers a comprehensive view of credit card transactions, providing insights into transaction timing, features, transaction amounts, and fraud labels.</a:t>
            </a:r>
            <a:endParaRPr lang="en-US"/>
          </a:p>
          <a:p>
            <a:r>
              <a:rPr lang="en-US"/>
              <a:t>With a sizable number of observations in both the training and testing sets, it presents ample opportunities for analyzing transaction patterns and building robust fraud detection models.</a:t>
            </a:r>
            <a:endParaRPr lang="en-US"/>
          </a:p>
          <a:p>
            <a:r>
              <a:rPr lang="en-US"/>
              <a:t>The presence of missing values in the 'IsFraud' variable warrants attention during data preprocessing and model development phases.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 (EDA)</a:t>
            </a:r>
            <a:endParaRPr lang="en-US"/>
          </a:p>
        </p:txBody>
      </p:sp>
      <p:sp>
        <p:nvSpPr>
          <p:cNvPr id="3" name="Content Placeholder 2"/>
          <p:cNvSpPr>
            <a:spLocks noGrp="1"/>
          </p:cNvSpPr>
          <p:nvPr>
            <p:ph idx="1"/>
          </p:nvPr>
        </p:nvSpPr>
        <p:spPr/>
        <p:txBody>
          <a:bodyPr>
            <a:normAutofit lnSpcReduction="20000"/>
          </a:bodyPr>
          <a:p>
            <a:r>
              <a:rPr lang="en-US"/>
              <a:t>Exploratory Data Analysis (EDA) involves examining the dataset to understand its structure, identify patterns, and detect anomalies. In this project, we conducted EDA to gain insights into the dataset and prepare it for further analysis and model development.</a:t>
            </a:r>
            <a:endParaRPr lang="en-US"/>
          </a:p>
          <a:p>
            <a:pPr marL="0" indent="0">
              <a:buNone/>
            </a:pPr>
            <a:r>
              <a:rPr lang="en-US" b="1"/>
              <a:t>Mutual Information (MI)</a:t>
            </a:r>
            <a:endParaRPr lang="en-US" b="1"/>
          </a:p>
          <a:p>
            <a:r>
              <a:rPr lang="en-US"/>
              <a:t>Mutual Information is a measure of the mutual dependence between two variables. It quantifies how much knowing one variable reduces uncertainty about the other variable. By calculating mutual information scores between the features and the target variable ('IsFraud'), we can identify which features are most informative for predicting fraud.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a:t>
            </a:r>
            <a:endParaRPr lang="en-US"/>
          </a:p>
        </p:txBody>
      </p:sp>
      <p:sp>
        <p:nvSpPr>
          <p:cNvPr id="3" name="Content Placeholder 2"/>
          <p:cNvSpPr>
            <a:spLocks noGrp="1"/>
          </p:cNvSpPr>
          <p:nvPr>
            <p:ph idx="1"/>
          </p:nvPr>
        </p:nvSpPr>
        <p:spPr/>
        <p:txBody>
          <a:bodyPr>
            <a:normAutofit fontScale="60000"/>
          </a:bodyPr>
          <a:p>
            <a:pPr marL="0" indent="0">
              <a:buNone/>
            </a:pPr>
            <a:r>
              <a:rPr lang="en-US" sz="3335" b="1"/>
              <a:t>Correlation Analysis</a:t>
            </a:r>
            <a:endParaRPr lang="en-US" sz="3335" b="1"/>
          </a:p>
          <a:p>
            <a:r>
              <a:rPr lang="en-US"/>
              <a:t>Correlation measures the strength and direction of the linear relationship between two variables. In this project, we calculated the Pearson correlation coefficient between each feature and the target variable ('IsFraud').</a:t>
            </a:r>
            <a:endParaRPr lang="en-US"/>
          </a:p>
          <a:p>
            <a:r>
              <a:rPr lang="en-US"/>
              <a:t>Time: The correlation coefficient is approximately -0.004, suggesting a very weak negative correlation between the time of the transaction and the likelihood of fraud.</a:t>
            </a:r>
            <a:endParaRPr lang="en-US"/>
          </a:p>
          <a:p>
            <a:r>
              <a:rPr lang="en-US"/>
              <a:t>feat1 - feat28: The correlation coefficients range from approximately -0.035 to 0.028. These values indicate weak linear relationships between these features and the target variable.</a:t>
            </a:r>
            <a:endParaRPr lang="en-US"/>
          </a:p>
          <a:p>
            <a:r>
              <a:rPr lang="en-US"/>
              <a:t>Transaction_Amount: The correlation coefficient is approximately 0.019, suggesting a very weak positive correlation between the transaction amount and the likelihood of fraud.</a:t>
            </a:r>
            <a:endParaRPr lang="en-US"/>
          </a:p>
          <a:p>
            <a:pPr marL="0" indent="0">
              <a:buNone/>
            </a:pPr>
            <a:r>
              <a:rPr lang="en-US" sz="3335" b="1"/>
              <a:t>Correlation Heatmap</a:t>
            </a:r>
            <a:endParaRPr lang="en-US" sz="3335" b="1"/>
          </a:p>
          <a:p>
            <a:r>
              <a:rPr lang="en-US"/>
              <a:t>We plotted a correlation heatmap to visualize the correlations between all features and the target variable. This helped us identify which features have strong correlations with each other and with the target variable.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 Engineering</a:t>
            </a:r>
            <a:endParaRPr lang="en-US"/>
          </a:p>
        </p:txBody>
      </p:sp>
      <p:sp>
        <p:nvSpPr>
          <p:cNvPr id="3" name="Content Placeholder 2"/>
          <p:cNvSpPr>
            <a:spLocks noGrp="1"/>
          </p:cNvSpPr>
          <p:nvPr>
            <p:ph idx="1"/>
          </p:nvPr>
        </p:nvSpPr>
        <p:spPr/>
        <p:txBody>
          <a:bodyPr>
            <a:normAutofit fontScale="70000"/>
          </a:bodyPr>
          <a:p>
            <a:r>
              <a:rPr lang="en-US"/>
              <a:t>Feature engineering involves creating new features from existing data to improve the performance of machine learning models. In this project, we focused on engineering features related to the transaction amount.</a:t>
            </a:r>
            <a:endParaRPr lang="en-US"/>
          </a:p>
          <a:p>
            <a:r>
              <a:rPr lang="en-US"/>
              <a:t>Transaction Amount Feature Engineering</a:t>
            </a:r>
            <a:endParaRPr lang="en-US"/>
          </a:p>
          <a:p>
            <a:r>
              <a:rPr lang="en-US"/>
              <a:t>1.Binning: We categorized transaction amounts into three intervals (Low, Medium, High) by binning them based on their value range.</a:t>
            </a:r>
            <a:endParaRPr lang="en-US"/>
          </a:p>
          <a:p>
            <a:r>
              <a:rPr lang="en-US"/>
              <a:t>2.Transaction Amount to Mean Ratio: We calculated the ratio of each transaction amount to the mean transaction amount within its corresponding group or category.</a:t>
            </a:r>
            <a:endParaRPr lang="en-US"/>
          </a:p>
          <a:p>
            <a:r>
              <a:rPr lang="en-US"/>
              <a:t>3.Difference from Mean: We computed the difference between each transaction amount and the mean transaction amount within its corresponding group or category.</a:t>
            </a:r>
            <a:endParaRPr lang="en-US"/>
          </a:p>
          <a:p>
            <a:r>
              <a:rPr lang="en-US"/>
              <a:t>4.Logarithmic Transformation: We applied a logarithmic transformation to the transaction amount feature to address skewness and heteroscedasticity.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Handling Class Imbalance</a:t>
            </a:r>
            <a:endParaRPr lang="en-US"/>
          </a:p>
        </p:txBody>
      </p:sp>
      <p:sp>
        <p:nvSpPr>
          <p:cNvPr id="3" name="Content Placeholder 2"/>
          <p:cNvSpPr>
            <a:spLocks noGrp="1"/>
          </p:cNvSpPr>
          <p:nvPr>
            <p:ph idx="1"/>
          </p:nvPr>
        </p:nvSpPr>
        <p:spPr/>
        <p:txBody>
          <a:bodyPr/>
          <a:p>
            <a:r>
              <a:rPr lang="en-US"/>
              <a:t>The dataset exhibited a significant class imbalance, with a large number of non-fraudulent transactions compared to fraudulent ones. To address this issue, we employed random undersampling. This technique involves randomly selecting a subset of instances from the majority class to balance the representation of both classes.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7562</Words>
  <Application>WPS Writer</Application>
  <PresentationFormat>Widescreen</PresentationFormat>
  <Paragraphs>91</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Arial Unicode MS</vt:lpstr>
      <vt:lpstr>Calibri Light</vt:lpstr>
      <vt:lpstr>Helvetica Neue</vt:lpstr>
      <vt:lpstr>Calibri</vt:lpstr>
      <vt:lpstr>Microsoft YaHei</vt:lpstr>
      <vt:lpstr>汉仪旗黑</vt:lpstr>
      <vt:lpstr>宋体-简</vt:lpstr>
      <vt:lpstr>SimSun</vt:lpstr>
      <vt:lpstr>Apple Color Emoji</vt:lpstr>
      <vt:lpstr>Office Theme</vt:lpstr>
      <vt:lpstr>PowerPoint 演示文稿</vt:lpstr>
      <vt:lpstr>PowerPoint 演示文稿</vt:lpstr>
      <vt:lpstr>PowerPoint 演示文稿</vt:lpstr>
      <vt:lpstr>Dataset Overview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Financial Transactions </dc:title>
  <dc:creator>pushpendrammishra</dc:creator>
  <cp:lastModifiedBy>pushpendra mishra 12th b51</cp:lastModifiedBy>
  <cp:revision>1</cp:revision>
  <dcterms:created xsi:type="dcterms:W3CDTF">2024-06-30T06:19:31Z</dcterms:created>
  <dcterms:modified xsi:type="dcterms:W3CDTF">2024-06-30T06:19:31Z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