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3"/>
  </p:sldMasterIdLst>
  <p:notesMasterIdLst>
    <p:notesMasterId r:id="rId6"/>
  </p:notesMasterIdLst>
  <p:sldIdLst>
    <p:sldId id="261" r:id="rId4"/>
    <p:sldId id="263" r:id="rId5"/>
    <p:sldId id="266" r:id="rId7"/>
    <p:sldId id="265" r:id="rId8"/>
    <p:sldId id="267" r:id="rId9"/>
    <p:sldId id="285" r:id="rId10"/>
    <p:sldId id="270" r:id="rId11"/>
    <p:sldId id="276" r:id="rId12"/>
    <p:sldId id="286" r:id="rId13"/>
    <p:sldId id="287" r:id="rId14"/>
    <p:sldId id="271" r:id="rId15"/>
    <p:sldId id="274" r:id="rId16"/>
    <p:sldId id="288" r:id="rId17"/>
    <p:sldId id="28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A0A"/>
    <a:srgbClr val="F15A24"/>
    <a:srgbClr val="CF4646"/>
    <a:srgbClr val="1DB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en-US" altLang="zh-CN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itchFamily="34" charset="0"/>
              </a:rPr>
            </a:fld>
            <a:endParaRPr lang="zh-CN" alt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spTree>
      <p:nvGrpSpPr>
        <p:cNvPr id="1" name=""/>
        <p:cNvGrpSpPr/>
        <p:nvPr/>
      </p:nvGrpSpPr>
      <p:grpSpPr/>
      <p:sp>
        <p:nvSpPr>
          <p:cNvPr id="8200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5A24"/>
          </a:solidFill>
          <a:ln w="9525">
            <a:noFill/>
            <a:miter/>
          </a:ln>
        </p:spPr>
        <p:txBody>
          <a:bodyPr/>
          <a:p>
            <a:pPr lvl="0" eaLnBrk="1" hangingPunct="1"/>
            <a:endParaRPr lang="zh-CN" altLang="en-US" dirty="0">
              <a:latin typeface="Calibri" pitchFamily="34" charset="0"/>
              <a:ea typeface="幼圆" panose="020105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361071" y="6020038"/>
            <a:ext cx="243711" cy="837962"/>
            <a:chOff x="10679113" y="6145213"/>
            <a:chExt cx="225425" cy="1040339"/>
          </a:xfrm>
          <a:solidFill>
            <a:srgbClr val="FFFFFF">
              <a:alpha val="50196"/>
            </a:srgbClr>
          </a:solidFill>
        </p:grpSpPr>
        <p:sp>
          <p:nvSpPr>
            <p:cNvPr id="10" name="Freeform 1107"/>
            <p:cNvSpPr>
              <a:spLocks noEditPoints="1"/>
            </p:cNvSpPr>
            <p:nvPr/>
          </p:nvSpPr>
          <p:spPr bwMode="auto">
            <a:xfrm>
              <a:off x="10704513" y="6145213"/>
              <a:ext cx="168275" cy="430213"/>
            </a:xfrm>
            <a:custGeom>
              <a:avLst/>
              <a:gdLst>
                <a:gd name="T0" fmla="*/ 5 w 53"/>
                <a:gd name="T1" fmla="*/ 128 h 135"/>
                <a:gd name="T2" fmla="*/ 5 w 53"/>
                <a:gd name="T3" fmla="*/ 128 h 135"/>
                <a:gd name="T4" fmla="*/ 12 w 53"/>
                <a:gd name="T5" fmla="*/ 135 h 135"/>
                <a:gd name="T6" fmla="*/ 12 w 53"/>
                <a:gd name="T7" fmla="*/ 135 h 135"/>
                <a:gd name="T8" fmla="*/ 5 w 53"/>
                <a:gd name="T9" fmla="*/ 128 h 135"/>
                <a:gd name="T10" fmla="*/ 5 w 53"/>
                <a:gd name="T11" fmla="*/ 128 h 135"/>
                <a:gd name="T12" fmla="*/ 0 w 53"/>
                <a:gd name="T13" fmla="*/ 85 h 135"/>
                <a:gd name="T14" fmla="*/ 0 w 53"/>
                <a:gd name="T15" fmla="*/ 87 h 135"/>
                <a:gd name="T16" fmla="*/ 0 w 53"/>
                <a:gd name="T17" fmla="*/ 87 h 135"/>
                <a:gd name="T18" fmla="*/ 0 w 53"/>
                <a:gd name="T19" fmla="*/ 85 h 135"/>
                <a:gd name="T20" fmla="*/ 27 w 53"/>
                <a:gd name="T21" fmla="*/ 0 h 135"/>
                <a:gd name="T22" fmla="*/ 27 w 53"/>
                <a:gd name="T23" fmla="*/ 0 h 135"/>
                <a:gd name="T24" fmla="*/ 27 w 53"/>
                <a:gd name="T25" fmla="*/ 0 h 135"/>
                <a:gd name="T26" fmla="*/ 27 w 53"/>
                <a:gd name="T27" fmla="*/ 0 h 135"/>
                <a:gd name="T28" fmla="*/ 27 w 53"/>
                <a:gd name="T29" fmla="*/ 0 h 135"/>
                <a:gd name="T30" fmla="*/ 27 w 53"/>
                <a:gd name="T31" fmla="*/ 0 h 135"/>
                <a:gd name="T32" fmla="*/ 27 w 53"/>
                <a:gd name="T33" fmla="*/ 0 h 135"/>
                <a:gd name="T34" fmla="*/ 22 w 53"/>
                <a:gd name="T35" fmla="*/ 135 h 135"/>
                <a:gd name="T36" fmla="*/ 40 w 53"/>
                <a:gd name="T37" fmla="*/ 135 h 135"/>
                <a:gd name="T38" fmla="*/ 40 w 53"/>
                <a:gd name="T39" fmla="*/ 135 h 135"/>
                <a:gd name="T40" fmla="*/ 48 w 53"/>
                <a:gd name="T41" fmla="*/ 128 h 135"/>
                <a:gd name="T42" fmla="*/ 48 w 53"/>
                <a:gd name="T43" fmla="*/ 128 h 135"/>
                <a:gd name="T44" fmla="*/ 42 w 53"/>
                <a:gd name="T45" fmla="*/ 126 h 135"/>
                <a:gd name="T46" fmla="*/ 52 w 53"/>
                <a:gd name="T47" fmla="*/ 86 h 135"/>
                <a:gd name="T48" fmla="*/ 53 w 53"/>
                <a:gd name="T49" fmla="*/ 87 h 135"/>
                <a:gd name="T50" fmla="*/ 53 w 53"/>
                <a:gd name="T51" fmla="*/ 84 h 135"/>
                <a:gd name="T52" fmla="*/ 52 w 53"/>
                <a:gd name="T53" fmla="*/ 71 h 135"/>
                <a:gd name="T54" fmla="*/ 50 w 53"/>
                <a:gd name="T55" fmla="*/ 57 h 135"/>
                <a:gd name="T56" fmla="*/ 49 w 53"/>
                <a:gd name="T57" fmla="*/ 51 h 135"/>
                <a:gd name="T58" fmla="*/ 48 w 53"/>
                <a:gd name="T59" fmla="*/ 48 h 135"/>
                <a:gd name="T60" fmla="*/ 48 w 53"/>
                <a:gd name="T61" fmla="*/ 45 h 135"/>
                <a:gd name="T62" fmla="*/ 47 w 53"/>
                <a:gd name="T63" fmla="*/ 42 h 135"/>
                <a:gd name="T64" fmla="*/ 47 w 53"/>
                <a:gd name="T65" fmla="*/ 39 h 135"/>
                <a:gd name="T66" fmla="*/ 46 w 53"/>
                <a:gd name="T67" fmla="*/ 36 h 135"/>
                <a:gd name="T68" fmla="*/ 45 w 53"/>
                <a:gd name="T69" fmla="*/ 33 h 135"/>
                <a:gd name="T70" fmla="*/ 44 w 53"/>
                <a:gd name="T71" fmla="*/ 30 h 135"/>
                <a:gd name="T72" fmla="*/ 43 w 53"/>
                <a:gd name="T73" fmla="*/ 27 h 135"/>
                <a:gd name="T74" fmla="*/ 41 w 53"/>
                <a:gd name="T75" fmla="*/ 22 h 135"/>
                <a:gd name="T76" fmla="*/ 37 w 53"/>
                <a:gd name="T77" fmla="*/ 13 h 135"/>
                <a:gd name="T78" fmla="*/ 36 w 53"/>
                <a:gd name="T79" fmla="*/ 12 h 135"/>
                <a:gd name="T80" fmla="*/ 35 w 53"/>
                <a:gd name="T81" fmla="*/ 11 h 135"/>
                <a:gd name="T82" fmla="*/ 35 w 53"/>
                <a:gd name="T83" fmla="*/ 10 h 135"/>
                <a:gd name="T84" fmla="*/ 34 w 53"/>
                <a:gd name="T85" fmla="*/ 9 h 135"/>
                <a:gd name="T86" fmla="*/ 32 w 53"/>
                <a:gd name="T87" fmla="*/ 6 h 135"/>
                <a:gd name="T88" fmla="*/ 30 w 53"/>
                <a:gd name="T89" fmla="*/ 3 h 135"/>
                <a:gd name="T90" fmla="*/ 28 w 53"/>
                <a:gd name="T91" fmla="*/ 2 h 135"/>
                <a:gd name="T92" fmla="*/ 27 w 53"/>
                <a:gd name="T93" fmla="*/ 0 h 135"/>
                <a:gd name="T94" fmla="*/ 27 w 53"/>
                <a:gd name="T9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" h="135">
                  <a:moveTo>
                    <a:pt x="5" y="128"/>
                  </a:moveTo>
                  <a:cubicBezTo>
                    <a:pt x="5" y="128"/>
                    <a:pt x="5" y="128"/>
                    <a:pt x="5" y="128"/>
                  </a:cubicBezTo>
                  <a:cubicBezTo>
                    <a:pt x="7" y="131"/>
                    <a:pt x="9" y="133"/>
                    <a:pt x="12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9" y="133"/>
                    <a:pt x="7" y="131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moveTo>
                    <a:pt x="0" y="85"/>
                  </a:moveTo>
                  <a:cubicBezTo>
                    <a:pt x="0" y="85"/>
                    <a:pt x="0" y="86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6"/>
                    <a:pt x="0" y="85"/>
                    <a:pt x="0" y="85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2"/>
                    <a:pt x="7" y="66"/>
                    <a:pt x="22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4" y="133"/>
                    <a:pt x="46" y="131"/>
                    <a:pt x="48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6" y="127"/>
                    <a:pt x="44" y="126"/>
                    <a:pt x="42" y="126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6"/>
                    <a:pt x="53" y="85"/>
                    <a:pt x="53" y="84"/>
                  </a:cubicBezTo>
                  <a:cubicBezTo>
                    <a:pt x="53" y="79"/>
                    <a:pt x="52" y="75"/>
                    <a:pt x="52" y="71"/>
                  </a:cubicBezTo>
                  <a:cubicBezTo>
                    <a:pt x="51" y="66"/>
                    <a:pt x="51" y="62"/>
                    <a:pt x="50" y="57"/>
                  </a:cubicBezTo>
                  <a:cubicBezTo>
                    <a:pt x="50" y="55"/>
                    <a:pt x="49" y="53"/>
                    <a:pt x="49" y="51"/>
                  </a:cubicBezTo>
                  <a:cubicBezTo>
                    <a:pt x="49" y="50"/>
                    <a:pt x="49" y="49"/>
                    <a:pt x="48" y="48"/>
                  </a:cubicBezTo>
                  <a:cubicBezTo>
                    <a:pt x="48" y="47"/>
                    <a:pt x="48" y="46"/>
                    <a:pt x="48" y="45"/>
                  </a:cubicBezTo>
                  <a:cubicBezTo>
                    <a:pt x="48" y="44"/>
                    <a:pt x="47" y="43"/>
                    <a:pt x="47" y="42"/>
                  </a:cubicBezTo>
                  <a:cubicBezTo>
                    <a:pt x="47" y="41"/>
                    <a:pt x="47" y="40"/>
                    <a:pt x="47" y="39"/>
                  </a:cubicBezTo>
                  <a:cubicBezTo>
                    <a:pt x="46" y="38"/>
                    <a:pt x="46" y="37"/>
                    <a:pt x="46" y="36"/>
                  </a:cubicBezTo>
                  <a:cubicBezTo>
                    <a:pt x="46" y="35"/>
                    <a:pt x="45" y="34"/>
                    <a:pt x="45" y="33"/>
                  </a:cubicBezTo>
                  <a:cubicBezTo>
                    <a:pt x="45" y="32"/>
                    <a:pt x="45" y="31"/>
                    <a:pt x="44" y="30"/>
                  </a:cubicBezTo>
                  <a:cubicBezTo>
                    <a:pt x="44" y="29"/>
                    <a:pt x="44" y="28"/>
                    <a:pt x="43" y="27"/>
                  </a:cubicBezTo>
                  <a:cubicBezTo>
                    <a:pt x="43" y="25"/>
                    <a:pt x="42" y="24"/>
                    <a:pt x="41" y="22"/>
                  </a:cubicBezTo>
                  <a:cubicBezTo>
                    <a:pt x="40" y="19"/>
                    <a:pt x="38" y="16"/>
                    <a:pt x="37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8"/>
                    <a:pt x="33" y="7"/>
                    <a:pt x="32" y="6"/>
                  </a:cubicBezTo>
                  <a:cubicBezTo>
                    <a:pt x="31" y="5"/>
                    <a:pt x="31" y="4"/>
                    <a:pt x="30" y="3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7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 1108"/>
            <p:cNvSpPr/>
            <p:nvPr/>
          </p:nvSpPr>
          <p:spPr bwMode="auto">
            <a:xfrm>
              <a:off x="10774363" y="6575425"/>
              <a:ext cx="60325" cy="25400"/>
            </a:xfrm>
            <a:custGeom>
              <a:avLst/>
              <a:gdLst>
                <a:gd name="T0" fmla="*/ 0 w 19"/>
                <a:gd name="T1" fmla="*/ 0 h 8"/>
                <a:gd name="T2" fmla="*/ 2 w 19"/>
                <a:gd name="T3" fmla="*/ 8 h 8"/>
                <a:gd name="T4" fmla="*/ 19 w 19"/>
                <a:gd name="T5" fmla="*/ 8 h 8"/>
                <a:gd name="T6" fmla="*/ 19 w 19"/>
                <a:gd name="T7" fmla="*/ 0 h 8"/>
                <a:gd name="T8" fmla="*/ 18 w 19"/>
                <a:gd name="T9" fmla="*/ 0 h 8"/>
                <a:gd name="T10" fmla="*/ 0 w 19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cubicBezTo>
                    <a:pt x="1" y="3"/>
                    <a:pt x="1" y="6"/>
                    <a:pt x="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Freeform 1109"/>
            <p:cNvSpPr>
              <a:spLocks noEditPoints="1"/>
            </p:cNvSpPr>
            <p:nvPr/>
          </p:nvSpPr>
          <p:spPr bwMode="auto">
            <a:xfrm>
              <a:off x="10679113" y="6423025"/>
              <a:ext cx="25400" cy="177800"/>
            </a:xfrm>
            <a:custGeom>
              <a:avLst/>
              <a:gdLst>
                <a:gd name="T0" fmla="*/ 0 w 8"/>
                <a:gd name="T1" fmla="*/ 56 h 56"/>
                <a:gd name="T2" fmla="*/ 0 w 8"/>
                <a:gd name="T3" fmla="*/ 56 h 56"/>
                <a:gd name="T4" fmla="*/ 0 w 8"/>
                <a:gd name="T5" fmla="*/ 56 h 56"/>
                <a:gd name="T6" fmla="*/ 0 w 8"/>
                <a:gd name="T7" fmla="*/ 56 h 56"/>
                <a:gd name="T8" fmla="*/ 8 w 8"/>
                <a:gd name="T9" fmla="*/ 45 h 56"/>
                <a:gd name="T10" fmla="*/ 0 w 8"/>
                <a:gd name="T11" fmla="*/ 56 h 56"/>
                <a:gd name="T12" fmla="*/ 8 w 8"/>
                <a:gd name="T13" fmla="*/ 45 h 56"/>
                <a:gd name="T14" fmla="*/ 8 w 8"/>
                <a:gd name="T15" fmla="*/ 45 h 56"/>
                <a:gd name="T16" fmla="*/ 8 w 8"/>
                <a:gd name="T17" fmla="*/ 45 h 56"/>
                <a:gd name="T18" fmla="*/ 8 w 8"/>
                <a:gd name="T19" fmla="*/ 45 h 56"/>
                <a:gd name="T20" fmla="*/ 8 w 8"/>
                <a:gd name="T21" fmla="*/ 0 h 56"/>
                <a:gd name="T22" fmla="*/ 8 w 8"/>
                <a:gd name="T23" fmla="*/ 0 h 56"/>
                <a:gd name="T24" fmla="*/ 0 w 8"/>
                <a:gd name="T25" fmla="*/ 7 h 56"/>
                <a:gd name="T26" fmla="*/ 8 w 8"/>
                <a:gd name="T27" fmla="*/ 0 h 56"/>
                <a:gd name="T28" fmla="*/ 8 w 8"/>
                <a:gd name="T2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56"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8" y="45"/>
                  </a:moveTo>
                  <a:cubicBezTo>
                    <a:pt x="4" y="50"/>
                    <a:pt x="0" y="56"/>
                    <a:pt x="0" y="56"/>
                  </a:cubicBezTo>
                  <a:cubicBezTo>
                    <a:pt x="0" y="56"/>
                    <a:pt x="4" y="50"/>
                    <a:pt x="8" y="45"/>
                  </a:cubicBezTo>
                  <a:moveTo>
                    <a:pt x="8" y="45"/>
                  </a:move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1110"/>
            <p:cNvSpPr/>
            <p:nvPr/>
          </p:nvSpPr>
          <p:spPr bwMode="auto">
            <a:xfrm>
              <a:off x="10837863" y="6419850"/>
              <a:ext cx="66675" cy="187325"/>
            </a:xfrm>
            <a:custGeom>
              <a:avLst/>
              <a:gdLst>
                <a:gd name="T0" fmla="*/ 10 w 21"/>
                <a:gd name="T1" fmla="*/ 0 h 59"/>
                <a:gd name="T2" fmla="*/ 0 w 21"/>
                <a:gd name="T3" fmla="*/ 40 h 59"/>
                <a:gd name="T4" fmla="*/ 6 w 21"/>
                <a:gd name="T5" fmla="*/ 42 h 59"/>
                <a:gd name="T6" fmla="*/ 21 w 21"/>
                <a:gd name="T7" fmla="*/ 59 h 59"/>
                <a:gd name="T8" fmla="*/ 21 w 21"/>
                <a:gd name="T9" fmla="*/ 10 h 59"/>
                <a:gd name="T10" fmla="*/ 11 w 21"/>
                <a:gd name="T11" fmla="*/ 1 h 59"/>
                <a:gd name="T12" fmla="*/ 10 w 21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1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4" y="41"/>
                    <a:pt x="6" y="42"/>
                  </a:cubicBezTo>
                  <a:cubicBezTo>
                    <a:pt x="14" y="47"/>
                    <a:pt x="21" y="59"/>
                    <a:pt x="21" y="5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111"/>
            <p:cNvSpPr>
              <a:spLocks noChangeArrowheads="1"/>
            </p:cNvSpPr>
            <p:nvPr/>
          </p:nvSpPr>
          <p:spPr bwMode="auto">
            <a:xfrm>
              <a:off x="10790238" y="6145213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1112"/>
            <p:cNvSpPr/>
            <p:nvPr/>
          </p:nvSpPr>
          <p:spPr bwMode="auto">
            <a:xfrm>
              <a:off x="10790238" y="61452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1113"/>
            <p:cNvSpPr>
              <a:spLocks noEditPoints="1"/>
            </p:cNvSpPr>
            <p:nvPr/>
          </p:nvSpPr>
          <p:spPr bwMode="auto">
            <a:xfrm>
              <a:off x="10704513" y="6145213"/>
              <a:ext cx="85725" cy="455613"/>
            </a:xfrm>
            <a:custGeom>
              <a:avLst/>
              <a:gdLst>
                <a:gd name="T0" fmla="*/ 24 w 27"/>
                <a:gd name="T1" fmla="*/ 143 h 143"/>
                <a:gd name="T2" fmla="*/ 12 w 27"/>
                <a:gd name="T3" fmla="*/ 143 h 143"/>
                <a:gd name="T4" fmla="*/ 13 w 27"/>
                <a:gd name="T5" fmla="*/ 135 h 143"/>
                <a:gd name="T6" fmla="*/ 12 w 27"/>
                <a:gd name="T7" fmla="*/ 143 h 143"/>
                <a:gd name="T8" fmla="*/ 13 w 27"/>
                <a:gd name="T9" fmla="*/ 135 h 143"/>
                <a:gd name="T10" fmla="*/ 5 w 27"/>
                <a:gd name="T11" fmla="*/ 128 h 143"/>
                <a:gd name="T12" fmla="*/ 5 w 27"/>
                <a:gd name="T13" fmla="*/ 128 h 143"/>
                <a:gd name="T14" fmla="*/ 5 w 27"/>
                <a:gd name="T15" fmla="*/ 128 h 143"/>
                <a:gd name="T16" fmla="*/ 27 w 27"/>
                <a:gd name="T17" fmla="*/ 0 h 143"/>
                <a:gd name="T18" fmla="*/ 25 w 27"/>
                <a:gd name="T19" fmla="*/ 2 h 143"/>
                <a:gd name="T20" fmla="*/ 21 w 27"/>
                <a:gd name="T21" fmla="*/ 6 h 143"/>
                <a:gd name="T22" fmla="*/ 18 w 27"/>
                <a:gd name="T23" fmla="*/ 10 h 143"/>
                <a:gd name="T24" fmla="*/ 17 w 27"/>
                <a:gd name="T25" fmla="*/ 12 h 143"/>
                <a:gd name="T26" fmla="*/ 12 w 27"/>
                <a:gd name="T27" fmla="*/ 22 h 143"/>
                <a:gd name="T28" fmla="*/ 9 w 27"/>
                <a:gd name="T29" fmla="*/ 30 h 143"/>
                <a:gd name="T30" fmla="*/ 7 w 27"/>
                <a:gd name="T31" fmla="*/ 36 h 143"/>
                <a:gd name="T32" fmla="*/ 6 w 27"/>
                <a:gd name="T33" fmla="*/ 42 h 143"/>
                <a:gd name="T34" fmla="*/ 5 w 27"/>
                <a:gd name="T35" fmla="*/ 48 h 143"/>
                <a:gd name="T36" fmla="*/ 3 w 27"/>
                <a:gd name="T37" fmla="*/ 57 h 143"/>
                <a:gd name="T38" fmla="*/ 0 w 27"/>
                <a:gd name="T39" fmla="*/ 84 h 143"/>
                <a:gd name="T40" fmla="*/ 0 w 27"/>
                <a:gd name="T41" fmla="*/ 84 h 143"/>
                <a:gd name="T42" fmla="*/ 3 w 27"/>
                <a:gd name="T43" fmla="*/ 57 h 143"/>
                <a:gd name="T44" fmla="*/ 5 w 27"/>
                <a:gd name="T45" fmla="*/ 48 h 143"/>
                <a:gd name="T46" fmla="*/ 6 w 27"/>
                <a:gd name="T47" fmla="*/ 42 h 143"/>
                <a:gd name="T48" fmla="*/ 7 w 27"/>
                <a:gd name="T49" fmla="*/ 36 h 143"/>
                <a:gd name="T50" fmla="*/ 9 w 27"/>
                <a:gd name="T51" fmla="*/ 30 h 143"/>
                <a:gd name="T52" fmla="*/ 12 w 27"/>
                <a:gd name="T53" fmla="*/ 22 h 143"/>
                <a:gd name="T54" fmla="*/ 17 w 27"/>
                <a:gd name="T55" fmla="*/ 12 h 143"/>
                <a:gd name="T56" fmla="*/ 18 w 27"/>
                <a:gd name="T57" fmla="*/ 10 h 143"/>
                <a:gd name="T58" fmla="*/ 21 w 27"/>
                <a:gd name="T59" fmla="*/ 6 h 143"/>
                <a:gd name="T60" fmla="*/ 25 w 27"/>
                <a:gd name="T61" fmla="*/ 2 h 143"/>
                <a:gd name="T62" fmla="*/ 27 w 27"/>
                <a:gd name="T6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" h="143">
                  <a:moveTo>
                    <a:pt x="12" y="143"/>
                  </a:moveTo>
                  <a:cubicBezTo>
                    <a:pt x="24" y="143"/>
                    <a:pt x="24" y="143"/>
                    <a:pt x="24" y="143"/>
                  </a:cubicBezTo>
                  <a:cubicBezTo>
                    <a:pt x="24" y="143"/>
                    <a:pt x="24" y="143"/>
                    <a:pt x="24" y="143"/>
                  </a:cubicBezTo>
                  <a:cubicBezTo>
                    <a:pt x="12" y="143"/>
                    <a:pt x="12" y="143"/>
                    <a:pt x="12" y="143"/>
                  </a:cubicBezTo>
                  <a:moveTo>
                    <a:pt x="12" y="135"/>
                  </a:moveTo>
                  <a:cubicBezTo>
                    <a:pt x="13" y="135"/>
                    <a:pt x="13" y="135"/>
                    <a:pt x="13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13" y="135"/>
                    <a:pt x="13" y="135"/>
                    <a:pt x="12" y="135"/>
                  </a:cubicBezTo>
                  <a:moveTo>
                    <a:pt x="5" y="128"/>
                  </a:moveTo>
                  <a:cubicBezTo>
                    <a:pt x="3" y="129"/>
                    <a:pt x="2" y="131"/>
                    <a:pt x="0" y="132"/>
                  </a:cubicBezTo>
                  <a:cubicBezTo>
                    <a:pt x="2" y="131"/>
                    <a:pt x="3" y="129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5" y="2"/>
                  </a:cubicBezTo>
                  <a:cubicBezTo>
                    <a:pt x="25" y="2"/>
                    <a:pt x="24" y="3"/>
                    <a:pt x="23" y="3"/>
                  </a:cubicBezTo>
                  <a:cubicBezTo>
                    <a:pt x="23" y="4"/>
                    <a:pt x="22" y="5"/>
                    <a:pt x="21" y="6"/>
                  </a:cubicBezTo>
                  <a:cubicBezTo>
                    <a:pt x="21" y="7"/>
                    <a:pt x="20" y="8"/>
                    <a:pt x="19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5" y="16"/>
                    <a:pt x="13" y="19"/>
                    <a:pt x="12" y="22"/>
                  </a:cubicBezTo>
                  <a:cubicBezTo>
                    <a:pt x="11" y="24"/>
                    <a:pt x="11" y="25"/>
                    <a:pt x="10" y="27"/>
                  </a:cubicBezTo>
                  <a:cubicBezTo>
                    <a:pt x="10" y="28"/>
                    <a:pt x="9" y="29"/>
                    <a:pt x="9" y="30"/>
                  </a:cubicBezTo>
                  <a:cubicBezTo>
                    <a:pt x="9" y="31"/>
                    <a:pt x="8" y="32"/>
                    <a:pt x="8" y="33"/>
                  </a:cubicBezTo>
                  <a:cubicBezTo>
                    <a:pt x="8" y="34"/>
                    <a:pt x="8" y="35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6" y="40"/>
                    <a:pt x="6" y="41"/>
                    <a:pt x="6" y="42"/>
                  </a:cubicBezTo>
                  <a:cubicBezTo>
                    <a:pt x="6" y="43"/>
                    <a:pt x="6" y="44"/>
                    <a:pt x="5" y="45"/>
                  </a:cubicBezTo>
                  <a:cubicBezTo>
                    <a:pt x="5" y="46"/>
                    <a:pt x="5" y="47"/>
                    <a:pt x="5" y="48"/>
                  </a:cubicBezTo>
                  <a:cubicBezTo>
                    <a:pt x="5" y="49"/>
                    <a:pt x="5" y="50"/>
                    <a:pt x="4" y="51"/>
                  </a:cubicBezTo>
                  <a:cubicBezTo>
                    <a:pt x="4" y="53"/>
                    <a:pt x="4" y="55"/>
                    <a:pt x="3" y="57"/>
                  </a:cubicBezTo>
                  <a:cubicBezTo>
                    <a:pt x="3" y="62"/>
                    <a:pt x="2" y="66"/>
                    <a:pt x="1" y="71"/>
                  </a:cubicBezTo>
                  <a:cubicBezTo>
                    <a:pt x="1" y="75"/>
                    <a:pt x="0" y="79"/>
                    <a:pt x="0" y="84"/>
                  </a:cubicBezTo>
                  <a:cubicBezTo>
                    <a:pt x="0" y="84"/>
                    <a:pt x="0" y="84"/>
                    <a:pt x="0" y="85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1" y="75"/>
                    <a:pt x="1" y="71"/>
                  </a:cubicBezTo>
                  <a:cubicBezTo>
                    <a:pt x="2" y="66"/>
                    <a:pt x="3" y="62"/>
                    <a:pt x="3" y="57"/>
                  </a:cubicBezTo>
                  <a:cubicBezTo>
                    <a:pt x="4" y="55"/>
                    <a:pt x="4" y="53"/>
                    <a:pt x="4" y="51"/>
                  </a:cubicBezTo>
                  <a:cubicBezTo>
                    <a:pt x="5" y="50"/>
                    <a:pt x="5" y="49"/>
                    <a:pt x="5" y="48"/>
                  </a:cubicBezTo>
                  <a:cubicBezTo>
                    <a:pt x="5" y="47"/>
                    <a:pt x="5" y="46"/>
                    <a:pt x="5" y="45"/>
                  </a:cubicBezTo>
                  <a:cubicBezTo>
                    <a:pt x="6" y="44"/>
                    <a:pt x="6" y="43"/>
                    <a:pt x="6" y="42"/>
                  </a:cubicBezTo>
                  <a:cubicBezTo>
                    <a:pt x="6" y="41"/>
                    <a:pt x="6" y="40"/>
                    <a:pt x="7" y="39"/>
                  </a:cubicBezTo>
                  <a:cubicBezTo>
                    <a:pt x="7" y="38"/>
                    <a:pt x="7" y="37"/>
                    <a:pt x="7" y="36"/>
                  </a:cubicBezTo>
                  <a:cubicBezTo>
                    <a:pt x="8" y="35"/>
                    <a:pt x="8" y="34"/>
                    <a:pt x="8" y="33"/>
                  </a:cubicBezTo>
                  <a:cubicBezTo>
                    <a:pt x="8" y="32"/>
                    <a:pt x="9" y="31"/>
                    <a:pt x="9" y="30"/>
                  </a:cubicBezTo>
                  <a:cubicBezTo>
                    <a:pt x="9" y="29"/>
                    <a:pt x="10" y="28"/>
                    <a:pt x="10" y="27"/>
                  </a:cubicBezTo>
                  <a:cubicBezTo>
                    <a:pt x="11" y="25"/>
                    <a:pt x="11" y="24"/>
                    <a:pt x="12" y="22"/>
                  </a:cubicBezTo>
                  <a:cubicBezTo>
                    <a:pt x="13" y="19"/>
                    <a:pt x="15" y="16"/>
                    <a:pt x="17" y="13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8"/>
                    <a:pt x="21" y="7"/>
                    <a:pt x="21" y="6"/>
                  </a:cubicBezTo>
                  <a:cubicBezTo>
                    <a:pt x="22" y="5"/>
                    <a:pt x="23" y="4"/>
                    <a:pt x="23" y="3"/>
                  </a:cubicBezTo>
                  <a:cubicBezTo>
                    <a:pt x="24" y="3"/>
                    <a:pt x="25" y="2"/>
                    <a:pt x="25" y="2"/>
                  </a:cubicBezTo>
                  <a:cubicBezTo>
                    <a:pt x="26" y="1"/>
                    <a:pt x="26" y="1"/>
                    <a:pt x="26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1114"/>
            <p:cNvSpPr/>
            <p:nvPr/>
          </p:nvSpPr>
          <p:spPr bwMode="auto">
            <a:xfrm>
              <a:off x="10704513" y="6145213"/>
              <a:ext cx="85725" cy="430213"/>
            </a:xfrm>
            <a:custGeom>
              <a:avLst/>
              <a:gdLst>
                <a:gd name="T0" fmla="*/ 27 w 27"/>
                <a:gd name="T1" fmla="*/ 0 h 135"/>
                <a:gd name="T2" fmla="*/ 27 w 27"/>
                <a:gd name="T3" fmla="*/ 0 h 135"/>
                <a:gd name="T4" fmla="*/ 26 w 27"/>
                <a:gd name="T5" fmla="*/ 0 h 135"/>
                <a:gd name="T6" fmla="*/ 25 w 27"/>
                <a:gd name="T7" fmla="*/ 2 h 135"/>
                <a:gd name="T8" fmla="*/ 23 w 27"/>
                <a:gd name="T9" fmla="*/ 3 h 135"/>
                <a:gd name="T10" fmla="*/ 21 w 27"/>
                <a:gd name="T11" fmla="*/ 6 h 135"/>
                <a:gd name="T12" fmla="*/ 19 w 27"/>
                <a:gd name="T13" fmla="*/ 9 h 135"/>
                <a:gd name="T14" fmla="*/ 18 w 27"/>
                <a:gd name="T15" fmla="*/ 10 h 135"/>
                <a:gd name="T16" fmla="*/ 18 w 27"/>
                <a:gd name="T17" fmla="*/ 11 h 135"/>
                <a:gd name="T18" fmla="*/ 17 w 27"/>
                <a:gd name="T19" fmla="*/ 12 h 135"/>
                <a:gd name="T20" fmla="*/ 17 w 27"/>
                <a:gd name="T21" fmla="*/ 13 h 135"/>
                <a:gd name="T22" fmla="*/ 12 w 27"/>
                <a:gd name="T23" fmla="*/ 22 h 135"/>
                <a:gd name="T24" fmla="*/ 10 w 27"/>
                <a:gd name="T25" fmla="*/ 27 h 135"/>
                <a:gd name="T26" fmla="*/ 9 w 27"/>
                <a:gd name="T27" fmla="*/ 30 h 135"/>
                <a:gd name="T28" fmla="*/ 8 w 27"/>
                <a:gd name="T29" fmla="*/ 33 h 135"/>
                <a:gd name="T30" fmla="*/ 7 w 27"/>
                <a:gd name="T31" fmla="*/ 36 h 135"/>
                <a:gd name="T32" fmla="*/ 7 w 27"/>
                <a:gd name="T33" fmla="*/ 39 h 135"/>
                <a:gd name="T34" fmla="*/ 6 w 27"/>
                <a:gd name="T35" fmla="*/ 42 h 135"/>
                <a:gd name="T36" fmla="*/ 5 w 27"/>
                <a:gd name="T37" fmla="*/ 45 h 135"/>
                <a:gd name="T38" fmla="*/ 5 w 27"/>
                <a:gd name="T39" fmla="*/ 48 h 135"/>
                <a:gd name="T40" fmla="*/ 4 w 27"/>
                <a:gd name="T41" fmla="*/ 51 h 135"/>
                <a:gd name="T42" fmla="*/ 3 w 27"/>
                <a:gd name="T43" fmla="*/ 57 h 135"/>
                <a:gd name="T44" fmla="*/ 1 w 27"/>
                <a:gd name="T45" fmla="*/ 71 h 135"/>
                <a:gd name="T46" fmla="*/ 0 w 27"/>
                <a:gd name="T47" fmla="*/ 84 h 135"/>
                <a:gd name="T48" fmla="*/ 0 w 27"/>
                <a:gd name="T49" fmla="*/ 85 h 135"/>
                <a:gd name="T50" fmla="*/ 0 w 27"/>
                <a:gd name="T51" fmla="*/ 87 h 135"/>
                <a:gd name="T52" fmla="*/ 3 w 27"/>
                <a:gd name="T53" fmla="*/ 85 h 135"/>
                <a:gd name="T54" fmla="*/ 12 w 27"/>
                <a:gd name="T55" fmla="*/ 124 h 135"/>
                <a:gd name="T56" fmla="*/ 5 w 27"/>
                <a:gd name="T57" fmla="*/ 128 h 135"/>
                <a:gd name="T58" fmla="*/ 5 w 27"/>
                <a:gd name="T59" fmla="*/ 128 h 135"/>
                <a:gd name="T60" fmla="*/ 5 w 27"/>
                <a:gd name="T61" fmla="*/ 128 h 135"/>
                <a:gd name="T62" fmla="*/ 12 w 27"/>
                <a:gd name="T63" fmla="*/ 135 h 135"/>
                <a:gd name="T64" fmla="*/ 12 w 27"/>
                <a:gd name="T65" fmla="*/ 135 h 135"/>
                <a:gd name="T66" fmla="*/ 13 w 27"/>
                <a:gd name="T67" fmla="*/ 135 h 135"/>
                <a:gd name="T68" fmla="*/ 22 w 27"/>
                <a:gd name="T69" fmla="*/ 135 h 135"/>
                <a:gd name="T70" fmla="*/ 27 w 27"/>
                <a:gd name="T7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" h="135"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5" y="2"/>
                  </a:cubicBezTo>
                  <a:cubicBezTo>
                    <a:pt x="25" y="2"/>
                    <a:pt x="24" y="3"/>
                    <a:pt x="23" y="3"/>
                  </a:cubicBezTo>
                  <a:cubicBezTo>
                    <a:pt x="23" y="4"/>
                    <a:pt x="22" y="5"/>
                    <a:pt x="21" y="6"/>
                  </a:cubicBezTo>
                  <a:cubicBezTo>
                    <a:pt x="21" y="7"/>
                    <a:pt x="20" y="8"/>
                    <a:pt x="19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5" y="16"/>
                    <a:pt x="13" y="19"/>
                    <a:pt x="12" y="22"/>
                  </a:cubicBezTo>
                  <a:cubicBezTo>
                    <a:pt x="11" y="24"/>
                    <a:pt x="11" y="25"/>
                    <a:pt x="10" y="27"/>
                  </a:cubicBezTo>
                  <a:cubicBezTo>
                    <a:pt x="10" y="28"/>
                    <a:pt x="9" y="29"/>
                    <a:pt x="9" y="30"/>
                  </a:cubicBezTo>
                  <a:cubicBezTo>
                    <a:pt x="9" y="31"/>
                    <a:pt x="8" y="32"/>
                    <a:pt x="8" y="33"/>
                  </a:cubicBezTo>
                  <a:cubicBezTo>
                    <a:pt x="8" y="34"/>
                    <a:pt x="8" y="35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6" y="40"/>
                    <a:pt x="6" y="41"/>
                    <a:pt x="6" y="42"/>
                  </a:cubicBezTo>
                  <a:cubicBezTo>
                    <a:pt x="6" y="43"/>
                    <a:pt x="6" y="44"/>
                    <a:pt x="5" y="45"/>
                  </a:cubicBezTo>
                  <a:cubicBezTo>
                    <a:pt x="5" y="46"/>
                    <a:pt x="5" y="47"/>
                    <a:pt x="5" y="48"/>
                  </a:cubicBezTo>
                  <a:cubicBezTo>
                    <a:pt x="5" y="49"/>
                    <a:pt x="5" y="50"/>
                    <a:pt x="4" y="51"/>
                  </a:cubicBezTo>
                  <a:cubicBezTo>
                    <a:pt x="4" y="53"/>
                    <a:pt x="4" y="55"/>
                    <a:pt x="3" y="57"/>
                  </a:cubicBezTo>
                  <a:cubicBezTo>
                    <a:pt x="3" y="62"/>
                    <a:pt x="2" y="66"/>
                    <a:pt x="1" y="71"/>
                  </a:cubicBezTo>
                  <a:cubicBezTo>
                    <a:pt x="1" y="75"/>
                    <a:pt x="0" y="79"/>
                    <a:pt x="0" y="84"/>
                  </a:cubicBezTo>
                  <a:cubicBezTo>
                    <a:pt x="0" y="84"/>
                    <a:pt x="0" y="84"/>
                    <a:pt x="0" y="85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0" y="125"/>
                    <a:pt x="7" y="126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7" y="131"/>
                    <a:pt x="9" y="133"/>
                    <a:pt x="12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22" y="135"/>
                    <a:pt x="22" y="135"/>
                    <a:pt x="22" y="135"/>
                  </a:cubicBezTo>
                  <a:cubicBezTo>
                    <a:pt x="7" y="66"/>
                    <a:pt x="26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1115"/>
            <p:cNvSpPr/>
            <p:nvPr/>
          </p:nvSpPr>
          <p:spPr bwMode="auto">
            <a:xfrm>
              <a:off x="10742613" y="6575425"/>
              <a:ext cx="38100" cy="25400"/>
            </a:xfrm>
            <a:custGeom>
              <a:avLst/>
              <a:gdLst>
                <a:gd name="T0" fmla="*/ 0 w 12"/>
                <a:gd name="T1" fmla="*/ 0 h 8"/>
                <a:gd name="T2" fmla="*/ 0 w 12"/>
                <a:gd name="T3" fmla="*/ 8 h 8"/>
                <a:gd name="T4" fmla="*/ 12 w 12"/>
                <a:gd name="T5" fmla="*/ 8 h 8"/>
                <a:gd name="T6" fmla="*/ 10 w 12"/>
                <a:gd name="T7" fmla="*/ 0 h 8"/>
                <a:gd name="T8" fmla="*/ 1 w 12"/>
                <a:gd name="T9" fmla="*/ 0 h 8"/>
                <a:gd name="T10" fmla="*/ 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6"/>
                    <a:pt x="11" y="3"/>
                    <a:pt x="1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1116"/>
            <p:cNvSpPr>
              <a:spLocks noEditPoints="1"/>
            </p:cNvSpPr>
            <p:nvPr/>
          </p:nvSpPr>
          <p:spPr bwMode="auto">
            <a:xfrm>
              <a:off x="10679113" y="6565900"/>
              <a:ext cx="25400" cy="34925"/>
            </a:xfrm>
            <a:custGeom>
              <a:avLst/>
              <a:gdLst>
                <a:gd name="T0" fmla="*/ 0 w 8"/>
                <a:gd name="T1" fmla="*/ 11 h 11"/>
                <a:gd name="T2" fmla="*/ 0 w 8"/>
                <a:gd name="T3" fmla="*/ 11 h 11"/>
                <a:gd name="T4" fmla="*/ 0 w 8"/>
                <a:gd name="T5" fmla="*/ 11 h 11"/>
                <a:gd name="T6" fmla="*/ 8 w 8"/>
                <a:gd name="T7" fmla="*/ 0 h 11"/>
                <a:gd name="T8" fmla="*/ 8 w 8"/>
                <a:gd name="T9" fmla="*/ 0 h 11"/>
                <a:gd name="T10" fmla="*/ 8 w 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1117"/>
            <p:cNvSpPr/>
            <p:nvPr/>
          </p:nvSpPr>
          <p:spPr bwMode="auto">
            <a:xfrm>
              <a:off x="10679113" y="6416675"/>
              <a:ext cx="63500" cy="184150"/>
            </a:xfrm>
            <a:custGeom>
              <a:avLst/>
              <a:gdLst>
                <a:gd name="T0" fmla="*/ 11 w 20"/>
                <a:gd name="T1" fmla="*/ 0 h 58"/>
                <a:gd name="T2" fmla="*/ 8 w 20"/>
                <a:gd name="T3" fmla="*/ 2 h 58"/>
                <a:gd name="T4" fmla="*/ 8 w 20"/>
                <a:gd name="T5" fmla="*/ 2 h 58"/>
                <a:gd name="T6" fmla="*/ 0 w 20"/>
                <a:gd name="T7" fmla="*/ 9 h 58"/>
                <a:gd name="T8" fmla="*/ 0 w 20"/>
                <a:gd name="T9" fmla="*/ 58 h 58"/>
                <a:gd name="T10" fmla="*/ 0 w 20"/>
                <a:gd name="T11" fmla="*/ 58 h 58"/>
                <a:gd name="T12" fmla="*/ 0 w 20"/>
                <a:gd name="T13" fmla="*/ 58 h 58"/>
                <a:gd name="T14" fmla="*/ 8 w 20"/>
                <a:gd name="T15" fmla="*/ 47 h 58"/>
                <a:gd name="T16" fmla="*/ 8 w 20"/>
                <a:gd name="T17" fmla="*/ 47 h 58"/>
                <a:gd name="T18" fmla="*/ 8 w 20"/>
                <a:gd name="T19" fmla="*/ 47 h 58"/>
                <a:gd name="T20" fmla="*/ 13 w 20"/>
                <a:gd name="T21" fmla="*/ 43 h 58"/>
                <a:gd name="T22" fmla="*/ 20 w 20"/>
                <a:gd name="T23" fmla="*/ 39 h 58"/>
                <a:gd name="T24" fmla="*/ 11 w 20"/>
                <a:gd name="T2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58">
                  <a:moveTo>
                    <a:pt x="11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4" y="52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0" y="46"/>
                    <a:pt x="11" y="44"/>
                    <a:pt x="13" y="43"/>
                  </a:cubicBezTo>
                  <a:cubicBezTo>
                    <a:pt x="15" y="41"/>
                    <a:pt x="18" y="40"/>
                    <a:pt x="20" y="39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1141"/>
            <p:cNvSpPr>
              <a:spLocks noChangeArrowheads="1"/>
            </p:cNvSpPr>
            <p:nvPr/>
          </p:nvSpPr>
          <p:spPr bwMode="auto">
            <a:xfrm>
              <a:off x="10763569" y="6607175"/>
              <a:ext cx="45719" cy="57837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Rectangle 1142"/>
            <p:cNvSpPr>
              <a:spLocks noChangeArrowheads="1"/>
            </p:cNvSpPr>
            <p:nvPr/>
          </p:nvSpPr>
          <p:spPr bwMode="auto">
            <a:xfrm>
              <a:off x="10764838" y="6607175"/>
              <a:ext cx="44450" cy="258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 flipV="1">
            <a:off x="11458575" y="4005263"/>
            <a:ext cx="0" cy="2862263"/>
          </a:xfrm>
          <a:prstGeom prst="line">
            <a:avLst/>
          </a:prstGeom>
          <a:ln w="127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8920163" y="5311775"/>
            <a:ext cx="0" cy="1555750"/>
          </a:xfrm>
          <a:prstGeom prst="line">
            <a:avLst/>
          </a:prstGeom>
          <a:ln w="127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67263" y="1517650"/>
            <a:ext cx="6978650" cy="0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789488" y="2984500"/>
            <a:ext cx="6956425" cy="0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6" name="Freeform 592"/>
          <p:cNvSpPr/>
          <p:nvPr/>
        </p:nvSpPr>
        <p:spPr>
          <a:xfrm>
            <a:off x="10796588" y="3575050"/>
            <a:ext cx="1204912" cy="368300"/>
          </a:xfrm>
          <a:custGeom>
            <a:avLst/>
            <a:gdLst/>
            <a:ahLst/>
            <a:cxnLst>
              <a:cxn ang="0">
                <a:pos x="711257" y="0"/>
              </a:cxn>
              <a:cxn ang="0">
                <a:pos x="393243" y="210432"/>
              </a:cxn>
              <a:cxn ang="0">
                <a:pos x="270141" y="189902"/>
              </a:cxn>
              <a:cxn ang="0">
                <a:pos x="0" y="369539"/>
              </a:cxn>
              <a:cxn ang="0">
                <a:pos x="1203665" y="369539"/>
              </a:cxn>
              <a:cxn ang="0">
                <a:pos x="1029270" y="215564"/>
              </a:cxn>
              <a:cxn ang="0">
                <a:pos x="711257" y="0"/>
              </a:cxn>
            </a:cxnLst>
            <a:pathLst>
              <a:path w="352" h="144">
                <a:moveTo>
                  <a:pt x="208" y="0"/>
                </a:moveTo>
                <a:cubicBezTo>
                  <a:pt x="160" y="0"/>
                  <a:pt x="120" y="36"/>
                  <a:pt x="115" y="82"/>
                </a:cubicBezTo>
                <a:cubicBezTo>
                  <a:pt x="104" y="77"/>
                  <a:pt x="92" y="74"/>
                  <a:pt x="79" y="74"/>
                </a:cubicBezTo>
                <a:cubicBezTo>
                  <a:pt x="38" y="74"/>
                  <a:pt x="4" y="104"/>
                  <a:pt x="0" y="144"/>
                </a:cubicBezTo>
                <a:cubicBezTo>
                  <a:pt x="352" y="144"/>
                  <a:pt x="352" y="144"/>
                  <a:pt x="352" y="144"/>
                </a:cubicBezTo>
                <a:cubicBezTo>
                  <a:pt x="352" y="113"/>
                  <a:pt x="330" y="89"/>
                  <a:pt x="301" y="84"/>
                </a:cubicBezTo>
                <a:cubicBezTo>
                  <a:pt x="297" y="37"/>
                  <a:pt x="257" y="0"/>
                  <a:pt x="208" y="0"/>
                </a:cubicBezTo>
              </a:path>
            </a:pathLst>
          </a:custGeom>
          <a:solidFill>
            <a:srgbClr val="FFFFFF">
              <a:alpha val="50195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53163"/>
            <a:ext cx="3860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198" name="KSO_BC1"/>
          <p:cNvSpPr>
            <a:spLocks noGrp="1"/>
          </p:cNvSpPr>
          <p:nvPr>
            <p:ph type="subTitle" idx="1"/>
          </p:nvPr>
        </p:nvSpPr>
        <p:spPr>
          <a:xfrm>
            <a:off x="4862513" y="3144838"/>
            <a:ext cx="6777037" cy="5191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0" lvl="1" indent="0" algn="ctr">
              <a:buNone/>
              <a:defRPr kern="1200"/>
            </a:lvl2pPr>
            <a:lvl3pPr marL="685800" lvl="2" indent="-685800" algn="ctr">
              <a:buNone/>
              <a:defRPr kern="1200"/>
            </a:lvl3pPr>
            <a:lvl4pPr marL="1028700" lvl="3" indent="-1028700" algn="ctr">
              <a:buNone/>
              <a:defRPr kern="1200"/>
            </a:lvl4pPr>
            <a:lvl5pPr marL="1371600" lvl="4" indent="-1371600" algn="ctr">
              <a:buNone/>
              <a:defRPr kern="1200"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8199" name="KSO_BT1"/>
          <p:cNvSpPr>
            <a:spLocks noGrp="1"/>
          </p:cNvSpPr>
          <p:nvPr>
            <p:ph type="ctrTitle"/>
          </p:nvPr>
        </p:nvSpPr>
        <p:spPr>
          <a:xfrm>
            <a:off x="4833938" y="1725613"/>
            <a:ext cx="6867525" cy="1092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sz="4000" kern="12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2" name="图片 1" descr="图片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44450" y="987425"/>
            <a:ext cx="6485890" cy="622871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0CE79-49FB-443D-BEF8-6B709DE8FD0C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/>
            <a:endParaRPr lang="en-US" altLang="zh-CN" sz="1000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06490-237C-474C-BA2E-D98840BC1F8F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6B31AF-10C2-48F6-B9E2-890966AEE45E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C47773-D916-4487-A501-7DA78BF67D7A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6B31AF-10C2-48F6-B9E2-890966AEE45E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C47773-D916-4487-A501-7DA78BF67D7A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6B31AF-10C2-48F6-B9E2-890966AEE45E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C47773-D916-4487-A501-7DA78BF67D7A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6B31AF-10C2-48F6-B9E2-890966AEE45E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C47773-D916-4487-A501-7DA78BF67D7A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6B31AF-10C2-48F6-B9E2-890966AEE45E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C47773-D916-4487-A501-7DA78BF67D7A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6B31AF-10C2-48F6-B9E2-890966AEE45E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C47773-D916-4487-A501-7DA78BF67D7A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6B31AF-10C2-48F6-B9E2-890966AEE45E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C47773-D916-4487-A501-7DA78BF67D7A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6B31AF-10C2-48F6-B9E2-890966AEE45E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C47773-D916-4487-A501-7DA78BF67D7A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1800" b="0"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6B31AF-10C2-48F6-B9E2-890966AEE45E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C47773-D916-4487-A501-7DA78BF67D7A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6B31AF-10C2-48F6-B9E2-890966AEE45E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C47773-D916-4487-A501-7DA78BF67D7A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6B31AF-10C2-48F6-B9E2-890966AEE45E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C47773-D916-4487-A501-7DA78BF67D7A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0CE79-49FB-443D-BEF8-6B709DE8FD0C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/>
            <a:endParaRPr lang="en-US" altLang="zh-CN" sz="1000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06490-237C-474C-BA2E-D98840BC1F8F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0CE79-49FB-443D-BEF8-6B709DE8FD0C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/>
            <a:endParaRPr lang="en-US" altLang="zh-CN" sz="1000" dirty="0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06490-237C-474C-BA2E-D98840BC1F8F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0CE79-49FB-443D-BEF8-6B709DE8FD0C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/>
            <a:endParaRPr lang="en-US" altLang="zh-CN" sz="1000" dirty="0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06490-237C-474C-BA2E-D98840BC1F8F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单击图标添加图片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0CE79-49FB-443D-BEF8-6B709DE8FD0C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/>
            <a:endParaRPr lang="en-US" altLang="zh-CN" sz="1000" dirty="0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06490-237C-474C-BA2E-D98840BC1F8F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B5C4"/>
          </a:solidFill>
          <a:ln w="9525">
            <a:noFill/>
            <a:miter/>
          </a:ln>
        </p:spPr>
        <p:txBody>
          <a:bodyPr/>
          <a:p>
            <a:pPr lvl="0" eaLnBrk="1" hangingPunct="1"/>
            <a:endParaRPr lang="zh-CN" altLang="en-US" dirty="0">
              <a:latin typeface="Calibri" pitchFamily="34" charset="0"/>
              <a:ea typeface="幼圆" panose="02010509060101010101" pitchFamily="49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643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30" name="KSO_BC1"/>
          <p:cNvSpPr>
            <a:spLocks noGrp="1"/>
          </p:cNvSpPr>
          <p:nvPr>
            <p:ph type="body" idx="1"/>
          </p:nvPr>
        </p:nvSpPr>
        <p:spPr>
          <a:xfrm>
            <a:off x="569913" y="1120775"/>
            <a:ext cx="11023600" cy="53133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031" name="KSO_BT1"/>
          <p:cNvSpPr>
            <a:spLocks noGrp="1"/>
          </p:cNvSpPr>
          <p:nvPr>
            <p:ph type="title"/>
          </p:nvPr>
        </p:nvSpPr>
        <p:spPr>
          <a:xfrm>
            <a:off x="569913" y="182563"/>
            <a:ext cx="11023600" cy="7254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tx1"/>
        </a:buClr>
        <a:buSzPct val="50000"/>
        <a:buFont typeface="Wingdings 2" panose="05020102010507070707" pitchFamily="18" charset="2"/>
        <a:buChar char=""/>
        <a:defRPr lang="zh-CN" altLang="en-US" sz="2400" b="1" kern="1200" baseline="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b="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6B31AF-10C2-48F6-B9E2-890966AEE45E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C47773-D916-4487-A501-7DA78BF67D7A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7.xml"/><Relationship Id="rId2" Type="http://schemas.microsoft.com/office/2007/relationships/hdphoto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7.xml"/><Relationship Id="rId5" Type="http://schemas.openxmlformats.org/officeDocument/2006/relationships/hyperlink" Target="http://www.techug.com/gulp" TargetMode="External"/><Relationship Id="rId4" Type="http://schemas.openxmlformats.org/officeDocument/2006/relationships/hyperlink" Target="http://www.ydcss.com/archives/18" TargetMode="External"/><Relationship Id="rId3" Type="http://schemas.openxmlformats.org/officeDocument/2006/relationships/hyperlink" Target="http://www.tuicool.com/articles/uMBZ7fB" TargetMode="External"/><Relationship Id="rId2" Type="http://schemas.openxmlformats.org/officeDocument/2006/relationships/hyperlink" Target="http://www.w3ctech.com/topic/134" TargetMode="External"/><Relationship Id="rId1" Type="http://schemas.openxmlformats.org/officeDocument/2006/relationships/hyperlink" Target="http://www.xiaoxiangzi.com/Programme/JavaScript/2835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microsoft.com/office/2007/relationships/hdphoto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7.xml"/><Relationship Id="rId3" Type="http://schemas.microsoft.com/office/2007/relationships/hdphoto" Target="../media/image6.png"/><Relationship Id="rId2" Type="http://schemas.openxmlformats.org/officeDocument/2006/relationships/image" Target="../media/image5.png"/><Relationship Id="rId1" Type="http://schemas.openxmlformats.org/officeDocument/2006/relationships/hyperlink" Target="http://sentsin.com/web/210.html" TargetMode="Externa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7.xml"/><Relationship Id="rId4" Type="http://schemas.microsoft.com/office/2007/relationships/hdphoto" Target="../media/image10.png"/><Relationship Id="rId3" Type="http://schemas.openxmlformats.org/officeDocument/2006/relationships/image" Target="../media/image9.png"/><Relationship Id="rId2" Type="http://schemas.microsoft.com/office/2007/relationships/hdphoto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7.xml"/><Relationship Id="rId4" Type="http://schemas.microsoft.com/office/2007/relationships/hdphoto" Target="../media/image14.png"/><Relationship Id="rId3" Type="http://schemas.openxmlformats.org/officeDocument/2006/relationships/image" Target="../media/image13.png"/><Relationship Id="rId2" Type="http://schemas.microsoft.com/office/2007/relationships/hdphoto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ea typeface="宋体" charset="0"/>
              </a:rPr>
              <a:t>Gulp,Let your project take off</a:t>
            </a:r>
            <a:endParaRPr lang="en-US" altLang="zh-CN">
              <a:ea typeface="宋体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gulp——</a:t>
            </a:r>
            <a:r>
              <a:rPr lang="zh-CN" altLang="en-US" sz="3600"/>
              <a:t>自动化任务</a:t>
            </a:r>
            <a:endParaRPr lang="zh-CN" alt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6" name="MH_Text_1"/>
          <p:cNvSpPr txBox="1">
            <a:spLocks noChangeArrowheads="1"/>
          </p:cNvSpPr>
          <p:nvPr/>
        </p:nvSpPr>
        <p:spPr bwMode="auto">
          <a:xfrm>
            <a:off x="689610" y="1439545"/>
            <a:ext cx="4613910" cy="514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000" noProof="0" smtClean="0">
                <a:solidFill>
                  <a:srgbClr val="F15A24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gulp.watch()用来监视文件的变化，当文件发生变化后，我们可以利用它来执行相应的任务，例如文件压缩等。其语法为gulp.watch(glob[, opts], tasks)</a:t>
            </a:r>
            <a:endParaRPr kumimoji="0" sz="2000" b="0" i="0" u="none" strike="noStrike" kern="1200" cap="none" spc="0" normalizeH="0" baseline="0" noProof="0" smtClean="0">
              <a:solidFill>
                <a:srgbClr val="F15A24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000" noProof="0" smtClean="0">
                <a:solidFill>
                  <a:srgbClr val="F15A24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glob</a:t>
            </a:r>
            <a:r>
              <a:rPr lang="zh-CN" sz="2000" noProof="0" smtClean="0">
                <a:solidFill>
                  <a:srgbClr val="F15A24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：</a:t>
            </a:r>
            <a:r>
              <a:rPr sz="2000" noProof="0" smtClean="0">
                <a:solidFill>
                  <a:srgbClr val="F15A24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为要监视的文件匹配模式，规则和用法与gulp.src()方法中的glob相同。</a:t>
            </a:r>
            <a:endParaRPr kumimoji="0" sz="2000" b="0" i="0" u="none" strike="noStrike" kern="1200" cap="none" spc="0" normalizeH="0" baseline="0" noProof="0" smtClean="0">
              <a:solidFill>
                <a:srgbClr val="F15A24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000" noProof="0" smtClean="0">
                <a:solidFill>
                  <a:srgbClr val="F15A24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opts</a:t>
            </a:r>
            <a:r>
              <a:rPr lang="zh-CN" sz="2000" noProof="0" smtClean="0">
                <a:solidFill>
                  <a:srgbClr val="F15A24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：</a:t>
            </a:r>
            <a:r>
              <a:rPr sz="2000" noProof="0" smtClean="0">
                <a:solidFill>
                  <a:srgbClr val="F15A24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为一个可选的配置对象，通常不需要用到</a:t>
            </a:r>
            <a:endParaRPr kumimoji="0" sz="2000" b="0" i="0" u="none" strike="noStrike" kern="1200" cap="none" spc="0" normalizeH="0" baseline="0" noProof="0" smtClean="0">
              <a:solidFill>
                <a:srgbClr val="F15A24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000" noProof="0" smtClean="0">
                <a:solidFill>
                  <a:srgbClr val="F15A24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tasks</a:t>
            </a:r>
            <a:r>
              <a:rPr lang="zh-CN" sz="2000" noProof="0" smtClean="0">
                <a:solidFill>
                  <a:srgbClr val="F15A24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：</a:t>
            </a:r>
            <a:r>
              <a:rPr sz="2000" noProof="0" smtClean="0">
                <a:solidFill>
                  <a:srgbClr val="F15A24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为文件变化后要执行的任务，为一个数组</a:t>
            </a:r>
            <a:r>
              <a:rPr lang="en-US" sz="2000" noProof="0" smtClean="0">
                <a:solidFill>
                  <a:srgbClr val="F15A24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.</a:t>
            </a:r>
            <a:endParaRPr kumimoji="0" lang="en-US" sz="2000" b="0" i="0" u="none" strike="noStrike" kern="1200" cap="none" spc="0" normalizeH="0" baseline="0" noProof="0" smtClean="0">
              <a:solidFill>
                <a:srgbClr val="F15A24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  <a:sym typeface="+mn-ea"/>
            </a:endParaRPr>
          </a:p>
        </p:txBody>
      </p:sp>
      <p:sp>
        <p:nvSpPr>
          <p:cNvPr id="15" name="MH_Other_4"/>
          <p:cNvSpPr/>
          <p:nvPr/>
        </p:nvSpPr>
        <p:spPr>
          <a:xfrm flipH="1">
            <a:off x="5379085" y="6281420"/>
            <a:ext cx="177800" cy="179070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MH_Other_5"/>
          <p:cNvSpPr/>
          <p:nvPr/>
        </p:nvSpPr>
        <p:spPr>
          <a:xfrm rot="5400000">
            <a:off x="469900" y="1624965"/>
            <a:ext cx="179070" cy="177800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H_PageTitle"/>
          <p:cNvSpPr>
            <a:spLocks noGrp="1"/>
          </p:cNvSpPr>
          <p:nvPr/>
        </p:nvSpPr>
        <p:spPr>
          <a:xfrm>
            <a:off x="415290" y="383540"/>
            <a:ext cx="6121400" cy="132588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>
                <a:solidFill>
                  <a:srgbClr val="F15A24"/>
                </a:solidFill>
                <a:latin typeface="微软雅黑" charset="0"/>
                <a:ea typeface="微软雅黑" charset="0"/>
              </a:rPr>
              <a:t>Gulp</a:t>
            </a:r>
            <a:r>
              <a:rPr lang="zh-CN" altLang="en-US" sz="4000" b="1" dirty="0">
                <a:solidFill>
                  <a:srgbClr val="F15A24"/>
                </a:solidFill>
                <a:latin typeface="微软雅黑" charset="0"/>
                <a:ea typeface="微软雅黑" charset="0"/>
              </a:rPr>
              <a:t>配置</a:t>
            </a:r>
            <a:r>
              <a:rPr lang="en-US" altLang="zh-CN" sz="4000" b="1" dirty="0">
                <a:solidFill>
                  <a:srgbClr val="F15A24"/>
                </a:solidFill>
                <a:latin typeface="微软雅黑" charset="0"/>
                <a:ea typeface="微软雅黑" charset="0"/>
              </a:rPr>
              <a:t>--gulp.watch()</a:t>
            </a:r>
            <a:endParaRPr lang="en-US" altLang="zh-CN" sz="4000" b="1" dirty="0">
              <a:solidFill>
                <a:srgbClr val="F15A24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5520055" y="2099310"/>
            <a:ext cx="6609715" cy="33331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MH_Other_2"/>
          <p:cNvSpPr/>
          <p:nvPr/>
        </p:nvSpPr>
        <p:spPr>
          <a:xfrm>
            <a:off x="2320925" y="1394460"/>
            <a:ext cx="2003425" cy="2003425"/>
          </a:xfrm>
          <a:prstGeom prst="ellipse">
            <a:avLst/>
          </a:prstGeom>
          <a:noFill/>
          <a:ln>
            <a:solidFill>
              <a:srgbClr val="B2B2B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7" name="MH_Title_1"/>
          <p:cNvSpPr/>
          <p:nvPr/>
        </p:nvSpPr>
        <p:spPr>
          <a:xfrm>
            <a:off x="2520950" y="1594485"/>
            <a:ext cx="1603375" cy="1603375"/>
          </a:xfrm>
          <a:prstGeom prst="ellipse">
            <a:avLst/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grunt</a:t>
            </a:r>
            <a:endParaRPr b="1"/>
          </a:p>
        </p:txBody>
      </p:sp>
      <p:sp>
        <p:nvSpPr>
          <p:cNvPr id="2" name="文本框 1"/>
          <p:cNvSpPr txBox="1"/>
          <p:nvPr/>
        </p:nvSpPr>
        <p:spPr>
          <a:xfrm>
            <a:off x="6990715" y="1218565"/>
            <a:ext cx="4003040" cy="481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F15A24"/>
                </a:solidFill>
                <a:latin typeface="微软雅黑" charset="0"/>
                <a:ea typeface="微软雅黑" charset="0"/>
              </a:rPr>
              <a:t>Grunt主要是以文件为媒介来运行它的工作流的，比如在Grunt中执行完一项任务后，会把结果写入到一个临时文件中，然后可以在这个临时文件内容的基础上执行其它任务，执行完成后又把结果写入到临时文件中，然后又以这个为基础继续执行其它任务...就这样，读文件、修改文件、写文件反复下去。</a:t>
            </a:r>
            <a:endParaRPr lang="zh-CN" altLang="en-US" sz="2000">
              <a:solidFill>
                <a:srgbClr val="F15A24"/>
              </a:solidFill>
              <a:latin typeface="微软雅黑" charset="0"/>
              <a:ea typeface="微软雅黑" charset="0"/>
            </a:endParaRPr>
          </a:p>
          <a:p>
            <a:endParaRPr lang="zh-CN" altLang="en-US" sz="2000">
              <a:solidFill>
                <a:srgbClr val="F15A24"/>
              </a:solidFill>
              <a:latin typeface="微软雅黑" charset="0"/>
              <a:ea typeface="微软雅黑" charset="0"/>
            </a:endParaRPr>
          </a:p>
          <a:p>
            <a:endParaRPr lang="zh-CN" altLang="en-US" sz="2000">
              <a:latin typeface="微软雅黑" charset="0"/>
              <a:ea typeface="微软雅黑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865505" y="4368800"/>
            <a:ext cx="5245100" cy="1507490"/>
            <a:chOff x="1363" y="6880"/>
            <a:chExt cx="8260" cy="2374"/>
          </a:xfrm>
        </p:grpSpPr>
        <p:sp>
          <p:nvSpPr>
            <p:cNvPr id="20" name="MH_Other_3"/>
            <p:cNvSpPr/>
            <p:nvPr/>
          </p:nvSpPr>
          <p:spPr>
            <a:xfrm rot="5400000">
              <a:off x="8911" y="7845"/>
              <a:ext cx="712" cy="713"/>
            </a:xfrm>
            <a:prstGeom prst="ellipse">
              <a:avLst/>
            </a:prstGeom>
            <a:noFill/>
            <a:ln>
              <a:solidFill>
                <a:srgbClr val="C0C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MH_Other_4"/>
            <p:cNvSpPr/>
            <p:nvPr/>
          </p:nvSpPr>
          <p:spPr>
            <a:xfrm rot="5400000">
              <a:off x="9049" y="7980"/>
              <a:ext cx="442" cy="443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65000" lnSpcReduction="20000"/>
            </a:bodyPr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MH_Other_3"/>
            <p:cNvSpPr/>
            <p:nvPr/>
          </p:nvSpPr>
          <p:spPr>
            <a:xfrm rot="5400000">
              <a:off x="2959" y="7845"/>
              <a:ext cx="712" cy="713"/>
            </a:xfrm>
            <a:prstGeom prst="ellipse">
              <a:avLst/>
            </a:prstGeom>
            <a:noFill/>
            <a:ln>
              <a:solidFill>
                <a:srgbClr val="C0C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endParaRPr>
            </a:p>
          </p:txBody>
        </p:sp>
        <p:sp>
          <p:nvSpPr>
            <p:cNvPr id="23" name="MH_Other_4"/>
            <p:cNvSpPr/>
            <p:nvPr/>
          </p:nvSpPr>
          <p:spPr>
            <a:xfrm rot="5400000">
              <a:off x="3105" y="7980"/>
              <a:ext cx="442" cy="443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65000" lnSpcReduction="20000"/>
            </a:bodyPr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endParaRPr>
            </a:p>
          </p:txBody>
        </p:sp>
        <p:sp>
          <p:nvSpPr>
            <p:cNvPr id="36" name="MH_Other_3"/>
            <p:cNvSpPr/>
            <p:nvPr/>
          </p:nvSpPr>
          <p:spPr>
            <a:xfrm rot="5400000">
              <a:off x="8125" y="6880"/>
              <a:ext cx="712" cy="713"/>
            </a:xfrm>
            <a:prstGeom prst="ellipse">
              <a:avLst/>
            </a:prstGeom>
            <a:noFill/>
            <a:ln>
              <a:solidFill>
                <a:srgbClr val="C0C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endParaRPr>
            </a:p>
          </p:txBody>
        </p:sp>
        <p:sp>
          <p:nvSpPr>
            <p:cNvPr id="37" name="MH_Other_4"/>
            <p:cNvSpPr/>
            <p:nvPr/>
          </p:nvSpPr>
          <p:spPr>
            <a:xfrm rot="5400000">
              <a:off x="8260" y="7015"/>
              <a:ext cx="442" cy="443"/>
            </a:xfrm>
            <a:prstGeom prst="ellipse">
              <a:avLst/>
            </a:prstGeom>
            <a:solidFill>
              <a:srgbClr val="FAA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65000" lnSpcReduction="20000"/>
            </a:bodyPr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MH_Other_5"/>
            <p:cNvSpPr/>
            <p:nvPr/>
          </p:nvSpPr>
          <p:spPr>
            <a:xfrm rot="5400000">
              <a:off x="5146" y="6880"/>
              <a:ext cx="712" cy="713"/>
            </a:xfrm>
            <a:prstGeom prst="ellipse">
              <a:avLst/>
            </a:prstGeom>
            <a:noFill/>
            <a:ln>
              <a:solidFill>
                <a:srgbClr val="C0C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endParaRPr>
            </a:p>
          </p:txBody>
        </p:sp>
        <p:sp>
          <p:nvSpPr>
            <p:cNvPr id="39" name="MH_Other_6"/>
            <p:cNvSpPr/>
            <p:nvPr/>
          </p:nvSpPr>
          <p:spPr>
            <a:xfrm rot="5400000">
              <a:off x="5281" y="7015"/>
              <a:ext cx="442" cy="443"/>
            </a:xfrm>
            <a:prstGeom prst="ellipse">
              <a:avLst/>
            </a:prstGeom>
            <a:solidFill>
              <a:srgbClr val="99D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65000" lnSpcReduction="20000"/>
            </a:bodyPr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endParaRPr>
            </a:p>
          </p:txBody>
        </p:sp>
        <p:sp>
          <p:nvSpPr>
            <p:cNvPr id="40" name="MH_Other_7"/>
            <p:cNvSpPr/>
            <p:nvPr/>
          </p:nvSpPr>
          <p:spPr>
            <a:xfrm rot="5400000">
              <a:off x="2187" y="6880"/>
              <a:ext cx="712" cy="713"/>
            </a:xfrm>
            <a:prstGeom prst="ellipse">
              <a:avLst/>
            </a:prstGeom>
            <a:noFill/>
            <a:ln>
              <a:solidFill>
                <a:srgbClr val="C0C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endParaRPr>
            </a:p>
          </p:txBody>
        </p:sp>
        <p:sp>
          <p:nvSpPr>
            <p:cNvPr id="41" name="MH_Other_8"/>
            <p:cNvSpPr/>
            <p:nvPr/>
          </p:nvSpPr>
          <p:spPr>
            <a:xfrm rot="5400000">
              <a:off x="2322" y="7015"/>
              <a:ext cx="442" cy="443"/>
            </a:xfrm>
            <a:prstGeom prst="ellipse">
              <a:avLst/>
            </a:prstGeom>
            <a:solidFill>
              <a:srgbClr val="37B1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65000" lnSpcReduction="20000"/>
            </a:bodyPr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endParaRPr>
            </a:p>
          </p:txBody>
        </p:sp>
        <p:sp>
          <p:nvSpPr>
            <p:cNvPr id="44" name="MH_Other_3"/>
            <p:cNvSpPr/>
            <p:nvPr/>
          </p:nvSpPr>
          <p:spPr>
            <a:xfrm rot="5400000">
              <a:off x="1363" y="7845"/>
              <a:ext cx="712" cy="713"/>
            </a:xfrm>
            <a:prstGeom prst="ellipse">
              <a:avLst/>
            </a:prstGeom>
            <a:noFill/>
            <a:ln>
              <a:solidFill>
                <a:srgbClr val="C0C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endParaRPr>
            </a:p>
          </p:txBody>
        </p:sp>
        <p:sp>
          <p:nvSpPr>
            <p:cNvPr id="45" name="MH_Other_4"/>
            <p:cNvSpPr/>
            <p:nvPr/>
          </p:nvSpPr>
          <p:spPr>
            <a:xfrm rot="5400000">
              <a:off x="1499" y="7980"/>
              <a:ext cx="442" cy="44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65000" lnSpcReduction="20000"/>
            </a:bodyPr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endParaRPr>
            </a:p>
          </p:txBody>
        </p:sp>
        <p:sp>
          <p:nvSpPr>
            <p:cNvPr id="62" name="MH_Other_3"/>
            <p:cNvSpPr/>
            <p:nvPr/>
          </p:nvSpPr>
          <p:spPr>
            <a:xfrm rot="5400000">
              <a:off x="4339" y="7845"/>
              <a:ext cx="712" cy="713"/>
            </a:xfrm>
            <a:prstGeom prst="ellipse">
              <a:avLst/>
            </a:prstGeom>
            <a:noFill/>
            <a:ln>
              <a:solidFill>
                <a:srgbClr val="C0C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endParaRPr>
            </a:p>
          </p:txBody>
        </p:sp>
        <p:sp>
          <p:nvSpPr>
            <p:cNvPr id="63" name="MH_Other_4"/>
            <p:cNvSpPr/>
            <p:nvPr/>
          </p:nvSpPr>
          <p:spPr>
            <a:xfrm rot="5400000">
              <a:off x="4471" y="7980"/>
              <a:ext cx="442" cy="44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65000" lnSpcReduction="20000"/>
            </a:bodyPr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endParaRPr>
            </a:p>
          </p:txBody>
        </p:sp>
        <p:sp>
          <p:nvSpPr>
            <p:cNvPr id="64" name="MH_Other_3"/>
            <p:cNvSpPr/>
            <p:nvPr/>
          </p:nvSpPr>
          <p:spPr>
            <a:xfrm rot="5400000">
              <a:off x="5959" y="7845"/>
              <a:ext cx="712" cy="713"/>
            </a:xfrm>
            <a:prstGeom prst="ellipse">
              <a:avLst/>
            </a:prstGeom>
            <a:noFill/>
            <a:ln>
              <a:solidFill>
                <a:srgbClr val="C0C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endParaRPr>
            </a:p>
          </p:txBody>
        </p:sp>
        <p:sp>
          <p:nvSpPr>
            <p:cNvPr id="65" name="MH_Other_4"/>
            <p:cNvSpPr/>
            <p:nvPr/>
          </p:nvSpPr>
          <p:spPr>
            <a:xfrm rot="5400000">
              <a:off x="6077" y="7980"/>
              <a:ext cx="442" cy="443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65000" lnSpcReduction="20000"/>
            </a:bodyPr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endParaRPr>
            </a:p>
          </p:txBody>
        </p:sp>
        <p:sp>
          <p:nvSpPr>
            <p:cNvPr id="73" name="MH_Other_3"/>
            <p:cNvSpPr/>
            <p:nvPr/>
          </p:nvSpPr>
          <p:spPr>
            <a:xfrm rot="5400000">
              <a:off x="7315" y="7845"/>
              <a:ext cx="712" cy="713"/>
            </a:xfrm>
            <a:prstGeom prst="ellipse">
              <a:avLst/>
            </a:prstGeom>
            <a:noFill/>
            <a:ln>
              <a:solidFill>
                <a:srgbClr val="C0C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endParaRPr>
            </a:p>
          </p:txBody>
        </p:sp>
        <p:sp>
          <p:nvSpPr>
            <p:cNvPr id="74" name="MH_Other_4"/>
            <p:cNvSpPr/>
            <p:nvPr/>
          </p:nvSpPr>
          <p:spPr>
            <a:xfrm rot="5400000">
              <a:off x="7443" y="7980"/>
              <a:ext cx="442" cy="44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65000" lnSpcReduction="20000"/>
            </a:bodyPr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81" name="直接连接符 80"/>
            <p:cNvCxnSpPr>
              <a:stCxn id="44" idx="1"/>
              <a:endCxn id="40" idx="5"/>
            </p:cNvCxnSpPr>
            <p:nvPr/>
          </p:nvCxnSpPr>
          <p:spPr>
            <a:xfrm rot="16200000">
              <a:off x="1901" y="7560"/>
              <a:ext cx="461" cy="3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40" idx="7"/>
              <a:endCxn id="22" idx="3"/>
            </p:cNvCxnSpPr>
            <p:nvPr/>
          </p:nvCxnSpPr>
          <p:spPr>
            <a:xfrm rot="16200000" flipH="1">
              <a:off x="2699" y="7586"/>
              <a:ext cx="461" cy="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22" idx="0"/>
              <a:endCxn id="62" idx="4"/>
            </p:cNvCxnSpPr>
            <p:nvPr/>
          </p:nvCxnSpPr>
          <p:spPr>
            <a:xfrm rot="16200000">
              <a:off x="4005" y="7868"/>
              <a:ext cx="0" cy="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62" idx="1"/>
              <a:endCxn id="38" idx="5"/>
            </p:cNvCxnSpPr>
            <p:nvPr/>
          </p:nvCxnSpPr>
          <p:spPr>
            <a:xfrm rot="16200000">
              <a:off x="4868" y="7568"/>
              <a:ext cx="461" cy="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38" idx="7"/>
              <a:endCxn id="64" idx="3"/>
            </p:cNvCxnSpPr>
            <p:nvPr/>
          </p:nvCxnSpPr>
          <p:spPr>
            <a:xfrm rot="16200000" flipH="1">
              <a:off x="5678" y="7565"/>
              <a:ext cx="461" cy="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64" idx="0"/>
              <a:endCxn id="73" idx="4"/>
            </p:cNvCxnSpPr>
            <p:nvPr/>
          </p:nvCxnSpPr>
          <p:spPr>
            <a:xfrm rot="16200000">
              <a:off x="6993" y="7880"/>
              <a:ext cx="0" cy="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73" idx="1"/>
              <a:endCxn id="36" idx="5"/>
            </p:cNvCxnSpPr>
            <p:nvPr/>
          </p:nvCxnSpPr>
          <p:spPr>
            <a:xfrm rot="16200000">
              <a:off x="7846" y="7567"/>
              <a:ext cx="461" cy="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36" idx="7"/>
              <a:endCxn id="20" idx="3"/>
            </p:cNvCxnSpPr>
            <p:nvPr/>
          </p:nvCxnSpPr>
          <p:spPr>
            <a:xfrm rot="16200000" flipH="1">
              <a:off x="8644" y="7579"/>
              <a:ext cx="461" cy="2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2161" y="8678"/>
              <a:ext cx="58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zh-CN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修</a:t>
              </a:r>
              <a:endParaRPr lang="zh-CN" altLang="zh-C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370" y="8678"/>
              <a:ext cx="58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读</a:t>
              </a: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2976" y="8678"/>
              <a:ext cx="58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写</a:t>
              </a: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5139" y="8678"/>
              <a:ext cx="58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zh-CN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修</a:t>
              </a:r>
              <a:endParaRPr lang="zh-CN" altLang="zh-C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4348" y="8678"/>
              <a:ext cx="58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读</a:t>
              </a: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5954" y="8678"/>
              <a:ext cx="58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写</a:t>
              </a: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8116" y="8678"/>
              <a:ext cx="58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zh-CN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修</a:t>
              </a:r>
              <a:endParaRPr lang="zh-CN" altLang="zh-C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7325" y="8678"/>
              <a:ext cx="58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读</a:t>
              </a: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8931" y="8678"/>
              <a:ext cx="58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写</a:t>
              </a: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MH_Other_2"/>
          <p:cNvSpPr/>
          <p:nvPr/>
        </p:nvSpPr>
        <p:spPr>
          <a:xfrm>
            <a:off x="2320925" y="1394460"/>
            <a:ext cx="2003425" cy="2003425"/>
          </a:xfrm>
          <a:prstGeom prst="ellipse">
            <a:avLst/>
          </a:prstGeom>
          <a:noFill/>
          <a:ln>
            <a:solidFill>
              <a:srgbClr val="B2B2B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7" name="MH_Title_1"/>
          <p:cNvSpPr/>
          <p:nvPr/>
        </p:nvSpPr>
        <p:spPr>
          <a:xfrm>
            <a:off x="2520950" y="1594485"/>
            <a:ext cx="1603375" cy="1603375"/>
          </a:xfrm>
          <a:prstGeom prst="ellipse">
            <a:avLst/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gulp</a:t>
            </a:r>
            <a:endParaRPr b="1"/>
          </a:p>
        </p:txBody>
      </p:sp>
      <p:sp>
        <p:nvSpPr>
          <p:cNvPr id="2" name="文本框 1"/>
          <p:cNvSpPr txBox="1"/>
          <p:nvPr/>
        </p:nvSpPr>
        <p:spPr>
          <a:xfrm>
            <a:off x="6990715" y="1218565"/>
            <a:ext cx="4003040" cy="573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F15A24"/>
                </a:solidFill>
                <a:latin typeface="微软雅黑" charset="0"/>
                <a:ea typeface="微软雅黑" charset="0"/>
                <a:sym typeface="+mn-ea"/>
              </a:rPr>
              <a:t>而在Gulp中，使用的是Nodejs中的stream(流)，首先获取到需要的stream，然后可以通过stream的pipe()方法把流导入到你想要的地方，比如Gulp的插件中，经过插件处理后的流又可以继续导入到其他插件中，当然也可以把流写入到文件中。所以Gulp是以stream为媒介的，它不需要频繁的生成临时文件，这也是Gulp的速度比Grunt快的一个原因。</a:t>
            </a:r>
            <a:endParaRPr lang="zh-CN" altLang="en-US" sz="2000">
              <a:solidFill>
                <a:srgbClr val="F15A24"/>
              </a:solidFill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000">
              <a:solidFill>
                <a:srgbClr val="F15A24"/>
              </a:solidFill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000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069340" y="4299585"/>
            <a:ext cx="4344035" cy="1699895"/>
            <a:chOff x="1684" y="6771"/>
            <a:chExt cx="6841" cy="2677"/>
          </a:xfrm>
        </p:grpSpPr>
        <p:sp>
          <p:nvSpPr>
            <p:cNvPr id="3" name="MH_Other_3"/>
            <p:cNvSpPr/>
            <p:nvPr/>
          </p:nvSpPr>
          <p:spPr>
            <a:xfrm rot="5400000">
              <a:off x="6420" y="6771"/>
              <a:ext cx="712" cy="713"/>
            </a:xfrm>
            <a:prstGeom prst="ellipse">
              <a:avLst/>
            </a:prstGeom>
            <a:noFill/>
            <a:ln>
              <a:solidFill>
                <a:srgbClr val="C0C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endParaRPr>
            </a:p>
          </p:txBody>
        </p:sp>
        <p:sp>
          <p:nvSpPr>
            <p:cNvPr id="4" name="MH_Other_4"/>
            <p:cNvSpPr/>
            <p:nvPr/>
          </p:nvSpPr>
          <p:spPr>
            <a:xfrm rot="5400000">
              <a:off x="6555" y="6906"/>
              <a:ext cx="442" cy="443"/>
            </a:xfrm>
            <a:prstGeom prst="ellipse">
              <a:avLst/>
            </a:prstGeom>
            <a:solidFill>
              <a:srgbClr val="FAA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65000" lnSpcReduction="20000"/>
            </a:bodyPr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endParaRPr>
            </a:p>
          </p:txBody>
        </p:sp>
        <p:sp>
          <p:nvSpPr>
            <p:cNvPr id="5" name="MH_Other_5"/>
            <p:cNvSpPr/>
            <p:nvPr/>
          </p:nvSpPr>
          <p:spPr>
            <a:xfrm rot="5400000">
              <a:off x="4795" y="6771"/>
              <a:ext cx="712" cy="713"/>
            </a:xfrm>
            <a:prstGeom prst="ellipse">
              <a:avLst/>
            </a:prstGeom>
            <a:noFill/>
            <a:ln>
              <a:solidFill>
                <a:srgbClr val="C0C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endParaRPr>
            </a:p>
          </p:txBody>
        </p:sp>
        <p:sp>
          <p:nvSpPr>
            <p:cNvPr id="8" name="MH_Other_6"/>
            <p:cNvSpPr/>
            <p:nvPr/>
          </p:nvSpPr>
          <p:spPr>
            <a:xfrm rot="5400000">
              <a:off x="4930" y="6906"/>
              <a:ext cx="442" cy="443"/>
            </a:xfrm>
            <a:prstGeom prst="ellipse">
              <a:avLst/>
            </a:prstGeom>
            <a:solidFill>
              <a:srgbClr val="99D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65000" lnSpcReduction="20000"/>
            </a:bodyPr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endParaRPr>
            </a:p>
          </p:txBody>
        </p:sp>
        <p:sp>
          <p:nvSpPr>
            <p:cNvPr id="9" name="MH_Other_7"/>
            <p:cNvSpPr/>
            <p:nvPr/>
          </p:nvSpPr>
          <p:spPr>
            <a:xfrm rot="5400000">
              <a:off x="3170" y="6771"/>
              <a:ext cx="712" cy="713"/>
            </a:xfrm>
            <a:prstGeom prst="ellipse">
              <a:avLst/>
            </a:prstGeom>
            <a:noFill/>
            <a:ln>
              <a:solidFill>
                <a:srgbClr val="C0C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endParaRPr>
            </a:p>
          </p:txBody>
        </p:sp>
        <p:sp>
          <p:nvSpPr>
            <p:cNvPr id="10" name="MH_Other_8"/>
            <p:cNvSpPr/>
            <p:nvPr/>
          </p:nvSpPr>
          <p:spPr>
            <a:xfrm rot="5400000">
              <a:off x="3305" y="6906"/>
              <a:ext cx="442" cy="443"/>
            </a:xfrm>
            <a:prstGeom prst="ellipse">
              <a:avLst/>
            </a:prstGeom>
            <a:solidFill>
              <a:srgbClr val="37B1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65000" lnSpcReduction="20000"/>
            </a:bodyPr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endParaRPr>
            </a:p>
          </p:txBody>
        </p:sp>
        <p:sp>
          <p:nvSpPr>
            <p:cNvPr id="42" name="MH_Other_3"/>
            <p:cNvSpPr/>
            <p:nvPr/>
          </p:nvSpPr>
          <p:spPr>
            <a:xfrm rot="5400000">
              <a:off x="7813" y="7999"/>
              <a:ext cx="712" cy="713"/>
            </a:xfrm>
            <a:prstGeom prst="ellipse">
              <a:avLst/>
            </a:prstGeom>
            <a:noFill/>
            <a:ln>
              <a:solidFill>
                <a:srgbClr val="C0C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endParaRPr>
            </a:p>
          </p:txBody>
        </p:sp>
        <p:sp>
          <p:nvSpPr>
            <p:cNvPr id="43" name="MH_Other_4"/>
            <p:cNvSpPr/>
            <p:nvPr/>
          </p:nvSpPr>
          <p:spPr>
            <a:xfrm rot="5400000">
              <a:off x="7948" y="8134"/>
              <a:ext cx="442" cy="443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65000" lnSpcReduction="20000"/>
            </a:bodyPr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MH_Other_3"/>
            <p:cNvSpPr/>
            <p:nvPr/>
          </p:nvSpPr>
          <p:spPr>
            <a:xfrm rot="5400000">
              <a:off x="1697" y="7999"/>
              <a:ext cx="712" cy="713"/>
            </a:xfrm>
            <a:prstGeom prst="ellipse">
              <a:avLst/>
            </a:prstGeom>
            <a:noFill/>
            <a:ln>
              <a:solidFill>
                <a:srgbClr val="C0C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MH_Other_4"/>
            <p:cNvSpPr/>
            <p:nvPr/>
          </p:nvSpPr>
          <p:spPr>
            <a:xfrm rot="5400000">
              <a:off x="1832" y="8134"/>
              <a:ext cx="442" cy="44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65000" lnSpcReduction="20000"/>
            </a:bodyPr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14" name="直接连接符 13"/>
            <p:cNvCxnSpPr>
              <a:stCxn id="9" idx="0"/>
              <a:endCxn id="5" idx="4"/>
            </p:cNvCxnSpPr>
            <p:nvPr/>
          </p:nvCxnSpPr>
          <p:spPr>
            <a:xfrm>
              <a:off x="3907" y="7128"/>
              <a:ext cx="912" cy="0"/>
            </a:xfrm>
            <a:prstGeom prst="line">
              <a:avLst/>
            </a:prstGeom>
            <a:ln w="12700" cmpd="sng">
              <a:solidFill>
                <a:srgbClr val="1DB5C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0"/>
              <a:endCxn id="3" idx="4"/>
            </p:cNvCxnSpPr>
            <p:nvPr/>
          </p:nvCxnSpPr>
          <p:spPr>
            <a:xfrm>
              <a:off x="5532" y="7128"/>
              <a:ext cx="912" cy="0"/>
            </a:xfrm>
            <a:prstGeom prst="line">
              <a:avLst/>
            </a:prstGeom>
            <a:ln w="12700" cmpd="sng">
              <a:solidFill>
                <a:srgbClr val="1DB5C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3" idx="7"/>
              <a:endCxn id="42" idx="3"/>
            </p:cNvCxnSpPr>
            <p:nvPr/>
          </p:nvCxnSpPr>
          <p:spPr>
            <a:xfrm>
              <a:off x="7029" y="7380"/>
              <a:ext cx="888" cy="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9" idx="5"/>
              <a:endCxn id="12" idx="1"/>
            </p:cNvCxnSpPr>
            <p:nvPr/>
          </p:nvCxnSpPr>
          <p:spPr>
            <a:xfrm flipH="1">
              <a:off x="2306" y="7380"/>
              <a:ext cx="968" cy="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3176" y="8872"/>
              <a:ext cx="58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zh-CN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修</a:t>
              </a:r>
              <a:endParaRPr lang="zh-CN" altLang="zh-C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684" y="8872"/>
              <a:ext cx="58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读</a:t>
              </a: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7855" y="8872"/>
              <a:ext cx="58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写</a:t>
              </a: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752" y="8872"/>
              <a:ext cx="58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zh-CN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修</a:t>
              </a:r>
              <a:endParaRPr lang="zh-CN" altLang="zh-C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377" y="8872"/>
              <a:ext cx="58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zh-CN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修</a:t>
              </a:r>
              <a:endParaRPr lang="zh-CN" altLang="zh-C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MH_Title_1"/>
          <p:cNvSpPr/>
          <p:nvPr/>
        </p:nvSpPr>
        <p:spPr>
          <a:xfrm>
            <a:off x="8402955" y="3068320"/>
            <a:ext cx="1728470" cy="89090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</a:rPr>
              <a:t>参考链接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075" name="MH_Other_1"/>
          <p:cNvSpPr/>
          <p:nvPr/>
        </p:nvSpPr>
        <p:spPr>
          <a:xfrm>
            <a:off x="6336030" y="1750060"/>
            <a:ext cx="1943100" cy="179133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</a:cxnLst>
            <a:pathLst>
              <a:path w="518" h="351">
                <a:moveTo>
                  <a:pt x="0" y="0"/>
                </a:moveTo>
                <a:cubicBezTo>
                  <a:pt x="411" y="0"/>
                  <a:pt x="260" y="351"/>
                  <a:pt x="518" y="340"/>
                </a:cubicBezTo>
              </a:path>
            </a:pathLst>
          </a:custGeom>
          <a:noFill/>
          <a:ln w="14" cap="flat" cmpd="sng">
            <a:solidFill>
              <a:srgbClr val="60A7FF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2" name="MH_SubTitle_1"/>
          <p:cNvSpPr/>
          <p:nvPr/>
        </p:nvSpPr>
        <p:spPr>
          <a:xfrm>
            <a:off x="1849120" y="1360805"/>
            <a:ext cx="4486910" cy="725805"/>
          </a:xfrm>
          <a:prstGeom prst="rect">
            <a:avLst/>
          </a:prstGeom>
          <a:solidFill>
            <a:srgbClr val="60A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a-DK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  <a:hlinkClick r:id="rId1"/>
              </a:rPr>
              <a:t>前端开发构建工具gulp的安装使用</a:t>
            </a:r>
            <a:endParaRPr kumimoji="0" lang="da-DK" altLang="zh-CN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</a:endParaRPr>
          </a:p>
        </p:txBody>
      </p:sp>
      <p:sp>
        <p:nvSpPr>
          <p:cNvPr id="3077" name="MH_Other_2"/>
          <p:cNvSpPr/>
          <p:nvPr/>
        </p:nvSpPr>
        <p:spPr>
          <a:xfrm>
            <a:off x="6336030" y="2703830"/>
            <a:ext cx="1943100" cy="81851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</a:cxnLst>
            <a:pathLst>
              <a:path w="518" h="95">
                <a:moveTo>
                  <a:pt x="0" y="0"/>
                </a:moveTo>
                <a:cubicBezTo>
                  <a:pt x="411" y="0"/>
                  <a:pt x="260" y="95"/>
                  <a:pt x="518" y="92"/>
                </a:cubicBezTo>
              </a:path>
            </a:pathLst>
          </a:custGeom>
          <a:noFill/>
          <a:ln w="14" cap="flat" cmpd="sng">
            <a:solidFill>
              <a:srgbClr val="72CC36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4" name="MH_SubTitle_2"/>
          <p:cNvSpPr/>
          <p:nvPr/>
        </p:nvSpPr>
        <p:spPr>
          <a:xfrm>
            <a:off x="1849120" y="2329180"/>
            <a:ext cx="4486910" cy="725805"/>
          </a:xfrm>
          <a:prstGeom prst="rect">
            <a:avLst/>
          </a:prstGeom>
          <a:solidFill>
            <a:srgbClr val="72C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da-DK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  <a:hlinkClick r:id="rId2"/>
              </a:rPr>
              <a:t>数据流（</a:t>
            </a:r>
            <a:r>
              <a:rPr altLang="zh-CN" dirty="0">
                <a:solidFill>
                  <a:srgbClr val="F15A24"/>
                </a:solidFill>
                <a:latin typeface="微软雅黑" charset="0"/>
                <a:ea typeface="微软雅黑" charset="0"/>
                <a:sym typeface="+mn-ea"/>
                <a:hlinkClick r:id="rId2"/>
              </a:rPr>
              <a:t>streaming</a:t>
            </a:r>
            <a:r>
              <a:rPr kumimoji="0" lang="zh-CN" altLang="da-DK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  <a:hlinkClick r:id="rId2"/>
              </a:rPr>
              <a:t>）</a:t>
            </a:r>
            <a:endParaRPr kumimoji="0" lang="zh-CN" altLang="da-DK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</a:endParaRPr>
          </a:p>
        </p:txBody>
      </p:sp>
      <p:sp>
        <p:nvSpPr>
          <p:cNvPr id="3079" name="MH_Other_3"/>
          <p:cNvSpPr/>
          <p:nvPr/>
        </p:nvSpPr>
        <p:spPr>
          <a:xfrm>
            <a:off x="6336030" y="3499485"/>
            <a:ext cx="1943100" cy="115697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</a:cxnLst>
            <a:pathLst>
              <a:path w="518" h="117">
                <a:moveTo>
                  <a:pt x="0" y="117"/>
                </a:moveTo>
                <a:cubicBezTo>
                  <a:pt x="411" y="117"/>
                  <a:pt x="260" y="0"/>
                  <a:pt x="518" y="4"/>
                </a:cubicBezTo>
              </a:path>
            </a:pathLst>
          </a:custGeom>
          <a:noFill/>
          <a:ln w="14" cap="flat" cmpd="sng">
            <a:solidFill>
              <a:srgbClr val="72CC36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5" name="MH_SubTitle_4"/>
          <p:cNvSpPr/>
          <p:nvPr/>
        </p:nvSpPr>
        <p:spPr>
          <a:xfrm>
            <a:off x="1849120" y="4265930"/>
            <a:ext cx="4486910" cy="725805"/>
          </a:xfrm>
          <a:prstGeom prst="rect">
            <a:avLst/>
          </a:prstGeom>
          <a:solidFill>
            <a:srgbClr val="72C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a-DK" altLang="zh-CN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  <a:hlinkClick r:id="rId3"/>
              </a:rPr>
              <a:t>gulp：入门简介</a:t>
            </a:r>
            <a:r>
              <a:rPr kumimoji="0" lang="zh-CN" altLang="da-DK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  <a:hlinkClick r:id="rId3"/>
              </a:rPr>
              <a:t>（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  <a:hlinkClick r:id="rId3"/>
              </a:rPr>
              <a:t>grunt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  <a:hlinkClick r:id="rId3"/>
              </a:rPr>
              <a:t>与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  <a:hlinkClick r:id="rId3"/>
              </a:rPr>
              <a:t>gulp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  <a:hlinkClick r:id="rId3"/>
              </a:rPr>
              <a:t>工作方式</a:t>
            </a:r>
            <a:r>
              <a:rPr kumimoji="0" lang="zh-CN" altLang="da-DK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  <a:hlinkClick r:id="rId3"/>
              </a:rPr>
              <a:t>）</a:t>
            </a:r>
            <a:endParaRPr kumimoji="0" lang="zh-CN" altLang="da-DK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  <a:hlinkClick r:id="rId3"/>
            </a:endParaRPr>
          </a:p>
        </p:txBody>
      </p:sp>
      <p:sp>
        <p:nvSpPr>
          <p:cNvPr id="3081" name="MH_Other_4"/>
          <p:cNvSpPr/>
          <p:nvPr/>
        </p:nvSpPr>
        <p:spPr>
          <a:xfrm>
            <a:off x="6336030" y="3480435"/>
            <a:ext cx="1943100" cy="210439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</a:cxnLst>
            <a:pathLst>
              <a:path w="518" h="327">
                <a:moveTo>
                  <a:pt x="0" y="327"/>
                </a:moveTo>
                <a:cubicBezTo>
                  <a:pt x="411" y="327"/>
                  <a:pt x="260" y="0"/>
                  <a:pt x="518" y="10"/>
                </a:cubicBezTo>
              </a:path>
            </a:pathLst>
          </a:custGeom>
          <a:noFill/>
          <a:ln w="14" cap="flat" cmpd="sng">
            <a:solidFill>
              <a:srgbClr val="60A7FF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7" name="MH_SubTitle_5"/>
          <p:cNvSpPr/>
          <p:nvPr/>
        </p:nvSpPr>
        <p:spPr>
          <a:xfrm>
            <a:off x="1849120" y="5234305"/>
            <a:ext cx="4486910" cy="725805"/>
          </a:xfrm>
          <a:prstGeom prst="rect">
            <a:avLst/>
          </a:prstGeom>
          <a:solidFill>
            <a:srgbClr val="60A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a-DK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  <a:hlinkClick r:id="rId4"/>
              </a:rPr>
              <a:t>gulp详细入门教程</a:t>
            </a:r>
            <a:endParaRPr kumimoji="0" lang="da-DK" altLang="zh-CN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</a:endParaRPr>
          </a:p>
        </p:txBody>
      </p:sp>
      <p:sp>
        <p:nvSpPr>
          <p:cNvPr id="22" name="MH_SubTitle_3"/>
          <p:cNvSpPr/>
          <p:nvPr/>
        </p:nvSpPr>
        <p:spPr>
          <a:xfrm>
            <a:off x="1849120" y="3297555"/>
            <a:ext cx="4486910" cy="725805"/>
          </a:xfrm>
          <a:prstGeom prst="rect">
            <a:avLst/>
          </a:prstGeom>
          <a:solidFill>
            <a:srgbClr val="60A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a-DK" altLang="zh-CN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  <a:hlinkClick r:id="rId5"/>
              </a:rPr>
              <a:t>Gulp使用指南</a:t>
            </a:r>
            <a:endParaRPr kumimoji="0" lang="da-DK" altLang="zh-CN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</a:endParaRPr>
          </a:p>
        </p:txBody>
      </p:sp>
      <p:sp>
        <p:nvSpPr>
          <p:cNvPr id="23" name="MH_Other_5"/>
          <p:cNvSpPr>
            <a:spLocks noChangeShapeType="1"/>
          </p:cNvSpPr>
          <p:nvPr/>
        </p:nvSpPr>
        <p:spPr bwMode="auto">
          <a:xfrm>
            <a:off x="6336030" y="3514090"/>
            <a:ext cx="1836420" cy="0"/>
          </a:xfrm>
          <a:prstGeom prst="line">
            <a:avLst/>
          </a:prstGeom>
          <a:noFill/>
          <a:ln w="14" cap="flat">
            <a:solidFill>
              <a:srgbClr val="60A7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rmAutofit fontScale="25000" lnSpcReduction="20000"/>
          </a:bodyPr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1" name="MH_Other_6"/>
          <p:cNvSpPr/>
          <p:nvPr/>
        </p:nvSpPr>
        <p:spPr bwMode="auto">
          <a:xfrm>
            <a:off x="8158480" y="3420110"/>
            <a:ext cx="244475" cy="187325"/>
          </a:xfrm>
          <a:custGeom>
            <a:avLst/>
            <a:gdLst>
              <a:gd name="T0" fmla="*/ 0 w 154"/>
              <a:gd name="T1" fmla="*/ 0 h 118"/>
              <a:gd name="T2" fmla="*/ 154 w 154"/>
              <a:gd name="T3" fmla="*/ 59 h 118"/>
              <a:gd name="T4" fmla="*/ 0 w 154"/>
              <a:gd name="T5" fmla="*/ 118 h 118"/>
              <a:gd name="T6" fmla="*/ 0 w 154"/>
              <a:gd name="T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4" h="118">
                <a:moveTo>
                  <a:pt x="0" y="0"/>
                </a:moveTo>
                <a:lnTo>
                  <a:pt x="154" y="59"/>
                </a:lnTo>
                <a:lnTo>
                  <a:pt x="0" y="118"/>
                </a:lnTo>
                <a:lnTo>
                  <a:pt x="0" y="0"/>
                </a:lnTo>
                <a:close/>
              </a:path>
            </a:pathLst>
          </a:custGeom>
          <a:solidFill>
            <a:srgbClr val="0068E6"/>
          </a:solidFill>
          <a:ln>
            <a:noFill/>
          </a:ln>
        </p:spPr>
        <p:txBody>
          <a:bodyPr>
            <a:normAutofit fontScale="40000" lnSpcReduction="20000"/>
          </a:bodyPr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2167890" y="534035"/>
            <a:ext cx="7886700" cy="1325880"/>
          </a:xfrm>
        </p:spPr>
        <p:txBody>
          <a:bodyPr vert="horz" wrap="square" lIns="91440" tIns="45720" rIns="91440" bIns="45720" anchor="ctr"/>
          <a:p>
            <a:pPr algn="ctr"/>
            <a:r>
              <a:rPr lang="zh-CN" altLang="en-US" b="1" dirty="0">
                <a:solidFill>
                  <a:srgbClr val="F15A24"/>
                </a:solidFill>
                <a:latin typeface="微软雅黑" charset="0"/>
                <a:ea typeface="微软雅黑" charset="0"/>
              </a:rPr>
              <a:t>谢谢大家</a:t>
            </a:r>
            <a:br>
              <a:rPr lang="zh-CN" altLang="en-US" b="1" dirty="0">
                <a:solidFill>
                  <a:srgbClr val="F15A24"/>
                </a:solidFill>
                <a:latin typeface="微软雅黑" charset="0"/>
                <a:ea typeface="微软雅黑" charset="0"/>
              </a:rPr>
            </a:br>
            <a:br>
              <a:rPr lang="zh-CN" altLang="en-US" b="1" dirty="0">
                <a:solidFill>
                  <a:srgbClr val="F15A24"/>
                </a:solidFill>
                <a:latin typeface="微软雅黑" charset="0"/>
                <a:ea typeface="微软雅黑" charset="0"/>
              </a:rPr>
            </a:br>
            <a:r>
              <a:rPr lang="zh-CN" altLang="en-US" b="1" dirty="0">
                <a:solidFill>
                  <a:srgbClr val="F15A24"/>
                </a:solidFill>
                <a:latin typeface="微软雅黑" charset="0"/>
                <a:ea typeface="微软雅黑" charset="0"/>
              </a:rPr>
              <a:t>祝大家身体健康，工作愉快！</a:t>
            </a:r>
            <a:endParaRPr lang="zh-CN" altLang="en-US" b="1" dirty="0">
              <a:solidFill>
                <a:srgbClr val="F15A24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661535" y="2747010"/>
            <a:ext cx="3810" cy="3089275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rgbClr val="FFFFFF">
                    <a:alpha val="50000"/>
                  </a:srgbClr>
                </a:gs>
                <a:gs pos="23000">
                  <a:srgbClr val="F15A24"/>
                </a:gs>
                <a:gs pos="79000">
                  <a:srgbClr val="F15A24"/>
                </a:gs>
                <a:gs pos="100000">
                  <a:srgbClr val="FFFFFF">
                    <a:alpha val="5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3077" name="直接连接符 16"/>
          <p:cNvCxnSpPr/>
          <p:nvPr/>
        </p:nvCxnSpPr>
        <p:spPr>
          <a:xfrm>
            <a:off x="4665345" y="3570605"/>
            <a:ext cx="533400" cy="1270"/>
          </a:xfrm>
          <a:prstGeom prst="line">
            <a:avLst/>
          </a:prstGeom>
          <a:ln w="6350" cap="flat" cmpd="sng">
            <a:solidFill>
              <a:srgbClr val="F15A24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8" name="直接连接符 17"/>
          <p:cNvCxnSpPr/>
          <p:nvPr/>
        </p:nvCxnSpPr>
        <p:spPr>
          <a:xfrm>
            <a:off x="4665345" y="4205605"/>
            <a:ext cx="533400" cy="1270"/>
          </a:xfrm>
          <a:prstGeom prst="line">
            <a:avLst/>
          </a:prstGeom>
          <a:ln w="6350" cap="flat" cmpd="sng">
            <a:solidFill>
              <a:srgbClr val="F15A24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9" name="直接连接符 18"/>
          <p:cNvCxnSpPr/>
          <p:nvPr/>
        </p:nvCxnSpPr>
        <p:spPr>
          <a:xfrm>
            <a:off x="4665345" y="4840605"/>
            <a:ext cx="533400" cy="1270"/>
          </a:xfrm>
          <a:prstGeom prst="line">
            <a:avLst/>
          </a:prstGeom>
          <a:ln w="6350" cap="flat" cmpd="sng">
            <a:solidFill>
              <a:srgbClr val="F15A2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080" name="TextBox 18"/>
          <p:cNvSpPr txBox="1"/>
          <p:nvPr/>
        </p:nvSpPr>
        <p:spPr>
          <a:xfrm>
            <a:off x="5262245" y="3416935"/>
            <a:ext cx="2921000" cy="37973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F15A24"/>
                </a:solidFill>
                <a:latin typeface="微软雅黑" pitchFamily="34" charset="-122"/>
                <a:ea typeface="微软雅黑" pitchFamily="34" charset="-122"/>
              </a:rPr>
              <a:t>作者：张晋佩</a:t>
            </a:r>
            <a:endParaRPr lang="zh-CN" altLang="en-US" sz="1800" dirty="0">
              <a:solidFill>
                <a:srgbClr val="F15A2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1" name="TextBox 18"/>
          <p:cNvSpPr txBox="1"/>
          <p:nvPr/>
        </p:nvSpPr>
        <p:spPr>
          <a:xfrm>
            <a:off x="5262245" y="4045585"/>
            <a:ext cx="3925570" cy="37973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F15A24"/>
                </a:solidFill>
                <a:latin typeface="微软雅黑" pitchFamily="34" charset="-122"/>
                <a:ea typeface="微软雅黑" pitchFamily="34" charset="-122"/>
              </a:rPr>
              <a:t>电话：</a:t>
            </a:r>
            <a:r>
              <a:rPr lang="en-US" sz="1800" dirty="0">
                <a:solidFill>
                  <a:srgbClr val="F15A24"/>
                </a:solidFill>
                <a:latin typeface="微软雅黑" pitchFamily="34" charset="-122"/>
                <a:ea typeface="微软雅黑" pitchFamily="34" charset="-122"/>
              </a:rPr>
              <a:t>18203610462</a:t>
            </a:r>
            <a:endParaRPr lang="en-US" sz="1800" dirty="0">
              <a:solidFill>
                <a:srgbClr val="F15A2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2" name="TextBox 18"/>
          <p:cNvSpPr txBox="1"/>
          <p:nvPr/>
        </p:nvSpPr>
        <p:spPr>
          <a:xfrm>
            <a:off x="5262245" y="4680585"/>
            <a:ext cx="3925570" cy="37973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F15A24"/>
                </a:solidFill>
                <a:latin typeface="微软雅黑" pitchFamily="34" charset="-122"/>
                <a:ea typeface="微软雅黑" pitchFamily="34" charset="-122"/>
              </a:rPr>
              <a:t>邮箱：</a:t>
            </a:r>
            <a:r>
              <a:rPr lang="en-US" sz="1800" dirty="0">
                <a:solidFill>
                  <a:srgbClr val="F15A24"/>
                </a:solidFill>
                <a:latin typeface="微软雅黑" pitchFamily="34" charset="-122"/>
                <a:ea typeface="微软雅黑" pitchFamily="34" charset="-122"/>
              </a:rPr>
              <a:t>302784355@qq.com</a:t>
            </a:r>
            <a:endParaRPr lang="en-US" sz="1800" dirty="0">
              <a:solidFill>
                <a:srgbClr val="F15A2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KSO_Shape"/>
          <p:cNvSpPr/>
          <p:nvPr/>
        </p:nvSpPr>
        <p:spPr bwMode="auto">
          <a:xfrm>
            <a:off x="3495040" y="3526155"/>
            <a:ext cx="868680" cy="1247775"/>
          </a:xfrm>
          <a:custGeom>
            <a:avLst/>
            <a:gdLst>
              <a:gd name="T0" fmla="*/ 2147483646 w 78"/>
              <a:gd name="T1" fmla="*/ 2147483646 h 112"/>
              <a:gd name="T2" fmla="*/ 2147483646 w 78"/>
              <a:gd name="T3" fmla="*/ 2147483646 h 112"/>
              <a:gd name="T4" fmla="*/ 2147483646 w 78"/>
              <a:gd name="T5" fmla="*/ 2147483646 h 112"/>
              <a:gd name="T6" fmla="*/ 2147483646 w 78"/>
              <a:gd name="T7" fmla="*/ 2147483646 h 112"/>
              <a:gd name="T8" fmla="*/ 2147483646 w 78"/>
              <a:gd name="T9" fmla="*/ 2147483646 h 112"/>
              <a:gd name="T10" fmla="*/ 2147483646 w 78"/>
              <a:gd name="T11" fmla="*/ 2147483646 h 112"/>
              <a:gd name="T12" fmla="*/ 2147483646 w 78"/>
              <a:gd name="T13" fmla="*/ 2147483646 h 112"/>
              <a:gd name="T14" fmla="*/ 2147483646 w 78"/>
              <a:gd name="T15" fmla="*/ 2147483646 h 112"/>
              <a:gd name="T16" fmla="*/ 2147483646 w 78"/>
              <a:gd name="T17" fmla="*/ 2147483646 h 112"/>
              <a:gd name="T18" fmla="*/ 2147483646 w 78"/>
              <a:gd name="T19" fmla="*/ 2147483646 h 112"/>
              <a:gd name="T20" fmla="*/ 2147483646 w 78"/>
              <a:gd name="T21" fmla="*/ 2147483646 h 112"/>
              <a:gd name="T22" fmla="*/ 2147483646 w 78"/>
              <a:gd name="T23" fmla="*/ 2147483646 h 112"/>
              <a:gd name="T24" fmla="*/ 2147483646 w 78"/>
              <a:gd name="T25" fmla="*/ 2147483646 h 112"/>
              <a:gd name="T26" fmla="*/ 2147483646 w 78"/>
              <a:gd name="T27" fmla="*/ 2147483646 h 112"/>
              <a:gd name="T28" fmla="*/ 2147483646 w 78"/>
              <a:gd name="T29" fmla="*/ 2147483646 h 112"/>
              <a:gd name="T30" fmla="*/ 2147483646 w 78"/>
              <a:gd name="T31" fmla="*/ 2147483646 h 112"/>
              <a:gd name="T32" fmla="*/ 2147483646 w 78"/>
              <a:gd name="T33" fmla="*/ 2147483646 h 112"/>
              <a:gd name="T34" fmla="*/ 2147483646 w 78"/>
              <a:gd name="T35" fmla="*/ 2147483646 h 112"/>
              <a:gd name="T36" fmla="*/ 2147483646 w 78"/>
              <a:gd name="T37" fmla="*/ 2147483646 h 112"/>
              <a:gd name="T38" fmla="*/ 2147483646 w 78"/>
              <a:gd name="T39" fmla="*/ 2147483646 h 112"/>
              <a:gd name="T40" fmla="*/ 2147483646 w 78"/>
              <a:gd name="T41" fmla="*/ 2147483646 h 112"/>
              <a:gd name="T42" fmla="*/ 2147483646 w 78"/>
              <a:gd name="T43" fmla="*/ 2147483646 h 112"/>
              <a:gd name="T44" fmla="*/ 2147483646 w 78"/>
              <a:gd name="T45" fmla="*/ 2147483646 h 112"/>
              <a:gd name="T46" fmla="*/ 2147483646 w 78"/>
              <a:gd name="T47" fmla="*/ 2147483646 h 112"/>
              <a:gd name="T48" fmla="*/ 2147483646 w 78"/>
              <a:gd name="T49" fmla="*/ 2147483646 h 112"/>
              <a:gd name="T50" fmla="*/ 2147483646 w 78"/>
              <a:gd name="T51" fmla="*/ 2147483646 h 112"/>
              <a:gd name="T52" fmla="*/ 2147483646 w 78"/>
              <a:gd name="T53" fmla="*/ 2147483646 h 112"/>
              <a:gd name="T54" fmla="*/ 2147483646 w 78"/>
              <a:gd name="T55" fmla="*/ 2147483646 h 112"/>
              <a:gd name="T56" fmla="*/ 2147483646 w 78"/>
              <a:gd name="T57" fmla="*/ 2147483646 h 112"/>
              <a:gd name="T58" fmla="*/ 2147483646 w 78"/>
              <a:gd name="T59" fmla="*/ 2147483646 h 112"/>
              <a:gd name="T60" fmla="*/ 2147483646 w 78"/>
              <a:gd name="T61" fmla="*/ 2147483646 h 112"/>
              <a:gd name="T62" fmla="*/ 2147483646 w 78"/>
              <a:gd name="T63" fmla="*/ 2147483646 h 112"/>
              <a:gd name="T64" fmla="*/ 2147483646 w 78"/>
              <a:gd name="T65" fmla="*/ 2147483646 h 112"/>
              <a:gd name="T66" fmla="*/ 2147483646 w 78"/>
              <a:gd name="T67" fmla="*/ 2147483646 h 112"/>
              <a:gd name="T68" fmla="*/ 2147483646 w 78"/>
              <a:gd name="T69" fmla="*/ 2147483646 h 112"/>
              <a:gd name="T70" fmla="*/ 2147483646 w 78"/>
              <a:gd name="T71" fmla="*/ 2147483646 h 112"/>
              <a:gd name="T72" fmla="*/ 2147483646 w 78"/>
              <a:gd name="T73" fmla="*/ 2147483646 h 112"/>
              <a:gd name="T74" fmla="*/ 2147483646 w 78"/>
              <a:gd name="T75" fmla="*/ 2147483646 h 112"/>
              <a:gd name="T76" fmla="*/ 2147483646 w 78"/>
              <a:gd name="T77" fmla="*/ 2147483646 h 11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rgbClr val="F15A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1496695" y="2136775"/>
            <a:ext cx="915225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6" name="文本框 1"/>
          <p:cNvSpPr txBox="1"/>
          <p:nvPr/>
        </p:nvSpPr>
        <p:spPr>
          <a:xfrm>
            <a:off x="4886325" y="570230"/>
            <a:ext cx="2354580" cy="7334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F15A24"/>
                </a:solidFill>
                <a:latin typeface="微软雅黑" pitchFamily="34" charset="-122"/>
                <a:ea typeface="微软雅黑" pitchFamily="34" charset="-122"/>
              </a:rPr>
              <a:t>内容大纲</a:t>
            </a:r>
            <a:endParaRPr lang="zh-CN" altLang="en-US" sz="4000" b="1" dirty="0">
              <a:solidFill>
                <a:srgbClr val="F15A2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03420" y="1176655"/>
            <a:ext cx="3162935" cy="417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40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Table of Contents</a:t>
            </a:r>
            <a:endParaRPr kumimoji="0" lang="en-US" altLang="zh-CN" sz="2000" b="0" i="0" u="none" strike="noStrike" kern="1200" cap="none" spc="40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圆角矩形 3"/>
          <p:cNvSpPr/>
          <p:nvPr/>
        </p:nvSpPr>
        <p:spPr>
          <a:xfrm>
            <a:off x="1473200" y="1912938"/>
            <a:ext cx="1206500" cy="3032125"/>
          </a:xfrm>
          <a:custGeom>
            <a:avLst/>
            <a:gdLst/>
            <a:ahLst/>
            <a:cxnLst/>
            <a:rect l="l" t="t" r="r" b="b"/>
            <a:pathLst>
              <a:path w="1812726" h="5242133">
                <a:moveTo>
                  <a:pt x="912626" y="0"/>
                </a:moveTo>
                <a:cubicBezTo>
                  <a:pt x="1409738" y="0"/>
                  <a:pt x="1812726" y="402988"/>
                  <a:pt x="1812726" y="900100"/>
                </a:cubicBezTo>
                <a:lnTo>
                  <a:pt x="1812726" y="1842307"/>
                </a:lnTo>
                <a:lnTo>
                  <a:pt x="1812726" y="2685849"/>
                </a:lnTo>
                <a:lnTo>
                  <a:pt x="1812726" y="5056010"/>
                </a:lnTo>
                <a:cubicBezTo>
                  <a:pt x="1812726" y="5158803"/>
                  <a:pt x="1729396" y="5242133"/>
                  <a:pt x="1626603" y="5242133"/>
                </a:cubicBezTo>
                <a:lnTo>
                  <a:pt x="198649" y="5242133"/>
                </a:lnTo>
                <a:cubicBezTo>
                  <a:pt x="95856" y="5242133"/>
                  <a:pt x="12526" y="5158803"/>
                  <a:pt x="12526" y="5056010"/>
                </a:cubicBezTo>
                <a:cubicBezTo>
                  <a:pt x="8351" y="4320236"/>
                  <a:pt x="4175" y="3584461"/>
                  <a:pt x="0" y="2848687"/>
                </a:cubicBezTo>
                <a:cubicBezTo>
                  <a:pt x="40175" y="2338496"/>
                  <a:pt x="-32831" y="2194954"/>
                  <a:pt x="253577" y="1994864"/>
                </a:cubicBezTo>
                <a:cubicBezTo>
                  <a:pt x="539985" y="1794774"/>
                  <a:pt x="738188" y="1867635"/>
                  <a:pt x="966888" y="1798458"/>
                </a:cubicBezTo>
                <a:cubicBezTo>
                  <a:pt x="1354493" y="1691732"/>
                  <a:pt x="1582191" y="1290999"/>
                  <a:pt x="1475466" y="903394"/>
                </a:cubicBezTo>
                <a:cubicBezTo>
                  <a:pt x="1368741" y="515789"/>
                  <a:pt x="968008" y="288091"/>
                  <a:pt x="580402" y="394816"/>
                </a:cubicBezTo>
                <a:lnTo>
                  <a:pt x="577217" y="395693"/>
                </a:lnTo>
                <a:lnTo>
                  <a:pt x="169398" y="395693"/>
                </a:lnTo>
                <a:cubicBezTo>
                  <a:pt x="329669" y="156462"/>
                  <a:pt x="602875" y="0"/>
                  <a:pt x="912626" y="0"/>
                </a:cubicBezTo>
                <a:close/>
              </a:path>
            </a:pathLst>
          </a:custGeom>
          <a:solidFill>
            <a:srgbClr val="F15A24"/>
          </a:solidFill>
          <a:ln w="25400" cap="flat" cmpd="sng" algn="ctr">
            <a:noFill/>
            <a:prstDash val="solid"/>
          </a:ln>
          <a:effectLst/>
        </p:spPr>
        <p:txBody>
          <a:bodyPr tIns="1440000">
            <a:noAutofit/>
          </a:bodyPr>
          <a:p>
            <a:pPr marL="0" marR="0" lv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gulp</a:t>
            </a:r>
            <a:endParaRPr kumimoji="0" lang="en-US" altLang="zh-CN" sz="32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0" marR="0" lv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简介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KSO_GN1"/>
          <p:cNvSpPr txBox="1"/>
          <p:nvPr/>
        </p:nvSpPr>
        <p:spPr>
          <a:xfrm>
            <a:off x="1402715" y="5062220"/>
            <a:ext cx="1294130" cy="1226820"/>
          </a:xfrm>
          <a:prstGeom prst="rect">
            <a:avLst/>
          </a:prstGeom>
          <a:noFill/>
          <a:effectLst/>
        </p:spPr>
        <p:txBody>
          <a:bodyPr>
            <a:spAutoFit/>
          </a:bodyPr>
          <a:p>
            <a:pPr marL="0" marR="0" lvl="0" indent="0" algn="ctr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0" cap="none" spc="0" normalizeH="0" baseline="0" noProof="0" dirty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Arial Narrow" panose="020B0606020202030204" pitchFamily="34" charset="0"/>
                <a:ea typeface="Gungsuh" pitchFamily="18" charset="-127"/>
                <a:cs typeface="+mn-cs"/>
              </a:rPr>
              <a:t>1</a:t>
            </a:r>
            <a:endParaRPr kumimoji="0" lang="en-US" altLang="zh-CN" sz="8000" b="1" i="0" u="none" strike="noStrike" kern="0" cap="none" spc="0" normalizeH="0" baseline="0" noProof="0" dirty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Arial Narrow" panose="020B0606020202030204" pitchFamily="34" charset="0"/>
              <a:ea typeface="Gungsuh" pitchFamily="18" charset="-127"/>
              <a:cs typeface="+mn-cs"/>
            </a:endParaRPr>
          </a:p>
        </p:txBody>
      </p:sp>
      <p:sp>
        <p:nvSpPr>
          <p:cNvPr id="7" name="圆角矩形 3"/>
          <p:cNvSpPr/>
          <p:nvPr/>
        </p:nvSpPr>
        <p:spPr>
          <a:xfrm>
            <a:off x="4152900" y="1912938"/>
            <a:ext cx="1206500" cy="3032125"/>
          </a:xfrm>
          <a:custGeom>
            <a:avLst/>
            <a:gdLst/>
            <a:ahLst/>
            <a:cxnLst/>
            <a:rect l="l" t="t" r="r" b="b"/>
            <a:pathLst>
              <a:path w="1812726" h="5242133">
                <a:moveTo>
                  <a:pt x="912626" y="0"/>
                </a:moveTo>
                <a:cubicBezTo>
                  <a:pt x="1409738" y="0"/>
                  <a:pt x="1812726" y="402988"/>
                  <a:pt x="1812726" y="900100"/>
                </a:cubicBezTo>
                <a:lnTo>
                  <a:pt x="1812726" y="1842307"/>
                </a:lnTo>
                <a:lnTo>
                  <a:pt x="1812726" y="2685849"/>
                </a:lnTo>
                <a:lnTo>
                  <a:pt x="1812726" y="5056010"/>
                </a:lnTo>
                <a:cubicBezTo>
                  <a:pt x="1812726" y="5158803"/>
                  <a:pt x="1729396" y="5242133"/>
                  <a:pt x="1626603" y="5242133"/>
                </a:cubicBezTo>
                <a:lnTo>
                  <a:pt x="198649" y="5242133"/>
                </a:lnTo>
                <a:cubicBezTo>
                  <a:pt x="95856" y="5242133"/>
                  <a:pt x="12526" y="5158803"/>
                  <a:pt x="12526" y="5056010"/>
                </a:cubicBezTo>
                <a:cubicBezTo>
                  <a:pt x="8351" y="4320236"/>
                  <a:pt x="4175" y="3584461"/>
                  <a:pt x="0" y="2848687"/>
                </a:cubicBezTo>
                <a:cubicBezTo>
                  <a:pt x="40175" y="2338496"/>
                  <a:pt x="-32831" y="2194954"/>
                  <a:pt x="253577" y="1994864"/>
                </a:cubicBezTo>
                <a:cubicBezTo>
                  <a:pt x="539985" y="1794774"/>
                  <a:pt x="738188" y="1867635"/>
                  <a:pt x="966888" y="1798458"/>
                </a:cubicBezTo>
                <a:cubicBezTo>
                  <a:pt x="1354493" y="1691732"/>
                  <a:pt x="1582191" y="1290999"/>
                  <a:pt x="1475466" y="903394"/>
                </a:cubicBezTo>
                <a:cubicBezTo>
                  <a:pt x="1368741" y="515789"/>
                  <a:pt x="968008" y="288091"/>
                  <a:pt x="580402" y="394816"/>
                </a:cubicBezTo>
                <a:lnTo>
                  <a:pt x="577217" y="395693"/>
                </a:lnTo>
                <a:lnTo>
                  <a:pt x="169398" y="395693"/>
                </a:lnTo>
                <a:cubicBezTo>
                  <a:pt x="329669" y="156462"/>
                  <a:pt x="602875" y="0"/>
                  <a:pt x="912626" y="0"/>
                </a:cubicBezTo>
                <a:close/>
              </a:path>
            </a:pathLst>
          </a:custGeom>
          <a:solidFill>
            <a:srgbClr val="F15A24"/>
          </a:solidFill>
          <a:ln w="25400" cap="flat" cmpd="sng" algn="ctr">
            <a:noFill/>
            <a:prstDash val="solid"/>
          </a:ln>
          <a:effectLst/>
        </p:spPr>
        <p:txBody>
          <a:bodyPr tIns="1440000">
            <a:noAutofit/>
          </a:bodyPr>
          <a:p>
            <a:pPr marL="0" marR="0" lv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gulp</a:t>
            </a:r>
            <a:endParaRPr kumimoji="0" lang="en-US" altLang="zh-CN" sz="32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0" marR="0" lv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安装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KSO_GN1"/>
          <p:cNvSpPr txBox="1"/>
          <p:nvPr/>
        </p:nvSpPr>
        <p:spPr>
          <a:xfrm>
            <a:off x="4099560" y="5062220"/>
            <a:ext cx="1294130" cy="1226820"/>
          </a:xfrm>
          <a:prstGeom prst="rect">
            <a:avLst/>
          </a:prstGeom>
          <a:noFill/>
          <a:effectLst/>
        </p:spPr>
        <p:txBody>
          <a:bodyPr>
            <a:spAutoFit/>
          </a:bodyPr>
          <a:p>
            <a:pPr marL="0" marR="0" lvl="0" indent="0" algn="ctr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0" cap="none" spc="0" normalizeH="0" baseline="0" noProof="0" dirty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Arial Narrow" panose="020B0606020202030204" pitchFamily="34" charset="0"/>
                <a:ea typeface="Gungsuh" pitchFamily="18" charset="-127"/>
                <a:cs typeface="+mn-cs"/>
              </a:rPr>
              <a:t>2</a:t>
            </a:r>
            <a:endParaRPr kumimoji="0" lang="en-US" altLang="zh-CN" sz="8000" b="1" i="0" u="none" strike="noStrike" kern="0" cap="none" spc="0" normalizeH="0" baseline="0" noProof="0" dirty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Arial Narrow" panose="020B0606020202030204" pitchFamily="34" charset="0"/>
              <a:ea typeface="Gungsuh" pitchFamily="18" charset="-127"/>
              <a:cs typeface="+mn-cs"/>
            </a:endParaRPr>
          </a:p>
        </p:txBody>
      </p:sp>
      <p:sp>
        <p:nvSpPr>
          <p:cNvPr id="9" name="圆角矩形 3"/>
          <p:cNvSpPr/>
          <p:nvPr/>
        </p:nvSpPr>
        <p:spPr>
          <a:xfrm>
            <a:off x="6832600" y="1912938"/>
            <a:ext cx="1206500" cy="3032125"/>
          </a:xfrm>
          <a:custGeom>
            <a:avLst/>
            <a:gdLst/>
            <a:ahLst/>
            <a:cxnLst/>
            <a:rect l="l" t="t" r="r" b="b"/>
            <a:pathLst>
              <a:path w="1812726" h="5242133">
                <a:moveTo>
                  <a:pt x="912626" y="0"/>
                </a:moveTo>
                <a:cubicBezTo>
                  <a:pt x="1409738" y="0"/>
                  <a:pt x="1812726" y="402988"/>
                  <a:pt x="1812726" y="900100"/>
                </a:cubicBezTo>
                <a:lnTo>
                  <a:pt x="1812726" y="1842307"/>
                </a:lnTo>
                <a:lnTo>
                  <a:pt x="1812726" y="2685849"/>
                </a:lnTo>
                <a:lnTo>
                  <a:pt x="1812726" y="5056010"/>
                </a:lnTo>
                <a:cubicBezTo>
                  <a:pt x="1812726" y="5158803"/>
                  <a:pt x="1729396" y="5242133"/>
                  <a:pt x="1626603" y="5242133"/>
                </a:cubicBezTo>
                <a:lnTo>
                  <a:pt x="198649" y="5242133"/>
                </a:lnTo>
                <a:cubicBezTo>
                  <a:pt x="95856" y="5242133"/>
                  <a:pt x="12526" y="5158803"/>
                  <a:pt x="12526" y="5056010"/>
                </a:cubicBezTo>
                <a:cubicBezTo>
                  <a:pt x="8351" y="4320236"/>
                  <a:pt x="4175" y="3584461"/>
                  <a:pt x="0" y="2848687"/>
                </a:cubicBezTo>
                <a:cubicBezTo>
                  <a:pt x="40175" y="2338496"/>
                  <a:pt x="-32831" y="2194954"/>
                  <a:pt x="253577" y="1994864"/>
                </a:cubicBezTo>
                <a:cubicBezTo>
                  <a:pt x="539985" y="1794774"/>
                  <a:pt x="738188" y="1867635"/>
                  <a:pt x="966888" y="1798458"/>
                </a:cubicBezTo>
                <a:cubicBezTo>
                  <a:pt x="1354493" y="1691732"/>
                  <a:pt x="1582191" y="1290999"/>
                  <a:pt x="1475466" y="903394"/>
                </a:cubicBezTo>
                <a:cubicBezTo>
                  <a:pt x="1368741" y="515789"/>
                  <a:pt x="968008" y="288091"/>
                  <a:pt x="580402" y="394816"/>
                </a:cubicBezTo>
                <a:lnTo>
                  <a:pt x="577217" y="395693"/>
                </a:lnTo>
                <a:lnTo>
                  <a:pt x="169398" y="395693"/>
                </a:lnTo>
                <a:cubicBezTo>
                  <a:pt x="329669" y="156462"/>
                  <a:pt x="602875" y="0"/>
                  <a:pt x="912626" y="0"/>
                </a:cubicBezTo>
                <a:close/>
              </a:path>
            </a:pathLst>
          </a:custGeom>
          <a:solidFill>
            <a:srgbClr val="F15A24"/>
          </a:solidFill>
          <a:ln w="25400" cap="flat" cmpd="sng" algn="ctr">
            <a:noFill/>
            <a:prstDash val="solid"/>
          </a:ln>
          <a:effectLst/>
        </p:spPr>
        <p:txBody>
          <a:bodyPr tIns="1440000">
            <a:noAutofit/>
          </a:bodyPr>
          <a:p>
            <a:pPr marL="0" marR="0" lv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gulp</a:t>
            </a:r>
            <a:endParaRPr kumimoji="0" lang="en-US" altLang="zh-CN" sz="32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0" marR="0" lv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配置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" name="KSO_GN1"/>
          <p:cNvSpPr txBox="1"/>
          <p:nvPr/>
        </p:nvSpPr>
        <p:spPr>
          <a:xfrm>
            <a:off x="6796405" y="5062220"/>
            <a:ext cx="1294130" cy="1226820"/>
          </a:xfrm>
          <a:prstGeom prst="rect">
            <a:avLst/>
          </a:prstGeom>
          <a:noFill/>
          <a:effectLst/>
        </p:spPr>
        <p:txBody>
          <a:bodyPr>
            <a:spAutoFit/>
          </a:bodyPr>
          <a:p>
            <a:pPr marL="0" marR="0" lvl="0" indent="0" algn="ctr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0" cap="none" spc="0" normalizeH="0" baseline="0" noProof="0" dirty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Arial Narrow" panose="020B0606020202030204" pitchFamily="34" charset="0"/>
                <a:ea typeface="Gungsuh" pitchFamily="18" charset="-127"/>
                <a:cs typeface="+mn-cs"/>
              </a:rPr>
              <a:t>3</a:t>
            </a:r>
            <a:endParaRPr kumimoji="0" lang="en-US" altLang="zh-CN" sz="8000" b="1" i="0" u="none" strike="noStrike" kern="0" cap="none" spc="0" normalizeH="0" baseline="0" noProof="0" dirty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Arial Narrow" panose="020B0606020202030204" pitchFamily="34" charset="0"/>
              <a:ea typeface="Gungsuh" pitchFamily="18" charset="-127"/>
              <a:cs typeface="+mn-cs"/>
            </a:endParaRPr>
          </a:p>
        </p:txBody>
      </p:sp>
      <p:sp>
        <p:nvSpPr>
          <p:cNvPr id="13" name="圆角矩形 3"/>
          <p:cNvSpPr/>
          <p:nvPr/>
        </p:nvSpPr>
        <p:spPr>
          <a:xfrm>
            <a:off x="9512300" y="1912938"/>
            <a:ext cx="1206500" cy="3032125"/>
          </a:xfrm>
          <a:custGeom>
            <a:avLst/>
            <a:gdLst/>
            <a:ahLst/>
            <a:cxnLst/>
            <a:rect l="l" t="t" r="r" b="b"/>
            <a:pathLst>
              <a:path w="1812726" h="5242133">
                <a:moveTo>
                  <a:pt x="912626" y="0"/>
                </a:moveTo>
                <a:cubicBezTo>
                  <a:pt x="1409738" y="0"/>
                  <a:pt x="1812726" y="402988"/>
                  <a:pt x="1812726" y="900100"/>
                </a:cubicBezTo>
                <a:lnTo>
                  <a:pt x="1812726" y="1842307"/>
                </a:lnTo>
                <a:lnTo>
                  <a:pt x="1812726" y="2685849"/>
                </a:lnTo>
                <a:lnTo>
                  <a:pt x="1812726" y="5056010"/>
                </a:lnTo>
                <a:cubicBezTo>
                  <a:pt x="1812726" y="5158803"/>
                  <a:pt x="1729396" y="5242133"/>
                  <a:pt x="1626603" y="5242133"/>
                </a:cubicBezTo>
                <a:lnTo>
                  <a:pt x="198649" y="5242133"/>
                </a:lnTo>
                <a:cubicBezTo>
                  <a:pt x="95856" y="5242133"/>
                  <a:pt x="12526" y="5158803"/>
                  <a:pt x="12526" y="5056010"/>
                </a:cubicBezTo>
                <a:cubicBezTo>
                  <a:pt x="8351" y="4320236"/>
                  <a:pt x="4175" y="3584461"/>
                  <a:pt x="0" y="2848687"/>
                </a:cubicBezTo>
                <a:cubicBezTo>
                  <a:pt x="40175" y="2338496"/>
                  <a:pt x="-32831" y="2194954"/>
                  <a:pt x="253577" y="1994864"/>
                </a:cubicBezTo>
                <a:cubicBezTo>
                  <a:pt x="539985" y="1794774"/>
                  <a:pt x="738188" y="1867635"/>
                  <a:pt x="966888" y="1798458"/>
                </a:cubicBezTo>
                <a:cubicBezTo>
                  <a:pt x="1354493" y="1691732"/>
                  <a:pt x="1582191" y="1290999"/>
                  <a:pt x="1475466" y="903394"/>
                </a:cubicBezTo>
                <a:cubicBezTo>
                  <a:pt x="1368741" y="515789"/>
                  <a:pt x="968008" y="288091"/>
                  <a:pt x="580402" y="394816"/>
                </a:cubicBezTo>
                <a:lnTo>
                  <a:pt x="577217" y="395693"/>
                </a:lnTo>
                <a:lnTo>
                  <a:pt x="169398" y="395693"/>
                </a:lnTo>
                <a:cubicBezTo>
                  <a:pt x="329669" y="156462"/>
                  <a:pt x="602875" y="0"/>
                  <a:pt x="912626" y="0"/>
                </a:cubicBezTo>
                <a:close/>
              </a:path>
            </a:pathLst>
          </a:custGeom>
          <a:solidFill>
            <a:srgbClr val="F15A24"/>
          </a:solidFill>
          <a:ln w="25400" cap="flat" cmpd="sng" algn="ctr">
            <a:noFill/>
            <a:prstDash val="solid"/>
          </a:ln>
          <a:effectLst/>
        </p:spPr>
        <p:txBody>
          <a:bodyPr tIns="1440000">
            <a:noAutofit/>
          </a:bodyPr>
          <a:p>
            <a:pPr marL="0" marR="0" lv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gulp</a:t>
            </a:r>
            <a:endParaRPr kumimoji="0" lang="en-US" altLang="zh-CN" sz="32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0" marR="0" lv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使用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KSO_GN1"/>
          <p:cNvSpPr txBox="1"/>
          <p:nvPr/>
        </p:nvSpPr>
        <p:spPr>
          <a:xfrm>
            <a:off x="9493250" y="5062220"/>
            <a:ext cx="1294130" cy="1226820"/>
          </a:xfrm>
          <a:prstGeom prst="rect">
            <a:avLst/>
          </a:prstGeom>
          <a:noFill/>
          <a:effectLst/>
        </p:spPr>
        <p:txBody>
          <a:bodyPr>
            <a:spAutoFit/>
          </a:bodyPr>
          <a:p>
            <a:pPr marL="0" marR="0" lvl="0" indent="0" algn="ctr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0" cap="none" spc="0" normalizeH="0" baseline="0" noProof="0" dirty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Arial Narrow" panose="020B0606020202030204" pitchFamily="34" charset="0"/>
                <a:ea typeface="Gungsuh" pitchFamily="18" charset="-127"/>
                <a:cs typeface="+mn-cs"/>
              </a:rPr>
              <a:t>4</a:t>
            </a:r>
            <a:endParaRPr kumimoji="0" lang="en-US" altLang="zh-CN" sz="8000" b="1" i="0" u="none" strike="noStrike" kern="0" cap="none" spc="0" normalizeH="0" baseline="0" noProof="0" dirty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Arial Narrow" panose="020B0606020202030204" pitchFamily="34" charset="0"/>
              <a:ea typeface="Gungsuh" pitchFamily="18" charset="-127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MH_PageTitle"/>
          <p:cNvSpPr>
            <a:spLocks noGrp="1"/>
          </p:cNvSpPr>
          <p:nvPr>
            <p:ph type="title"/>
          </p:nvPr>
        </p:nvSpPr>
        <p:spPr>
          <a:xfrm>
            <a:off x="5283835" y="916940"/>
            <a:ext cx="6029325" cy="1325880"/>
          </a:xfrm>
          <a:ln w="9525">
            <a:noFill/>
            <a:miter/>
          </a:ln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sz="4000" b="1" dirty="0">
                <a:solidFill>
                  <a:srgbClr val="F15A24"/>
                </a:solidFill>
                <a:latin typeface="微软雅黑" charset="0"/>
                <a:ea typeface="微软雅黑" charset="0"/>
              </a:rPr>
              <a:t>Gulp</a:t>
            </a:r>
            <a:r>
              <a:rPr lang="zh-CN" altLang="en-US" sz="4000" b="1" dirty="0">
                <a:solidFill>
                  <a:srgbClr val="F15A24"/>
                </a:solidFill>
                <a:latin typeface="微软雅黑" charset="0"/>
                <a:ea typeface="微软雅黑" charset="0"/>
              </a:rPr>
              <a:t>简介</a:t>
            </a:r>
            <a:endParaRPr lang="zh-CN" altLang="en-US" sz="4000" b="1" dirty="0">
              <a:solidFill>
                <a:srgbClr val="F15A24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77" name="MH_Text_1"/>
          <p:cNvSpPr txBox="1">
            <a:spLocks noChangeArrowheads="1"/>
          </p:cNvSpPr>
          <p:nvPr/>
        </p:nvSpPr>
        <p:spPr bwMode="auto">
          <a:xfrm>
            <a:off x="5300345" y="2575560"/>
            <a:ext cx="6013450" cy="3555365"/>
          </a:xfrm>
          <a:prstGeom prst="rect">
            <a:avLst/>
          </a:prstGeom>
          <a:noFill/>
          <a:ln w="22225" cmpd="sng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 lvl="0" algn="just" eaLnBrk="1" hangingPunct="1">
              <a:lnSpc>
                <a:spcPct val="140000"/>
              </a:lnSpc>
            </a:pPr>
            <a:r>
              <a:rPr altLang="zh-CN" sz="2000" dirty="0">
                <a:solidFill>
                  <a:srgbClr val="F15A24"/>
                </a:solidFill>
                <a:latin typeface="微软雅黑" charset="0"/>
                <a:ea typeface="微软雅黑" charset="0"/>
              </a:rPr>
              <a:t>gulp的官方定义非常简洁： 基于文件流</a:t>
            </a:r>
            <a:r>
              <a:rPr lang="en-US" sz="2000" dirty="0">
                <a:solidFill>
                  <a:srgbClr val="F15A24"/>
                </a:solidFill>
                <a:latin typeface="微软雅黑" charset="0"/>
                <a:ea typeface="微软雅黑" charset="0"/>
              </a:rPr>
              <a:t>(</a:t>
            </a:r>
            <a:r>
              <a:rPr altLang="zh-CN" sz="2000" dirty="0">
                <a:solidFill>
                  <a:srgbClr val="F15A24"/>
                </a:solidFill>
                <a:latin typeface="微软雅黑" charset="0"/>
                <a:ea typeface="微软雅黑" charset="0"/>
              </a:rPr>
              <a:t>streaming</a:t>
            </a:r>
            <a:r>
              <a:rPr lang="en-US" sz="2000" dirty="0">
                <a:solidFill>
                  <a:srgbClr val="F15A24"/>
                </a:solidFill>
                <a:latin typeface="微软雅黑" charset="0"/>
                <a:ea typeface="微软雅黑" charset="0"/>
              </a:rPr>
              <a:t>)</a:t>
            </a:r>
            <a:r>
              <a:rPr altLang="zh-CN" sz="2000" dirty="0">
                <a:solidFill>
                  <a:srgbClr val="F15A24"/>
                </a:solidFill>
                <a:latin typeface="微软雅黑" charset="0"/>
                <a:ea typeface="微软雅黑" charset="0"/>
              </a:rPr>
              <a:t>的构建系统 。gulp是前端开发过程中对代码进行构建的工具，是自动化项目的构建利器；她不仅能对网站资源进行优化，而且在开发过程中很多重复的任务能够使用正确的工具自动完成；使用她，我们不仅可以很愉快的编写代码，而且大大提高我们的工作效率。gulp是基于Nodejs的自动任务运行器</a:t>
            </a:r>
            <a:r>
              <a:rPr lang="zh-CN" sz="2000" dirty="0">
                <a:solidFill>
                  <a:srgbClr val="F15A24"/>
                </a:solidFill>
                <a:latin typeface="微软雅黑" charset="0"/>
                <a:ea typeface="微软雅黑" charset="0"/>
              </a:rPr>
              <a:t>。</a:t>
            </a:r>
            <a:endParaRPr lang="zh-CN" sz="2000" dirty="0">
              <a:solidFill>
                <a:srgbClr val="F15A24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MH_Other_2"/>
          <p:cNvSpPr/>
          <p:nvPr/>
        </p:nvSpPr>
        <p:spPr>
          <a:xfrm>
            <a:off x="5212715" y="5544820"/>
            <a:ext cx="177800" cy="177800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MH_Other_3"/>
          <p:cNvSpPr/>
          <p:nvPr/>
        </p:nvSpPr>
        <p:spPr>
          <a:xfrm flipH="1">
            <a:off x="11176000" y="5544820"/>
            <a:ext cx="177800" cy="177800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H_Other_4"/>
          <p:cNvSpPr/>
          <p:nvPr/>
        </p:nvSpPr>
        <p:spPr>
          <a:xfrm rot="5400000">
            <a:off x="5212715" y="2651125"/>
            <a:ext cx="177800" cy="177800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MH_Other_5"/>
          <p:cNvSpPr/>
          <p:nvPr/>
        </p:nvSpPr>
        <p:spPr>
          <a:xfrm rot="10800000">
            <a:off x="11176000" y="2651125"/>
            <a:ext cx="177800" cy="177800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图片 1" descr="gulp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57960" y="638810"/>
            <a:ext cx="2496820" cy="5584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 flipV="1">
            <a:off x="2411095" y="2579370"/>
            <a:ext cx="7172325" cy="76200"/>
          </a:xfrm>
          <a:prstGeom prst="rect">
            <a:avLst/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MH_Other_4"/>
          <p:cNvSpPr/>
          <p:nvPr/>
        </p:nvSpPr>
        <p:spPr>
          <a:xfrm>
            <a:off x="3868420" y="1877695"/>
            <a:ext cx="1456055" cy="1454785"/>
          </a:xfrm>
          <a:prstGeom prst="ellipse">
            <a:avLst/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npm?</a:t>
            </a:r>
            <a:endParaRPr kumimoji="0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21" name="MH_Other_5"/>
          <p:cNvSpPr/>
          <p:nvPr/>
        </p:nvSpPr>
        <p:spPr>
          <a:xfrm>
            <a:off x="1017270" y="1877060"/>
            <a:ext cx="1453515" cy="1454785"/>
          </a:xfrm>
          <a:prstGeom prst="ellipse">
            <a:avLst/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Node.js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安装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22" name="MH_Other_6"/>
          <p:cNvSpPr/>
          <p:nvPr/>
        </p:nvSpPr>
        <p:spPr>
          <a:xfrm>
            <a:off x="6723380" y="1877695"/>
            <a:ext cx="1456055" cy="1454785"/>
          </a:xfrm>
          <a:prstGeom prst="ellipse">
            <a:avLst/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npm     升级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23" name="MH_Other_7"/>
          <p:cNvSpPr/>
          <p:nvPr/>
        </p:nvSpPr>
        <p:spPr>
          <a:xfrm>
            <a:off x="9578340" y="1877695"/>
            <a:ext cx="1454785" cy="1454785"/>
          </a:xfrm>
          <a:prstGeom prst="ellipse">
            <a:avLst/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命令行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28" name="MH_Text_1"/>
          <p:cNvSpPr/>
          <p:nvPr/>
        </p:nvSpPr>
        <p:spPr>
          <a:xfrm>
            <a:off x="3576955" y="4011930"/>
            <a:ext cx="2141855" cy="223837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npm 是nodejs的包管理工具，主要功能就是管理、更新、搜索、发布node的包。Gulp 就是通过 NPM 安装的。 </a:t>
            </a:r>
            <a:endParaRPr kumimoji="0" lang="en-US" altLang="zh-CN" b="0" i="0" u="none" strike="noStrike" kern="1200" cap="none" spc="0" normalizeH="0" baseline="0" noProof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2" name="MH_PageTitle"/>
          <p:cNvSpPr>
            <a:spLocks noGrp="1"/>
          </p:cNvSpPr>
          <p:nvPr/>
        </p:nvSpPr>
        <p:spPr>
          <a:xfrm>
            <a:off x="3010535" y="368300"/>
            <a:ext cx="6029325" cy="132588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>
                <a:solidFill>
                  <a:srgbClr val="F15A24"/>
                </a:solidFill>
                <a:latin typeface="微软雅黑" charset="0"/>
                <a:ea typeface="微软雅黑" charset="0"/>
              </a:rPr>
              <a:t>Gulp</a:t>
            </a:r>
            <a:r>
              <a:rPr lang="zh-CN" altLang="en-US" sz="4000" b="1" dirty="0">
                <a:solidFill>
                  <a:srgbClr val="F15A24"/>
                </a:solidFill>
                <a:latin typeface="微软雅黑" charset="0"/>
                <a:ea typeface="微软雅黑" charset="0"/>
              </a:rPr>
              <a:t>预安装</a:t>
            </a:r>
            <a:endParaRPr lang="zh-CN" altLang="en-US" sz="4000" b="1" dirty="0">
              <a:solidFill>
                <a:srgbClr val="F15A24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MH_Text_1"/>
          <p:cNvSpPr/>
          <p:nvPr/>
        </p:nvSpPr>
        <p:spPr>
          <a:xfrm>
            <a:off x="696595" y="4011930"/>
            <a:ext cx="2141855" cy="2238375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L="0" marR="0" lvl="0" indent="0" algn="just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gulp是基于nodejs，理所当然需要安装nodejs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。打开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nodejs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官网，选择对应的版本，双击安装即可。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MH_Text_1"/>
          <p:cNvSpPr/>
          <p:nvPr/>
        </p:nvSpPr>
        <p:spPr>
          <a:xfrm>
            <a:off x="6443345" y="4011930"/>
            <a:ext cx="2141855" cy="2238375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L="0" marR="0" lvl="0" indent="0" algn="just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由于npm的更新速度比nodejs 要快，所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以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输入sudo npm install npm -g 升级npm 。</a:t>
            </a:r>
            <a:endParaRPr kumimoji="0" lang="en-US" altLang="zh-CN" b="0" i="0" u="none" strike="noStrike" kern="1200" cap="none" spc="0" normalizeH="0" baseline="0" noProof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5" name="MH_Text_1"/>
          <p:cNvSpPr/>
          <p:nvPr/>
        </p:nvSpPr>
        <p:spPr>
          <a:xfrm>
            <a:off x="9323705" y="4011930"/>
            <a:ext cx="2141855" cy="2238375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L="0" marR="0" lvl="0" indent="0" algn="just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1200" cap="none" spc="0" normalizeH="0" baseline="0" noProof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node -v</a:t>
            </a:r>
            <a:r>
              <a:rPr kumimoji="0" lang="zh-CN" b="0" i="0" u="none" strike="noStrike" kern="1200" cap="none" spc="0" normalizeH="0" baseline="0" noProof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：</a:t>
            </a:r>
            <a:r>
              <a:rPr kumimoji="0" b="0" i="0" u="none" strike="noStrike" kern="1200" cap="none" spc="0" normalizeH="0" baseline="0" noProof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nodejs版本</a:t>
            </a:r>
            <a:endParaRPr kumimoji="0" b="0" i="0" u="none" strike="noStrike" kern="1200" cap="none" spc="0" normalizeH="0" baseline="0" noProof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marL="0" marR="0" lvl="0" indent="0" algn="just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1200" cap="none" spc="0" normalizeH="0" baseline="0" noProof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npm -v</a:t>
            </a:r>
            <a:r>
              <a:rPr kumimoji="0" lang="zh-CN" b="0" i="0" u="none" strike="noStrike" kern="1200" cap="none" spc="0" normalizeH="0" baseline="0" noProof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：</a:t>
            </a:r>
            <a:r>
              <a:rPr kumimoji="0" b="0" i="0" u="none" strike="noStrike" kern="1200" cap="none" spc="0" normalizeH="0" baseline="0" noProof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npm版本</a:t>
            </a:r>
            <a:endParaRPr kumimoji="0" b="0" i="0" u="none" strike="noStrike" kern="1200" cap="none" spc="0" normalizeH="0" baseline="0" noProof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marL="0" marR="0" lvl="0" indent="0" algn="just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1200" cap="none" spc="0" normalizeH="0" baseline="0" noProof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cd</a:t>
            </a:r>
            <a:r>
              <a:rPr kumimoji="0" lang="zh-CN" b="0" i="0" u="none" strike="noStrike" kern="1200" cap="none" spc="0" normalizeH="0" baseline="0" noProof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：</a:t>
            </a:r>
            <a:r>
              <a:rPr kumimoji="0" b="0" i="0" u="none" strike="noStrike" kern="1200" cap="none" spc="0" normalizeH="0" baseline="0" noProof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定位到目录</a:t>
            </a:r>
            <a:endParaRPr kumimoji="0" b="0" i="0" u="none" strike="noStrike" kern="1200" cap="none" spc="0" normalizeH="0" baseline="0" noProof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marL="0" marR="0" lvl="0" indent="0" algn="just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1200" cap="none" spc="0" normalizeH="0" baseline="0" noProof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dir</a:t>
            </a:r>
            <a:r>
              <a:rPr kumimoji="0" lang="zh-CN" b="0" i="0" u="none" strike="noStrike" kern="1200" cap="none" spc="0" normalizeH="0" baseline="0" noProof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：</a:t>
            </a:r>
            <a:r>
              <a:rPr kumimoji="0" b="0" i="0" u="none" strike="noStrike" kern="1200" cap="none" spc="0" normalizeH="0" baseline="0" noProof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列出文件列表</a:t>
            </a:r>
            <a:endParaRPr kumimoji="0" b="0" i="0" u="none" strike="noStrike" kern="1200" cap="none" spc="0" normalizeH="0" baseline="0" noProof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marL="0" marR="0" lvl="0" indent="0" algn="just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1200" cap="none" spc="0" normalizeH="0" baseline="0" noProof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cls</a:t>
            </a:r>
            <a:r>
              <a:rPr kumimoji="0" lang="zh-CN" b="0" i="0" u="none" strike="noStrike" kern="1200" cap="none" spc="0" normalizeH="0" baseline="0" noProof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：</a:t>
            </a:r>
            <a:r>
              <a:rPr kumimoji="0" b="0" i="0" u="none" strike="noStrike" kern="1200" cap="none" spc="0" normalizeH="0" baseline="0" noProof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清空窗口内容</a:t>
            </a:r>
            <a:endParaRPr kumimoji="0" b="0" i="0" u="none" strike="noStrike" kern="1200" cap="none" spc="0" normalizeH="0" baseline="0" noProof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marL="0" marR="0" lvl="0" indent="0" algn="just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1200" cap="none" spc="0" normalizeH="0" baseline="0" noProof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-g：全局安装。</a:t>
            </a:r>
            <a:endParaRPr kumimoji="0" b="0" i="0" u="none" strike="noStrike" kern="1200" cap="none" spc="0" normalizeH="0" baseline="0" noProof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marL="0" marR="0" lvl="0" indent="0" algn="just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b="0" i="0" u="none" strike="noStrike" kern="1200" cap="none" spc="0" normalizeH="0" baseline="0" noProof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8" name="MH_SubTitle_1"/>
          <p:cNvSpPr/>
          <p:nvPr/>
        </p:nvSpPr>
        <p:spPr>
          <a:xfrm>
            <a:off x="1112520" y="2381250"/>
            <a:ext cx="1984375" cy="918845"/>
          </a:xfrm>
          <a:custGeom>
            <a:avLst/>
            <a:gdLst>
              <a:gd name="connsiteX0" fmla="*/ 0 w 1674206"/>
              <a:gd name="connsiteY0" fmla="*/ 0 h 775493"/>
              <a:gd name="connsiteX1" fmla="*/ 1240155 w 1674206"/>
              <a:gd name="connsiteY1" fmla="*/ 0 h 775493"/>
              <a:gd name="connsiteX2" fmla="*/ 1674206 w 1674206"/>
              <a:gd name="connsiteY2" fmla="*/ 387747 h 775493"/>
              <a:gd name="connsiteX3" fmla="*/ 1240155 w 1674206"/>
              <a:gd name="connsiteY3" fmla="*/ 775493 h 775493"/>
              <a:gd name="connsiteX4" fmla="*/ 0 w 1674206"/>
              <a:gd name="connsiteY4" fmla="*/ 775493 h 775493"/>
              <a:gd name="connsiteX5" fmla="*/ 434051 w 1674206"/>
              <a:gd name="connsiteY5" fmla="*/ 387747 h 77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206" h="775493">
                <a:moveTo>
                  <a:pt x="0" y="0"/>
                </a:moveTo>
                <a:lnTo>
                  <a:pt x="1240155" y="0"/>
                </a:lnTo>
                <a:lnTo>
                  <a:pt x="1674206" y="387747"/>
                </a:lnTo>
                <a:lnTo>
                  <a:pt x="1240155" y="775493"/>
                </a:lnTo>
                <a:lnTo>
                  <a:pt x="0" y="775493"/>
                </a:lnTo>
                <a:lnTo>
                  <a:pt x="434051" y="387747"/>
                </a:lnTo>
                <a:close/>
              </a:path>
            </a:pathLst>
          </a:custGeom>
          <a:solidFill>
            <a:srgbClr val="F15A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540000" tIns="0" rIns="252000" bIns="0" anchor="ctr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全局安装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9" name="MH_Other_1"/>
          <p:cNvSpPr/>
          <p:nvPr/>
        </p:nvSpPr>
        <p:spPr>
          <a:xfrm>
            <a:off x="1379220" y="2130425"/>
            <a:ext cx="450850" cy="45212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CF4646"/>
            </a:solidFill>
            <a:prstDash val="solid"/>
            <a:miter lim="800000"/>
          </a:ln>
          <a:effectLst>
            <a:outerShdw blurRad="63500" dist="50800" dir="5400000" algn="t" rotWithShape="0">
              <a:srgbClr val="260A0A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0" name="MH_Text_1"/>
          <p:cNvSpPr txBox="1"/>
          <p:nvPr/>
        </p:nvSpPr>
        <p:spPr>
          <a:xfrm>
            <a:off x="940435" y="3864610"/>
            <a:ext cx="1758950" cy="247332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marL="0" marR="0" lvl="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npm install -g gulp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2" name="MH_SubTitle_2"/>
          <p:cNvSpPr/>
          <p:nvPr/>
        </p:nvSpPr>
        <p:spPr>
          <a:xfrm>
            <a:off x="3183255" y="2381250"/>
            <a:ext cx="1983105" cy="918845"/>
          </a:xfrm>
          <a:custGeom>
            <a:avLst/>
            <a:gdLst>
              <a:gd name="connsiteX0" fmla="*/ 0 w 1674206"/>
              <a:gd name="connsiteY0" fmla="*/ 0 h 775493"/>
              <a:gd name="connsiteX1" fmla="*/ 1240155 w 1674206"/>
              <a:gd name="connsiteY1" fmla="*/ 0 h 775493"/>
              <a:gd name="connsiteX2" fmla="*/ 1674206 w 1674206"/>
              <a:gd name="connsiteY2" fmla="*/ 387747 h 775493"/>
              <a:gd name="connsiteX3" fmla="*/ 1240155 w 1674206"/>
              <a:gd name="connsiteY3" fmla="*/ 775493 h 775493"/>
              <a:gd name="connsiteX4" fmla="*/ 0 w 1674206"/>
              <a:gd name="connsiteY4" fmla="*/ 775493 h 775493"/>
              <a:gd name="connsiteX5" fmla="*/ 434051 w 1674206"/>
              <a:gd name="connsiteY5" fmla="*/ 387747 h 77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206" h="775493">
                <a:moveTo>
                  <a:pt x="0" y="0"/>
                </a:moveTo>
                <a:lnTo>
                  <a:pt x="1240155" y="0"/>
                </a:lnTo>
                <a:lnTo>
                  <a:pt x="1674206" y="387747"/>
                </a:lnTo>
                <a:lnTo>
                  <a:pt x="1240155" y="775493"/>
                </a:lnTo>
                <a:lnTo>
                  <a:pt x="0" y="775493"/>
                </a:lnTo>
                <a:lnTo>
                  <a:pt x="434051" y="387747"/>
                </a:lnTo>
                <a:close/>
              </a:path>
            </a:pathLst>
          </a:custGeom>
          <a:solidFill>
            <a:srgbClr val="F15A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540000" tIns="0" rIns="252000" bIns="0" anchor="ctr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package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.json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3" name="MH_Other_2"/>
          <p:cNvSpPr/>
          <p:nvPr/>
        </p:nvSpPr>
        <p:spPr>
          <a:xfrm>
            <a:off x="3453765" y="2130425"/>
            <a:ext cx="450850" cy="45212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CF4646"/>
            </a:solidFill>
            <a:prstDash val="solid"/>
            <a:miter lim="800000"/>
          </a:ln>
          <a:effectLst>
            <a:outerShdw blurRad="63500" dist="50800" dir="5400000" algn="t" rotWithShape="0">
              <a:srgbClr val="260A0A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6" name="MH_SubTitle_3"/>
          <p:cNvSpPr/>
          <p:nvPr/>
        </p:nvSpPr>
        <p:spPr>
          <a:xfrm>
            <a:off x="5252720" y="2381250"/>
            <a:ext cx="1982470" cy="918845"/>
          </a:xfrm>
          <a:custGeom>
            <a:avLst/>
            <a:gdLst>
              <a:gd name="connsiteX0" fmla="*/ 0 w 1674206"/>
              <a:gd name="connsiteY0" fmla="*/ 0 h 775493"/>
              <a:gd name="connsiteX1" fmla="*/ 1240155 w 1674206"/>
              <a:gd name="connsiteY1" fmla="*/ 0 h 775493"/>
              <a:gd name="connsiteX2" fmla="*/ 1674206 w 1674206"/>
              <a:gd name="connsiteY2" fmla="*/ 387747 h 775493"/>
              <a:gd name="connsiteX3" fmla="*/ 1240155 w 1674206"/>
              <a:gd name="connsiteY3" fmla="*/ 775493 h 775493"/>
              <a:gd name="connsiteX4" fmla="*/ 0 w 1674206"/>
              <a:gd name="connsiteY4" fmla="*/ 775493 h 775493"/>
              <a:gd name="connsiteX5" fmla="*/ 434051 w 1674206"/>
              <a:gd name="connsiteY5" fmla="*/ 387747 h 77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206" h="775493">
                <a:moveTo>
                  <a:pt x="0" y="0"/>
                </a:moveTo>
                <a:lnTo>
                  <a:pt x="1240155" y="0"/>
                </a:lnTo>
                <a:lnTo>
                  <a:pt x="1674206" y="387747"/>
                </a:lnTo>
                <a:lnTo>
                  <a:pt x="1240155" y="775493"/>
                </a:lnTo>
                <a:lnTo>
                  <a:pt x="0" y="775493"/>
                </a:lnTo>
                <a:lnTo>
                  <a:pt x="434051" y="387747"/>
                </a:lnTo>
                <a:close/>
              </a:path>
            </a:pathLst>
          </a:custGeom>
          <a:solidFill>
            <a:srgbClr val="F15A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540000" tIns="0" rIns="252000" bIns="0" anchor="ctr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本地安装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7" name="MH_Other_3"/>
          <p:cNvSpPr/>
          <p:nvPr/>
        </p:nvSpPr>
        <p:spPr>
          <a:xfrm>
            <a:off x="5499100" y="2130425"/>
            <a:ext cx="450850" cy="45212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CF4646"/>
            </a:solidFill>
            <a:prstDash val="solid"/>
            <a:miter lim="800000"/>
          </a:ln>
          <a:effectLst>
            <a:outerShdw blurRad="63500" dist="50800" dir="5400000" algn="t" rotWithShape="0">
              <a:srgbClr val="260A0A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0" name="MH_SubTitle_4"/>
          <p:cNvSpPr/>
          <p:nvPr/>
        </p:nvSpPr>
        <p:spPr>
          <a:xfrm>
            <a:off x="7321550" y="2381250"/>
            <a:ext cx="1984375" cy="918845"/>
          </a:xfrm>
          <a:custGeom>
            <a:avLst/>
            <a:gdLst>
              <a:gd name="connsiteX0" fmla="*/ 0 w 1674206"/>
              <a:gd name="connsiteY0" fmla="*/ 0 h 775493"/>
              <a:gd name="connsiteX1" fmla="*/ 1240155 w 1674206"/>
              <a:gd name="connsiteY1" fmla="*/ 0 h 775493"/>
              <a:gd name="connsiteX2" fmla="*/ 1674206 w 1674206"/>
              <a:gd name="connsiteY2" fmla="*/ 387747 h 775493"/>
              <a:gd name="connsiteX3" fmla="*/ 1240155 w 1674206"/>
              <a:gd name="connsiteY3" fmla="*/ 775493 h 775493"/>
              <a:gd name="connsiteX4" fmla="*/ 0 w 1674206"/>
              <a:gd name="connsiteY4" fmla="*/ 775493 h 775493"/>
              <a:gd name="connsiteX5" fmla="*/ 434051 w 1674206"/>
              <a:gd name="connsiteY5" fmla="*/ 387747 h 77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206" h="775493">
                <a:moveTo>
                  <a:pt x="0" y="0"/>
                </a:moveTo>
                <a:lnTo>
                  <a:pt x="1240155" y="0"/>
                </a:lnTo>
                <a:lnTo>
                  <a:pt x="1674206" y="387747"/>
                </a:lnTo>
                <a:lnTo>
                  <a:pt x="1240155" y="775493"/>
                </a:lnTo>
                <a:lnTo>
                  <a:pt x="0" y="775493"/>
                </a:lnTo>
                <a:lnTo>
                  <a:pt x="434051" y="387747"/>
                </a:lnTo>
                <a:close/>
              </a:path>
            </a:pathLst>
          </a:custGeom>
          <a:solidFill>
            <a:srgbClr val="F15A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540000" tIns="0" rIns="252000" bIns="0" anchor="ctr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安装插件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1" name="MH_Other_4"/>
          <p:cNvSpPr/>
          <p:nvPr/>
        </p:nvSpPr>
        <p:spPr>
          <a:xfrm>
            <a:off x="7588885" y="2130425"/>
            <a:ext cx="452120" cy="45212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CF4646"/>
            </a:solidFill>
            <a:prstDash val="solid"/>
            <a:miter lim="800000"/>
          </a:ln>
          <a:effectLst>
            <a:outerShdw blurRad="63500" dist="50800" dir="5400000" algn="t" rotWithShape="0">
              <a:srgbClr val="260A0A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MH_SubTitle_4"/>
          <p:cNvSpPr/>
          <p:nvPr/>
        </p:nvSpPr>
        <p:spPr>
          <a:xfrm>
            <a:off x="9392285" y="2391410"/>
            <a:ext cx="1984375" cy="918845"/>
          </a:xfrm>
          <a:custGeom>
            <a:avLst/>
            <a:gdLst>
              <a:gd name="connsiteX0" fmla="*/ 0 w 1674206"/>
              <a:gd name="connsiteY0" fmla="*/ 0 h 775493"/>
              <a:gd name="connsiteX1" fmla="*/ 1240155 w 1674206"/>
              <a:gd name="connsiteY1" fmla="*/ 0 h 775493"/>
              <a:gd name="connsiteX2" fmla="*/ 1674206 w 1674206"/>
              <a:gd name="connsiteY2" fmla="*/ 387747 h 775493"/>
              <a:gd name="connsiteX3" fmla="*/ 1240155 w 1674206"/>
              <a:gd name="connsiteY3" fmla="*/ 775493 h 775493"/>
              <a:gd name="connsiteX4" fmla="*/ 0 w 1674206"/>
              <a:gd name="connsiteY4" fmla="*/ 775493 h 775493"/>
              <a:gd name="connsiteX5" fmla="*/ 434051 w 1674206"/>
              <a:gd name="connsiteY5" fmla="*/ 387747 h 77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206" h="775493">
                <a:moveTo>
                  <a:pt x="0" y="0"/>
                </a:moveTo>
                <a:lnTo>
                  <a:pt x="1240155" y="0"/>
                </a:lnTo>
                <a:lnTo>
                  <a:pt x="1674206" y="387747"/>
                </a:lnTo>
                <a:lnTo>
                  <a:pt x="1240155" y="775493"/>
                </a:lnTo>
                <a:lnTo>
                  <a:pt x="0" y="775493"/>
                </a:lnTo>
                <a:lnTo>
                  <a:pt x="434051" y="387747"/>
                </a:lnTo>
                <a:close/>
              </a:path>
            </a:pathLst>
          </a:custGeom>
          <a:solidFill>
            <a:srgbClr val="F15A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540000" tIns="0" rIns="252000" bIns="0" anchor="ctr">
            <a:normAutofit/>
          </a:bodyPr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gulpfile.js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MH_Other_4"/>
          <p:cNvSpPr/>
          <p:nvPr/>
        </p:nvSpPr>
        <p:spPr>
          <a:xfrm>
            <a:off x="9629140" y="2140585"/>
            <a:ext cx="452120" cy="45212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CF4646"/>
            </a:solidFill>
            <a:prstDash val="solid"/>
            <a:miter lim="800000"/>
          </a:ln>
          <a:effectLst>
            <a:outerShdw blurRad="63500" dist="50800" dir="5400000" algn="t" rotWithShape="0">
              <a:srgbClr val="260A0A">
                <a:alpha val="40000"/>
              </a:srgbClr>
            </a:outerShdw>
          </a:effectLst>
        </p:spPr>
        <p:txBody>
          <a:bodyPr lIns="0" tIns="0" rIns="0" bIns="0"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MH_Text_1"/>
          <p:cNvSpPr txBox="1"/>
          <p:nvPr/>
        </p:nvSpPr>
        <p:spPr>
          <a:xfrm>
            <a:off x="3160395" y="3864610"/>
            <a:ext cx="1758950" cy="247332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p>
            <a:pPr marL="0" marR="0" lvl="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npm init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0" marR="0" lvl="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配置信息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MH_Text_1"/>
          <p:cNvSpPr txBox="1"/>
          <p:nvPr/>
        </p:nvSpPr>
        <p:spPr>
          <a:xfrm>
            <a:off x="5335270" y="3864610"/>
            <a:ext cx="1758950" cy="247332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marL="0" marR="0" lvl="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npm install --save-dev gulp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0" marR="0" lvl="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切换至项目目录下，可选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--save-dev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MH_Text_1"/>
          <p:cNvSpPr txBox="1"/>
          <p:nvPr/>
        </p:nvSpPr>
        <p:spPr>
          <a:xfrm>
            <a:off x="7405370" y="3864610"/>
            <a:ext cx="1758950" cy="247332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marL="0" marR="0" lvl="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npm install gulp-less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0" marR="0" lvl="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各种插件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" name="MH_Text_1"/>
          <p:cNvSpPr txBox="1"/>
          <p:nvPr/>
        </p:nvSpPr>
        <p:spPr>
          <a:xfrm>
            <a:off x="9639935" y="3864610"/>
            <a:ext cx="1758950" cy="247332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marL="0" marR="0" lvl="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gulp.src()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0" marR="0" lvl="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gulp.dest()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0" marR="0" lvl="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gulp.task()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0" marR="0" lvl="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gulp.watch()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0" marR="0" lvl="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+mn-ea"/>
              </a:rPr>
              <a:t>gulp.run()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  <a:sym typeface="+mn-ea"/>
            </a:endParaRPr>
          </a:p>
          <a:p>
            <a:pPr marL="0" marR="0" lvl="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" name="MH_PageTitle"/>
          <p:cNvSpPr>
            <a:spLocks noGrp="1"/>
          </p:cNvSpPr>
          <p:nvPr/>
        </p:nvSpPr>
        <p:spPr>
          <a:xfrm>
            <a:off x="3295015" y="383540"/>
            <a:ext cx="6029325" cy="132588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>
                <a:solidFill>
                  <a:srgbClr val="F15A24"/>
                </a:solidFill>
                <a:latin typeface="微软雅黑" charset="0"/>
                <a:ea typeface="微软雅黑" charset="0"/>
              </a:rPr>
              <a:t>Gulp</a:t>
            </a:r>
            <a:r>
              <a:rPr lang="zh-CN" altLang="en-US" sz="4000" b="1" dirty="0">
                <a:solidFill>
                  <a:srgbClr val="F15A24"/>
                </a:solidFill>
                <a:latin typeface="微软雅黑" charset="0"/>
                <a:ea typeface="微软雅黑" charset="0"/>
              </a:rPr>
              <a:t>安装</a:t>
            </a:r>
            <a:endParaRPr lang="zh-CN" altLang="en-US" sz="4000" b="1" dirty="0">
              <a:solidFill>
                <a:srgbClr val="F15A24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MH_PageTitle"/>
          <p:cNvSpPr>
            <a:spLocks noGrp="1"/>
          </p:cNvSpPr>
          <p:nvPr/>
        </p:nvSpPr>
        <p:spPr>
          <a:xfrm>
            <a:off x="415290" y="383540"/>
            <a:ext cx="6121400" cy="132588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>
                <a:solidFill>
                  <a:srgbClr val="F15A24"/>
                </a:solidFill>
                <a:latin typeface="微软雅黑" charset="0"/>
                <a:ea typeface="微软雅黑" charset="0"/>
              </a:rPr>
              <a:t>Gulp</a:t>
            </a:r>
            <a:r>
              <a:rPr lang="zh-CN" altLang="en-US" sz="4000" b="1" dirty="0">
                <a:solidFill>
                  <a:srgbClr val="F15A24"/>
                </a:solidFill>
                <a:latin typeface="微软雅黑" charset="0"/>
                <a:ea typeface="微软雅黑" charset="0"/>
              </a:rPr>
              <a:t>配置</a:t>
            </a:r>
            <a:r>
              <a:rPr lang="en-US" altLang="zh-CN" sz="4000" b="1" dirty="0">
                <a:solidFill>
                  <a:srgbClr val="F15A24"/>
                </a:solidFill>
                <a:latin typeface="微软雅黑" charset="0"/>
                <a:ea typeface="微软雅黑" charset="0"/>
              </a:rPr>
              <a:t>--</a:t>
            </a:r>
            <a:r>
              <a:rPr lang="zh-CN" altLang="en-US" sz="4000" b="1" dirty="0">
                <a:solidFill>
                  <a:srgbClr val="F15A24"/>
                </a:solidFill>
                <a:latin typeface="微软雅黑" charset="0"/>
                <a:ea typeface="微软雅黑" charset="0"/>
              </a:rPr>
              <a:t>载入外挂</a:t>
            </a:r>
            <a:endParaRPr lang="zh-CN" altLang="en-US" sz="4000" b="1" dirty="0">
              <a:solidFill>
                <a:srgbClr val="F15A24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4090" y="1741805"/>
            <a:ext cx="5091430" cy="4773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n>
                  <a:noFill/>
                </a:ln>
                <a:solidFill>
                  <a:srgbClr val="F15A24"/>
                </a:solidFill>
                <a:latin typeface="微软雅黑" charset="0"/>
                <a:ea typeface="微软雅黑" charset="0"/>
                <a:sym typeface="+mn-ea"/>
              </a:rPr>
              <a:t>var gulp = require('gulp'),  </a:t>
            </a:r>
            <a:endParaRPr lang="zh-CN" altLang="en-US">
              <a:ln>
                <a:noFill/>
              </a:ln>
              <a:solidFill>
                <a:srgbClr val="F15A24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/>
            <a:r>
              <a:rPr lang="zh-CN" altLang="en-US">
                <a:ln>
                  <a:noFill/>
                </a:ln>
                <a:solidFill>
                  <a:srgbClr val="F15A24"/>
                </a:solidFill>
                <a:latin typeface="微软雅黑" charset="0"/>
                <a:ea typeface="微软雅黑" charset="0"/>
                <a:sym typeface="+mn-ea"/>
              </a:rPr>
              <a:t>    sass = require('gulp-ruby-sass'),</a:t>
            </a:r>
            <a:endParaRPr lang="zh-CN" altLang="en-US">
              <a:ln>
                <a:noFill/>
              </a:ln>
              <a:solidFill>
                <a:srgbClr val="F15A24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/>
            <a:r>
              <a:rPr lang="zh-CN" altLang="en-US">
                <a:ln>
                  <a:noFill/>
                </a:ln>
                <a:solidFill>
                  <a:srgbClr val="F15A24"/>
                </a:solidFill>
                <a:latin typeface="微软雅黑" charset="0"/>
                <a:ea typeface="微软雅黑" charset="0"/>
                <a:sym typeface="+mn-ea"/>
              </a:rPr>
              <a:t>    autoprefixer = require('gulp-autoprefixer'),</a:t>
            </a:r>
            <a:endParaRPr lang="zh-CN" altLang="en-US">
              <a:ln>
                <a:noFill/>
              </a:ln>
              <a:solidFill>
                <a:srgbClr val="F15A24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/>
            <a:r>
              <a:rPr lang="zh-CN" altLang="en-US">
                <a:ln>
                  <a:noFill/>
                </a:ln>
                <a:solidFill>
                  <a:srgbClr val="F15A24"/>
                </a:solidFill>
                <a:latin typeface="微软雅黑" charset="0"/>
                <a:ea typeface="微软雅黑" charset="0"/>
                <a:sym typeface="+mn-ea"/>
              </a:rPr>
              <a:t>    minifycss = require('gulp-minify-css'),</a:t>
            </a:r>
            <a:endParaRPr lang="zh-CN" altLang="en-US">
              <a:ln>
                <a:noFill/>
              </a:ln>
              <a:solidFill>
                <a:srgbClr val="F15A24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/>
            <a:r>
              <a:rPr lang="zh-CN" altLang="en-US">
                <a:ln>
                  <a:noFill/>
                </a:ln>
                <a:solidFill>
                  <a:srgbClr val="F15A24"/>
                </a:solidFill>
                <a:latin typeface="微软雅黑" charset="0"/>
                <a:ea typeface="微软雅黑" charset="0"/>
                <a:sym typeface="+mn-ea"/>
              </a:rPr>
              <a:t>    jshint = require('gulp-jshint'),</a:t>
            </a:r>
            <a:endParaRPr lang="zh-CN" altLang="en-US">
              <a:ln>
                <a:noFill/>
              </a:ln>
              <a:solidFill>
                <a:srgbClr val="F15A24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/>
            <a:r>
              <a:rPr lang="zh-CN" altLang="en-US">
                <a:ln>
                  <a:noFill/>
                </a:ln>
                <a:solidFill>
                  <a:srgbClr val="F15A24"/>
                </a:solidFill>
                <a:latin typeface="微软雅黑" charset="0"/>
                <a:ea typeface="微软雅黑" charset="0"/>
                <a:sym typeface="+mn-ea"/>
              </a:rPr>
              <a:t>    uglify = require('gulp-uglify'),</a:t>
            </a:r>
            <a:endParaRPr lang="zh-CN" altLang="en-US">
              <a:ln>
                <a:noFill/>
              </a:ln>
              <a:solidFill>
                <a:srgbClr val="F15A24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/>
            <a:r>
              <a:rPr lang="zh-CN" altLang="en-US">
                <a:ln>
                  <a:noFill/>
                </a:ln>
                <a:solidFill>
                  <a:srgbClr val="F15A24"/>
                </a:solidFill>
                <a:latin typeface="微软雅黑" charset="0"/>
                <a:ea typeface="微软雅黑" charset="0"/>
                <a:sym typeface="+mn-ea"/>
              </a:rPr>
              <a:t>    imagemin = require('gulp-imagemin'),</a:t>
            </a:r>
            <a:endParaRPr lang="zh-CN" altLang="en-US">
              <a:ln>
                <a:noFill/>
              </a:ln>
              <a:solidFill>
                <a:srgbClr val="F15A24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/>
            <a:r>
              <a:rPr lang="zh-CN" altLang="en-US">
                <a:ln>
                  <a:noFill/>
                </a:ln>
                <a:solidFill>
                  <a:srgbClr val="F15A24"/>
                </a:solidFill>
                <a:latin typeface="微软雅黑" charset="0"/>
                <a:ea typeface="微软雅黑" charset="0"/>
                <a:sym typeface="+mn-ea"/>
              </a:rPr>
              <a:t>    rename = require('gulp-rename'),</a:t>
            </a:r>
            <a:endParaRPr lang="zh-CN" altLang="en-US">
              <a:ln>
                <a:noFill/>
              </a:ln>
              <a:solidFill>
                <a:srgbClr val="F15A24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/>
            <a:r>
              <a:rPr lang="zh-CN" altLang="en-US">
                <a:ln>
                  <a:noFill/>
                </a:ln>
                <a:solidFill>
                  <a:srgbClr val="F15A24"/>
                </a:solidFill>
                <a:latin typeface="微软雅黑" charset="0"/>
                <a:ea typeface="微软雅黑" charset="0"/>
                <a:sym typeface="+mn-ea"/>
              </a:rPr>
              <a:t>    clean = require('gulp-clean'),</a:t>
            </a:r>
            <a:endParaRPr lang="zh-CN" altLang="en-US">
              <a:ln>
                <a:noFill/>
              </a:ln>
              <a:solidFill>
                <a:srgbClr val="F15A24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/>
            <a:r>
              <a:rPr lang="zh-CN" altLang="en-US">
                <a:ln>
                  <a:noFill/>
                </a:ln>
                <a:solidFill>
                  <a:srgbClr val="F15A24"/>
                </a:solidFill>
                <a:latin typeface="微软雅黑" charset="0"/>
                <a:ea typeface="微软雅黑" charset="0"/>
                <a:sym typeface="+mn-ea"/>
              </a:rPr>
              <a:t>    concat = require('gulp-concat'),</a:t>
            </a:r>
            <a:endParaRPr lang="zh-CN" altLang="en-US">
              <a:ln>
                <a:noFill/>
              </a:ln>
              <a:solidFill>
                <a:srgbClr val="F15A24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/>
            <a:r>
              <a:rPr lang="zh-CN" altLang="en-US">
                <a:ln>
                  <a:noFill/>
                </a:ln>
                <a:solidFill>
                  <a:srgbClr val="F15A24"/>
                </a:solidFill>
                <a:latin typeface="微软雅黑" charset="0"/>
                <a:ea typeface="微软雅黑" charset="0"/>
                <a:sym typeface="+mn-ea"/>
              </a:rPr>
              <a:t>    notify = require('gulp-notify'),</a:t>
            </a:r>
            <a:endParaRPr lang="zh-CN" altLang="en-US">
              <a:ln>
                <a:noFill/>
              </a:ln>
              <a:solidFill>
                <a:srgbClr val="F15A24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/>
            <a:r>
              <a:rPr lang="zh-CN" altLang="en-US">
                <a:ln>
                  <a:noFill/>
                </a:ln>
                <a:solidFill>
                  <a:srgbClr val="F15A24"/>
                </a:solidFill>
                <a:latin typeface="微软雅黑" charset="0"/>
                <a:ea typeface="微软雅黑" charset="0"/>
                <a:sym typeface="+mn-ea"/>
              </a:rPr>
              <a:t>    cache = require('gulp-cache'),</a:t>
            </a:r>
            <a:endParaRPr lang="zh-CN" altLang="en-US">
              <a:ln>
                <a:noFill/>
              </a:ln>
              <a:solidFill>
                <a:srgbClr val="F15A24"/>
              </a:solidFill>
              <a:latin typeface="微软雅黑" charset="0"/>
              <a:ea typeface="微软雅黑" charset="0"/>
              <a:sym typeface="+mn-ea"/>
            </a:endParaRPr>
          </a:p>
          <a:p>
            <a:pPr algn="ctr"/>
            <a:r>
              <a:rPr lang="en-US" altLang="zh-CN">
                <a:ln>
                  <a:noFill/>
                </a:ln>
                <a:solidFill>
                  <a:srgbClr val="F15A24"/>
                </a:solidFill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>
              <a:ln>
                <a:noFill/>
              </a:ln>
              <a:solidFill>
                <a:srgbClr val="F15A24"/>
              </a:solidFill>
              <a:latin typeface="微软雅黑" charset="0"/>
              <a:ea typeface="微软雅黑" charset="0"/>
              <a:sym typeface="+mn-ea"/>
            </a:endParaRPr>
          </a:p>
          <a:p>
            <a:pPr algn="ctr"/>
            <a:r>
              <a:rPr lang="zh-CN" altLang="zh-CN">
                <a:ln>
                  <a:noFill/>
                </a:ln>
                <a:solidFill>
                  <a:srgbClr val="F15A24"/>
                </a:solidFill>
                <a:latin typeface="微软雅黑" charset="0"/>
                <a:ea typeface="微软雅黑" charset="0"/>
                <a:sym typeface="+mn-ea"/>
              </a:rPr>
              <a:t>（可以在这定义文件路径对象）</a:t>
            </a:r>
            <a:endParaRPr lang="zh-CN" altLang="zh-CN">
              <a:ln>
                <a:noFill/>
              </a:ln>
              <a:solidFill>
                <a:srgbClr val="F15A24"/>
              </a:solidFill>
              <a:latin typeface="微软雅黑" charset="0"/>
              <a:ea typeface="微软雅黑" charset="0"/>
              <a:sym typeface="+mn-ea"/>
            </a:endParaRPr>
          </a:p>
          <a:p>
            <a:pPr algn="ctr"/>
            <a:r>
              <a:rPr lang="en-US" altLang="zh-CN">
                <a:ln>
                  <a:noFill/>
                </a:ln>
                <a:solidFill>
                  <a:srgbClr val="F15A24"/>
                </a:solidFill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>
              <a:ln>
                <a:noFill/>
              </a:ln>
              <a:solidFill>
                <a:srgbClr val="F15A24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/>
            <a:r>
              <a:rPr lang="zh-CN" altLang="en-US">
                <a:ln>
                  <a:noFill/>
                </a:ln>
                <a:solidFill>
                  <a:srgbClr val="F15A24"/>
                </a:solidFill>
                <a:latin typeface="微软雅黑" charset="0"/>
                <a:ea typeface="微软雅黑" charset="0"/>
                <a:sym typeface="+mn-ea"/>
              </a:rPr>
              <a:t>    livereload = require('gulp-livereload');</a:t>
            </a:r>
            <a:endParaRPr lang="zh-CN" altLang="en-US">
              <a:ln>
                <a:noFill/>
              </a:ln>
              <a:solidFill>
                <a:srgbClr val="F15A24"/>
              </a:solidFill>
              <a:latin typeface="微软雅黑" charset="0"/>
              <a:ea typeface="微软雅黑" charset="0"/>
              <a:sym typeface="+mn-ea"/>
            </a:endParaRPr>
          </a:p>
          <a:p>
            <a:endParaRPr lang="zh-CN" altLang="en-US">
              <a:ln>
                <a:noFill/>
              </a:ln>
              <a:solidFill>
                <a:srgbClr val="F15A24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7108190" y="898525"/>
            <a:ext cx="4324985" cy="5411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6" name="MH_Text_1"/>
          <p:cNvSpPr txBox="1">
            <a:spLocks noChangeArrowheads="1"/>
          </p:cNvSpPr>
          <p:nvPr/>
        </p:nvSpPr>
        <p:spPr bwMode="auto">
          <a:xfrm>
            <a:off x="905510" y="1944370"/>
            <a:ext cx="540893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gulp.src()方法正是用来获取流的，但要注意这个流里的内容不是原始的文件流，而是一个虚拟文件对象流(Vinyl files)，这个虚拟文件对象中存储着原始文件的路径、文件名、内容等信息</a:t>
            </a:r>
            <a:r>
              <a:rPr kumimoji="0" 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。</a:t>
            </a:r>
            <a:endParaRPr kumimoji="0" lang="zh-CN" sz="2000" b="0" i="0" u="none" strike="noStrike" kern="1200" cap="none" spc="0" normalizeH="0" baseline="0" noProof="0" smtClean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语法：gulp.src(globs[, options])</a:t>
            </a:r>
            <a:endParaRPr kumimoji="0" lang="zh-CN" sz="2000" b="0" i="0" u="none" strike="noStrike" kern="1200" cap="none" spc="0" normalizeH="0" baseline="0" noProof="0" smtClean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globs：String 或 Array；正则表达式</a:t>
            </a:r>
            <a:endParaRPr kumimoji="0" lang="zh-CN" sz="2000" b="0" i="0" u="none" strike="noStrike" kern="1200" cap="none" spc="0" normalizeH="0" baseline="0" noProof="0" smtClean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sz="2000" noProof="0" smtClean="0">
                <a:ln>
                  <a:noFill/>
                </a:ln>
                <a:solidFill>
                  <a:srgbClr val="F15A24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options</a:t>
            </a:r>
            <a:r>
              <a:rPr kumimoji="0" 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15A24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：可选，通常用不到</a:t>
            </a:r>
            <a:endParaRPr kumimoji="0" lang="zh-CN" sz="2000" b="0" i="0" u="none" strike="noStrike" kern="1200" cap="none" spc="0" normalizeH="0" baseline="0" noProof="0" smtClean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sz="2000" noProof="0" smtClean="0">
                <a:ln>
                  <a:noFill/>
                </a:ln>
                <a:solidFill>
                  <a:srgbClr val="F15A24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（流不兼容，匹配参见</a:t>
            </a:r>
            <a:r>
              <a:rPr lang="zh-CN" sz="2000" noProof="0" smtClean="0">
                <a:ln w="12700" cmpd="sng">
                  <a:noFill/>
                  <a:prstDash val="solid"/>
                </a:ln>
                <a:solidFill>
                  <a:srgbClr val="F15A24"/>
                </a:solidFill>
                <a:uLnTx/>
                <a:uFillTx/>
                <a:latin typeface="微软雅黑" charset="0"/>
                <a:ea typeface="微软雅黑" charset="0"/>
                <a:sym typeface="+mn-ea"/>
                <a:hlinkClick r:id="rId1"/>
              </a:rPr>
              <a:t>Gulp思维</a:t>
            </a:r>
            <a:r>
              <a:rPr lang="en-US" altLang="zh-CN" sz="2000" noProof="0" smtClean="0">
                <a:ln w="12700" cmpd="sng">
                  <a:noFill/>
                  <a:prstDash val="solid"/>
                </a:ln>
                <a:solidFill>
                  <a:srgbClr val="F15A24"/>
                </a:solidFill>
                <a:uLnTx/>
                <a:uFillTx/>
                <a:latin typeface="微软雅黑" charset="0"/>
                <a:ea typeface="微软雅黑" charset="0"/>
                <a:sym typeface="+mn-ea"/>
                <a:hlinkClick r:id="rId1"/>
              </a:rPr>
              <a:t>-</a:t>
            </a:r>
            <a:r>
              <a:rPr lang="zh-CN" sz="2000" noProof="0" smtClean="0">
                <a:ln w="12700" cmpd="sng">
                  <a:noFill/>
                  <a:prstDash val="solid"/>
                </a:ln>
                <a:solidFill>
                  <a:srgbClr val="F15A24"/>
                </a:solidFill>
                <a:uLnTx/>
                <a:uFillTx/>
                <a:latin typeface="微软雅黑" charset="0"/>
                <a:ea typeface="微软雅黑" charset="0"/>
                <a:sym typeface="+mn-ea"/>
                <a:hlinkClick r:id="rId1"/>
              </a:rPr>
              <a:t>Gulp高级技巧</a:t>
            </a:r>
            <a:r>
              <a:rPr lang="zh-CN" sz="2000" noProof="0" smtClean="0">
                <a:ln>
                  <a:noFill/>
                </a:ln>
                <a:solidFill>
                  <a:srgbClr val="F15A24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）</a:t>
            </a:r>
            <a:endParaRPr kumimoji="0" lang="zh-CN" sz="2000" b="0" i="0" u="none" strike="noStrike" kern="1200" cap="none" spc="0" normalizeH="0" baseline="0" noProof="0" smtClean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  <a:sym typeface="+mn-ea"/>
            </a:endParaRPr>
          </a:p>
        </p:txBody>
      </p:sp>
      <p:sp>
        <p:nvSpPr>
          <p:cNvPr id="15" name="MH_Other_4"/>
          <p:cNvSpPr/>
          <p:nvPr/>
        </p:nvSpPr>
        <p:spPr>
          <a:xfrm flipH="1">
            <a:off x="6375400" y="6235700"/>
            <a:ext cx="177800" cy="179070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MH_Other_5"/>
          <p:cNvSpPr/>
          <p:nvPr/>
        </p:nvSpPr>
        <p:spPr>
          <a:xfrm rot="5400000">
            <a:off x="744855" y="2131060"/>
            <a:ext cx="179070" cy="177800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H_PageTitle"/>
          <p:cNvSpPr>
            <a:spLocks noGrp="1"/>
          </p:cNvSpPr>
          <p:nvPr/>
        </p:nvSpPr>
        <p:spPr>
          <a:xfrm>
            <a:off x="415290" y="383540"/>
            <a:ext cx="6121400" cy="132588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>
                <a:solidFill>
                  <a:srgbClr val="F15A24"/>
                </a:solidFill>
                <a:latin typeface="微软雅黑" charset="0"/>
                <a:ea typeface="微软雅黑" charset="0"/>
              </a:rPr>
              <a:t>Gulp</a:t>
            </a:r>
            <a:r>
              <a:rPr lang="zh-CN" altLang="en-US" sz="4000" b="1" dirty="0">
                <a:solidFill>
                  <a:srgbClr val="F15A24"/>
                </a:solidFill>
                <a:latin typeface="微软雅黑" charset="0"/>
                <a:ea typeface="微软雅黑" charset="0"/>
              </a:rPr>
              <a:t>配置</a:t>
            </a:r>
            <a:r>
              <a:rPr lang="en-US" altLang="zh-CN" sz="4000" b="1" dirty="0">
                <a:solidFill>
                  <a:srgbClr val="F15A24"/>
                </a:solidFill>
                <a:latin typeface="微软雅黑" charset="0"/>
                <a:ea typeface="微软雅黑" charset="0"/>
              </a:rPr>
              <a:t>--gulp.src()</a:t>
            </a:r>
            <a:endParaRPr lang="en-US" altLang="zh-CN" sz="4000" b="1" dirty="0">
              <a:solidFill>
                <a:srgbClr val="F15A24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</a:extLst>
          </a:blip>
          <a:srcRect/>
          <a:stretch>
            <a:fillRect/>
          </a:stretch>
        </p:blipFill>
        <p:spPr>
          <a:xfrm>
            <a:off x="6692265" y="2722880"/>
            <a:ext cx="509524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6" name="MH_Text_1"/>
          <p:cNvSpPr txBox="1">
            <a:spLocks noChangeArrowheads="1"/>
          </p:cNvSpPr>
          <p:nvPr/>
        </p:nvSpPr>
        <p:spPr bwMode="auto">
          <a:xfrm>
            <a:off x="687705" y="1436370"/>
            <a:ext cx="5962015" cy="514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1200" cap="none" spc="0" normalizeH="0" baseline="0" noProof="0" smtClean="0">
                <a:solidFill>
                  <a:srgbClr val="F15A24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gulp的使用流程一般是这样子的：首先通过gulp.src()方法获取到我们想要处理的文件流，然后把文件流通过pipe方法导入到gulp的插件中，最后把经过插件处理后的流再通过pipe方法导入到gulp.dest()中，gulp.dest()方法则把流中的内容写入到文件中</a:t>
            </a:r>
            <a:r>
              <a:rPr kumimoji="0" lang="zh-CN" sz="2000" b="0" i="0" u="none" strike="noStrike" kern="1200" cap="none" spc="0" normalizeH="0" baseline="0" noProof="0" smtClean="0">
                <a:solidFill>
                  <a:srgbClr val="F15A24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如果某文件夹不存在，将会自动创建它。</a:t>
            </a:r>
            <a:endParaRPr kumimoji="0" lang="zh-CN" sz="2000" b="0" i="0" u="none" strike="noStrike" kern="1200" cap="none" spc="0" normalizeH="0" baseline="0" noProof="0" smtClean="0">
              <a:solidFill>
                <a:srgbClr val="F15A24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000" b="0" i="0" u="none" strike="noStrike" kern="1200" cap="none" spc="0" normalizeH="0" baseline="0" noProof="0" smtClean="0">
                <a:solidFill>
                  <a:srgbClr val="F15A24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语法：gulp.dest(path[, options])</a:t>
            </a:r>
            <a:endParaRPr kumimoji="0" lang="zh-CN" sz="2000" b="0" i="0" u="none" strike="noStrike" kern="1200" cap="none" spc="0" normalizeH="0" baseline="0" noProof="0" smtClean="0">
              <a:solidFill>
                <a:srgbClr val="F15A24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000" b="0" i="0" u="none" strike="noStrike" kern="1200" cap="none" spc="0" normalizeH="0" baseline="0" noProof="0" smtClean="0">
                <a:solidFill>
                  <a:srgbClr val="F15A24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path：String or Function文件将被写入的路径（输出目录）。也可以传入一个函数，在函数中返回相应路径，这个函数也可以由 vinyl 文件实例 来提供。</a:t>
            </a:r>
            <a:endParaRPr kumimoji="0" lang="zh-CN" sz="2000" b="0" i="0" u="none" strike="noStrike" kern="1200" cap="none" spc="0" normalizeH="0" baseline="0" noProof="0" smtClean="0">
              <a:solidFill>
                <a:srgbClr val="F15A24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</a:endParaRPr>
          </a:p>
        </p:txBody>
      </p:sp>
      <p:sp>
        <p:nvSpPr>
          <p:cNvPr id="15" name="MH_Other_4"/>
          <p:cNvSpPr/>
          <p:nvPr/>
        </p:nvSpPr>
        <p:spPr>
          <a:xfrm flipH="1">
            <a:off x="6544310" y="6189345"/>
            <a:ext cx="177800" cy="179070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MH_Other_5"/>
          <p:cNvSpPr/>
          <p:nvPr/>
        </p:nvSpPr>
        <p:spPr>
          <a:xfrm rot="5400000">
            <a:off x="454660" y="1624965"/>
            <a:ext cx="179070" cy="177800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7165340" y="2331085"/>
            <a:ext cx="4671695" cy="1704975"/>
          </a:xfrm>
          <a:prstGeom prst="rect">
            <a:avLst/>
          </a:prstGeom>
        </p:spPr>
      </p:pic>
      <p:sp>
        <p:nvSpPr>
          <p:cNvPr id="10" name="MH_PageTitle"/>
          <p:cNvSpPr>
            <a:spLocks noGrp="1"/>
          </p:cNvSpPr>
          <p:nvPr/>
        </p:nvSpPr>
        <p:spPr>
          <a:xfrm>
            <a:off x="415290" y="383540"/>
            <a:ext cx="6121400" cy="132588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>
                <a:solidFill>
                  <a:srgbClr val="F15A24"/>
                </a:solidFill>
                <a:latin typeface="微软雅黑" charset="0"/>
                <a:ea typeface="微软雅黑" charset="0"/>
              </a:rPr>
              <a:t>Gulp</a:t>
            </a:r>
            <a:r>
              <a:rPr lang="zh-CN" altLang="en-US" sz="4000" b="1" dirty="0">
                <a:solidFill>
                  <a:srgbClr val="F15A24"/>
                </a:solidFill>
                <a:latin typeface="微软雅黑" charset="0"/>
                <a:ea typeface="微软雅黑" charset="0"/>
              </a:rPr>
              <a:t>配置</a:t>
            </a:r>
            <a:r>
              <a:rPr lang="en-US" altLang="zh-CN" sz="4000" b="1" dirty="0">
                <a:solidFill>
                  <a:srgbClr val="F15A24"/>
                </a:solidFill>
                <a:latin typeface="微软雅黑" charset="0"/>
                <a:ea typeface="微软雅黑" charset="0"/>
              </a:rPr>
              <a:t>--gulp.dest()</a:t>
            </a:r>
            <a:endParaRPr lang="en-US" altLang="zh-CN" sz="4000" b="1" dirty="0">
              <a:solidFill>
                <a:srgbClr val="F15A24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</a:extLst>
          </a:blip>
          <a:srcRect/>
          <a:stretch>
            <a:fillRect/>
          </a:stretch>
        </p:blipFill>
        <p:spPr>
          <a:xfrm>
            <a:off x="8260715" y="4149725"/>
            <a:ext cx="2447925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6" name="MH_Text_1"/>
          <p:cNvSpPr txBox="1">
            <a:spLocks noChangeArrowheads="1"/>
          </p:cNvSpPr>
          <p:nvPr/>
        </p:nvSpPr>
        <p:spPr bwMode="auto">
          <a:xfrm>
            <a:off x="688340" y="1437005"/>
            <a:ext cx="5578475" cy="514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000" noProof="0" smtClean="0">
                <a:solidFill>
                  <a:srgbClr val="F15A24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gulp.task方法用来定义任务</a:t>
            </a:r>
            <a:endParaRPr sz="2000" noProof="0" smtClean="0">
              <a:solidFill>
                <a:srgbClr val="F15A24"/>
              </a:solidFill>
              <a:uLnTx/>
              <a:uFillTx/>
              <a:latin typeface="微软雅黑" charset="0"/>
              <a:ea typeface="微软雅黑" charset="0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000" noProof="0" smtClean="0">
                <a:solidFill>
                  <a:srgbClr val="F15A24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语法为：gulp.task(name[, deps], fn)</a:t>
            </a:r>
            <a:endParaRPr sz="2000" noProof="0" smtClean="0">
              <a:solidFill>
                <a:srgbClr val="F15A24"/>
              </a:solidFill>
              <a:uLnTx/>
              <a:uFillTx/>
              <a:latin typeface="微软雅黑" charset="0"/>
              <a:ea typeface="微软雅黑" charset="0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000" noProof="0" smtClean="0">
                <a:solidFill>
                  <a:srgbClr val="F15A24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name</a:t>
            </a:r>
            <a:r>
              <a:rPr lang="zh-CN" sz="2000" noProof="0" smtClean="0">
                <a:solidFill>
                  <a:srgbClr val="F15A24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：</a:t>
            </a:r>
            <a:r>
              <a:rPr sz="2000" noProof="0" smtClean="0">
                <a:solidFill>
                  <a:srgbClr val="F15A24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为任务名</a:t>
            </a:r>
            <a:endParaRPr kumimoji="0" sz="2000" b="0" i="0" u="none" strike="noStrike" kern="1200" cap="none" spc="0" normalizeH="0" baseline="0" noProof="0" smtClean="0">
              <a:solidFill>
                <a:srgbClr val="F15A24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000" noProof="0" smtClean="0">
                <a:solidFill>
                  <a:srgbClr val="F15A24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deps</a:t>
            </a:r>
            <a:r>
              <a:rPr lang="zh-CN" sz="2000" noProof="0" smtClean="0">
                <a:solidFill>
                  <a:srgbClr val="F15A24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：</a:t>
            </a:r>
            <a:r>
              <a:rPr sz="2000" noProof="0" smtClean="0">
                <a:solidFill>
                  <a:srgbClr val="F15A24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是当前定义的任务需要依赖的其他任务，为一个数组。当前定义的任务会在所有依赖的任务执行完毕后才开始执行。如果没有依赖，则可省略这个参数</a:t>
            </a:r>
            <a:endParaRPr kumimoji="0" sz="2000" b="0" i="0" u="none" strike="noStrike" kern="1200" cap="none" spc="0" normalizeH="0" baseline="0" noProof="0" smtClean="0">
              <a:solidFill>
                <a:srgbClr val="F15A24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000" noProof="0" smtClean="0">
                <a:solidFill>
                  <a:srgbClr val="F15A24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fn</a:t>
            </a:r>
            <a:r>
              <a:rPr lang="zh-CN" sz="2000" noProof="0" smtClean="0">
                <a:solidFill>
                  <a:srgbClr val="F15A24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：</a:t>
            </a:r>
            <a:r>
              <a:rPr sz="2000" noProof="0" smtClean="0">
                <a:solidFill>
                  <a:srgbClr val="F15A24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为任务函数，我们把任务要执行的代码都写在里面。该参数也是可选的。</a:t>
            </a:r>
            <a:endParaRPr kumimoji="0" lang="zh-CN" sz="2000" b="0" i="0" u="none" strike="noStrike" kern="1200" cap="none" spc="0" normalizeH="0" baseline="0" noProof="0" smtClean="0">
              <a:solidFill>
                <a:srgbClr val="F15A24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  <a:sym typeface="+mn-ea"/>
            </a:endParaRPr>
          </a:p>
        </p:txBody>
      </p:sp>
      <p:sp>
        <p:nvSpPr>
          <p:cNvPr id="15" name="MH_Other_4"/>
          <p:cNvSpPr/>
          <p:nvPr/>
        </p:nvSpPr>
        <p:spPr>
          <a:xfrm flipH="1">
            <a:off x="6237605" y="6204585"/>
            <a:ext cx="177800" cy="179070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MH_Other_5"/>
          <p:cNvSpPr/>
          <p:nvPr/>
        </p:nvSpPr>
        <p:spPr>
          <a:xfrm rot="5400000">
            <a:off x="469900" y="1624965"/>
            <a:ext cx="179070" cy="177800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15A2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H_PageTitle"/>
          <p:cNvSpPr>
            <a:spLocks noGrp="1"/>
          </p:cNvSpPr>
          <p:nvPr/>
        </p:nvSpPr>
        <p:spPr>
          <a:xfrm>
            <a:off x="415290" y="383540"/>
            <a:ext cx="6121400" cy="132588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>
                <a:solidFill>
                  <a:srgbClr val="F15A24"/>
                </a:solidFill>
                <a:latin typeface="微软雅黑" charset="0"/>
                <a:ea typeface="微软雅黑" charset="0"/>
              </a:rPr>
              <a:t>Gulp</a:t>
            </a:r>
            <a:r>
              <a:rPr lang="zh-CN" altLang="en-US" sz="4000" b="1" dirty="0">
                <a:solidFill>
                  <a:srgbClr val="F15A24"/>
                </a:solidFill>
                <a:latin typeface="微软雅黑" charset="0"/>
                <a:ea typeface="微软雅黑" charset="0"/>
              </a:rPr>
              <a:t>配置</a:t>
            </a:r>
            <a:r>
              <a:rPr lang="en-US" altLang="zh-CN" sz="4000" b="1" dirty="0">
                <a:solidFill>
                  <a:srgbClr val="F15A24"/>
                </a:solidFill>
                <a:latin typeface="微软雅黑" charset="0"/>
                <a:ea typeface="微软雅黑" charset="0"/>
              </a:rPr>
              <a:t>--gulp.tast()</a:t>
            </a:r>
            <a:endParaRPr lang="en-US" altLang="zh-CN" sz="4000" b="1" dirty="0">
              <a:solidFill>
                <a:srgbClr val="F15A24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6547485" y="1786890"/>
            <a:ext cx="5200015" cy="2799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</a:extLst>
          </a:blip>
          <a:srcRect/>
          <a:stretch>
            <a:fillRect/>
          </a:stretch>
        </p:blipFill>
        <p:spPr>
          <a:xfrm>
            <a:off x="6525895" y="5185410"/>
            <a:ext cx="5304790" cy="904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627">
      <a:dk1>
        <a:srgbClr val="FFFFFF"/>
      </a:dk1>
      <a:lt1>
        <a:srgbClr val="55595B"/>
      </a:lt1>
      <a:dk2>
        <a:srgbClr val="FFFFFF"/>
      </a:dk2>
      <a:lt2>
        <a:srgbClr val="55595B"/>
      </a:lt2>
      <a:accent1>
        <a:srgbClr val="1B8E9D"/>
      </a:accent1>
      <a:accent2>
        <a:srgbClr val="248882"/>
      </a:accent2>
      <a:accent3>
        <a:srgbClr val="1B9F68"/>
      </a:accent3>
      <a:accent4>
        <a:srgbClr val="B1B34D"/>
      </a:accent4>
      <a:accent5>
        <a:srgbClr val="F4C325"/>
      </a:accent5>
      <a:accent6>
        <a:srgbClr val="DE6D24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noFill/>
          <a:bevel/>
        </a:ln>
      </a:spPr>
      <a:bodyPr lIns="252095" rtlCol="0" anchor="ctr"/>
      <a:lstStyle>
        <a:defPPr algn="l">
          <a:defRPr lang="zh-CN" altLang="en-US" sz="2000">
            <a:solidFill>
              <a:srgbClr val="F15A24"/>
            </a:solidFill>
            <a:latin typeface="微软雅黑" charset="0"/>
            <a:ea typeface="微软雅黑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2621</Words>
  <Application>Kingsoft Office WPP</Application>
  <PresentationFormat>宽屏</PresentationFormat>
  <Paragraphs>206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A000120140530A99PPBG</vt:lpstr>
      <vt:lpstr>Office 主题</vt:lpstr>
      <vt:lpstr>gulp——自动化任务</vt:lpstr>
      <vt:lpstr>PowerPoint 演示文稿</vt:lpstr>
      <vt:lpstr>Gulp简介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  祝大家身体健康，工作愉快！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</cp:revision>
  <dcterms:created xsi:type="dcterms:W3CDTF">2015-12-19T10:54:00Z</dcterms:created>
  <dcterms:modified xsi:type="dcterms:W3CDTF">2015-12-20T16:35:04Z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