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50" r:id="rId5"/>
    <p:sldMasterId id="2147483662" r:id="rId6"/>
    <p:sldMasterId id="2147483674" r:id="rId7"/>
    <p:sldMasterId id="2147483687" r:id="rId8"/>
  </p:sldMasterIdLst>
  <p:notesMasterIdLst>
    <p:notesMasterId r:id="rId29"/>
  </p:notesMasterIdLst>
  <p:handoutMasterIdLst>
    <p:handoutMasterId r:id="rId30"/>
  </p:handoutMasterIdLst>
  <p:sldIdLst>
    <p:sldId id="964" r:id="rId9"/>
    <p:sldId id="1051" r:id="rId10"/>
    <p:sldId id="1052" r:id="rId11"/>
    <p:sldId id="1016" r:id="rId12"/>
    <p:sldId id="1036" r:id="rId13"/>
    <p:sldId id="1053" r:id="rId14"/>
    <p:sldId id="995" r:id="rId15"/>
    <p:sldId id="1039" r:id="rId16"/>
    <p:sldId id="1041" r:id="rId17"/>
    <p:sldId id="1056" r:id="rId18"/>
    <p:sldId id="1054" r:id="rId19"/>
    <p:sldId id="1046" r:id="rId20"/>
    <p:sldId id="1047" r:id="rId21"/>
    <p:sldId id="1048" r:id="rId22"/>
    <p:sldId id="1049" r:id="rId23"/>
    <p:sldId id="1055" r:id="rId24"/>
    <p:sldId id="996" r:id="rId25"/>
    <p:sldId id="1043" r:id="rId26"/>
    <p:sldId id="1045" r:id="rId27"/>
    <p:sldId id="898" r:id="rId28"/>
  </p:sldIdLst>
  <p:sldSz cx="9144000" cy="5143500" type="screen16x9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1B3245-C396-4324-B033-DBBA010D3D65}">
          <p14:sldIdLst>
            <p14:sldId id="964"/>
            <p14:sldId id="1051"/>
            <p14:sldId id="1052"/>
            <p14:sldId id="1016"/>
            <p14:sldId id="1036"/>
            <p14:sldId id="1053"/>
            <p14:sldId id="995"/>
            <p14:sldId id="1039"/>
            <p14:sldId id="1041"/>
            <p14:sldId id="1056"/>
            <p14:sldId id="1054"/>
            <p14:sldId id="1046"/>
            <p14:sldId id="1047"/>
            <p14:sldId id="1048"/>
            <p14:sldId id="1049"/>
            <p14:sldId id="1055"/>
            <p14:sldId id="996"/>
            <p14:sldId id="1043"/>
            <p14:sldId id="1045"/>
            <p14:sldId id="8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37">
          <p15:clr>
            <a:srgbClr val="A4A3A4"/>
          </p15:clr>
        </p15:guide>
        <p15:guide id="2" pos="2882">
          <p15:clr>
            <a:srgbClr val="A4A3A4"/>
          </p15:clr>
        </p15:guide>
        <p15:guide id="3" pos="2309">
          <p15:clr>
            <a:srgbClr val="A4A3A4"/>
          </p15:clr>
        </p15:guide>
        <p15:guide id="4" pos="3444">
          <p15:clr>
            <a:srgbClr val="A4A3A4"/>
          </p15:clr>
        </p15:guide>
        <p15:guide id="5" pos="5547">
          <p15:clr>
            <a:srgbClr val="A4A3A4"/>
          </p15:clr>
        </p15:guide>
        <p15:guide id="6" pos="2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80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9EB2"/>
    <a:srgbClr val="52616A"/>
    <a:srgbClr val="C9D6DE"/>
    <a:srgbClr val="F0F5F9"/>
    <a:srgbClr val="03B8E0"/>
    <a:srgbClr val="FFE55F"/>
    <a:srgbClr val="03B8DF"/>
    <a:srgbClr val="EA545D"/>
    <a:srgbClr val="000000"/>
    <a:srgbClr val="20A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0" autoAdjust="0"/>
    <p:restoredTop sz="96118" autoAdjust="0"/>
  </p:normalViewPr>
  <p:slideViewPr>
    <p:cSldViewPr>
      <p:cViewPr varScale="1">
        <p:scale>
          <a:sx n="115" d="100"/>
          <a:sy n="115" d="100"/>
        </p:scale>
        <p:origin x="102" y="210"/>
      </p:cViewPr>
      <p:guideLst>
        <p:guide orient="horz" pos="2037"/>
        <p:guide pos="2882"/>
        <p:guide pos="2309"/>
        <p:guide pos="3444"/>
        <p:guide pos="5547"/>
        <p:guide pos="222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412" y="78"/>
      </p:cViewPr>
      <p:guideLst>
        <p:guide orient="horz" pos="3580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D1844-888A-4AE6-828D-5C6AE904031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2549C6-DE8D-4E4A-961E-C75F994C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76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5E3B73-6D7C-40EF-AE3E-2A6A1CBB7D96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4AA51CA-5F86-4FFA-AF76-EFA20A259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7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5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6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8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89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0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5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6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绝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绝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46" y="339490"/>
            <a:ext cx="1031329" cy="48533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绝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45" y="1498442"/>
            <a:ext cx="2158944" cy="1015973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机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机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机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机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机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绝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机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机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6"/>
            <a:ext cx="1097820" cy="5166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机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608" y="1543745"/>
            <a:ext cx="2184512" cy="10280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秘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秘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秘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秘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秘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绝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秘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秘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6"/>
            <a:ext cx="1097820" cy="5166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91630"/>
            <a:ext cx="2223248" cy="104623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77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19183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参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参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内参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29443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参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绝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参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91107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参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内参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内参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29443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内参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参-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4135137" y="4924271"/>
            <a:ext cx="881973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90" y="267494"/>
            <a:ext cx="1097820" cy="5166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参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4135137" y="4924271"/>
            <a:ext cx="881973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1" y="1567963"/>
            <a:ext cx="2095376" cy="98605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绝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绝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绝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绝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绝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3.jp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2645" y="418404"/>
            <a:ext cx="669179" cy="288032"/>
          </a:xfrm>
          <a:prstGeom prst="rect">
            <a:avLst/>
          </a:prstGeom>
        </p:spPr>
      </p:pic>
      <p:sp>
        <p:nvSpPr>
          <p:cNvPr id="15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 userDrawn="1"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8824199" y="488190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46" y="339490"/>
            <a:ext cx="1031329" cy="4853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08" y="424075"/>
            <a:ext cx="669179" cy="288032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3"/>
          <p:cNvGrpSpPr/>
          <p:nvPr userDrawn="1"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4" name="矩形 23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5" name="图片 24" descr="1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8" name="文本框 27"/>
          <p:cNvSpPr txBox="1"/>
          <p:nvPr userDrawn="1"/>
        </p:nvSpPr>
        <p:spPr>
          <a:xfrm>
            <a:off x="8805576" y="487544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95486"/>
            <a:ext cx="977300" cy="459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08" y="424075"/>
            <a:ext cx="669179" cy="28803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 userDrawn="1"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8805576" y="487544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17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6"/>
            <a:ext cx="1097820" cy="5166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9" r:id="rId12"/>
    <p:sldLayoutId id="2147483700" r:id="rId13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08" y="418404"/>
            <a:ext cx="669179" cy="28803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4135137" y="4924271"/>
            <a:ext cx="881973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 userDrawn="1"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8805576" y="487544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6"/>
            <a:ext cx="1097820" cy="5166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CG21gic15681475.jpg"/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35007" cy="5143500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948805" y="2715766"/>
            <a:ext cx="6186201" cy="1008136"/>
          </a:xfrm>
          <a:prstGeom prst="rect">
            <a:avLst/>
          </a:prstGeom>
          <a:solidFill>
            <a:srgbClr val="C00000">
              <a:alpha val="7200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59832" y="2643758"/>
            <a:ext cx="326243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边缘计算技术方案分析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2019.11 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李晶晶、张杨</a:t>
            </a:r>
            <a:endParaRPr kumimoji="1" lang="en-US" altLang="zh-CN" sz="14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870097" y="2715523"/>
            <a:ext cx="45719" cy="1008000"/>
          </a:xfrm>
          <a:prstGeom prst="rect">
            <a:avLst/>
          </a:prstGeom>
          <a:solidFill>
            <a:srgbClr val="C00000">
              <a:alpha val="7300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10563"/>
            <a:ext cx="1625372" cy="76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9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en-US" altLang="zh-CN" dirty="0" err="1" smtClean="0"/>
              <a:t>Kubeedge</a:t>
            </a:r>
            <a:r>
              <a:rPr lang="zh-CN" altLang="en-US" dirty="0" smtClean="0"/>
              <a:t>及</a:t>
            </a:r>
            <a:r>
              <a:rPr lang="en-US" altLang="zh-CN" dirty="0" smtClean="0"/>
              <a:t>K3s</a:t>
            </a:r>
            <a:r>
              <a:rPr lang="zh-CN" altLang="en-US" dirty="0" smtClean="0"/>
              <a:t>应用兼容性分析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7624" y="1059582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K3s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CNCF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兼容性认证，完全兼容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当前不能通过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CNCF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兼容性认证，目前主要问题在：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实现不完全，目前的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EdgeMesh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功能还很弱小，当前只能使用指定的网络插件和配置，且只能实现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L7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应用发现和通信。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Volume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功能删减较多，需要外置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的重新实现，目前还有监控、日志等问题没能完全解决。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3623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/>
          <p:nvPr/>
        </p:nvSpPr>
        <p:spPr>
          <a:xfrm>
            <a:off x="4644008" y="1739217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Rectangle 2"/>
          <p:cNvSpPr/>
          <p:nvPr/>
        </p:nvSpPr>
        <p:spPr>
          <a:xfrm>
            <a:off x="4644008" y="1971419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88178" y="1687909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01</a:t>
            </a:r>
            <a:endParaRPr kumimoji="1" lang="zh-CN" altLang="en-US" sz="1400" dirty="0">
              <a:solidFill>
                <a:schemeClr val="bg2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0" name="Rectangle 2"/>
          <p:cNvSpPr/>
          <p:nvPr/>
        </p:nvSpPr>
        <p:spPr>
          <a:xfrm>
            <a:off x="4644008" y="2187443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4644008" y="2619491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Rectangle 2"/>
          <p:cNvSpPr/>
          <p:nvPr/>
        </p:nvSpPr>
        <p:spPr>
          <a:xfrm>
            <a:off x="4644008" y="3067717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88178" y="2191965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02</a:t>
            </a:r>
            <a:endParaRPr kumimoji="1" lang="zh-CN" altLang="en-US" sz="1400" dirty="0">
              <a:solidFill>
                <a:schemeClr val="bg2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88178" y="2624013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03</a:t>
            </a:r>
            <a:endParaRPr kumimoji="1" lang="zh-CN" altLang="en-US" sz="14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88178" y="3056061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04</a:t>
            </a:r>
            <a:endParaRPr kumimoji="1" lang="zh-CN" altLang="en-US" sz="1400" dirty="0">
              <a:solidFill>
                <a:schemeClr val="bg2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336" y="2443991"/>
            <a:ext cx="116889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8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1</a:t>
            </a:r>
            <a:endParaRPr kumimoji="1" lang="zh-CN" altLang="en-US" sz="138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979781" y="1763484"/>
            <a:ext cx="1907573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边缘部署</a:t>
            </a:r>
            <a:r>
              <a:rPr lang="en-US" altLang="zh-CN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4979781" y="2211710"/>
            <a:ext cx="1231106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边缘开源框架对比</a:t>
            </a: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4644008" y="2419645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4979781" y="2643758"/>
            <a:ext cx="1692771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边缘计算技术方案及演进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4644008" y="2851693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62"/>
          <p:cNvSpPr>
            <a:spLocks noChangeArrowheads="1"/>
          </p:cNvSpPr>
          <p:nvPr/>
        </p:nvSpPr>
        <p:spPr bwMode="auto">
          <a:xfrm>
            <a:off x="4979782" y="3091984"/>
            <a:ext cx="1053173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sp>
        <p:nvSpPr>
          <p:cNvPr id="31" name="Rectangle 2"/>
          <p:cNvSpPr/>
          <p:nvPr/>
        </p:nvSpPr>
        <p:spPr>
          <a:xfrm>
            <a:off x="4644008" y="3299919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1347614"/>
            <a:ext cx="3459846" cy="21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9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zh-CN" altLang="en-US" dirty="0" smtClean="0"/>
              <a:t>方案一 </a:t>
            </a:r>
            <a:r>
              <a:rPr lang="en-US" altLang="zh-CN" dirty="0" err="1" smtClean="0"/>
              <a:t>CloudOS</a:t>
            </a:r>
            <a:r>
              <a:rPr lang="en-US" altLang="zh-CN" dirty="0" smtClean="0"/>
              <a:t>+</a:t>
            </a:r>
            <a:r>
              <a:rPr lang="zh-CN" altLang="en-US" dirty="0" smtClean="0"/>
              <a:t>容器云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71130" y="2297583"/>
            <a:ext cx="3816424" cy="1794563"/>
          </a:xfrm>
          <a:prstGeom prst="rect">
            <a:avLst/>
          </a:prstGeom>
          <a:solidFill>
            <a:srgbClr val="C9D6DE"/>
          </a:solidFill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28173" y="2460957"/>
            <a:ext cx="1134649" cy="1559181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Master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39282" y="2460957"/>
            <a:ext cx="1134649" cy="1559181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750391" y="2460957"/>
            <a:ext cx="1134649" cy="1559181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77651" y="3222634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Server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77651" y="3622481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8760" y="3622481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899869" y="3622480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84927" y="3043059"/>
            <a:ext cx="3443357" cy="90507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58664" y="2266538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/CAS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8819" y="1238115"/>
            <a:ext cx="3816424" cy="926791"/>
          </a:xfrm>
          <a:prstGeom prst="rect">
            <a:avLst/>
          </a:prstGeom>
          <a:solidFill>
            <a:srgbClr val="C9D6DE"/>
          </a:solidFill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78586" y="1246965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5.0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最小系统</a:t>
            </a:r>
          </a:p>
        </p:txBody>
      </p:sp>
      <p:sp>
        <p:nvSpPr>
          <p:cNvPr id="87" name="矩形 86"/>
          <p:cNvSpPr/>
          <p:nvPr/>
        </p:nvSpPr>
        <p:spPr>
          <a:xfrm>
            <a:off x="373961" y="1505859"/>
            <a:ext cx="3511079" cy="595545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CloudOS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207242" y="1735333"/>
            <a:ext cx="1483070" cy="319509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多集群管理服务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/>
          <p:cNvCxnSpPr>
            <a:stCxn id="76" idx="0"/>
            <a:endCxn id="74" idx="2"/>
          </p:cNvCxnSpPr>
          <p:nvPr/>
        </p:nvCxnSpPr>
        <p:spPr>
          <a:xfrm flipV="1">
            <a:off x="875921" y="3488991"/>
            <a:ext cx="0" cy="13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77" idx="0"/>
            <a:endCxn id="74" idx="2"/>
          </p:cNvCxnSpPr>
          <p:nvPr/>
        </p:nvCxnSpPr>
        <p:spPr>
          <a:xfrm rot="16200000" flipV="1">
            <a:off x="1414731" y="2950181"/>
            <a:ext cx="133490" cy="1211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78" idx="0"/>
            <a:endCxn id="74" idx="2"/>
          </p:cNvCxnSpPr>
          <p:nvPr/>
        </p:nvCxnSpPr>
        <p:spPr>
          <a:xfrm rot="16200000" flipV="1">
            <a:off x="2020286" y="2344627"/>
            <a:ext cx="133489" cy="2422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2963019" y="21347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65611" y="1735333"/>
            <a:ext cx="1428234" cy="319509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应用管理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473787" y="2977777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容器云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K3s/K8s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cxnSp>
        <p:nvCxnSpPr>
          <p:cNvPr id="110" name="肘形连接符 109"/>
          <p:cNvCxnSpPr>
            <a:stCxn id="89" idx="2"/>
            <a:endCxn id="108" idx="0"/>
          </p:cNvCxnSpPr>
          <p:nvPr/>
        </p:nvCxnSpPr>
        <p:spPr>
          <a:xfrm rot="5400000">
            <a:off x="2078110" y="2107109"/>
            <a:ext cx="922935" cy="818400"/>
          </a:xfrm>
          <a:prstGeom prst="bentConnector3">
            <a:avLst>
              <a:gd name="adj1" fmla="val 50000"/>
            </a:avLst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068367" y="2297583"/>
            <a:ext cx="3816424" cy="1794563"/>
          </a:xfrm>
          <a:prstGeom prst="rect">
            <a:avLst/>
          </a:prstGeom>
          <a:solidFill>
            <a:srgbClr val="C9D6DE"/>
          </a:solidFill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225410" y="2460957"/>
            <a:ext cx="1134649" cy="1559181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Master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436519" y="2460957"/>
            <a:ext cx="1134649" cy="1559181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647628" y="2460957"/>
            <a:ext cx="1134649" cy="1559181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374888" y="3222634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Server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374888" y="3622481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585997" y="3622481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7797106" y="3622480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282164" y="3043059"/>
            <a:ext cx="3443357" cy="90507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157363" y="2258498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/CAS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282164" y="2673662"/>
            <a:ext cx="3443357" cy="266357"/>
          </a:xfrm>
          <a:prstGeom prst="rect">
            <a:avLst/>
          </a:prstGeom>
          <a:solidFill>
            <a:srgbClr val="7F9EB2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076056" y="1246965"/>
            <a:ext cx="3816424" cy="917941"/>
          </a:xfrm>
          <a:prstGeom prst="rect">
            <a:avLst/>
          </a:prstGeom>
          <a:solidFill>
            <a:srgbClr val="C9D6DE"/>
          </a:solidFill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5092236" y="1252856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5.0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最小系统</a:t>
            </a:r>
          </a:p>
        </p:txBody>
      </p:sp>
      <p:sp>
        <p:nvSpPr>
          <p:cNvPr id="124" name="矩形 123"/>
          <p:cNvSpPr/>
          <p:nvPr/>
        </p:nvSpPr>
        <p:spPr>
          <a:xfrm>
            <a:off x="5319437" y="1505859"/>
            <a:ext cx="678567" cy="602889"/>
          </a:xfrm>
          <a:prstGeom prst="rect">
            <a:avLst/>
          </a:prstGeom>
          <a:solidFill>
            <a:srgbClr val="7F9EB2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kumimoji="0" lang="en-US" altLang="zh-CN" sz="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Edge</a:t>
            </a:r>
            <a:r>
              <a:rPr kumimoji="0" lang="zh-CN" altLang="en-US" sz="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管理组件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118476" y="1505859"/>
            <a:ext cx="2663801" cy="595545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CloudOS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565071" y="1735333"/>
            <a:ext cx="1159971" cy="319509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多集群管理服务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7" name="肘形连接符 126"/>
          <p:cNvCxnSpPr>
            <a:stCxn id="126" idx="2"/>
          </p:cNvCxnSpPr>
          <p:nvPr/>
        </p:nvCxnSpPr>
        <p:spPr>
          <a:xfrm rot="5400000">
            <a:off x="6498920" y="1723515"/>
            <a:ext cx="1314811" cy="1977465"/>
          </a:xfrm>
          <a:prstGeom prst="bentConnector2">
            <a:avLst/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124" idx="1"/>
            <a:endCxn id="121" idx="1"/>
          </p:cNvCxnSpPr>
          <p:nvPr/>
        </p:nvCxnSpPr>
        <p:spPr>
          <a:xfrm rot="10800000" flipV="1">
            <a:off x="5282165" y="1807303"/>
            <a:ext cx="37273" cy="999537"/>
          </a:xfrm>
          <a:prstGeom prst="bentConnector3">
            <a:avLst>
              <a:gd name="adj1" fmla="val 1114756"/>
            </a:avLst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124" idx="1"/>
            <a:endCxn id="115" idx="1"/>
          </p:cNvCxnSpPr>
          <p:nvPr/>
        </p:nvCxnSpPr>
        <p:spPr>
          <a:xfrm rot="10800000" flipH="1" flipV="1">
            <a:off x="5319436" y="1807303"/>
            <a:ext cx="55451" cy="1548509"/>
          </a:xfrm>
          <a:prstGeom prst="bentConnector3">
            <a:avLst>
              <a:gd name="adj1" fmla="val -757052"/>
            </a:avLst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16" idx="0"/>
            <a:endCxn id="115" idx="2"/>
          </p:cNvCxnSpPr>
          <p:nvPr/>
        </p:nvCxnSpPr>
        <p:spPr>
          <a:xfrm flipV="1">
            <a:off x="5773158" y="3488991"/>
            <a:ext cx="0" cy="13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117" idx="0"/>
            <a:endCxn id="115" idx="2"/>
          </p:cNvCxnSpPr>
          <p:nvPr/>
        </p:nvCxnSpPr>
        <p:spPr>
          <a:xfrm rot="16200000" flipV="1">
            <a:off x="6311968" y="2950181"/>
            <a:ext cx="133490" cy="1211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>
            <a:stCxn id="118" idx="0"/>
            <a:endCxn id="115" idx="2"/>
          </p:cNvCxnSpPr>
          <p:nvPr/>
        </p:nvCxnSpPr>
        <p:spPr>
          <a:xfrm rot="16200000" flipV="1">
            <a:off x="6917523" y="2344627"/>
            <a:ext cx="133489" cy="2422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8245709" y="21196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4615393" y="2409413"/>
            <a:ext cx="393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</a:p>
        </p:txBody>
      </p:sp>
      <p:sp>
        <p:nvSpPr>
          <p:cNvPr id="135" name="矩形 134"/>
          <p:cNvSpPr/>
          <p:nvPr/>
        </p:nvSpPr>
        <p:spPr>
          <a:xfrm>
            <a:off x="6547613" y="1735333"/>
            <a:ext cx="900265" cy="319509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应用管理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直接箭头连接符 135"/>
          <p:cNvCxnSpPr>
            <a:stCxn id="135" idx="2"/>
            <a:endCxn id="121" idx="0"/>
          </p:cNvCxnSpPr>
          <p:nvPr/>
        </p:nvCxnSpPr>
        <p:spPr>
          <a:xfrm>
            <a:off x="6997746" y="2054842"/>
            <a:ext cx="6097" cy="618820"/>
          </a:xfrm>
          <a:prstGeom prst="straightConnector1">
            <a:avLst/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6976381" y="212794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应用部署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6371024" y="2977777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容器云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K3s/K8s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cxnSp>
        <p:nvCxnSpPr>
          <p:cNvPr id="27" name="肘形连接符 26"/>
          <p:cNvCxnSpPr>
            <a:endCxn id="135" idx="1"/>
          </p:cNvCxnSpPr>
          <p:nvPr/>
        </p:nvCxnSpPr>
        <p:spPr>
          <a:xfrm>
            <a:off x="5998237" y="1804516"/>
            <a:ext cx="549376" cy="90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4312699" y="1527961"/>
            <a:ext cx="406123" cy="359633"/>
          </a:xfrm>
          <a:prstGeom prst="rightArrow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233320" y="1273832"/>
            <a:ext cx="57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演进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274256" y="939188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容器云</a:t>
            </a:r>
          </a:p>
        </p:txBody>
      </p:sp>
      <p:sp>
        <p:nvSpPr>
          <p:cNvPr id="141" name="文本框 140"/>
          <p:cNvSpPr txBox="1"/>
          <p:nvPr/>
        </p:nvSpPr>
        <p:spPr>
          <a:xfrm>
            <a:off x="4906468" y="943139"/>
            <a:ext cx="4182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+Edge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云端组件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+Edge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边端组件</a:t>
            </a:r>
          </a:p>
        </p:txBody>
      </p:sp>
      <p:sp>
        <p:nvSpPr>
          <p:cNvPr id="146" name="文本框 145"/>
          <p:cNvSpPr txBox="1"/>
          <p:nvPr/>
        </p:nvSpPr>
        <p:spPr>
          <a:xfrm>
            <a:off x="683538" y="4235878"/>
            <a:ext cx="7534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/CAS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上部署完整容器云集群，实现边缘容器云服务；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通过云端部署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 Edge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管理组件，并以应用形式在容器云上部署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 Edge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边缘组件，可为容器云增加设备管理等其余边缘能力。</a:t>
            </a:r>
          </a:p>
        </p:txBody>
      </p:sp>
    </p:spTree>
    <p:extLst>
      <p:ext uri="{BB962C8B-B14F-4D97-AF65-F5344CB8AC3E}">
        <p14:creationId xmlns:p14="http://schemas.microsoft.com/office/powerpoint/2010/main" val="34298478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zh-CN" altLang="en-US" dirty="0" smtClean="0"/>
              <a:t>方案二 </a:t>
            </a:r>
            <a:r>
              <a:rPr lang="en-US" altLang="zh-CN" dirty="0" err="1" smtClean="0"/>
              <a:t>CMP+CloudOS</a:t>
            </a:r>
            <a:r>
              <a:rPr lang="en-US" altLang="zh-CN" dirty="0" smtClean="0"/>
              <a:t>+</a:t>
            </a:r>
            <a:r>
              <a:rPr lang="zh-CN" altLang="en-US" dirty="0" smtClean="0"/>
              <a:t>容器云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632052" y="2852416"/>
            <a:ext cx="3816424" cy="2016224"/>
          </a:xfrm>
          <a:prstGeom prst="rect">
            <a:avLst/>
          </a:prstGeom>
          <a:solidFill>
            <a:srgbClr val="C9D6DE"/>
          </a:solidFill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89095" y="3068440"/>
            <a:ext cx="1134649" cy="1728192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Master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000204" y="3068440"/>
            <a:ext cx="1134649" cy="1728192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11313" y="3068440"/>
            <a:ext cx="1134649" cy="1728192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938573" y="3999127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Server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938573" y="4398974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149682" y="4398974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60791" y="4398973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845849" y="3788520"/>
            <a:ext cx="3443357" cy="93610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712635" y="2858053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 Edge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45849" y="3450155"/>
            <a:ext cx="3443357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635896" y="1347545"/>
            <a:ext cx="3816424" cy="1319572"/>
          </a:xfrm>
          <a:prstGeom prst="rect">
            <a:avLst/>
          </a:prstGeom>
          <a:solidFill>
            <a:srgbClr val="C9D6DE"/>
          </a:solidFill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775174" y="1408149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5.0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最小系统</a:t>
            </a:r>
          </a:p>
        </p:txBody>
      </p:sp>
      <p:sp>
        <p:nvSpPr>
          <p:cNvPr id="75" name="矩形 74"/>
          <p:cNvSpPr/>
          <p:nvPr/>
        </p:nvSpPr>
        <p:spPr>
          <a:xfrm>
            <a:off x="3856815" y="1730363"/>
            <a:ext cx="678567" cy="80687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kumimoji="0" lang="en-US" altLang="zh-CN" sz="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Edge</a:t>
            </a:r>
            <a:r>
              <a:rPr kumimoji="0" lang="zh-CN" altLang="en-US" sz="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管理组件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93127" y="1725929"/>
            <a:ext cx="2663801" cy="811311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CloudOS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34853" y="2062401"/>
            <a:ext cx="1159971" cy="319509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多集群管理服务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肘形连接符 84"/>
          <p:cNvCxnSpPr>
            <a:stCxn id="84" idx="2"/>
            <a:endCxn id="61" idx="3"/>
          </p:cNvCxnSpPr>
          <p:nvPr/>
        </p:nvCxnSpPr>
        <p:spPr>
          <a:xfrm rot="5400000">
            <a:off x="4849778" y="2267245"/>
            <a:ext cx="1750396" cy="1979726"/>
          </a:xfrm>
          <a:prstGeom prst="bentConnector2">
            <a:avLst/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5" idx="1"/>
            <a:endCxn id="68" idx="1"/>
          </p:cNvCxnSpPr>
          <p:nvPr/>
        </p:nvCxnSpPr>
        <p:spPr>
          <a:xfrm rot="10800000" flipV="1">
            <a:off x="3845849" y="2133802"/>
            <a:ext cx="10966" cy="1449532"/>
          </a:xfrm>
          <a:prstGeom prst="bentConnector3">
            <a:avLst>
              <a:gd name="adj1" fmla="val 3245887"/>
            </a:avLst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75" idx="1"/>
            <a:endCxn id="61" idx="1"/>
          </p:cNvCxnSpPr>
          <p:nvPr/>
        </p:nvCxnSpPr>
        <p:spPr>
          <a:xfrm rot="10800000" flipH="1" flipV="1">
            <a:off x="3856815" y="2133802"/>
            <a:ext cx="81758" cy="1998504"/>
          </a:xfrm>
          <a:prstGeom prst="bentConnector3">
            <a:avLst>
              <a:gd name="adj1" fmla="val -432118"/>
            </a:avLst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2" idx="0"/>
            <a:endCxn id="61" idx="2"/>
          </p:cNvCxnSpPr>
          <p:nvPr/>
        </p:nvCxnSpPr>
        <p:spPr>
          <a:xfrm flipV="1">
            <a:off x="4336843" y="4265484"/>
            <a:ext cx="0" cy="13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64" idx="0"/>
            <a:endCxn id="61" idx="2"/>
          </p:cNvCxnSpPr>
          <p:nvPr/>
        </p:nvCxnSpPr>
        <p:spPr>
          <a:xfrm rot="16200000" flipV="1">
            <a:off x="4875653" y="3726674"/>
            <a:ext cx="133490" cy="1211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65" idx="0"/>
            <a:endCxn id="61" idx="2"/>
          </p:cNvCxnSpPr>
          <p:nvPr/>
        </p:nvCxnSpPr>
        <p:spPr>
          <a:xfrm rot="16200000" flipV="1">
            <a:off x="5481208" y="3121120"/>
            <a:ext cx="133489" cy="2422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6809393" y="2621832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纳管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3130900" y="2667117"/>
            <a:ext cx="393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</a:p>
        </p:txBody>
      </p:sp>
      <p:sp>
        <p:nvSpPr>
          <p:cNvPr id="96" name="矩形 95"/>
          <p:cNvSpPr/>
          <p:nvPr/>
        </p:nvSpPr>
        <p:spPr>
          <a:xfrm>
            <a:off x="5117395" y="2062401"/>
            <a:ext cx="900265" cy="319509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应用管理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/>
          <p:cNvCxnSpPr>
            <a:stCxn id="96" idx="2"/>
            <a:endCxn id="68" idx="0"/>
          </p:cNvCxnSpPr>
          <p:nvPr/>
        </p:nvCxnSpPr>
        <p:spPr>
          <a:xfrm>
            <a:off x="5567528" y="2381910"/>
            <a:ext cx="0" cy="1068245"/>
          </a:xfrm>
          <a:prstGeom prst="straightConnector1">
            <a:avLst/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5540065" y="263015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934709" y="375427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容器云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K3s/K8s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 Edge K3s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103" name="矩形 102"/>
          <p:cNvSpPr/>
          <p:nvPr/>
        </p:nvSpPr>
        <p:spPr>
          <a:xfrm>
            <a:off x="3635896" y="825354"/>
            <a:ext cx="3816424" cy="295413"/>
          </a:xfrm>
          <a:prstGeom prst="rect">
            <a:avLst/>
          </a:prstGeom>
          <a:solidFill>
            <a:srgbClr val="C9D6DE"/>
          </a:solidFill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CMP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箭头连接符 3"/>
          <p:cNvCxnSpPr>
            <a:stCxn id="103" idx="2"/>
            <a:endCxn id="69" idx="0"/>
          </p:cNvCxnSpPr>
          <p:nvPr/>
        </p:nvCxnSpPr>
        <p:spPr>
          <a:xfrm>
            <a:off x="5544108" y="1120767"/>
            <a:ext cx="0" cy="22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261103" y="751435"/>
            <a:ext cx="3301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CMP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CloudOS5.0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之后能够看到边缘云，但无法管理设备。设备云端管理只能通过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 Edge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管理组件进行。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5942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zh-CN" altLang="en-US" dirty="0" smtClean="0"/>
              <a:t>方案三 </a:t>
            </a:r>
            <a:r>
              <a:rPr lang="en-US" altLang="zh-CN" dirty="0" err="1" smtClean="0"/>
              <a:t>CloudOS+UIS</a:t>
            </a:r>
            <a:r>
              <a:rPr lang="en-US" altLang="zh-CN" dirty="0" smtClean="0"/>
              <a:t> Edge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499483" y="858184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 Edge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380008" y="867131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CloudOS+UIS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Edge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71130" y="2297583"/>
            <a:ext cx="3816424" cy="1794563"/>
          </a:xfrm>
          <a:prstGeom prst="rect">
            <a:avLst/>
          </a:prstGeom>
          <a:solidFill>
            <a:srgbClr val="C9D6DE"/>
          </a:solidFill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8173" y="2460957"/>
            <a:ext cx="1134649" cy="1559181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Master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539282" y="2460957"/>
            <a:ext cx="1134649" cy="1559181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750391" y="2460957"/>
            <a:ext cx="1134649" cy="1559181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77651" y="3222634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K3s </a:t>
            </a:r>
            <a:r>
              <a:rPr lang="en-US" altLang="zh-CN" sz="800" b="1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7651" y="3622481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K3s Agent</a:t>
            </a:r>
          </a:p>
        </p:txBody>
      </p:sp>
      <p:sp>
        <p:nvSpPr>
          <p:cNvPr id="54" name="矩形 53"/>
          <p:cNvSpPr/>
          <p:nvPr/>
        </p:nvSpPr>
        <p:spPr>
          <a:xfrm>
            <a:off x="1688760" y="3622481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K3s Agent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899869" y="3622480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K3s Agent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84927" y="3043059"/>
            <a:ext cx="3443357" cy="90507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8664" y="2266538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标准版</a:t>
            </a:r>
          </a:p>
        </p:txBody>
      </p:sp>
      <p:cxnSp>
        <p:nvCxnSpPr>
          <p:cNvPr id="62" name="直接箭头连接符 61"/>
          <p:cNvCxnSpPr>
            <a:stCxn id="53" idx="0"/>
            <a:endCxn id="52" idx="2"/>
          </p:cNvCxnSpPr>
          <p:nvPr/>
        </p:nvCxnSpPr>
        <p:spPr>
          <a:xfrm flipV="1">
            <a:off x="875921" y="3488991"/>
            <a:ext cx="0" cy="13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4" idx="0"/>
            <a:endCxn id="52" idx="2"/>
          </p:cNvCxnSpPr>
          <p:nvPr/>
        </p:nvCxnSpPr>
        <p:spPr>
          <a:xfrm rot="16200000" flipV="1">
            <a:off x="1414731" y="2950181"/>
            <a:ext cx="133490" cy="1211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55" idx="0"/>
            <a:endCxn id="52" idx="2"/>
          </p:cNvCxnSpPr>
          <p:nvPr/>
        </p:nvCxnSpPr>
        <p:spPr>
          <a:xfrm rot="16200000" flipV="1">
            <a:off x="2020286" y="2344627"/>
            <a:ext cx="133489" cy="2422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473787" y="2977777"/>
            <a:ext cx="1249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UIS Edge K3s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69" name="矩形 68"/>
          <p:cNvSpPr/>
          <p:nvPr/>
        </p:nvSpPr>
        <p:spPr>
          <a:xfrm>
            <a:off x="5068367" y="2297583"/>
            <a:ext cx="3816424" cy="1794563"/>
          </a:xfrm>
          <a:prstGeom prst="rect">
            <a:avLst/>
          </a:prstGeom>
          <a:solidFill>
            <a:srgbClr val="C9D6DE"/>
          </a:solidFill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225410" y="2460957"/>
            <a:ext cx="1134649" cy="1559181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Master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436519" y="2460957"/>
            <a:ext cx="1134649" cy="1559181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647628" y="2460957"/>
            <a:ext cx="1134649" cy="1559181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74888" y="3222634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K3s </a:t>
            </a:r>
            <a:r>
              <a:rPr lang="en-US" altLang="zh-CN" sz="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en-US" altLang="zh-CN" sz="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4888" y="3622481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K3s </a:t>
            </a:r>
            <a:r>
              <a:rPr lang="en-US" altLang="zh-CN" sz="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endParaRPr lang="en-US" altLang="zh-CN" sz="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585997" y="3622481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K3s </a:t>
            </a:r>
            <a:r>
              <a:rPr lang="en-US" altLang="zh-CN" sz="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endParaRPr lang="en-US" altLang="zh-CN" sz="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797106" y="3622480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K3s </a:t>
            </a:r>
            <a:r>
              <a:rPr lang="en-US" altLang="zh-CN" sz="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endParaRPr lang="en-US" altLang="zh-CN" sz="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82164" y="3043059"/>
            <a:ext cx="3443357" cy="90507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157363" y="2258498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标准版</a:t>
            </a:r>
          </a:p>
        </p:txBody>
      </p:sp>
      <p:sp>
        <p:nvSpPr>
          <p:cNvPr id="79" name="矩形 78"/>
          <p:cNvSpPr/>
          <p:nvPr/>
        </p:nvSpPr>
        <p:spPr>
          <a:xfrm>
            <a:off x="5282164" y="2673662"/>
            <a:ext cx="3443357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endParaRPr lang="en-US" altLang="zh-CN" sz="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076056" y="1246965"/>
            <a:ext cx="3816424" cy="917941"/>
          </a:xfrm>
          <a:prstGeom prst="rect">
            <a:avLst/>
          </a:prstGeom>
          <a:solidFill>
            <a:srgbClr val="C9D6DE"/>
          </a:solidFill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092236" y="1252856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5.0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最小系统</a:t>
            </a:r>
          </a:p>
        </p:txBody>
      </p:sp>
      <p:sp>
        <p:nvSpPr>
          <p:cNvPr id="82" name="矩形 81"/>
          <p:cNvSpPr/>
          <p:nvPr/>
        </p:nvSpPr>
        <p:spPr>
          <a:xfrm>
            <a:off x="5319437" y="1505859"/>
            <a:ext cx="678567" cy="602889"/>
          </a:xfrm>
          <a:prstGeom prst="rect">
            <a:avLst/>
          </a:prstGeom>
          <a:solidFill>
            <a:srgbClr val="7F9EB2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kumimoji="0" lang="en-US" altLang="zh-CN" sz="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Edge</a:t>
            </a:r>
            <a:r>
              <a:rPr kumimoji="0" lang="zh-CN" altLang="en-US" sz="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管理组件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18476" y="1505859"/>
            <a:ext cx="2663801" cy="595545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CloudOS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565071" y="1735333"/>
            <a:ext cx="1159971" cy="319509"/>
          </a:xfrm>
          <a:prstGeom prst="rect">
            <a:avLst/>
          </a:prstGeom>
          <a:solidFill>
            <a:srgbClr val="7F9EB2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多集群管理服务</a:t>
            </a:r>
            <a:endParaRPr lang="en-US" altLang="zh-CN" sz="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肘形连接符 84"/>
          <p:cNvCxnSpPr>
            <a:stCxn id="84" idx="2"/>
            <a:endCxn id="96" idx="0"/>
          </p:cNvCxnSpPr>
          <p:nvPr/>
        </p:nvCxnSpPr>
        <p:spPr>
          <a:xfrm rot="5400000">
            <a:off x="7108839" y="1941558"/>
            <a:ext cx="922935" cy="1149503"/>
          </a:xfrm>
          <a:prstGeom prst="bentConnector3">
            <a:avLst>
              <a:gd name="adj1" fmla="val 50000"/>
            </a:avLst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82" idx="1"/>
            <a:endCxn id="79" idx="1"/>
          </p:cNvCxnSpPr>
          <p:nvPr/>
        </p:nvCxnSpPr>
        <p:spPr>
          <a:xfrm rot="10800000" flipV="1">
            <a:off x="5282165" y="1807303"/>
            <a:ext cx="37273" cy="999537"/>
          </a:xfrm>
          <a:prstGeom prst="bentConnector3">
            <a:avLst>
              <a:gd name="adj1" fmla="val 1114756"/>
            </a:avLst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2" idx="1"/>
            <a:endCxn id="73" idx="1"/>
          </p:cNvCxnSpPr>
          <p:nvPr/>
        </p:nvCxnSpPr>
        <p:spPr>
          <a:xfrm rot="10800000" flipH="1" flipV="1">
            <a:off x="5319436" y="1807303"/>
            <a:ext cx="55451" cy="1548509"/>
          </a:xfrm>
          <a:prstGeom prst="bentConnector3">
            <a:avLst>
              <a:gd name="adj1" fmla="val -757052"/>
            </a:avLst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0"/>
            <a:endCxn id="73" idx="2"/>
          </p:cNvCxnSpPr>
          <p:nvPr/>
        </p:nvCxnSpPr>
        <p:spPr>
          <a:xfrm flipV="1">
            <a:off x="5773158" y="3488991"/>
            <a:ext cx="0" cy="13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75" idx="0"/>
            <a:endCxn id="73" idx="2"/>
          </p:cNvCxnSpPr>
          <p:nvPr/>
        </p:nvCxnSpPr>
        <p:spPr>
          <a:xfrm rot="16200000" flipV="1">
            <a:off x="6311968" y="2950181"/>
            <a:ext cx="133490" cy="1211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76" idx="0"/>
            <a:endCxn id="73" idx="2"/>
          </p:cNvCxnSpPr>
          <p:nvPr/>
        </p:nvCxnSpPr>
        <p:spPr>
          <a:xfrm rot="16200000" flipV="1">
            <a:off x="6917523" y="2344627"/>
            <a:ext cx="133489" cy="2422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8073778" y="21017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纳管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4615393" y="2409413"/>
            <a:ext cx="393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</a:p>
        </p:txBody>
      </p:sp>
      <p:sp>
        <p:nvSpPr>
          <p:cNvPr id="93" name="矩形 92"/>
          <p:cNvSpPr/>
          <p:nvPr/>
        </p:nvSpPr>
        <p:spPr>
          <a:xfrm>
            <a:off x="6547613" y="1735333"/>
            <a:ext cx="900265" cy="319509"/>
          </a:xfrm>
          <a:prstGeom prst="rect">
            <a:avLst/>
          </a:prstGeom>
          <a:solidFill>
            <a:srgbClr val="7F9EB2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应用管理</a:t>
            </a:r>
            <a:endParaRPr lang="en-US" altLang="zh-CN" sz="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371024" y="2977777"/>
            <a:ext cx="1249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UIS Edge K3s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98" name="右箭头 97"/>
          <p:cNvSpPr/>
          <p:nvPr/>
        </p:nvSpPr>
        <p:spPr>
          <a:xfrm>
            <a:off x="4212015" y="2580386"/>
            <a:ext cx="406123" cy="359633"/>
          </a:xfrm>
          <a:prstGeom prst="rightArrow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125967" y="2296198"/>
            <a:ext cx="57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演进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91493" y="2675483"/>
            <a:ext cx="3443357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endParaRPr lang="en-US" altLang="zh-CN" sz="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83538" y="4235878"/>
            <a:ext cx="7534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 Edge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边缘端自行部署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K3s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等边端组件，且可通过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 Edge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直接进行管理；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通过云端部署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 Edge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管理组件，并通过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容器云纳管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 Edge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K3s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集群，实现云端应用于设备管理功能。</a:t>
            </a:r>
          </a:p>
        </p:txBody>
      </p:sp>
    </p:spTree>
    <p:extLst>
      <p:ext uri="{BB962C8B-B14F-4D97-AF65-F5344CB8AC3E}">
        <p14:creationId xmlns:p14="http://schemas.microsoft.com/office/powerpoint/2010/main" val="272087223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zh-CN" altLang="en-US" dirty="0" smtClean="0"/>
              <a:t>方案</a:t>
            </a:r>
            <a:r>
              <a:rPr lang="zh-CN" altLang="en-US" dirty="0"/>
              <a:t>总结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7624" y="1059582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个方案在最终的技术演进上可以达到一致，均为：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云端部署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CloudOS+UIS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Edge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端部署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K3s/K8s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+UIS Edge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边端组件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+mj-lt"/>
              <a:buAutoNum type="arabicPeriod" startAt="2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仅能管理边缘站点，而无法管理设备。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+mj-lt"/>
              <a:buAutoNum type="arabicPeriod" startAt="2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方案一与方案三的差异在于：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方案三能够实现边缘自治，在没有云的情况下可以使用边缘功能，也能对接第三方云平台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方案一由于采用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容器云，故方案与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绑定，管理需要从云端出发。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502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/>
          <p:nvPr/>
        </p:nvSpPr>
        <p:spPr>
          <a:xfrm>
            <a:off x="4644008" y="1739217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Rectangle 2"/>
          <p:cNvSpPr/>
          <p:nvPr/>
        </p:nvSpPr>
        <p:spPr>
          <a:xfrm>
            <a:off x="4644008" y="1971419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88178" y="1687909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01</a:t>
            </a:r>
            <a:endParaRPr kumimoji="1" lang="zh-CN" altLang="en-US" sz="1400" dirty="0">
              <a:solidFill>
                <a:schemeClr val="bg2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0" name="Rectangle 2"/>
          <p:cNvSpPr/>
          <p:nvPr/>
        </p:nvSpPr>
        <p:spPr>
          <a:xfrm>
            <a:off x="4644008" y="2187443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4644008" y="2619491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8" name="Rectangle 2"/>
          <p:cNvSpPr/>
          <p:nvPr/>
        </p:nvSpPr>
        <p:spPr>
          <a:xfrm>
            <a:off x="4644008" y="3067717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88178" y="2191965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02</a:t>
            </a:r>
            <a:endParaRPr kumimoji="1" lang="zh-CN" altLang="en-US" sz="1400" dirty="0">
              <a:solidFill>
                <a:schemeClr val="bg2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88178" y="2624013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03</a:t>
            </a:r>
            <a:endParaRPr kumimoji="1" lang="zh-CN" altLang="en-US" sz="1400" dirty="0">
              <a:solidFill>
                <a:schemeClr val="bg2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88178" y="3056061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04</a:t>
            </a:r>
            <a:endParaRPr kumimoji="1" lang="zh-CN" altLang="en-US" sz="14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336" y="2443991"/>
            <a:ext cx="116889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8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1</a:t>
            </a:r>
            <a:endParaRPr kumimoji="1" lang="zh-CN" altLang="en-US" sz="138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979781" y="1763484"/>
            <a:ext cx="1907573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边缘部署</a:t>
            </a:r>
            <a:r>
              <a:rPr lang="en-US" altLang="zh-CN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4979781" y="2211710"/>
            <a:ext cx="1231106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边缘开源框架对比</a:t>
            </a: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4644008" y="2419645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4979781" y="2643758"/>
            <a:ext cx="1692771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边缘计算技术方案及演进</a:t>
            </a: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4644008" y="2851693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0" name="Rectangle 62"/>
          <p:cNvSpPr>
            <a:spLocks noChangeArrowheads="1"/>
          </p:cNvSpPr>
          <p:nvPr/>
        </p:nvSpPr>
        <p:spPr bwMode="auto">
          <a:xfrm>
            <a:off x="4979782" y="3091984"/>
            <a:ext cx="1053173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sp>
        <p:nvSpPr>
          <p:cNvPr id="31" name="Rectangle 2"/>
          <p:cNvSpPr/>
          <p:nvPr/>
        </p:nvSpPr>
        <p:spPr>
          <a:xfrm>
            <a:off x="4644008" y="3299919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1347614"/>
            <a:ext cx="3459846" cy="21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0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en-US" altLang="zh-CN" dirty="0" err="1" smtClean="0"/>
              <a:t>Kubeedge</a:t>
            </a:r>
            <a:r>
              <a:rPr lang="zh-CN" altLang="en-US" dirty="0" smtClean="0"/>
              <a:t>边缘自治方案（</a:t>
            </a:r>
            <a:r>
              <a:rPr lang="en-US" altLang="zh-CN" dirty="0" err="1" smtClean="0"/>
              <a:t>EdgeSite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548088" y="2708469"/>
            <a:ext cx="3816424" cy="2016224"/>
          </a:xfrm>
          <a:prstGeom prst="rect">
            <a:avLst/>
          </a:prstGeom>
          <a:solidFill>
            <a:srgbClr val="C9D6DE"/>
          </a:solidFill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05131" y="2924493"/>
            <a:ext cx="1134649" cy="1728192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Master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916240" y="2924493"/>
            <a:ext cx="1134649" cy="1728192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27349" y="2924493"/>
            <a:ext cx="1134649" cy="1728192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854609" y="3444658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K3s Server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54609" y="4255027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800" b="1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边端组件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065718" y="4255027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边端组件</a:t>
            </a:r>
            <a:endParaRPr lang="en-US" altLang="zh-CN" sz="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76827" y="4255026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边端组件</a:t>
            </a:r>
            <a:endParaRPr lang="en-US" altLang="zh-CN" sz="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761885" y="3302100"/>
            <a:ext cx="3443357" cy="127857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628671" y="2714106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 Edge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55776" y="1203598"/>
            <a:ext cx="3816424" cy="1319572"/>
          </a:xfrm>
          <a:prstGeom prst="rect">
            <a:avLst/>
          </a:prstGeom>
          <a:solidFill>
            <a:srgbClr val="C9D6DE"/>
          </a:solidFill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691210" y="1264202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5.0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最小系统</a:t>
            </a:r>
          </a:p>
        </p:txBody>
      </p:sp>
      <p:sp>
        <p:nvSpPr>
          <p:cNvPr id="66" name="矩形 65"/>
          <p:cNvSpPr/>
          <p:nvPr/>
        </p:nvSpPr>
        <p:spPr>
          <a:xfrm>
            <a:off x="2772851" y="1586416"/>
            <a:ext cx="678567" cy="80687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kumimoji="0" lang="en-US" altLang="zh-CN" sz="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Edge</a:t>
            </a:r>
            <a:r>
              <a:rPr kumimoji="0" lang="zh-CN" altLang="en-US" sz="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管理组件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609163" y="1581982"/>
            <a:ext cx="2663801" cy="811311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CloudOS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192544" y="1918687"/>
            <a:ext cx="1468476" cy="319509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多集群管理服务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肘形连接符 68"/>
          <p:cNvCxnSpPr>
            <a:stCxn id="68" idx="2"/>
            <a:endCxn id="57" idx="3"/>
          </p:cNvCxnSpPr>
          <p:nvPr/>
        </p:nvCxnSpPr>
        <p:spPr>
          <a:xfrm rot="5400000">
            <a:off x="3619146" y="2270200"/>
            <a:ext cx="1339641" cy="1275633"/>
          </a:xfrm>
          <a:prstGeom prst="bentConnector2">
            <a:avLst/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66" idx="1"/>
            <a:endCxn id="57" idx="1"/>
          </p:cNvCxnSpPr>
          <p:nvPr/>
        </p:nvCxnSpPr>
        <p:spPr>
          <a:xfrm rot="10800000" flipH="1" flipV="1">
            <a:off x="2772851" y="1989855"/>
            <a:ext cx="81758" cy="1587982"/>
          </a:xfrm>
          <a:prstGeom prst="bentConnector3">
            <a:avLst>
              <a:gd name="adj1" fmla="val -391448"/>
            </a:avLst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869450" y="247756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纳管</a:t>
            </a:r>
          </a:p>
        </p:txBody>
      </p:sp>
      <p:sp>
        <p:nvSpPr>
          <p:cNvPr id="84" name="矩形 83"/>
          <p:cNvSpPr/>
          <p:nvPr/>
        </p:nvSpPr>
        <p:spPr>
          <a:xfrm>
            <a:off x="2854609" y="3859169"/>
            <a:ext cx="796540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800" b="1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云端组件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stCxn id="84" idx="0"/>
            <a:endCxn id="57" idx="2"/>
          </p:cNvCxnSpPr>
          <p:nvPr/>
        </p:nvCxnSpPr>
        <p:spPr>
          <a:xfrm flipV="1">
            <a:off x="3252879" y="3711015"/>
            <a:ext cx="0" cy="14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58" idx="0"/>
            <a:endCxn id="84" idx="2"/>
          </p:cNvCxnSpPr>
          <p:nvPr/>
        </p:nvCxnSpPr>
        <p:spPr>
          <a:xfrm flipV="1">
            <a:off x="3252879" y="4125526"/>
            <a:ext cx="0" cy="12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59" idx="0"/>
            <a:endCxn id="84" idx="2"/>
          </p:cNvCxnSpPr>
          <p:nvPr/>
        </p:nvCxnSpPr>
        <p:spPr>
          <a:xfrm rot="16200000" flipV="1">
            <a:off x="3793684" y="3584722"/>
            <a:ext cx="129501" cy="1211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60" idx="0"/>
            <a:endCxn id="84" idx="2"/>
          </p:cNvCxnSpPr>
          <p:nvPr/>
        </p:nvCxnSpPr>
        <p:spPr>
          <a:xfrm rot="16200000" flipV="1">
            <a:off x="4399238" y="2979167"/>
            <a:ext cx="129500" cy="2422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2139197" y="2519062"/>
            <a:ext cx="393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323528" y="738982"/>
            <a:ext cx="573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边缘部署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K3s Server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，对接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云端与边端组件，实现边缘自治</a:t>
            </a:r>
          </a:p>
        </p:txBody>
      </p:sp>
    </p:spTree>
    <p:extLst>
      <p:ext uri="{BB962C8B-B14F-4D97-AF65-F5344CB8AC3E}">
        <p14:creationId xmlns:p14="http://schemas.microsoft.com/office/powerpoint/2010/main" val="33948035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en-US" altLang="zh-CN" dirty="0" err="1" smtClean="0"/>
              <a:t>Kubeedge</a:t>
            </a:r>
            <a:r>
              <a:rPr lang="zh-CN" altLang="en-US" dirty="0" smtClean="0"/>
              <a:t>云边强绑定方案（对标</a:t>
            </a:r>
            <a:r>
              <a:rPr lang="en-US" altLang="zh-CN" dirty="0" smtClean="0"/>
              <a:t>IEF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99792" y="3348036"/>
            <a:ext cx="5760640" cy="1406635"/>
          </a:xfrm>
          <a:prstGeom prst="rect">
            <a:avLst/>
          </a:prstGeom>
          <a:solidFill>
            <a:srgbClr val="C9D6DE"/>
          </a:solidFill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36838" y="3590509"/>
            <a:ext cx="1712678" cy="1092154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64927" y="3590509"/>
            <a:ext cx="1712678" cy="1092154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93016" y="3590509"/>
            <a:ext cx="1712678" cy="1092154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Worker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62465" y="4285005"/>
            <a:ext cx="1202325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边端组件</a:t>
            </a:r>
            <a:endParaRPr lang="en-US" altLang="zh-CN" sz="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90554" y="4285005"/>
            <a:ext cx="1202325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边端组件</a:t>
            </a:r>
            <a:endParaRPr lang="en-US" altLang="zh-CN" sz="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18643" y="4285004"/>
            <a:ext cx="1202325" cy="266357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边端组件</a:t>
            </a:r>
            <a:endParaRPr lang="en-US" altLang="zh-CN" sz="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28109" y="3366812"/>
            <a:ext cx="1195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 Edge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99792" y="1275606"/>
            <a:ext cx="5760640" cy="1319572"/>
          </a:xfrm>
          <a:prstGeom prst="rect">
            <a:avLst/>
          </a:prstGeom>
          <a:solidFill>
            <a:srgbClr val="C9D6DE"/>
          </a:solidFill>
          <a:ln w="12700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35226" y="1336210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5.0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最小系统</a:t>
            </a:r>
          </a:p>
        </p:txBody>
      </p:sp>
      <p:sp>
        <p:nvSpPr>
          <p:cNvPr id="16" name="矩形 15"/>
          <p:cNvSpPr/>
          <p:nvPr/>
        </p:nvSpPr>
        <p:spPr>
          <a:xfrm>
            <a:off x="2916866" y="1658424"/>
            <a:ext cx="1295093" cy="806877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UIS Edge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管理组件</a:t>
            </a:r>
            <a:endParaRPr lang="en-US" altLang="zh-CN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99992" y="1653990"/>
            <a:ext cx="3805701" cy="811311"/>
          </a:xfrm>
          <a:prstGeom prst="rect">
            <a:avLst/>
          </a:prstGeom>
          <a:solidFill>
            <a:srgbClr val="F0F5F9"/>
          </a:solidFill>
          <a:ln w="12700" cap="flat" cmpd="sng" algn="ctr">
            <a:noFill/>
            <a:prstDash val="dash"/>
          </a:ln>
        </p:spPr>
        <p:txBody>
          <a:bodyPr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CloudOS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32240" y="1966361"/>
            <a:ext cx="1376086" cy="319509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多集群管理服务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81095" y="1965184"/>
            <a:ext cx="1143949" cy="319509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b="1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云端组件</a:t>
            </a:r>
            <a:endParaRPr lang="en-US" altLang="zh-CN" sz="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55351" y="1965185"/>
            <a:ext cx="1376086" cy="319509"/>
          </a:xfrm>
          <a:prstGeom prst="rect">
            <a:avLst/>
          </a:prstGeom>
          <a:solidFill>
            <a:srgbClr val="52616A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r>
              <a:rPr lang="en-US" altLang="zh-CN" sz="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8" idx="0"/>
            <a:endCxn id="28" idx="2"/>
          </p:cNvCxnSpPr>
          <p:nvPr/>
        </p:nvCxnSpPr>
        <p:spPr>
          <a:xfrm flipH="1" flipV="1">
            <a:off x="3553070" y="2284693"/>
            <a:ext cx="210558" cy="2000312"/>
          </a:xfrm>
          <a:prstGeom prst="straightConnector1">
            <a:avLst/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0"/>
            <a:endCxn id="28" idx="2"/>
          </p:cNvCxnSpPr>
          <p:nvPr/>
        </p:nvCxnSpPr>
        <p:spPr>
          <a:xfrm flipH="1" flipV="1">
            <a:off x="3553070" y="2284693"/>
            <a:ext cx="2038647" cy="2000312"/>
          </a:xfrm>
          <a:prstGeom prst="straightConnector1">
            <a:avLst/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0" idx="0"/>
            <a:endCxn id="28" idx="2"/>
          </p:cNvCxnSpPr>
          <p:nvPr/>
        </p:nvCxnSpPr>
        <p:spPr>
          <a:xfrm flipH="1" flipV="1">
            <a:off x="3553070" y="2284693"/>
            <a:ext cx="3866736" cy="2000311"/>
          </a:xfrm>
          <a:prstGeom prst="straightConnector1">
            <a:avLst/>
          </a:prstGeom>
          <a:ln w="28575">
            <a:solidFill>
              <a:srgbClr val="5261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8" idx="3"/>
            <a:endCxn id="29" idx="1"/>
          </p:cNvCxnSpPr>
          <p:nvPr/>
        </p:nvCxnSpPr>
        <p:spPr>
          <a:xfrm>
            <a:off x="4125044" y="2124939"/>
            <a:ext cx="830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8" idx="1"/>
            <a:endCxn id="29" idx="3"/>
          </p:cNvCxnSpPr>
          <p:nvPr/>
        </p:nvCxnSpPr>
        <p:spPr>
          <a:xfrm flipH="1" flipV="1">
            <a:off x="6331437" y="2124940"/>
            <a:ext cx="400803" cy="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149616" y="19161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对接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311265" y="190859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8896" y="1193915"/>
            <a:ext cx="25477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原生方案，对标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IEF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端不能自治，需要通过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 Edge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管理组件与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或其他公有云云端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集群连接进行管理。</a:t>
            </a:r>
          </a:p>
        </p:txBody>
      </p:sp>
    </p:spTree>
    <p:extLst>
      <p:ext uri="{BB962C8B-B14F-4D97-AF65-F5344CB8AC3E}">
        <p14:creationId xmlns:p14="http://schemas.microsoft.com/office/powerpoint/2010/main" val="343801121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zh-CN" altLang="en-US" dirty="0" smtClean="0"/>
              <a:t>方案对比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6716"/>
              </p:ext>
            </p:extLst>
          </p:nvPr>
        </p:nvGraphicFramePr>
        <p:xfrm>
          <a:off x="293269" y="1059582"/>
          <a:ext cx="8577991" cy="35084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9389"/>
                <a:gridCol w="2540130"/>
                <a:gridCol w="2429236"/>
                <a:gridCol w="2429236"/>
              </a:tblGrid>
              <a:tr h="22893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100" dirty="0" smtClean="0"/>
                        <a:t>边缘自治方案</a:t>
                      </a:r>
                      <a:r>
                        <a:rPr lang="en-US" altLang="zh-CN" sz="11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K3s+EdgeX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100" dirty="0" smtClean="0"/>
                        <a:t>边缘自治方案</a:t>
                      </a:r>
                      <a:r>
                        <a:rPr lang="en-US" altLang="zh-CN" sz="11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K3s+Kubeedge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1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Kubeedge</a:t>
                      </a:r>
                      <a:r>
                        <a:rPr lang="zh-CN" altLang="en-US" sz="11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原生方案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8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边端自治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622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边端部署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云端绑定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资源占用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低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应用兼容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好（与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K8s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相同，无限制）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中（受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Kubeedge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限制）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中（受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Kubeedge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限制）</a:t>
                      </a:r>
                    </a:p>
                  </a:txBody>
                  <a:tcPr marL="9525" marR="9525" marT="9525" marB="0" anchor="ctr"/>
                </a:tc>
              </a:tr>
              <a:tr h="22893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IoT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能力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强（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EdgeX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能力）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弱（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Kubeedge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设备管理能力）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弱（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Kubeedge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设备管理能力）</a:t>
                      </a:r>
                    </a:p>
                  </a:txBody>
                  <a:tcPr marL="9525" marR="9525" marT="9525" marB="0" anchor="ctr"/>
                </a:tc>
              </a:tr>
              <a:tr h="228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云边应用协同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跨集群协同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需跨集群协同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Kubeedge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原生协同方案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EdgeMesh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（实现中）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34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优势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边缘保持完整集群，支持绝大多数应用，能够充分利用云原生生态。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EdgeX</a:t>
                      </a:r>
                      <a:r>
                        <a:rPr lang="zh-CN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IoT</a:t>
                      </a:r>
                      <a:r>
                        <a:rPr lang="zh-CN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能力较强，功能强大。</a:t>
                      </a:r>
                      <a:endParaRPr lang="en-US" altLang="zh-CN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en-US" altLang="zh-CN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K8s</a:t>
                      </a:r>
                      <a:r>
                        <a:rPr lang="zh-CN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兼容，能够被纳管。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技术体系同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Kubeedge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，必要时可以较快向方案四演进。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Kubeedge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设备管理功能使用较为简单。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同时拥有两个边缘热门技术。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天然云边应用协同方案。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云端统一控制面管理。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边缘资源占用较少。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劣势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无原生云端方案，需要多集群管理支持。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无原生云端设备管理方案，需要开发。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改方案不能发挥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Kubeedge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优势（云边应用协同，资源占用）。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 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继承方案一所有劣势。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设备管理能力较弱。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应用兼容性较差。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目前的社区生态可能导致被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HUAWEI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厂商锁定。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150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/>
          <p:nvPr/>
        </p:nvSpPr>
        <p:spPr>
          <a:xfrm>
            <a:off x="4644008" y="1739217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2"/>
          <p:cNvSpPr/>
          <p:nvPr/>
        </p:nvSpPr>
        <p:spPr>
          <a:xfrm>
            <a:off x="4644008" y="1971419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88178" y="1687909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01</a:t>
            </a:r>
            <a:endParaRPr kumimoji="1" lang="zh-CN" altLang="en-US" sz="14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0" name="Rectangle 2"/>
          <p:cNvSpPr/>
          <p:nvPr/>
        </p:nvSpPr>
        <p:spPr>
          <a:xfrm>
            <a:off x="4644008" y="2187443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4644008" y="2619491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Rectangle 2"/>
          <p:cNvSpPr/>
          <p:nvPr/>
        </p:nvSpPr>
        <p:spPr>
          <a:xfrm>
            <a:off x="4644008" y="3067717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88178" y="2191965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02</a:t>
            </a:r>
            <a:endParaRPr kumimoji="1" lang="zh-CN" altLang="en-US" sz="14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88178" y="2624013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03</a:t>
            </a:r>
            <a:endParaRPr kumimoji="1" lang="zh-CN" altLang="en-US" sz="14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88178" y="3056061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04</a:t>
            </a:r>
            <a:endParaRPr kumimoji="1" lang="zh-CN" altLang="en-US" sz="14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336" y="2443991"/>
            <a:ext cx="116889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8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1</a:t>
            </a:r>
            <a:endParaRPr kumimoji="1" lang="zh-CN" altLang="en-US" sz="138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979781" y="1763484"/>
            <a:ext cx="1907573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边缘部署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4979781" y="2211710"/>
            <a:ext cx="1231106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边缘开源框架对比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4644008" y="2419645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4979781" y="2643758"/>
            <a:ext cx="1692771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边缘计算技术方案及演进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4644008" y="2851693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62"/>
          <p:cNvSpPr>
            <a:spLocks noChangeArrowheads="1"/>
          </p:cNvSpPr>
          <p:nvPr/>
        </p:nvSpPr>
        <p:spPr bwMode="auto">
          <a:xfrm>
            <a:off x="4979782" y="3091984"/>
            <a:ext cx="1053173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sp>
        <p:nvSpPr>
          <p:cNvPr id="31" name="Rectangle 2"/>
          <p:cNvSpPr/>
          <p:nvPr/>
        </p:nvSpPr>
        <p:spPr>
          <a:xfrm>
            <a:off x="4644008" y="3299919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1347614"/>
            <a:ext cx="3459846" cy="21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1520" y="3363838"/>
            <a:ext cx="8640960" cy="1361715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39952" y="4299942"/>
            <a:ext cx="859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新华三集团</a:t>
            </a:r>
            <a:endParaRPr lang="en-US" altLang="zh-CN" sz="8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www.h3c.com</a:t>
            </a:r>
            <a:endParaRPr lang="zh-CN" altLang="en-US" sz="8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4758279"/>
            <a:ext cx="8640960" cy="4571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3888" y="2211710"/>
            <a:ext cx="21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/>
          <p:nvPr/>
        </p:nvSpPr>
        <p:spPr>
          <a:xfrm>
            <a:off x="4644008" y="1739217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2"/>
          <p:cNvSpPr/>
          <p:nvPr/>
        </p:nvSpPr>
        <p:spPr>
          <a:xfrm>
            <a:off x="4644008" y="1971419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88178" y="1687909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01</a:t>
            </a:r>
            <a:endParaRPr kumimoji="1" lang="zh-CN" altLang="en-US" sz="14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0" name="Rectangle 2"/>
          <p:cNvSpPr/>
          <p:nvPr/>
        </p:nvSpPr>
        <p:spPr>
          <a:xfrm>
            <a:off x="4644008" y="2187443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4644008" y="2619491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8" name="Rectangle 2"/>
          <p:cNvSpPr/>
          <p:nvPr/>
        </p:nvSpPr>
        <p:spPr>
          <a:xfrm>
            <a:off x="4644008" y="3067717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88178" y="2191965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02</a:t>
            </a:r>
            <a:endParaRPr kumimoji="1" lang="zh-CN" altLang="en-US" sz="1400" dirty="0">
              <a:solidFill>
                <a:schemeClr val="bg2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88178" y="2624013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03</a:t>
            </a:r>
            <a:endParaRPr kumimoji="1" lang="zh-CN" altLang="en-US" sz="1400" dirty="0">
              <a:solidFill>
                <a:schemeClr val="bg2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88178" y="3056061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04</a:t>
            </a:r>
            <a:endParaRPr kumimoji="1" lang="zh-CN" altLang="en-US" sz="1400" dirty="0">
              <a:solidFill>
                <a:schemeClr val="bg2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336" y="2443991"/>
            <a:ext cx="116889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8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1</a:t>
            </a:r>
            <a:endParaRPr kumimoji="1" lang="zh-CN" altLang="en-US" sz="138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979781" y="1763484"/>
            <a:ext cx="1907573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边缘部署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4979781" y="2211710"/>
            <a:ext cx="1231106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边缘开源框架对比</a:t>
            </a: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4644008" y="2419645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4979781" y="2643758"/>
            <a:ext cx="1692771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边缘计算技术方案及演进</a:t>
            </a: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4644008" y="2851693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0" name="Rectangle 62"/>
          <p:cNvSpPr>
            <a:spLocks noChangeArrowheads="1"/>
          </p:cNvSpPr>
          <p:nvPr/>
        </p:nvSpPr>
        <p:spPr bwMode="auto">
          <a:xfrm>
            <a:off x="4979782" y="3091984"/>
            <a:ext cx="1053173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sp>
        <p:nvSpPr>
          <p:cNvPr id="31" name="Rectangle 2"/>
          <p:cNvSpPr/>
          <p:nvPr/>
        </p:nvSpPr>
        <p:spPr>
          <a:xfrm>
            <a:off x="4644008" y="3299919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1347614"/>
            <a:ext cx="3459846" cy="21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Image result for K3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Image result for K3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8" descr="Image result for K3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Image result for K3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s://github.com/kubeedge/kubeedge/raw/master/docs/images/KubeEdge_logo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边缘部署</a:t>
            </a:r>
            <a:r>
              <a:rPr lang="en-US" altLang="zh-CN" dirty="0" smtClean="0"/>
              <a:t>Kubernetes</a:t>
            </a:r>
            <a:r>
              <a:rPr lang="zh-CN" altLang="en-US" dirty="0" smtClean="0"/>
              <a:t>的三种</a:t>
            </a:r>
            <a:r>
              <a:rPr lang="zh-CN" altLang="en-US" dirty="0"/>
              <a:t>架构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614" y="1808354"/>
            <a:ext cx="2418186" cy="28955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42"/>
          <a:stretch/>
        </p:blipFill>
        <p:spPr>
          <a:xfrm>
            <a:off x="143825" y="1887674"/>
            <a:ext cx="2830803" cy="2736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481" y="2502988"/>
            <a:ext cx="2520280" cy="1506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文本框 14"/>
          <p:cNvSpPr txBox="1"/>
          <p:nvPr/>
        </p:nvSpPr>
        <p:spPr>
          <a:xfrm>
            <a:off x="748746" y="972850"/>
            <a:ext cx="16209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边缘部署整个集群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代表方案：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K3s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41223" y="998228"/>
            <a:ext cx="19607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专用边缘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代表方案：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21368" y="972850"/>
            <a:ext cx="2312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分层云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代表方案：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VirtualKubelet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16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Image result for K3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Image result for K3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8" descr="Image result for K3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Image result for K3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s://github.com/kubeedge/kubeedge/raw/master/docs/images/KubeEdge_logo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边缘部署</a:t>
            </a:r>
            <a:r>
              <a:rPr lang="en-US" altLang="zh-CN" dirty="0" smtClean="0"/>
              <a:t>Kubernetes</a:t>
            </a:r>
            <a:r>
              <a:rPr lang="zh-CN" altLang="en-US" dirty="0" smtClean="0"/>
              <a:t>的三</a:t>
            </a:r>
            <a:r>
              <a:rPr lang="zh-CN" altLang="en-US" dirty="0"/>
              <a:t>种架构</a:t>
            </a:r>
            <a:r>
              <a:rPr lang="en-US" altLang="zh-CN" dirty="0" smtClean="0"/>
              <a:t>(</a:t>
            </a:r>
            <a:r>
              <a:rPr lang="zh-CN" altLang="en-US" dirty="0"/>
              <a:t>对比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110"/>
              </p:ext>
            </p:extLst>
          </p:nvPr>
        </p:nvGraphicFramePr>
        <p:xfrm>
          <a:off x="339078" y="823444"/>
          <a:ext cx="8579138" cy="405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307"/>
                <a:gridCol w="2448272"/>
                <a:gridCol w="2895774"/>
                <a:gridCol w="2144785"/>
              </a:tblGrid>
              <a:tr h="60320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架构</a:t>
                      </a:r>
                      <a:r>
                        <a:rPr lang="en-US" altLang="zh-CN" sz="1000" dirty="0" smtClean="0"/>
                        <a:t>A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架构</a:t>
                      </a:r>
                      <a:r>
                        <a:rPr lang="en-US" altLang="zh-CN" sz="1000" dirty="0" smtClean="0"/>
                        <a:t>B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架构</a:t>
                      </a:r>
                      <a:r>
                        <a:rPr lang="en-US" altLang="zh-CN" sz="1000" dirty="0" smtClean="0"/>
                        <a:t>C</a:t>
                      </a:r>
                      <a:endParaRPr lang="zh-CN" altLang="en-US" sz="1000" dirty="0"/>
                    </a:p>
                  </a:txBody>
                  <a:tcPr/>
                </a:tc>
              </a:tr>
              <a:tr h="64091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说明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在边缘部署整个</a:t>
                      </a:r>
                      <a:r>
                        <a:rPr lang="en-US" altLang="zh-CN" sz="1000" dirty="0" smtClean="0"/>
                        <a:t>Kubernetes</a:t>
                      </a:r>
                      <a:r>
                        <a:rPr lang="zh-CN" altLang="en-US" sz="1000" dirty="0" smtClean="0"/>
                        <a:t>集群，包括控制节点和业务节点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将控制面部署在云端，仅业务节点部署在边缘，增强网络并</a:t>
                      </a:r>
                      <a:r>
                        <a:rPr lang="zh-CN" altLang="en-US" sz="1000" baseline="0" dirty="0" smtClean="0"/>
                        <a:t>减少资源消耗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在云端部署控制面和边缘节点代理</a:t>
                      </a:r>
                      <a:r>
                        <a:rPr lang="en-US" altLang="zh-CN" sz="1000" dirty="0" err="1" smtClean="0"/>
                        <a:t>VirtualKubelet</a:t>
                      </a:r>
                      <a:r>
                        <a:rPr lang="zh-CN" altLang="en-US" sz="1000" dirty="0" smtClean="0"/>
                        <a:t>，通过其对接边缘节点</a:t>
                      </a:r>
                      <a:endParaRPr lang="zh-CN" altLang="en-US" sz="10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代表技术框架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K3s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Kubeedge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VirtualKubelet</a:t>
                      </a:r>
                      <a:endParaRPr lang="zh-CN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主要厂商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Rancher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HUAWEI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Microsoft</a:t>
                      </a:r>
                      <a:endParaRPr lang="zh-CN" altLang="en-US" sz="1000" dirty="0"/>
                    </a:p>
                  </a:txBody>
                  <a:tcPr/>
                </a:tc>
              </a:tr>
              <a:tr h="60320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优点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轻量级集群，对</a:t>
                      </a:r>
                      <a:r>
                        <a:rPr lang="en-US" altLang="zh-CN" sz="1000" dirty="0" smtClean="0"/>
                        <a:t>Kubernetes</a:t>
                      </a:r>
                      <a:r>
                        <a:rPr lang="zh-CN" altLang="en-US" sz="1000" dirty="0" smtClean="0"/>
                        <a:t>进行裁剪，运行时资源消耗减少</a:t>
                      </a:r>
                      <a:endParaRPr lang="en-US" altLang="zh-CN" sz="100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全功能集群，保留绝大部分</a:t>
                      </a:r>
                      <a:r>
                        <a:rPr lang="en-US" altLang="zh-CN" sz="1000" dirty="0" smtClean="0"/>
                        <a:t>Kubernetes</a:t>
                      </a:r>
                      <a:r>
                        <a:rPr lang="zh-CN" altLang="en-US" sz="1000" dirty="0" smtClean="0"/>
                        <a:t>能力，获得</a:t>
                      </a:r>
                      <a:r>
                        <a:rPr lang="en-US" altLang="zh-CN" sz="1000" dirty="0" smtClean="0"/>
                        <a:t>Kubernetes</a:t>
                      </a:r>
                      <a:r>
                        <a:rPr lang="zh-CN" altLang="en-US" sz="1000" dirty="0" smtClean="0"/>
                        <a:t>兼容性认证，能够使用全部云原生生态。</a:t>
                      </a:r>
                      <a:endParaRPr lang="en-US" altLang="zh-CN" sz="100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运维简单，打包为单个二进制，安装运行简单。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对</a:t>
                      </a:r>
                      <a:r>
                        <a:rPr lang="en-US" altLang="zh-CN" sz="1000" dirty="0" err="1" smtClean="0"/>
                        <a:t>Kubelet</a:t>
                      </a:r>
                      <a:r>
                        <a:rPr lang="zh-CN" altLang="en-US" sz="1000" dirty="0" smtClean="0"/>
                        <a:t>进行完全裁剪，去除网络等限制，适合边缘运行。</a:t>
                      </a:r>
                      <a:endParaRPr lang="en-US" altLang="zh-CN" sz="100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云边采用相同控制面，云边应用协作较为简单。</a:t>
                      </a:r>
                      <a:endParaRPr lang="en-US" altLang="zh-CN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1. </a:t>
                      </a:r>
                      <a:r>
                        <a:rPr lang="zh-CN" altLang="en-US" sz="1000" dirty="0" smtClean="0"/>
                        <a:t>使用</a:t>
                      </a:r>
                      <a:r>
                        <a:rPr lang="en-US" altLang="zh-CN" sz="1000" dirty="0" smtClean="0"/>
                        <a:t>Virtual </a:t>
                      </a:r>
                      <a:r>
                        <a:rPr lang="en-US" altLang="zh-CN" sz="1000" dirty="0" err="1" smtClean="0"/>
                        <a:t>Kubelet</a:t>
                      </a:r>
                      <a:r>
                        <a:rPr lang="zh-CN" altLang="en-US" sz="1000" dirty="0" smtClean="0"/>
                        <a:t>作为虚拟节点，可以灵活的实现对接多种边缘节点。</a:t>
                      </a:r>
                      <a:endParaRPr lang="zh-CN" altLang="en-US" sz="1000" dirty="0"/>
                    </a:p>
                  </a:txBody>
                  <a:tcPr/>
                </a:tc>
              </a:tr>
              <a:tr h="60320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缺点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需要部署整个集群，控制节点资源消耗相对较大。</a:t>
                      </a:r>
                      <a:endParaRPr lang="en-US" altLang="zh-CN" sz="100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云端需要使用多集群管理机制对边缘进行管理，云边应用协作需要跨集群协作。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必须云端</a:t>
                      </a:r>
                      <a:r>
                        <a:rPr lang="en-US" altLang="zh-CN" sz="1000" dirty="0" err="1" smtClean="0"/>
                        <a:t>APIServer</a:t>
                      </a:r>
                      <a:r>
                        <a:rPr lang="zh-CN" altLang="en-US" sz="1000" dirty="0" smtClean="0"/>
                        <a:t>才能运行，边端无法自治。</a:t>
                      </a:r>
                      <a:endParaRPr lang="en-US" altLang="zh-CN" sz="100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dirty="0" smtClean="0"/>
                        <a:t>对</a:t>
                      </a:r>
                      <a:r>
                        <a:rPr lang="en-US" altLang="zh-CN" sz="1000" dirty="0" smtClean="0"/>
                        <a:t>Kubernetes</a:t>
                      </a:r>
                      <a:r>
                        <a:rPr lang="zh-CN" altLang="en-US" sz="1000" dirty="0" smtClean="0"/>
                        <a:t>的裁剪导致部分应用无法运行。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000" baseline="0" dirty="0" smtClean="0"/>
                        <a:t>目前仅支持商业环境对接，如</a:t>
                      </a:r>
                      <a:r>
                        <a:rPr lang="en-US" altLang="zh-CN" sz="1000" baseline="0" dirty="0" smtClean="0"/>
                        <a:t>Azure </a:t>
                      </a:r>
                      <a:r>
                        <a:rPr lang="en-US" altLang="zh-CN" sz="1000" baseline="0" dirty="0" err="1" smtClean="0"/>
                        <a:t>IoT</a:t>
                      </a:r>
                      <a:r>
                        <a:rPr lang="en-US" altLang="zh-CN" sz="1000" baseline="0" dirty="0" smtClean="0"/>
                        <a:t> Hub</a:t>
                      </a:r>
                      <a:r>
                        <a:rPr lang="zh-CN" altLang="en-US" sz="1000" baseline="0" dirty="0" smtClean="0"/>
                        <a:t>等。</a:t>
                      </a:r>
                      <a:endParaRPr lang="en-US" altLang="zh-CN" sz="1000" baseline="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baseline="0" dirty="0" smtClean="0"/>
                        <a:t>开源技术活跃度低。</a:t>
                      </a:r>
                      <a:endParaRPr lang="en-US" altLang="zh-CN" sz="1000" baseline="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000" baseline="0" dirty="0" smtClean="0"/>
                        <a:t>需要自行实现边缘的对接，难度较高，无法开箱即用。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752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/>
          <p:nvPr/>
        </p:nvSpPr>
        <p:spPr>
          <a:xfrm>
            <a:off x="4644008" y="1739217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Rectangle 2"/>
          <p:cNvSpPr/>
          <p:nvPr/>
        </p:nvSpPr>
        <p:spPr>
          <a:xfrm>
            <a:off x="4644008" y="1971419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88178" y="1687909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01</a:t>
            </a:r>
            <a:endParaRPr kumimoji="1" lang="zh-CN" altLang="en-US" sz="1400" dirty="0">
              <a:solidFill>
                <a:schemeClr val="bg2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0" name="Rectangle 2"/>
          <p:cNvSpPr/>
          <p:nvPr/>
        </p:nvSpPr>
        <p:spPr>
          <a:xfrm>
            <a:off x="4644008" y="2187443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4644008" y="2619491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8" name="Rectangle 2"/>
          <p:cNvSpPr/>
          <p:nvPr/>
        </p:nvSpPr>
        <p:spPr>
          <a:xfrm>
            <a:off x="4644008" y="3067717"/>
            <a:ext cx="255676" cy="255676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88178" y="2191965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02</a:t>
            </a:r>
            <a:endParaRPr kumimoji="1" lang="zh-CN" altLang="en-US" sz="14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88178" y="2624013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03</a:t>
            </a:r>
            <a:endParaRPr kumimoji="1" lang="zh-CN" altLang="en-US" sz="1400" dirty="0">
              <a:solidFill>
                <a:schemeClr val="bg2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88178" y="3056061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04</a:t>
            </a:r>
            <a:endParaRPr kumimoji="1" lang="zh-CN" altLang="en-US" sz="1400" dirty="0">
              <a:solidFill>
                <a:schemeClr val="bg2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336" y="2443991"/>
            <a:ext cx="116889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800" dirty="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rPr>
              <a:t>1</a:t>
            </a:r>
            <a:endParaRPr kumimoji="1" lang="zh-CN" altLang="en-US" sz="13800" dirty="0">
              <a:solidFill>
                <a:schemeClr val="bg1"/>
              </a:solidFill>
              <a:latin typeface="Microsoft Sans Serif" panose="020B0604020202020204"/>
              <a:ea typeface="huxiaobo-gdh"/>
              <a:cs typeface="Microsoft Sans Serif" panose="020B0604020202020204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979781" y="1763484"/>
            <a:ext cx="1907573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边缘部署</a:t>
            </a:r>
            <a:r>
              <a:rPr lang="en-US" altLang="zh-CN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4979781" y="2211710"/>
            <a:ext cx="1231106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边缘开源框架对比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4644008" y="2419645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4979781" y="2643758"/>
            <a:ext cx="1692771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边缘计算技术方案及演进</a:t>
            </a: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4644008" y="2851693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0" name="Rectangle 62"/>
          <p:cNvSpPr>
            <a:spLocks noChangeArrowheads="1"/>
          </p:cNvSpPr>
          <p:nvPr/>
        </p:nvSpPr>
        <p:spPr bwMode="auto">
          <a:xfrm>
            <a:off x="4979782" y="3091984"/>
            <a:ext cx="1053173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sp>
        <p:nvSpPr>
          <p:cNvPr id="31" name="Rectangle 2"/>
          <p:cNvSpPr/>
          <p:nvPr/>
        </p:nvSpPr>
        <p:spPr>
          <a:xfrm>
            <a:off x="4644008" y="3299919"/>
            <a:ext cx="3600000" cy="36000"/>
          </a:xfrm>
          <a:prstGeom prst="rect">
            <a:avLst/>
          </a:prstGeom>
          <a:solidFill>
            <a:srgbClr val="EA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1347614"/>
            <a:ext cx="3459846" cy="21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zh-CN" altLang="en-US" dirty="0" smtClean="0"/>
              <a:t>开源框架活跃度对比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15142"/>
              </p:ext>
            </p:extLst>
          </p:nvPr>
        </p:nvGraphicFramePr>
        <p:xfrm>
          <a:off x="876087" y="1203598"/>
          <a:ext cx="7412355" cy="27203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25700"/>
                <a:gridCol w="1710055"/>
                <a:gridCol w="1790700"/>
                <a:gridCol w="14859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对比项</a:t>
                      </a:r>
                      <a:r>
                        <a:rPr lang="en-US" sz="1050" dirty="0">
                          <a:effectLst/>
                        </a:rPr>
                        <a:t>/</a:t>
                      </a:r>
                      <a:r>
                        <a:rPr lang="zh-CN" sz="1050" dirty="0">
                          <a:effectLst/>
                        </a:rPr>
                        <a:t>框架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Edgex Foundry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Kubeedge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K3s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活跃度（</a:t>
                      </a:r>
                      <a:r>
                        <a:rPr lang="en-US" sz="1050">
                          <a:effectLst/>
                        </a:rPr>
                        <a:t>Github Stars)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478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1884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</a:rPr>
                        <a:t>9907</a:t>
                      </a:r>
                      <a:endParaRPr lang="zh-CN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活跃度（</a:t>
                      </a:r>
                      <a:r>
                        <a:rPr lang="en-US" sz="1050">
                          <a:effectLst/>
                        </a:rPr>
                        <a:t>google trends,100</a:t>
                      </a:r>
                      <a:r>
                        <a:rPr lang="zh-CN" sz="1050">
                          <a:effectLst/>
                        </a:rPr>
                        <a:t>满分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zh-CN" sz="105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活跃度（</a:t>
                      </a:r>
                      <a:r>
                        <a:rPr lang="en-US" sz="1050">
                          <a:effectLst/>
                        </a:rPr>
                        <a:t>StackOverflow</a:t>
                      </a:r>
                      <a:r>
                        <a:rPr lang="zh-CN" sz="1050">
                          <a:effectLst/>
                        </a:rPr>
                        <a:t>文章数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37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zh-CN" sz="105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稳定度（贡献者）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63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endParaRPr lang="zh-CN" sz="105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64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稳定度（</a:t>
                      </a:r>
                      <a:r>
                        <a:rPr lang="en-US" sz="1050">
                          <a:effectLst/>
                        </a:rPr>
                        <a:t>commits&gt;10</a:t>
                      </a:r>
                      <a:r>
                        <a:rPr lang="zh-CN" sz="1050">
                          <a:effectLst/>
                        </a:rPr>
                        <a:t>贡献者）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CN" sz="105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稳定度（背景公司）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Dell/VMware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Huawei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Rancher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稳定度（开源时间）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2017.4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2018.11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2019.2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稳定度（开发语言）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Golang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Golang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Golang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工具（打包机制）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Docker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二进制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二进制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工具（</a:t>
                      </a:r>
                      <a:r>
                        <a:rPr lang="en-US" sz="1050">
                          <a:effectLst/>
                        </a:rPr>
                        <a:t>K8s</a:t>
                      </a:r>
                      <a:r>
                        <a:rPr lang="zh-CN" sz="1050">
                          <a:effectLst/>
                        </a:rPr>
                        <a:t>支持）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Manifest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N/A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N/A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构建技术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Mongodb</a:t>
                      </a:r>
                      <a:r>
                        <a:rPr lang="zh-CN" sz="1050" dirty="0">
                          <a:effectLst/>
                        </a:rPr>
                        <a:t>、</a:t>
                      </a:r>
                      <a:r>
                        <a:rPr lang="en-US" sz="1050" dirty="0" err="1">
                          <a:effectLst/>
                        </a:rPr>
                        <a:t>redis</a:t>
                      </a:r>
                      <a:r>
                        <a:rPr lang="zh-CN" sz="1050" dirty="0">
                          <a:effectLst/>
                        </a:rPr>
                        <a:t>、</a:t>
                      </a:r>
                      <a:r>
                        <a:rPr lang="en-US" sz="1050" dirty="0">
                          <a:effectLst/>
                        </a:rPr>
                        <a:t>drools</a:t>
                      </a:r>
                      <a:r>
                        <a:rPr lang="zh-CN" sz="1050" dirty="0">
                          <a:effectLst/>
                        </a:rPr>
                        <a:t>、</a:t>
                      </a:r>
                      <a:r>
                        <a:rPr lang="en-US" sz="1050" dirty="0" err="1">
                          <a:effectLst/>
                        </a:rPr>
                        <a:t>modbus</a:t>
                      </a:r>
                      <a:r>
                        <a:rPr lang="en-US" sz="1050" dirty="0">
                          <a:effectLst/>
                        </a:rPr>
                        <a:t> go</a:t>
                      </a:r>
                      <a:r>
                        <a:rPr lang="zh-CN" sz="1050" dirty="0">
                          <a:effectLst/>
                        </a:rPr>
                        <a:t>、</a:t>
                      </a:r>
                      <a:r>
                        <a:rPr lang="en-US" sz="1050" dirty="0">
                          <a:effectLst/>
                        </a:rPr>
                        <a:t>OPC-UA go</a:t>
                      </a:r>
                      <a:r>
                        <a:rPr lang="zh-CN" sz="1050" dirty="0">
                          <a:effectLst/>
                        </a:rPr>
                        <a:t>、</a:t>
                      </a:r>
                      <a:r>
                        <a:rPr lang="en-US" sz="1050" dirty="0" err="1">
                          <a:effectLst/>
                        </a:rPr>
                        <a:t>mqtt</a:t>
                      </a:r>
                      <a:r>
                        <a:rPr lang="en-US" sz="1050" dirty="0">
                          <a:effectLst/>
                        </a:rPr>
                        <a:t> go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Sqlite</a:t>
                      </a:r>
                      <a:r>
                        <a:rPr lang="zh-CN" sz="1050" dirty="0">
                          <a:effectLst/>
                        </a:rPr>
                        <a:t>、</a:t>
                      </a:r>
                      <a:r>
                        <a:rPr lang="en-US" sz="1050" dirty="0" err="1">
                          <a:effectLst/>
                        </a:rPr>
                        <a:t>kubernetes</a:t>
                      </a:r>
                      <a:r>
                        <a:rPr lang="zh-CN" sz="1050" dirty="0">
                          <a:effectLst/>
                        </a:rPr>
                        <a:t>、</a:t>
                      </a:r>
                      <a:r>
                        <a:rPr lang="en-US" sz="1050" dirty="0" err="1">
                          <a:effectLst/>
                        </a:rPr>
                        <a:t>mosquitto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SQLite</a:t>
                      </a:r>
                      <a:r>
                        <a:rPr lang="zh-CN" sz="1050">
                          <a:effectLst/>
                        </a:rPr>
                        <a:t>、</a:t>
                      </a:r>
                      <a:r>
                        <a:rPr lang="en-US" sz="1050">
                          <a:effectLst/>
                        </a:rPr>
                        <a:t>containerd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可用性（开箱可用）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可用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复杂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可用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可用性（文档）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好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好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一般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可用性（社区支持）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活跃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活跃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活跃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3568" y="4011910"/>
            <a:ext cx="7534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K3s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是最活跃且质量最高的项目；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经历过一次语言切换（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Java-Go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时代的仓库全部被废弃，表面上看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值较少，但关注者仍然较多；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目前主要是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HUAWEI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在主推和贡献，但社区反映一般，除华为外也没有产品。</a:t>
            </a:r>
          </a:p>
        </p:txBody>
      </p:sp>
    </p:spTree>
    <p:extLst>
      <p:ext uri="{BB962C8B-B14F-4D97-AF65-F5344CB8AC3E}">
        <p14:creationId xmlns:p14="http://schemas.microsoft.com/office/powerpoint/2010/main" val="30111981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zh-CN" altLang="en-US" dirty="0" smtClean="0"/>
              <a:t>开源框架能力对比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1519"/>
              </p:ext>
            </p:extLst>
          </p:nvPr>
        </p:nvGraphicFramePr>
        <p:xfrm>
          <a:off x="212911" y="771550"/>
          <a:ext cx="8738707" cy="31683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2705"/>
                <a:gridCol w="1224136"/>
                <a:gridCol w="1224136"/>
                <a:gridCol w="1584176"/>
                <a:gridCol w="1944216"/>
                <a:gridCol w="1859338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Kubeedge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K3s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EdgeX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K3s+EdgeX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</a:rPr>
                        <a:t>硬件生态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X86/ARM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X86/ARM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X86/ARM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X86/ARM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X86/ARM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</a:rPr>
                        <a:t>设备接入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MQTT/MODBUS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MQTT/MODBUS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MQTT/MODBUS/SNMP/REST/BACNET/ZIGBEE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MQTT/MODBUS/SNMP/REST/BACNET/ZIGBEE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</a:rPr>
                        <a:t>数据暂存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</a:rPr>
                        <a:t>数据远传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REST API</a:t>
                      </a:r>
                      <a:r>
                        <a:rPr lang="zh-CN" altLang="en-US" sz="1100" u="none" strike="noStrike">
                          <a:effectLst/>
                        </a:rPr>
                        <a:t>拉取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对接数据仓库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MQTT/REST/Kafka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MQTT/REST/Kafka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</a:rPr>
                        <a:t>安全机制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证书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证书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证书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证书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</a:rPr>
                        <a:t>规则引擎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</a:rPr>
                        <a:t>边缘自治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</a:rPr>
                        <a:t>容器编排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支持（受限）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支持（受限）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</a:rPr>
                        <a:t>函数计算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支持（开源框架）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支持（开源框架）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</a:rPr>
                        <a:t>机器学习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支持（容器应用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支持（容器应用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支持（容器应用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支持（计划）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支持（容器应用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</a:rPr>
                        <a:t>时序数据库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支持（容器应用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支持（容器应用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支持（容器应用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支持（容器应用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</a:rPr>
                        <a:t>云平台对接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多集群管理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Pulse IoT Center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Pulse IoT Center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85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</a:rPr>
                        <a:t>资源占用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CPU: 1Core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MEM: 256MB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CPU: 1Core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MEM: 256MB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CPU: 1Core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MEM: 512MB/128MB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CPU: 1Core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MEM: 1GB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CPU: 1Core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MEM: 1.5GB/1.1GB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7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</a:rPr>
                        <a:t>厂商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HUAWEI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HUAWEI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Rancher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VMware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Rancher/VMware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83568" y="4011910"/>
            <a:ext cx="7534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IEF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的开源版本，功能较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IEF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少了许多，如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Serverless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等功能。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IEF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是依托公有云的解决方案，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仅是里面的一部分。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的功能可以对标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K3s+EdgeX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，但容器与设备管理能力均弱于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K3s+EdgeX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的组合。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Kubeedge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的优势在于有云端方案，云边应用协同较好；边端由于没有部署完整集群，故资源占用少，但无法实现边缘自治。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9127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en-US" altLang="zh-CN" dirty="0" err="1" smtClean="0"/>
              <a:t>EdgeX</a:t>
            </a:r>
            <a:r>
              <a:rPr lang="zh-CN" altLang="en-US" dirty="0" smtClean="0"/>
              <a:t>对比研华</a:t>
            </a:r>
            <a:r>
              <a:rPr lang="en-US" altLang="zh-CN" dirty="0" err="1" smtClean="0"/>
              <a:t>EdgeLink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26641"/>
              </p:ext>
            </p:extLst>
          </p:nvPr>
        </p:nvGraphicFramePr>
        <p:xfrm>
          <a:off x="242481" y="771550"/>
          <a:ext cx="8679568" cy="336266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64823"/>
                <a:gridCol w="3585641"/>
                <a:gridCol w="3429104"/>
              </a:tblGrid>
              <a:tr h="228937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EdgeX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EdgeLink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</a:rPr>
                        <a:t>硬件生态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X86/ARM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X86/ARM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455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南向协议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MQTT/MODBUS/SNMP/REST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多种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</a:rPr>
                        <a:t>数据暂存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支持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支持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</a:rPr>
                        <a:t>数据远传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MQTT/REST/Kafka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MQTT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或转为工业协议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</a:rPr>
                        <a:t>安全机制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证书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证书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</a:rPr>
                        <a:t>规则引擎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支持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支持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</a:rPr>
                        <a:t>云平台对接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Pulse </a:t>
                      </a:r>
                      <a:r>
                        <a:rPr lang="en-US" sz="1100" u="none" strike="noStrike" dirty="0" err="1">
                          <a:effectLst/>
                        </a:rPr>
                        <a:t>IoT</a:t>
                      </a:r>
                      <a:r>
                        <a:rPr lang="en-US" sz="1100" u="none" strike="noStrike" dirty="0">
                          <a:effectLst/>
                        </a:rPr>
                        <a:t> Center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主流公有云平台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277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</a:rPr>
                        <a:t>资源占用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CPU: 1Core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MEM: 1GB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CPU: 1Core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MEM</a:t>
                      </a:r>
                      <a:r>
                        <a:rPr lang="en-US" sz="1100" u="none" strike="noStrike" dirty="0" smtClean="0">
                          <a:effectLst/>
                        </a:rPr>
                        <a:t>: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256MB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</a:rPr>
                        <a:t>厂商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smtClean="0">
                          <a:effectLst/>
                        </a:rPr>
                        <a:t>DELL </a:t>
                      </a:r>
                      <a:r>
                        <a:rPr lang="en-US" sz="1100" u="none" strike="noStrike" dirty="0" smtClean="0">
                          <a:effectLst/>
                        </a:rPr>
                        <a:t>VMware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研华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3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API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是否开源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83568" y="4134215"/>
            <a:ext cx="753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整体来说，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能力相当于一个开源的智能网关，并增加了规则引擎等功能。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45293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模板-Top Secret  绝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-Secret  机密 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-Confidential 秘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模板-Internal  内参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20F9F0328DBB794BB596573A064C7F7C" ma:contentTypeVersion="1" ma:contentTypeDescription="新建文档。" ma:contentTypeScope="" ma:versionID="e1d1e024392df1f4ba3618986ff610f4">
  <xsd:schema xmlns:xsd="http://www.w3.org/2001/XMLSchema" xmlns:xs="http://www.w3.org/2001/XMLSchema" xmlns:p="http://schemas.microsoft.com/office/2006/metadata/properties" xmlns:ns2="a2b6b20f-9763-4de6-85cc-78589a406804" xmlns:ns3="http://schemas.microsoft.com/sharepoint/v4" targetNamespace="http://schemas.microsoft.com/office/2006/metadata/properties" ma:root="true" ma:fieldsID="67130f4ad5ed48f9b3792515561fb2ad" ns2:_="" ns3:_="">
    <xsd:import namespace="a2b6b20f-9763-4de6-85cc-78589a406804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FilePathEX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6b20f-9763-4de6-85cc-78589a40680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  <xsd:element name="FilePathEX" ma:index="11" nillable="true" ma:displayName="FilePathEX" ma:description="文档存储路径。供文档搜索使用" ma:internalName="FilePathEX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2b6b20f-9763-4de6-85cc-78589a406804">UCFH5TWPWDNU-2072096189-1482</_dlc_DocId>
    <_dlc_DocIdUrl xmlns="a2b6b20f-9763-4de6-85cc-78589a406804">
      <Url>http://cmp.h3c.com:9090/_layouts/15/DocIdRedir.aspx?ID=UCFH5TWPWDNU-2072096189-1482</Url>
      <Description>UCFH5TWPWDNU-2072096189-1482</Description>
    </_dlc_DocIdUrl>
    <FilePathEX xmlns="a2b6b20f-9763-4de6-85cc-78589a406804" xsi:nil="true"/>
    <IconOverlay xmlns="http://schemas.microsoft.com/sharepoint/v4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C92819-015C-4554-9563-00A7B036DD2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5B28BB4-4CA1-4037-ABB7-193A61248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b6b20f-9763-4de6-85cc-78589a406804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4F28F0-0477-42EE-AB4E-BD3CEA90FC28}">
  <ds:schemaRefs>
    <ds:schemaRef ds:uri="http://purl.org/dc/elements/1.1/"/>
    <ds:schemaRef ds:uri="http://purl.org/dc/terms/"/>
    <ds:schemaRef ds:uri="http://www.w3.org/XML/1998/namespace"/>
    <ds:schemaRef ds:uri="http://schemas.microsoft.com/sharepoint/v4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2b6b20f-9763-4de6-85cc-78589a406804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B5CA2539-1ED6-4632-8F5E-7BF0B68E9D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新华三集团PPT模板-白底中文模板</Template>
  <TotalTime>10479</TotalTime>
  <Words>1947</Words>
  <Application>Microsoft Office PowerPoint</Application>
  <PresentationFormat>全屏显示(16:9)</PresentationFormat>
  <Paragraphs>481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huxiaobo-gdh</vt:lpstr>
      <vt:lpstr>华文细黑</vt:lpstr>
      <vt:lpstr>华文中宋</vt:lpstr>
      <vt:lpstr>宋体</vt:lpstr>
      <vt:lpstr>微软雅黑</vt:lpstr>
      <vt:lpstr>Arial</vt:lpstr>
      <vt:lpstr>Calibri</vt:lpstr>
      <vt:lpstr>Microsoft Sans Serif</vt:lpstr>
      <vt:lpstr>模板-Top Secret  绝密</vt:lpstr>
      <vt:lpstr>模板-Secret  机密 </vt:lpstr>
      <vt:lpstr>模板-Confidential 秘密</vt:lpstr>
      <vt:lpstr>模板-Internal  内参</vt:lpstr>
      <vt:lpstr>PowerPoint 演示文稿</vt:lpstr>
      <vt:lpstr>PowerPoint 演示文稿</vt:lpstr>
      <vt:lpstr>PowerPoint 演示文稿</vt:lpstr>
      <vt:lpstr>边缘部署Kubernetes的三种架构</vt:lpstr>
      <vt:lpstr>边缘部署Kubernetes的三种架构(对比)</vt:lpstr>
      <vt:lpstr>PowerPoint 演示文稿</vt:lpstr>
      <vt:lpstr>开源框架活跃度对比</vt:lpstr>
      <vt:lpstr>开源框架能力对比</vt:lpstr>
      <vt:lpstr>EdgeX对比研华EdgeLink</vt:lpstr>
      <vt:lpstr>Kubeedge及K3s应用兼容性分析</vt:lpstr>
      <vt:lpstr>PowerPoint 演示文稿</vt:lpstr>
      <vt:lpstr>方案一 CloudOS+容器云</vt:lpstr>
      <vt:lpstr>方案二 CMP+CloudOS+容器云</vt:lpstr>
      <vt:lpstr>方案三 CloudOS+UIS Edge</vt:lpstr>
      <vt:lpstr>方案总结</vt:lpstr>
      <vt:lpstr>PowerPoint 演示文稿</vt:lpstr>
      <vt:lpstr>Kubeedge边缘自治方案（EdgeSite）</vt:lpstr>
      <vt:lpstr>Kubeedge云边强绑定方案（对标IEF）</vt:lpstr>
      <vt:lpstr>方案对比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PPT使用说明</dc:title>
  <dc:creator>dingyuanmeng 11958</dc:creator>
  <cp:lastModifiedBy>lijingjing (Cloud)</cp:lastModifiedBy>
  <cp:revision>359</cp:revision>
  <cp:lastPrinted>2013-01-19T15:46:00Z</cp:lastPrinted>
  <dcterms:created xsi:type="dcterms:W3CDTF">2016-05-11T02:15:00Z</dcterms:created>
  <dcterms:modified xsi:type="dcterms:W3CDTF">2019-11-22T07:37:49Z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0x01010020F9F0328DBB794BB596573A064C7F7C</vt:lpwstr>
  </property>
  <property fmtid="{D5CDD505-2E9C-101B-9397-08002B2CF9AE}" pid="3" name="NXPowerLiteLastOptimized">
    <vt:lpwstr>2934491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  <property fmtid="{D5CDD505-2E9C-101B-9397-08002B2CF9AE}" pid="6" name="Version">
    <vt:i4>1</vt:i4>
  </property>
  <property fmtid="{D5CDD505-2E9C-101B-9397-08002B2CF9AE}" pid="7" name="KSOProductBuildVer">
    <vt:lpwstr>2052-10.1.0.6748</vt:lpwstr>
  </property>
  <property fmtid="{D5CDD505-2E9C-101B-9397-08002B2CF9AE}" pid="8" name="_dlc_DocIdItemGuid">
    <vt:lpwstr>d051c790-68de-46ef-b4c9-80fe9abdef01</vt:lpwstr>
  </property>
</Properties>
</file>