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  <p:sldMasterId id="2147483702" r:id="rId4"/>
  </p:sldMasterIdLst>
  <p:notesMasterIdLst>
    <p:notesMasterId r:id="rId41"/>
  </p:notesMasterIdLst>
  <p:handoutMasterIdLst>
    <p:handoutMasterId r:id="rId42"/>
  </p:handoutMasterIdLst>
  <p:sldIdLst>
    <p:sldId id="258" r:id="rId5"/>
    <p:sldId id="262" r:id="rId6"/>
    <p:sldId id="264" r:id="rId7"/>
    <p:sldId id="278" r:id="rId8"/>
    <p:sldId id="265" r:id="rId9"/>
    <p:sldId id="281" r:id="rId10"/>
    <p:sldId id="272" r:id="rId11"/>
    <p:sldId id="280" r:id="rId12"/>
    <p:sldId id="282" r:id="rId13"/>
    <p:sldId id="273" r:id="rId14"/>
    <p:sldId id="283" r:id="rId15"/>
    <p:sldId id="284" r:id="rId16"/>
    <p:sldId id="285" r:id="rId17"/>
    <p:sldId id="269" r:id="rId18"/>
    <p:sldId id="279" r:id="rId19"/>
    <p:sldId id="286" r:id="rId20"/>
    <p:sldId id="287" r:id="rId21"/>
    <p:sldId id="288" r:id="rId22"/>
    <p:sldId id="289" r:id="rId23"/>
    <p:sldId id="290" r:id="rId24"/>
    <p:sldId id="291" r:id="rId25"/>
    <p:sldId id="274" r:id="rId26"/>
    <p:sldId id="276" r:id="rId27"/>
    <p:sldId id="275" r:id="rId28"/>
    <p:sldId id="300" r:id="rId29"/>
    <p:sldId id="294" r:id="rId30"/>
    <p:sldId id="295" r:id="rId31"/>
    <p:sldId id="296" r:id="rId32"/>
    <p:sldId id="297" r:id="rId33"/>
    <p:sldId id="298" r:id="rId34"/>
    <p:sldId id="299" r:id="rId35"/>
    <p:sldId id="277" r:id="rId36"/>
    <p:sldId id="292" r:id="rId37"/>
    <p:sldId id="293" r:id="rId38"/>
    <p:sldId id="259" r:id="rId39"/>
    <p:sldId id="26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EB75-D720-4B84-9386-8B0D7B42697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9E443-67D0-4F07-8806-FEC497C49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106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8F268-0E8B-41B9-9C0A-FC4E37C7B452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0FB4-4221-460D-ABE7-F5E2DC1C2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7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2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2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2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38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38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2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2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98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6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04801"/>
            <a:ext cx="2743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1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184565" y="6468174"/>
            <a:ext cx="71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0" y="6538385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9" name="矩形 8"/>
          <p:cNvSpPr/>
          <p:nvPr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333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22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03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64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42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7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08786"/>
            <a:ext cx="5384800" cy="4388777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08785"/>
            <a:ext cx="5384800" cy="4388779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41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08788"/>
            <a:ext cx="5386917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08788"/>
            <a:ext cx="5389033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7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9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99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59" y="273068"/>
            <a:ext cx="6815668" cy="585311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1705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66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691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3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04801"/>
            <a:ext cx="2743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28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184565" y="6468174"/>
            <a:ext cx="71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0" y="6538385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9" name="矩形 8"/>
          <p:cNvSpPr/>
          <p:nvPr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333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968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510C29-3E4C-49A0-A135-A0D2603C20B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CFACE1-9F0D-42C0-872E-BDDB9C2E4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48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555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90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9076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81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3702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08786"/>
            <a:ext cx="5384800" cy="4388777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08785"/>
            <a:ext cx="5384800" cy="4388779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7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08788"/>
            <a:ext cx="5386917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08788"/>
            <a:ext cx="5389033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832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87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59" y="273068"/>
            <a:ext cx="6815668" cy="585311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088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66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21138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087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04801"/>
            <a:ext cx="2743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508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184565" y="6468174"/>
            <a:ext cx="71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0" y="6538385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9" name="矩形 8"/>
          <p:cNvSpPr/>
          <p:nvPr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333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6535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510C29-3E4C-49A0-A135-A0D2603C20B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CFACE1-9F0D-42C0-872E-BDDB9C2E4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59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58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74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7937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3217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07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08786"/>
            <a:ext cx="5384800" cy="4388777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08785"/>
            <a:ext cx="5384800" cy="4388779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960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08788"/>
            <a:ext cx="5386917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08788"/>
            <a:ext cx="5389033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6469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48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59" y="273068"/>
            <a:ext cx="6815668" cy="585311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72584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66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56646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560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04801"/>
            <a:ext cx="2743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6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08786"/>
            <a:ext cx="5384800" cy="4388777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08785"/>
            <a:ext cx="5384800" cy="4388779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433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184565" y="6468174"/>
            <a:ext cx="71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0" y="6538385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9" name="矩形 8"/>
          <p:cNvSpPr/>
          <p:nvPr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333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480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510C29-3E4C-49A0-A135-A0D2603C20B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CFACE1-9F0D-42C0-872E-BDDB9C2E4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08788"/>
            <a:ext cx="5386917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08788"/>
            <a:ext cx="5389033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10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8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59" y="273068"/>
            <a:ext cx="6815668" cy="585311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944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66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608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1184565" y="6468174"/>
            <a:ext cx="71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6538385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2545" y="260649"/>
            <a:ext cx="890052" cy="38401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333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16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457189" indent="-457189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24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75" indent="-38099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2133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3962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8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547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313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4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35271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6pPr>
      <a:lvl7pPr marL="396230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7pPr>
      <a:lvl8pPr marL="457188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8pPr>
      <a:lvl9pPr marL="5181470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1184565" y="6468174"/>
            <a:ext cx="71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6538385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2545" y="260649"/>
            <a:ext cx="890052" cy="38401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333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65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457189" indent="-457189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24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75" indent="-38099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2133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3962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8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547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313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4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35271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6pPr>
      <a:lvl7pPr marL="396230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7pPr>
      <a:lvl8pPr marL="457188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8pPr>
      <a:lvl9pPr marL="5181470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1184565" y="6468174"/>
            <a:ext cx="71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6538385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2545" y="260649"/>
            <a:ext cx="890052" cy="38401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333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31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457189" indent="-457189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24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75" indent="-38099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2133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3962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8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547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313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4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35271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6pPr>
      <a:lvl7pPr marL="396230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7pPr>
      <a:lvl8pPr marL="457188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8pPr>
      <a:lvl9pPr marL="5181470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1184565" y="6468174"/>
            <a:ext cx="71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6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286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6538385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2545" y="260649"/>
            <a:ext cx="890052" cy="38401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1067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333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0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457189" indent="-457189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24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75" indent="-38099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2133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3962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8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547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313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4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35271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6pPr>
      <a:lvl7pPr marL="396230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7pPr>
      <a:lvl8pPr marL="457188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8pPr>
      <a:lvl9pPr marL="5181470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Visio_2003-2010___1.vsd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Visio_2003-2010___3.vsd"/><Relationship Id="rId5" Type="http://schemas.openxmlformats.org/officeDocument/2006/relationships/image" Target="../media/image9.emf"/><Relationship Id="rId4" Type="http://schemas.openxmlformats.org/officeDocument/2006/relationships/oleObject" Target="../embeddings/Microsoft_Visio_2003-2010___2.vsd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Visio_2003-2010___5.vsd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Visio_2003-2010___4.vsd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Visio_2003-2010___6.vsd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Visio_2003-2010___7.vsd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Visio_2003-2010___8.vsd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Visio_2003-2010___9.vsd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Visio_2003-2010___10.vsd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Visio_2003-2010___11.vsd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Visio_2003-2010___13.vsd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Visio_2003-2010___12.vsd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Visio_2003-2010___15.vsd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Visio_2003-2010___14.vsd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Visio_2003-2010___17.vsd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Visio_2003-2010___16.vsd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Visio_2003-2010___18.vsd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Visio_2003-2010___19.vsd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42" b="4007"/>
          <a:stretch/>
        </p:blipFill>
        <p:spPr>
          <a:xfrm>
            <a:off x="0" y="0"/>
            <a:ext cx="12209264" cy="68580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2118" y="5122334"/>
            <a:ext cx="12198351" cy="1200151"/>
            <a:chOff x="-4763" y="3689350"/>
            <a:chExt cx="9148763" cy="900113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0512" y="3989388"/>
              <a:ext cx="295275" cy="295275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4763" y="3989388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85787" y="3989388"/>
              <a:ext cx="298450" cy="295275"/>
            </a:xfrm>
            <a:prstGeom prst="rect">
              <a:avLst/>
            </a:prstGeom>
            <a:solidFill>
              <a:srgbClr val="B5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90512" y="3689350"/>
              <a:ext cx="295275" cy="300038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4763" y="3689350"/>
              <a:ext cx="295275" cy="30003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585787" y="3689350"/>
              <a:ext cx="298450" cy="300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90512" y="4284663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-4763" y="4284663"/>
              <a:ext cx="295275" cy="295275"/>
            </a:xfrm>
            <a:prstGeom prst="rect">
              <a:avLst/>
            </a:prstGeom>
            <a:solidFill>
              <a:srgbClr val="333333">
                <a:alpha val="8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85787" y="4284663"/>
              <a:ext cx="298450" cy="295275"/>
            </a:xfrm>
            <a:prstGeom prst="rect">
              <a:avLst/>
            </a:prstGeom>
            <a:solidFill>
              <a:srgbClr val="E6E6E6">
                <a:alpha val="8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84237" y="3689350"/>
              <a:ext cx="8259763" cy="900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503891" y="5122333"/>
            <a:ext cx="10363200" cy="1187451"/>
          </a:xfrm>
        </p:spPr>
        <p:txBody>
          <a:bodyPr anchor="ctr" anchorCtr="0">
            <a:noAutofit/>
          </a:bodyPr>
          <a:lstStyle/>
          <a:p>
            <a:r>
              <a:rPr lang="en-US" altLang="zh-CN" sz="2800" dirty="0" err="1" smtClean="0">
                <a:solidFill>
                  <a:schemeClr val="bg1">
                    <a:lumMod val="95000"/>
                  </a:schemeClr>
                </a:solidFill>
              </a:rPr>
              <a:t>Ceph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</a:rPr>
              <a:t>串讲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					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张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杨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470" y="466499"/>
            <a:ext cx="1303124" cy="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-RBD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67744" y="4227934"/>
            <a:ext cx="7920880" cy="432048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</a:t>
            </a:r>
            <a:r>
              <a:rPr lang="en-US" altLang="zh-CN" dirty="0" err="1" smtClean="0"/>
              <a:t>ibrados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267744" y="4731990"/>
            <a:ext cx="3880792" cy="432048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228184" y="4731990"/>
            <a:ext cx="3960440" cy="432048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OSD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267744" y="3723878"/>
            <a:ext cx="792088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RBD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483768" y="2931790"/>
            <a:ext cx="1872208" cy="576064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</a:t>
            </a:r>
            <a:r>
              <a:rPr lang="en-US" altLang="zh-CN" dirty="0" err="1" smtClean="0"/>
              <a:t>gt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35896" y="3219822"/>
            <a:ext cx="720080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rbd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460526" y="1779662"/>
            <a:ext cx="911721" cy="432048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r>
              <a:rPr lang="en-US" altLang="zh-CN" dirty="0" smtClean="0"/>
              <a:t>in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444255" y="1779662"/>
            <a:ext cx="911721" cy="432048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inux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212432" y="2931790"/>
            <a:ext cx="1872208" cy="576064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 block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004520" y="3219822"/>
            <a:ext cx="1080120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rbd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220072" y="2355726"/>
            <a:ext cx="1872208" cy="432048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Ext4/</a:t>
            </a:r>
            <a:r>
              <a:rPr lang="en-US" altLang="zh-CN" dirty="0" err="1" smtClean="0"/>
              <a:t>xfs</a:t>
            </a:r>
            <a:r>
              <a:rPr lang="en-US" altLang="zh-CN" dirty="0" smtClean="0"/>
              <a:t>/…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740352" y="2931790"/>
            <a:ext cx="2304256" cy="576064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Qemu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9324528" y="3219822"/>
            <a:ext cx="720080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rbd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7740352" y="2355726"/>
            <a:ext cx="720080" cy="432048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CAS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532440" y="2355726"/>
            <a:ext cx="1512168" cy="432048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</a:t>
            </a:r>
            <a:r>
              <a:rPr lang="en-US" altLang="zh-CN" dirty="0" err="1" smtClean="0"/>
              <a:t>penstack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267744" y="1563638"/>
            <a:ext cx="2448272" cy="201622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3275856" y="2283718"/>
            <a:ext cx="263649" cy="504056"/>
          </a:xfrm>
          <a:prstGeom prst="upDownArrow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3888" y="235572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iscsi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24400" y="1563638"/>
            <a:ext cx="2448272" cy="201622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596336" y="1563638"/>
            <a:ext cx="2592288" cy="201622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-RBD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流程图: 磁盘 29"/>
          <p:cNvSpPr/>
          <p:nvPr/>
        </p:nvSpPr>
        <p:spPr>
          <a:xfrm>
            <a:off x="1993722" y="1781975"/>
            <a:ext cx="3816424" cy="3645809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1" name="流程图: 直接访问存储器 30"/>
          <p:cNvSpPr/>
          <p:nvPr/>
        </p:nvSpPr>
        <p:spPr>
          <a:xfrm>
            <a:off x="2349395" y="3283805"/>
            <a:ext cx="2921064" cy="193087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2690904" y="3908828"/>
            <a:ext cx="1719943" cy="1153885"/>
          </a:xfrm>
          <a:custGeom>
            <a:avLst/>
            <a:gdLst>
              <a:gd name="connsiteX0" fmla="*/ 500743 w 1719943"/>
              <a:gd name="connsiteY0" fmla="*/ 337457 h 1153885"/>
              <a:gd name="connsiteX1" fmla="*/ 827314 w 1719943"/>
              <a:gd name="connsiteY1" fmla="*/ 32657 h 1153885"/>
              <a:gd name="connsiteX2" fmla="*/ 1415143 w 1719943"/>
              <a:gd name="connsiteY2" fmla="*/ 0 h 1153885"/>
              <a:gd name="connsiteX3" fmla="*/ 1719943 w 1719943"/>
              <a:gd name="connsiteY3" fmla="*/ 468085 h 1153885"/>
              <a:gd name="connsiteX4" fmla="*/ 1687286 w 1719943"/>
              <a:gd name="connsiteY4" fmla="*/ 729343 h 1153885"/>
              <a:gd name="connsiteX5" fmla="*/ 1197428 w 1719943"/>
              <a:gd name="connsiteY5" fmla="*/ 772885 h 1153885"/>
              <a:gd name="connsiteX6" fmla="*/ 1153886 w 1719943"/>
              <a:gd name="connsiteY6" fmla="*/ 1153885 h 1153885"/>
              <a:gd name="connsiteX7" fmla="*/ 21771 w 1719943"/>
              <a:gd name="connsiteY7" fmla="*/ 1099457 h 1153885"/>
              <a:gd name="connsiteX8" fmla="*/ 0 w 1719943"/>
              <a:gd name="connsiteY8" fmla="*/ 631371 h 1153885"/>
              <a:gd name="connsiteX9" fmla="*/ 457200 w 1719943"/>
              <a:gd name="connsiteY9" fmla="*/ 609600 h 1153885"/>
              <a:gd name="connsiteX10" fmla="*/ 500743 w 1719943"/>
              <a:gd name="connsiteY10" fmla="*/ 337457 h 115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9943" h="1153885">
                <a:moveTo>
                  <a:pt x="500743" y="337457"/>
                </a:moveTo>
                <a:lnTo>
                  <a:pt x="827314" y="32657"/>
                </a:lnTo>
                <a:lnTo>
                  <a:pt x="1415143" y="0"/>
                </a:lnTo>
                <a:lnTo>
                  <a:pt x="1719943" y="468085"/>
                </a:lnTo>
                <a:lnTo>
                  <a:pt x="1687286" y="729343"/>
                </a:lnTo>
                <a:lnTo>
                  <a:pt x="1197428" y="772885"/>
                </a:lnTo>
                <a:lnTo>
                  <a:pt x="1153886" y="1153885"/>
                </a:lnTo>
                <a:lnTo>
                  <a:pt x="21771" y="1099457"/>
                </a:lnTo>
                <a:lnTo>
                  <a:pt x="0" y="631371"/>
                </a:lnTo>
                <a:lnTo>
                  <a:pt x="457200" y="609600"/>
                </a:lnTo>
                <a:lnTo>
                  <a:pt x="500743" y="337457"/>
                </a:lnTo>
                <a:close/>
              </a:path>
            </a:pathLst>
          </a:custGeom>
          <a:noFill/>
          <a:ln w="1587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09558" y="3787143"/>
            <a:ext cx="423574" cy="252141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I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42637" y="3417170"/>
            <a:ext cx="423574" cy="252141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H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12891" y="3961187"/>
            <a:ext cx="423574" cy="25214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1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83923" y="4335200"/>
            <a:ext cx="423574" cy="25214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75630" y="4639274"/>
            <a:ext cx="423574" cy="25214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3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97242" y="4335199"/>
            <a:ext cx="423574" cy="25214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4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64180" y="4747173"/>
            <a:ext cx="423574" cy="25214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5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37608" y="3051394"/>
            <a:ext cx="423574" cy="252141"/>
          </a:xfrm>
          <a:prstGeom prst="rect">
            <a:avLst/>
          </a:prstGeom>
          <a:solidFill>
            <a:srgbClr val="66CC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D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1" name="TextBox 40"/>
          <p:cNvSpPr txBox="1"/>
          <p:nvPr/>
        </p:nvSpPr>
        <p:spPr>
          <a:xfrm rot="798306">
            <a:off x="2994491" y="211219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rPr>
              <a:t>POOL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2" name="TextBox 41"/>
          <p:cNvSpPr txBox="1"/>
          <p:nvPr/>
        </p:nvSpPr>
        <p:spPr>
          <a:xfrm rot="798306">
            <a:off x="2546958" y="3327375"/>
            <a:ext cx="8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rPr>
              <a:t>IMAGE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3" name="线形标注 2(带强调线) 42"/>
          <p:cNvSpPr/>
          <p:nvPr/>
        </p:nvSpPr>
        <p:spPr>
          <a:xfrm>
            <a:off x="6522415" y="1304518"/>
            <a:ext cx="3528392" cy="477457"/>
          </a:xfrm>
          <a:prstGeom prst="accentCallout2">
            <a:avLst>
              <a:gd name="adj1" fmla="val 62639"/>
              <a:gd name="adj2" fmla="val -5094"/>
              <a:gd name="adj3" fmla="val 60643"/>
              <a:gd name="adj4" fmla="val -11268"/>
              <a:gd name="adj5" fmla="val 383045"/>
              <a:gd name="adj6" fmla="val -113474"/>
            </a:avLst>
          </a:prstGeom>
          <a:noFill/>
          <a:ln w="12700" cap="flat" cmpd="sng" algn="ctr">
            <a:solidFill>
              <a:srgbClr val="FF0000"/>
            </a:solidFill>
            <a:prstDash val="solid"/>
            <a:tailEnd type="oval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rbd_directory</a:t>
            </a:r>
            <a:endParaRPr lang="en-US" altLang="zh-CN" sz="1400" b="1" kern="0" dirty="0">
              <a:latin typeface="Calibri"/>
              <a:ea typeface="宋体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记录一个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Pool</a:t>
            </a:r>
            <a:r>
              <a:rPr lang="zh-CN" altLang="en-US" sz="1200" kern="0" dirty="0" smtClean="0">
                <a:latin typeface="Calibri"/>
                <a:ea typeface="宋体"/>
              </a:rPr>
              <a:t>内所有</a:t>
            </a:r>
            <a:r>
              <a:rPr lang="en-US" altLang="zh-CN" sz="1200" kern="0" dirty="0" err="1" smtClean="0">
                <a:latin typeface="Calibri"/>
                <a:ea typeface="宋体"/>
              </a:rPr>
              <a:t>rbd</a:t>
            </a:r>
            <a:r>
              <a:rPr lang="zh-CN" altLang="en-US" sz="1200" kern="0" dirty="0" smtClean="0">
                <a:latin typeface="Calibri"/>
                <a:ea typeface="宋体"/>
              </a:rPr>
              <a:t>块名与</a:t>
            </a:r>
            <a:r>
              <a:rPr lang="en-US" altLang="zh-CN" sz="1200" kern="0" dirty="0" smtClean="0">
                <a:latin typeface="Calibri"/>
                <a:ea typeface="宋体"/>
              </a:rPr>
              <a:t>id</a:t>
            </a:r>
            <a:r>
              <a:rPr lang="zh-CN" altLang="en-US" sz="1200" kern="0" dirty="0" smtClean="0">
                <a:latin typeface="Calibri"/>
                <a:ea typeface="宋体"/>
              </a:rPr>
              <a:t>的映射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（正反映射）</a:t>
            </a:r>
          </a:p>
        </p:txBody>
      </p:sp>
      <p:sp>
        <p:nvSpPr>
          <p:cNvPr id="44" name="线形标注 2(带强调线) 43"/>
          <p:cNvSpPr/>
          <p:nvPr/>
        </p:nvSpPr>
        <p:spPr>
          <a:xfrm>
            <a:off x="6522414" y="2007156"/>
            <a:ext cx="3477783" cy="401031"/>
          </a:xfrm>
          <a:prstGeom prst="accentCallout2">
            <a:avLst>
              <a:gd name="adj1" fmla="val 21125"/>
              <a:gd name="adj2" fmla="val -5280"/>
              <a:gd name="adj3" fmla="val 18750"/>
              <a:gd name="adj4" fmla="val -16667"/>
              <a:gd name="adj5" fmla="val 460983"/>
              <a:gd name="adj6" fmla="val -9922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tailEnd type="oval"/>
          </a:ln>
          <a:effectLst/>
        </p:spPr>
        <p:txBody>
          <a:bodyPr rtlCol="0" anchor="ctr"/>
          <a:lstStyle/>
          <a:p>
            <a:pPr lvl="0"/>
            <a:r>
              <a:rPr lang="en-US" altLang="zh-CN" sz="1400" b="1" kern="0" dirty="0">
                <a:latin typeface="Calibri"/>
                <a:ea typeface="宋体"/>
              </a:rPr>
              <a:t>rbd_id</a:t>
            </a:r>
            <a:r>
              <a:rPr lang="en-US" altLang="zh-CN" sz="1400" b="1" i="1" kern="0" dirty="0">
                <a:latin typeface="Calibri"/>
                <a:ea typeface="宋体"/>
              </a:rPr>
              <a:t>.$</a:t>
            </a:r>
            <a:r>
              <a:rPr lang="en-US" altLang="zh-CN" sz="1400" b="1" i="1" kern="0" dirty="0" err="1">
                <a:latin typeface="Calibri"/>
                <a:ea typeface="宋体"/>
              </a:rPr>
              <a:t>image_name</a:t>
            </a:r>
            <a:endParaRPr lang="zh-CN" altLang="en-US" sz="1400" b="1" i="1" kern="0" dirty="0">
              <a:latin typeface="Calibri"/>
              <a:ea typeface="宋体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记录一个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rbd</a:t>
            </a:r>
            <a:r>
              <a:rPr lang="zh-CN" altLang="en-US" sz="1200" kern="0" dirty="0">
                <a:latin typeface="Calibri"/>
                <a:ea typeface="宋体"/>
              </a:rPr>
              <a:t>的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id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5" name="线形标注 2(带强调线) 44"/>
          <p:cNvSpPr/>
          <p:nvPr/>
        </p:nvSpPr>
        <p:spPr>
          <a:xfrm>
            <a:off x="6543162" y="3976077"/>
            <a:ext cx="3414238" cy="459094"/>
          </a:xfrm>
          <a:prstGeom prst="accentCallout2">
            <a:avLst>
              <a:gd name="adj1" fmla="val 16675"/>
              <a:gd name="adj2" fmla="val -5501"/>
              <a:gd name="adj3" fmla="val 18750"/>
              <a:gd name="adj4" fmla="val -16667"/>
              <a:gd name="adj5" fmla="val 29697"/>
              <a:gd name="adj6" fmla="val -66421"/>
            </a:avLst>
          </a:prstGeom>
          <a:noFill/>
          <a:ln w="12700" cap="flat" cmpd="sng" algn="ctr">
            <a:solidFill>
              <a:srgbClr val="FF0000"/>
            </a:solidFill>
            <a:prstDash val="solid"/>
            <a:tailEnd type="oval"/>
          </a:ln>
          <a:effectLst/>
        </p:spPr>
        <p:txBody>
          <a:bodyPr rtlCol="0" anchor="ctr"/>
          <a:lstStyle/>
          <a:p>
            <a:r>
              <a:rPr lang="en-US" altLang="zh-CN" sz="1400" b="1" kern="0" dirty="0" err="1">
                <a:latin typeface="Calibri"/>
                <a:ea typeface="宋体"/>
              </a:rPr>
              <a:t>rbd_data</a:t>
            </a:r>
            <a:r>
              <a:rPr lang="en-US" altLang="zh-CN" sz="1400" b="1" i="1" kern="0" dirty="0">
                <a:latin typeface="Calibri"/>
                <a:ea typeface="宋体"/>
              </a:rPr>
              <a:t>. $</a:t>
            </a:r>
            <a:r>
              <a:rPr lang="en-US" altLang="zh-CN" sz="1400" b="1" i="1" kern="0" dirty="0" err="1">
                <a:latin typeface="Calibri"/>
                <a:ea typeface="宋体"/>
              </a:rPr>
              <a:t>rbd_id.$fragment</a:t>
            </a:r>
            <a:endParaRPr lang="zh-CN" altLang="en-US" sz="1400" b="1" i="1" kern="0" dirty="0">
              <a:latin typeface="Calibri"/>
              <a:ea typeface="宋体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对象保存</a:t>
            </a:r>
            <a:r>
              <a:rPr lang="zh-CN" altLang="en-US" sz="1200" kern="0" dirty="0">
                <a:latin typeface="Calibri"/>
                <a:ea typeface="宋体"/>
              </a:rPr>
              <a:t>应用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的实际数据。</a:t>
            </a:r>
          </a:p>
        </p:txBody>
      </p:sp>
      <p:sp>
        <p:nvSpPr>
          <p:cNvPr id="46" name="线形标注 2(带强调线) 45"/>
          <p:cNvSpPr/>
          <p:nvPr/>
        </p:nvSpPr>
        <p:spPr>
          <a:xfrm>
            <a:off x="6522415" y="2508803"/>
            <a:ext cx="3561330" cy="778749"/>
          </a:xfrm>
          <a:prstGeom prst="accentCallout2">
            <a:avLst>
              <a:gd name="adj1" fmla="val 17527"/>
              <a:gd name="adj2" fmla="val -5083"/>
              <a:gd name="adj3" fmla="val 18750"/>
              <a:gd name="adj4" fmla="val -16667"/>
              <a:gd name="adj5" fmla="val 129013"/>
              <a:gd name="adj6" fmla="val -5970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tailEnd type="oval"/>
          </a:ln>
          <a:effectLst/>
        </p:spPr>
        <p:txBody>
          <a:bodyPr rtlCol="0" anchor="ctr"/>
          <a:lstStyle/>
          <a:p>
            <a:r>
              <a:rPr lang="en-US" altLang="zh-CN" sz="1400" b="1" kern="0" dirty="0">
                <a:latin typeface="Calibri"/>
                <a:ea typeface="宋体"/>
              </a:rPr>
              <a:t>rbd_header</a:t>
            </a:r>
            <a:r>
              <a:rPr lang="en-US" altLang="zh-CN" sz="1400" b="1" i="1" kern="0" dirty="0">
                <a:latin typeface="Calibri"/>
                <a:ea typeface="宋体"/>
              </a:rPr>
              <a:t>.$</a:t>
            </a:r>
            <a:r>
              <a:rPr lang="en-US" altLang="zh-CN" sz="1400" b="1" i="1" kern="0" dirty="0" err="1">
                <a:latin typeface="Calibri"/>
                <a:ea typeface="宋体"/>
              </a:rPr>
              <a:t>rbd_id</a:t>
            </a:r>
            <a:endParaRPr lang="zh-CN" altLang="en-US" sz="1400" b="1" i="1" kern="0" dirty="0">
              <a:latin typeface="Calibri"/>
              <a:ea typeface="宋体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latin typeface="Calibri"/>
                <a:ea typeface="宋体"/>
              </a:rPr>
              <a:t>记录一个块的特性、数据对象前缀、</a:t>
            </a:r>
            <a:r>
              <a:rPr lang="en-US" altLang="zh-CN" sz="1200" kern="0" dirty="0" smtClean="0">
                <a:latin typeface="Calibri"/>
                <a:ea typeface="宋体"/>
              </a:rPr>
              <a:t>order</a:t>
            </a:r>
            <a:r>
              <a:rPr lang="zh-CN" altLang="en-US" sz="1200" kern="0" dirty="0" smtClean="0">
                <a:latin typeface="Calibri"/>
                <a:ea typeface="宋体"/>
              </a:rPr>
              <a:t>、父类</a:t>
            </a:r>
            <a:r>
              <a:rPr lang="en-US" altLang="zh-CN" sz="1200" kern="0" dirty="0" err="1" smtClean="0">
                <a:latin typeface="Calibri"/>
                <a:ea typeface="宋体"/>
              </a:rPr>
              <a:t>rbd_id</a:t>
            </a:r>
            <a:r>
              <a:rPr lang="zh-CN" altLang="en-US" sz="1200" kern="0" dirty="0" smtClean="0">
                <a:latin typeface="Calibri"/>
                <a:ea typeface="宋体"/>
              </a:rPr>
              <a:t>、块大小、快照序列、快照信息（快照名）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。</a:t>
            </a:r>
          </a:p>
        </p:txBody>
      </p:sp>
      <p:sp>
        <p:nvSpPr>
          <p:cNvPr id="47" name="线形标注 2(带强调线) 46"/>
          <p:cNvSpPr/>
          <p:nvPr/>
        </p:nvSpPr>
        <p:spPr>
          <a:xfrm>
            <a:off x="6522415" y="3310297"/>
            <a:ext cx="3411822" cy="523281"/>
          </a:xfrm>
          <a:prstGeom prst="accentCallout2">
            <a:avLst>
              <a:gd name="adj1" fmla="val 16930"/>
              <a:gd name="adj2" fmla="val -5221"/>
              <a:gd name="adj3" fmla="val 18750"/>
              <a:gd name="adj4" fmla="val -16667"/>
              <a:gd name="adj5" fmla="val 82636"/>
              <a:gd name="adj6" fmla="val -74892"/>
            </a:avLst>
          </a:prstGeom>
          <a:noFill/>
          <a:ln w="12700" cap="flat" cmpd="sng" algn="ctr">
            <a:solidFill>
              <a:srgbClr val="FF0000"/>
            </a:solidFill>
            <a:prstDash val="solid"/>
            <a:tailEnd type="oval"/>
          </a:ln>
          <a:effectLst/>
        </p:spPr>
        <p:txBody>
          <a:bodyPr rtlCol="0" anchor="ctr"/>
          <a:lstStyle/>
          <a:p>
            <a:pPr lvl="0"/>
            <a:r>
              <a:rPr lang="en-US" altLang="zh-CN" sz="1400" b="1" kern="0" dirty="0" err="1">
                <a:latin typeface="Calibri"/>
                <a:ea typeface="宋体"/>
              </a:rPr>
              <a:t>rbd_object_map</a:t>
            </a:r>
            <a:r>
              <a:rPr lang="en-US" altLang="zh-CN" sz="1400" b="1" i="1" kern="0" dirty="0">
                <a:latin typeface="Calibri"/>
                <a:ea typeface="宋体"/>
              </a:rPr>
              <a:t>. $</a:t>
            </a:r>
            <a:r>
              <a:rPr lang="en-US" altLang="zh-CN" sz="1400" b="1" i="1" kern="0" dirty="0" err="1">
                <a:latin typeface="Calibri"/>
                <a:ea typeface="宋体"/>
              </a:rPr>
              <a:t>rbd_id</a:t>
            </a:r>
            <a:endParaRPr lang="zh-CN" altLang="en-US" sz="1400" b="1" i="1" kern="0" dirty="0">
              <a:latin typeface="Calibri"/>
              <a:ea typeface="宋体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latin typeface="Calibri"/>
                <a:ea typeface="宋体"/>
              </a:rPr>
              <a:t>保存</a:t>
            </a:r>
            <a:r>
              <a:rPr lang="en-US" altLang="zh-CN" sz="1200" kern="0" dirty="0" smtClean="0">
                <a:latin typeface="Calibri"/>
                <a:ea typeface="宋体"/>
              </a:rPr>
              <a:t>data object</a:t>
            </a:r>
            <a:r>
              <a:rPr lang="zh-CN" altLang="en-US" sz="1200" kern="0" dirty="0" smtClean="0">
                <a:latin typeface="Calibri"/>
                <a:ea typeface="宋体"/>
              </a:rPr>
              <a:t>实际的使用情况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。</a:t>
            </a:r>
          </a:p>
        </p:txBody>
      </p:sp>
      <p:sp>
        <p:nvSpPr>
          <p:cNvPr id="48" name="矩形 47"/>
          <p:cNvSpPr/>
          <p:nvPr/>
        </p:nvSpPr>
        <p:spPr>
          <a:xfrm>
            <a:off x="3550875" y="3581437"/>
            <a:ext cx="423574" cy="25214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white"/>
                </a:solidFill>
                <a:latin typeface="Calibri"/>
                <a:ea typeface="宋体"/>
              </a:rPr>
              <a:t>O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329564" y="4513203"/>
            <a:ext cx="423574" cy="252141"/>
          </a:xfrm>
          <a:prstGeom prst="rect">
            <a:avLst/>
          </a:prstGeom>
          <a:solidFill>
            <a:srgbClr val="FF33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noProof="0" dirty="0" smtClean="0">
                <a:solidFill>
                  <a:prstClr val="white"/>
                </a:solidFill>
                <a:latin typeface="Calibri"/>
                <a:ea typeface="宋体"/>
              </a:rPr>
              <a:t>C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50" name="线形标注 2(带强调线) 49"/>
          <p:cNvSpPr/>
          <p:nvPr/>
        </p:nvSpPr>
        <p:spPr>
          <a:xfrm>
            <a:off x="6543162" y="4594545"/>
            <a:ext cx="3434985" cy="483561"/>
          </a:xfrm>
          <a:prstGeom prst="accentCallout2">
            <a:avLst>
              <a:gd name="adj1" fmla="val 18750"/>
              <a:gd name="adj2" fmla="val -5506"/>
              <a:gd name="adj3" fmla="val 18750"/>
              <a:gd name="adj4" fmla="val -16667"/>
              <a:gd name="adj5" fmla="val 5431"/>
              <a:gd name="adj6" fmla="val -2308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tailEnd type="oval"/>
          </a:ln>
          <a:effectLst/>
        </p:spPr>
        <p:txBody>
          <a:bodyPr rtlCol="0" anchor="ctr"/>
          <a:lstStyle/>
          <a:p>
            <a:pPr lvl="0"/>
            <a:r>
              <a:rPr lang="en-US" altLang="zh-CN" sz="1400" b="1" kern="0" dirty="0" err="1">
                <a:latin typeface="Calibri"/>
                <a:ea typeface="宋体"/>
              </a:rPr>
              <a:t>rbd_children</a:t>
            </a:r>
            <a:endParaRPr lang="zh-CN" altLang="en-US" sz="1400" b="1" kern="0" dirty="0">
              <a:latin typeface="Calibri"/>
              <a:ea typeface="宋体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记录父块和子块的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rbd</a:t>
            </a:r>
            <a:r>
              <a:rPr lang="en-US" altLang="zh-CN" sz="1200" kern="0" dirty="0" smtClean="0">
                <a:latin typeface="Calibri"/>
                <a:ea typeface="宋体"/>
              </a:rPr>
              <a:t>_id</a:t>
            </a:r>
            <a:r>
              <a:rPr lang="zh-CN" altLang="en-US" sz="1200" kern="0" dirty="0" smtClean="0">
                <a:latin typeface="Calibri"/>
                <a:ea typeface="宋体"/>
              </a:rPr>
              <a:t>映射</a:t>
            </a:r>
            <a:r>
              <a:rPr lang="zh-CN" altLang="en-US" sz="1200" kern="0" dirty="0">
                <a:latin typeface="Calibri"/>
                <a:ea typeface="宋体"/>
              </a:rPr>
              <a:t>关系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宋体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1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-RBD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流程图: 数据 23"/>
          <p:cNvSpPr/>
          <p:nvPr/>
        </p:nvSpPr>
        <p:spPr>
          <a:xfrm>
            <a:off x="3105570" y="2318475"/>
            <a:ext cx="2009380" cy="936104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</a:t>
            </a:r>
            <a:r>
              <a:rPr lang="en-US" altLang="zh-CN" sz="1200" dirty="0" err="1" smtClean="0"/>
              <a:t>rbd_directory</a:t>
            </a:r>
            <a:r>
              <a:rPr lang="zh-CN" altLang="en-US" sz="1200" dirty="0" smtClean="0"/>
              <a:t>对象信息</a:t>
            </a:r>
            <a:endParaRPr lang="zh-CN" altLang="en-US" sz="1200" dirty="0"/>
          </a:p>
        </p:txBody>
      </p:sp>
      <p:sp>
        <p:nvSpPr>
          <p:cNvPr id="25" name="立方体 24"/>
          <p:cNvSpPr/>
          <p:nvPr/>
        </p:nvSpPr>
        <p:spPr>
          <a:xfrm>
            <a:off x="3076652" y="3419446"/>
            <a:ext cx="1368152" cy="103867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crush</a:t>
            </a:r>
            <a:r>
              <a:rPr lang="zh-CN" altLang="en-US" sz="1200" dirty="0" smtClean="0"/>
              <a:t>算出该对象所在</a:t>
            </a:r>
            <a:r>
              <a:rPr lang="en-US" altLang="zh-CN" sz="1200" dirty="0" smtClean="0"/>
              <a:t>OSD</a:t>
            </a:r>
            <a:r>
              <a:rPr lang="zh-CN" altLang="en-US" sz="1200" dirty="0" smtClean="0"/>
              <a:t>，与其通信</a:t>
            </a:r>
            <a:endParaRPr lang="zh-CN" altLang="en-US" sz="1200" dirty="0"/>
          </a:p>
        </p:txBody>
      </p:sp>
      <p:sp>
        <p:nvSpPr>
          <p:cNvPr id="26" name="右箭头 25"/>
          <p:cNvSpPr/>
          <p:nvPr/>
        </p:nvSpPr>
        <p:spPr>
          <a:xfrm>
            <a:off x="5364088" y="3131414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数据 26"/>
          <p:cNvSpPr/>
          <p:nvPr/>
        </p:nvSpPr>
        <p:spPr>
          <a:xfrm>
            <a:off x="6876256" y="2303105"/>
            <a:ext cx="1607466" cy="951473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解析结果并输出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732240" y="3419446"/>
            <a:ext cx="1368152" cy="103867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列出所有的块名</a:t>
            </a:r>
          </a:p>
        </p:txBody>
      </p:sp>
    </p:spTree>
    <p:extLst>
      <p:ext uri="{BB962C8B-B14F-4D97-AF65-F5344CB8AC3E}">
        <p14:creationId xmlns:p14="http://schemas.microsoft.com/office/powerpoint/2010/main" val="350944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-RBD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创建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流程图: 数据 7"/>
          <p:cNvSpPr/>
          <p:nvPr/>
        </p:nvSpPr>
        <p:spPr>
          <a:xfrm>
            <a:off x="1946298" y="1880689"/>
            <a:ext cx="1656184" cy="702078"/>
          </a:xfrm>
          <a:prstGeom prst="flowChartInputOutpu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流程图: 数据 8"/>
          <p:cNvSpPr/>
          <p:nvPr/>
        </p:nvSpPr>
        <p:spPr>
          <a:xfrm>
            <a:off x="4742306" y="1880689"/>
            <a:ext cx="1607466" cy="713605"/>
          </a:xfrm>
          <a:prstGeom prst="flowChartInputOutpu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593898" y="2627600"/>
            <a:ext cx="936104" cy="432048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6338786" y="2608191"/>
            <a:ext cx="936104" cy="432048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流程图: 数据 11"/>
          <p:cNvSpPr/>
          <p:nvPr/>
        </p:nvSpPr>
        <p:spPr>
          <a:xfrm>
            <a:off x="7641426" y="1880689"/>
            <a:ext cx="1656184" cy="701792"/>
          </a:xfrm>
          <a:prstGeom prst="flowChartInputOutpu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9398618" y="3230839"/>
            <a:ext cx="504056" cy="594066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4" name="流程图: 数据 13"/>
          <p:cNvSpPr/>
          <p:nvPr/>
        </p:nvSpPr>
        <p:spPr>
          <a:xfrm>
            <a:off x="7989380" y="3910569"/>
            <a:ext cx="1331640" cy="713605"/>
          </a:xfrm>
          <a:prstGeom prst="flowChartInputOutpu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1928949" y="2582481"/>
            <a:ext cx="1368152" cy="779004"/>
          </a:xfrm>
          <a:prstGeom prst="cub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判断</a:t>
            </a:r>
            <a:r>
              <a:rPr kumimoji="0" lang="en-US" altLang="zh-CN" sz="12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rbd_id.</a:t>
            </a:r>
            <a:r>
              <a:rPr kumimoji="0" lang="en-US" altLang="zh-CN" sz="120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xxx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对象是否存在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4742306" y="2582767"/>
            <a:ext cx="1368152" cy="779004"/>
          </a:xfrm>
          <a:prstGeom prst="cub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Calibri"/>
                <a:ea typeface="宋体"/>
              </a:rPr>
              <a:t>根据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Calibri"/>
                <a:ea typeface="宋体"/>
              </a:rPr>
              <a:t>crush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Calibri"/>
                <a:ea typeface="宋体"/>
              </a:rPr>
              <a:t>算法，发请求到主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Calibri"/>
                <a:ea typeface="宋体"/>
              </a:rPr>
              <a:t>OSD</a:t>
            </a:r>
            <a:endParaRPr lang="zh-CN" altLang="en-US" sz="1200" kern="0" dirty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7641426" y="2582481"/>
            <a:ext cx="1368152" cy="779004"/>
          </a:xfrm>
          <a:prstGeom prst="cub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Calibri"/>
                <a:ea typeface="宋体"/>
              </a:rPr>
              <a:t>注册块与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Calibri"/>
                <a:ea typeface="宋体"/>
              </a:rPr>
              <a:t>Id</a:t>
            </a:r>
            <a:r>
              <a:rPr lang="zh-CN" altLang="en-US" sz="1200" kern="0" dirty="0">
                <a:solidFill>
                  <a:sysClr val="windowText" lastClr="000000"/>
                </a:solidFill>
                <a:latin typeface="Calibri"/>
                <a:ea typeface="宋体"/>
              </a:rPr>
              <a:t>的映射</a:t>
            </a:r>
          </a:p>
        </p:txBody>
      </p:sp>
      <p:sp>
        <p:nvSpPr>
          <p:cNvPr id="18" name="立方体 17"/>
          <p:cNvSpPr/>
          <p:nvPr/>
        </p:nvSpPr>
        <p:spPr>
          <a:xfrm>
            <a:off x="7719260" y="4624173"/>
            <a:ext cx="1368152" cy="779004"/>
          </a:xfrm>
          <a:prstGeom prst="cub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200" kern="0" dirty="0">
                <a:solidFill>
                  <a:sysClr val="windowText" lastClr="000000"/>
                </a:solidFill>
                <a:latin typeface="Calibri"/>
                <a:ea typeface="宋体"/>
              </a:rPr>
              <a:t>保存块的大小、特性等属性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46298" y="2093229"/>
            <a:ext cx="1800200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检查块是否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存在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42306" y="2104899"/>
            <a:ext cx="1728192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创建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rbd_id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对象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2616" y="2104899"/>
            <a:ext cx="2160240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向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rbd_directory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注册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36632" y="4082705"/>
            <a:ext cx="2232248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rPr>
              <a:t>创建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Calibri"/>
                <a:ea typeface="宋体"/>
              </a:rPr>
              <a:t>rbd_header</a:t>
            </a:r>
            <a:r>
              <a: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33646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-Monitor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6" y="1303699"/>
            <a:ext cx="51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Rados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主要包含三个组件：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8186" y="1722562"/>
            <a:ext cx="99368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</a:p>
          <a:p>
            <a:r>
              <a:rPr lang="en-US" altLang="zh-CN" sz="1600" dirty="0" smtClean="0"/>
              <a:t>monitor</a:t>
            </a:r>
            <a:r>
              <a:rPr lang="zh-CN" altLang="zh-CN" sz="1600" dirty="0"/>
              <a:t>作为</a:t>
            </a:r>
            <a:r>
              <a:rPr lang="en-US" altLang="zh-CN" sz="1600" dirty="0" err="1"/>
              <a:t>ceph</a:t>
            </a:r>
            <a:r>
              <a:rPr lang="zh-CN" altLang="zh-CN" sz="1600" dirty="0"/>
              <a:t>集群核心服务，负责自维护</a:t>
            </a:r>
            <a:r>
              <a:rPr lang="en-US" altLang="zh-CN" sz="1600" dirty="0" err="1"/>
              <a:t>ceph</a:t>
            </a:r>
            <a:r>
              <a:rPr lang="zh-CN" altLang="zh-CN" sz="1600" dirty="0"/>
              <a:t>集群健康状态，</a:t>
            </a:r>
            <a:r>
              <a:rPr lang="en-US" altLang="zh-CN" sz="1600" dirty="0" err="1"/>
              <a:t>rados</a:t>
            </a:r>
            <a:r>
              <a:rPr lang="zh-CN" altLang="zh-CN" sz="1600" dirty="0"/>
              <a:t>集群元数据</a:t>
            </a:r>
            <a:r>
              <a:rPr lang="en-US" altLang="zh-CN" sz="1600" dirty="0" err="1"/>
              <a:t>mdsmap</a:t>
            </a:r>
            <a:r>
              <a:rPr lang="zh-CN" altLang="zh-CN" sz="1600" dirty="0"/>
              <a:t>、</a:t>
            </a:r>
            <a:r>
              <a:rPr lang="en-US" altLang="zh-CN" sz="1600" dirty="0" err="1"/>
              <a:t>monmap</a:t>
            </a:r>
            <a:r>
              <a:rPr lang="zh-CN" altLang="zh-CN" sz="1600" dirty="0"/>
              <a:t>、</a:t>
            </a:r>
            <a:r>
              <a:rPr lang="en-US" altLang="zh-CN" sz="1600" dirty="0" err="1"/>
              <a:t>osdmap</a:t>
            </a:r>
            <a:r>
              <a:rPr lang="zh-CN" altLang="zh-CN" sz="1600" dirty="0"/>
              <a:t>、</a:t>
            </a:r>
            <a:r>
              <a:rPr lang="en-US" altLang="zh-CN" sz="1600" dirty="0"/>
              <a:t>log</a:t>
            </a:r>
            <a:r>
              <a:rPr lang="zh-CN" altLang="zh-CN" sz="1600" dirty="0"/>
              <a:t>、</a:t>
            </a:r>
            <a:r>
              <a:rPr lang="en-US" altLang="zh-CN" sz="1600" dirty="0" err="1"/>
              <a:t>auth</a:t>
            </a:r>
            <a:r>
              <a:rPr lang="zh-CN" altLang="zh-CN" sz="1600" dirty="0"/>
              <a:t>、</a:t>
            </a:r>
            <a:r>
              <a:rPr lang="en-US" altLang="zh-CN" sz="1600" dirty="0"/>
              <a:t>health</a:t>
            </a:r>
            <a:r>
              <a:rPr lang="zh-CN" altLang="zh-CN" sz="1600" dirty="0"/>
              <a:t>等，基于改进</a:t>
            </a:r>
            <a:r>
              <a:rPr lang="en-US" altLang="zh-CN" sz="1600" dirty="0" err="1"/>
              <a:t>paxos</a:t>
            </a:r>
            <a:r>
              <a:rPr lang="zh-CN" altLang="zh-CN" sz="1600" dirty="0"/>
              <a:t>算法，保证集群节点间的数据状态在同一时刻一致性。总的来说</a:t>
            </a:r>
            <a:r>
              <a:rPr lang="en-US" altLang="zh-CN" sz="1600" dirty="0"/>
              <a:t>Monitor</a:t>
            </a:r>
            <a:r>
              <a:rPr lang="zh-CN" altLang="zh-CN" sz="1600" dirty="0"/>
              <a:t>负责收集集群信息，更新集群信息，发布集群信息。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766924"/>
              </p:ext>
            </p:extLst>
          </p:nvPr>
        </p:nvGraphicFramePr>
        <p:xfrm>
          <a:off x="3725333" y="2920870"/>
          <a:ext cx="382905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Visio" r:id="rId4" imgW="3833204" imgH="3401368" progId="Visio.Drawing.11">
                  <p:embed/>
                </p:oleObj>
              </mc:Choice>
              <mc:Fallback>
                <p:oleObj name="Visio" r:id="rId4" imgW="3833204" imgH="340136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333" y="2920870"/>
                        <a:ext cx="3829050" cy="340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05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Paxos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6" y="1303699"/>
            <a:ext cx="6617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Basic </a:t>
            </a:r>
            <a:r>
              <a:rPr lang="en-US" altLang="zh-CN" dirty="0" err="1"/>
              <a:t>Paxos</a:t>
            </a:r>
            <a:r>
              <a:rPr lang="zh-CN" altLang="zh-CN" dirty="0"/>
              <a:t>包含的角色：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Proposer</a:t>
            </a:r>
            <a:r>
              <a:rPr lang="zh-CN" altLang="zh-CN" dirty="0"/>
              <a:t>提出提案，可以是一个或多个</a:t>
            </a:r>
            <a:r>
              <a:rPr lang="en-US" altLang="zh-CN" dirty="0"/>
              <a:t>proposer</a:t>
            </a:r>
            <a:r>
              <a:rPr lang="zh-CN" altLang="zh-CN" dirty="0"/>
              <a:t>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Acceptor</a:t>
            </a:r>
            <a:r>
              <a:rPr lang="zh-CN" altLang="zh-CN" dirty="0"/>
              <a:t>决策是否接受来自</a:t>
            </a:r>
            <a:r>
              <a:rPr lang="en-US" altLang="zh-CN" dirty="0"/>
              <a:t>Proposer</a:t>
            </a:r>
            <a:r>
              <a:rPr lang="zh-CN" altLang="zh-CN" dirty="0"/>
              <a:t>的提案。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Learner</a:t>
            </a:r>
            <a:r>
              <a:rPr lang="zh-CN" altLang="zh-CN" dirty="0"/>
              <a:t>最终提案的学习者。</a:t>
            </a:r>
          </a:p>
          <a:p>
            <a:r>
              <a:rPr lang="en-US" altLang="zh-CN" dirty="0"/>
              <a:t>Basic </a:t>
            </a:r>
            <a:r>
              <a:rPr lang="en-US" altLang="zh-CN" dirty="0" err="1"/>
              <a:t>Paxos</a:t>
            </a:r>
            <a:r>
              <a:rPr lang="zh-CN" altLang="zh-CN" dirty="0"/>
              <a:t>算法流程包含三个阶段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prepare</a:t>
            </a:r>
            <a:r>
              <a:rPr lang="zh-CN" altLang="zh-CN" dirty="0"/>
              <a:t>阶段</a:t>
            </a:r>
          </a:p>
          <a:p>
            <a:endParaRPr lang="zh-CN" altLang="zh-CN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813213"/>
              </p:ext>
            </p:extLst>
          </p:nvPr>
        </p:nvGraphicFramePr>
        <p:xfrm>
          <a:off x="2765779" y="3397955"/>
          <a:ext cx="40671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" name="Visio" r:id="rId4" imgW="4487670" imgH="3269868" progId="Visio.Drawing.11">
                  <p:embed/>
                </p:oleObj>
              </mc:Choice>
              <mc:Fallback>
                <p:oleObj name="Visio" r:id="rId4" imgW="4487670" imgH="326986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779" y="3397955"/>
                        <a:ext cx="4067175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233816"/>
              </p:ext>
            </p:extLst>
          </p:nvPr>
        </p:nvGraphicFramePr>
        <p:xfrm>
          <a:off x="7213600" y="3115319"/>
          <a:ext cx="4019903" cy="3302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" name="Visio" r:id="rId6" imgW="4577291" imgH="3761247" progId="Visio.Drawing.11">
                  <p:embed/>
                </p:oleObj>
              </mc:Choice>
              <mc:Fallback>
                <p:oleObj name="Visio" r:id="rId6" imgW="4577291" imgH="376124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3115319"/>
                        <a:ext cx="4019903" cy="3302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180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Paxos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6" y="1303699"/>
            <a:ext cx="661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accept</a:t>
            </a:r>
            <a:r>
              <a:rPr lang="zh-CN" altLang="zh-CN" dirty="0" smtClean="0"/>
              <a:t>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115627"/>
              </p:ext>
            </p:extLst>
          </p:nvPr>
        </p:nvGraphicFramePr>
        <p:xfrm>
          <a:off x="1196622" y="2212622"/>
          <a:ext cx="4492978" cy="325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5" name="Visio" r:id="rId4" imgW="4487670" imgH="3269868" progId="Visio.Drawing.11">
                  <p:embed/>
                </p:oleObj>
              </mc:Choice>
              <mc:Fallback>
                <p:oleObj name="Visio" r:id="rId4" imgW="4487670" imgH="326986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622" y="2212622"/>
                        <a:ext cx="4492978" cy="32574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328012"/>
              </p:ext>
            </p:extLst>
          </p:nvPr>
        </p:nvGraphicFramePr>
        <p:xfrm>
          <a:off x="6683021" y="1986845"/>
          <a:ext cx="4402667" cy="3601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6" name="Visio" r:id="rId6" imgW="4577291" imgH="3761247" progId="Visio.Drawing.11">
                  <p:embed/>
                </p:oleObj>
              </mc:Choice>
              <mc:Fallback>
                <p:oleObj name="Visio" r:id="rId6" imgW="4577291" imgH="376124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021" y="1986845"/>
                        <a:ext cx="4402667" cy="36011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41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Paxos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6" y="1303699"/>
            <a:ext cx="661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learn</a:t>
            </a:r>
            <a:r>
              <a:rPr lang="zh-CN" altLang="zh-CN" dirty="0"/>
              <a:t>阶段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755423"/>
              </p:ext>
            </p:extLst>
          </p:nvPr>
        </p:nvGraphicFramePr>
        <p:xfrm>
          <a:off x="2122310" y="2065866"/>
          <a:ext cx="4944534" cy="360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Visio" r:id="rId4" imgW="4487670" imgH="3269868" progId="Visio.Drawing.11">
                  <p:embed/>
                </p:oleObj>
              </mc:Choice>
              <mc:Fallback>
                <p:oleObj name="Visio" r:id="rId4" imgW="4487670" imgH="326986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310" y="2065866"/>
                        <a:ext cx="4944534" cy="3607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96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-monitor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6" y="1303699"/>
            <a:ext cx="661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probe</a:t>
            </a:r>
            <a:r>
              <a:rPr lang="zh-CN" altLang="en-US" dirty="0" smtClean="0"/>
              <a:t>阶段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91981"/>
              </p:ext>
            </p:extLst>
          </p:nvPr>
        </p:nvGraphicFramePr>
        <p:xfrm>
          <a:off x="5452534" y="783982"/>
          <a:ext cx="4933246" cy="593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Visio" r:id="rId4" imgW="7900988" imgH="9482257" progId="Visio.Drawing.11">
                  <p:embed/>
                </p:oleObj>
              </mc:Choice>
              <mc:Fallback>
                <p:oleObj name="Visio" r:id="rId4" imgW="7900988" imgH="948225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534" y="783982"/>
                        <a:ext cx="4933246" cy="5930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6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-monitor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6" y="1303699"/>
            <a:ext cx="661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2</a:t>
            </a:r>
            <a:r>
              <a:rPr lang="zh-CN" altLang="en-US" dirty="0" smtClean="0"/>
              <a:t>、选举阶段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770222"/>
              </p:ext>
            </p:extLst>
          </p:nvPr>
        </p:nvGraphicFramePr>
        <p:xfrm>
          <a:off x="4187004" y="1488364"/>
          <a:ext cx="5758507" cy="496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Visio" r:id="rId4" imgW="8560118" imgH="7394138" progId="Visio.Drawing.11">
                  <p:embed/>
                </p:oleObj>
              </mc:Choice>
              <mc:Fallback>
                <p:oleObj name="Visio" r:id="rId4" imgW="8560118" imgH="739413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004" y="1488364"/>
                        <a:ext cx="5758507" cy="4966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45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58789" y="3244943"/>
            <a:ext cx="5897584" cy="517257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80000" tIns="60960" rIns="121920" bIns="6096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52253" y="2081519"/>
            <a:ext cx="788690" cy="5149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752253" y="2658853"/>
            <a:ext cx="788690" cy="5172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752253" y="3248143"/>
            <a:ext cx="788690" cy="514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558789" y="2078319"/>
            <a:ext cx="5897584" cy="517257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80000" tIns="60960" rIns="121920" bIns="6096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58789" y="2658853"/>
            <a:ext cx="5897584" cy="517257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80000" tIns="60960" rIns="121920" bIns="6096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59414" y="3825365"/>
            <a:ext cx="5896959" cy="517257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80000" tIns="60960" rIns="121920" bIns="6096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Rados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753145" y="3828565"/>
            <a:ext cx="788690" cy="514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559414" y="4408726"/>
            <a:ext cx="5897584" cy="517257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80000" tIns="60960" rIns="121920" bIns="6096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Onestor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752878" y="4411926"/>
            <a:ext cx="788690" cy="514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98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-monitor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6" y="1303699"/>
            <a:ext cx="661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阶段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534371"/>
              </p:ext>
            </p:extLst>
          </p:nvPr>
        </p:nvGraphicFramePr>
        <p:xfrm>
          <a:off x="4047244" y="1303699"/>
          <a:ext cx="5706357" cy="5211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Visio" r:id="rId4" imgW="7886989" imgH="7214217" progId="Visio.Drawing.11">
                  <p:embed/>
                </p:oleObj>
              </mc:Choice>
              <mc:Fallback>
                <p:oleObj name="Visio" r:id="rId4" imgW="7886989" imgH="721421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7244" y="1303699"/>
                        <a:ext cx="5706357" cy="5211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5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-monitor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6" y="1303699"/>
            <a:ext cx="661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提案提交过程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480293"/>
              </p:ext>
            </p:extLst>
          </p:nvPr>
        </p:nvGraphicFramePr>
        <p:xfrm>
          <a:off x="5627811" y="237068"/>
          <a:ext cx="4705405" cy="634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Visio" r:id="rId4" imgW="7886700" imgH="10634186" progId="Visio.Drawing.11">
                  <p:embed/>
                </p:oleObj>
              </mc:Choice>
              <mc:Fallback>
                <p:oleObj name="Visio" r:id="rId4" imgW="7886700" imgH="1063418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811" y="237068"/>
                        <a:ext cx="4705405" cy="6344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4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-OSD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5" y="1303699"/>
            <a:ext cx="10331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OSD(object </a:t>
            </a:r>
            <a:r>
              <a:rPr lang="en-US" altLang="zh-CN" dirty="0"/>
              <a:t>storage </a:t>
            </a:r>
            <a:r>
              <a:rPr lang="en-US" altLang="zh-CN" dirty="0" smtClean="0"/>
              <a:t>daemon</a:t>
            </a:r>
            <a:r>
              <a:rPr lang="en-US" altLang="zh-CN" dirty="0"/>
              <a:t>)</a:t>
            </a:r>
            <a:r>
              <a:rPr lang="zh-CN" altLang="zh-CN" dirty="0" smtClean="0"/>
              <a:t>负责</a:t>
            </a:r>
            <a:r>
              <a:rPr lang="en-US" altLang="zh-CN" dirty="0" err="1"/>
              <a:t>Ceph</a:t>
            </a:r>
            <a:r>
              <a:rPr lang="zh-CN" altLang="zh-CN" dirty="0"/>
              <a:t>集群的数据读写，同时也负责向</a:t>
            </a:r>
            <a:r>
              <a:rPr lang="en-US" altLang="zh-CN" dirty="0"/>
              <a:t>Monitor</a:t>
            </a:r>
            <a:r>
              <a:rPr lang="zh-CN" altLang="zh-CN" dirty="0"/>
              <a:t>报告监控的</a:t>
            </a:r>
            <a:r>
              <a:rPr lang="en-US" altLang="zh-CN" dirty="0"/>
              <a:t>OSD</a:t>
            </a:r>
            <a:r>
              <a:rPr lang="zh-CN" altLang="zh-CN" dirty="0"/>
              <a:t>的状态。管理数据的迁移，副本，数据平衡，数据恢复。</a:t>
            </a:r>
            <a:r>
              <a:rPr lang="en-US" altLang="zh-CN" dirty="0" err="1"/>
              <a:t>Ceph</a:t>
            </a:r>
            <a:r>
              <a:rPr lang="zh-CN" altLang="zh-CN" dirty="0"/>
              <a:t>集群数据管理的核心服务，通往磁盘的数据通道。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31651" y="2686753"/>
            <a:ext cx="2985234" cy="51928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OSD Server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1651" y="3228620"/>
            <a:ext cx="2985234" cy="519289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PG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1650" y="3776130"/>
            <a:ext cx="2985234" cy="519289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ObjectStore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Bluestore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1651" y="4329285"/>
            <a:ext cx="2985234" cy="519289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Device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98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-PG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6" y="1303699"/>
            <a:ext cx="1019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PG</a:t>
            </a:r>
            <a:r>
              <a:rPr lang="zh-CN" altLang="zh-CN" dirty="0"/>
              <a:t>是对象数据的集合，同一个集合内的对象应用相同的存储策略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数据读写，数据迁移恢复的基本单元。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914399" y="2072987"/>
            <a:ext cx="99003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/>
              <a:t>Osd</a:t>
            </a:r>
            <a:r>
              <a:rPr lang="zh-CN" altLang="en-US" sz="1600" dirty="0" smtClean="0"/>
              <a:t>状态变化，</a:t>
            </a:r>
            <a:r>
              <a:rPr lang="en-US" altLang="zh-CN" sz="1600" dirty="0" err="1" smtClean="0"/>
              <a:t>pg</a:t>
            </a:r>
            <a:r>
              <a:rPr lang="zh-CN" altLang="en-US" sz="1600" dirty="0" smtClean="0"/>
              <a:t>会产生</a:t>
            </a:r>
            <a:r>
              <a:rPr lang="en-US" altLang="zh-CN" sz="1600" dirty="0"/>
              <a:t>P</a:t>
            </a:r>
            <a:r>
              <a:rPr lang="en-US" altLang="zh-CN" sz="1600" dirty="0" smtClean="0"/>
              <a:t>eering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Peering</a:t>
            </a:r>
            <a:r>
              <a:rPr lang="zh-CN" altLang="zh-CN" sz="1600" dirty="0"/>
              <a:t>的过程，基本分为三个</a:t>
            </a:r>
            <a:r>
              <a:rPr lang="zh-CN" altLang="zh-CN" sz="1600" dirty="0" smtClean="0"/>
              <a:t>步骤</a:t>
            </a:r>
            <a:r>
              <a:rPr lang="zh-CN" altLang="en-US" sz="1600" dirty="0" smtClean="0"/>
              <a:t>：</a:t>
            </a:r>
            <a:endParaRPr lang="zh-CN" altLang="zh-CN" sz="16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GetInfo</a:t>
            </a:r>
            <a:r>
              <a:rPr lang="en-US" altLang="zh-CN" sz="1600" dirty="0"/>
              <a:t> : </a:t>
            </a:r>
            <a:r>
              <a:rPr lang="en-US" altLang="zh-CN" sz="1600" dirty="0" err="1"/>
              <a:t>pg</a:t>
            </a:r>
            <a:r>
              <a:rPr lang="zh-CN" altLang="zh-CN" sz="1600" dirty="0"/>
              <a:t>的主</a:t>
            </a:r>
            <a:r>
              <a:rPr lang="en-US" altLang="zh-CN" sz="1600" dirty="0" err="1"/>
              <a:t>osd</a:t>
            </a:r>
            <a:r>
              <a:rPr lang="zh-CN" altLang="zh-CN" sz="1600" dirty="0"/>
              <a:t>通过发送消息获取各个从</a:t>
            </a:r>
            <a:r>
              <a:rPr lang="en-US" altLang="zh-CN" sz="1600" dirty="0"/>
              <a:t>OSD</a:t>
            </a:r>
            <a:r>
              <a:rPr lang="zh-CN" altLang="zh-CN" sz="1600" dirty="0"/>
              <a:t>的</a:t>
            </a:r>
            <a:r>
              <a:rPr lang="en-US" altLang="zh-CN" sz="1600" dirty="0" err="1"/>
              <a:t>pg_info</a:t>
            </a:r>
            <a:r>
              <a:rPr lang="zh-CN" altLang="zh-CN" sz="1600" dirty="0"/>
              <a:t>信息。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GetLog</a:t>
            </a:r>
            <a:r>
              <a:rPr lang="zh-CN" altLang="zh-CN" sz="1600" dirty="0"/>
              <a:t>：根据</a:t>
            </a:r>
            <a:r>
              <a:rPr lang="en-US" altLang="zh-CN" sz="1600" dirty="0" err="1"/>
              <a:t>pg_info</a:t>
            </a:r>
            <a:r>
              <a:rPr lang="zh-CN" altLang="zh-CN" sz="1600" dirty="0"/>
              <a:t>的比较，选择一个拥有权威日志的</a:t>
            </a:r>
            <a:r>
              <a:rPr lang="en-US" altLang="zh-CN" sz="1600" dirty="0" err="1"/>
              <a:t>osd</a:t>
            </a:r>
            <a:r>
              <a:rPr lang="zh-CN" altLang="zh-CN" sz="1600" dirty="0"/>
              <a:t>（</a:t>
            </a:r>
            <a:r>
              <a:rPr lang="en-US" altLang="zh-CN" sz="1600" dirty="0" err="1"/>
              <a:t>auth_log_shard</a:t>
            </a:r>
            <a:r>
              <a:rPr lang="zh-CN" altLang="zh-CN" sz="1600" dirty="0"/>
              <a:t>）</a:t>
            </a:r>
            <a:r>
              <a:rPr lang="en-US" altLang="zh-CN" sz="1600" dirty="0"/>
              <a:t> , </a:t>
            </a:r>
            <a:r>
              <a:rPr lang="zh-CN" altLang="zh-CN" sz="1600" dirty="0"/>
              <a:t>如果主</a:t>
            </a:r>
            <a:r>
              <a:rPr lang="en-US" altLang="zh-CN" sz="1600" dirty="0" err="1"/>
              <a:t>osd</a:t>
            </a:r>
            <a:r>
              <a:rPr lang="zh-CN" altLang="zh-CN" sz="1600" dirty="0"/>
              <a:t>不是拥有权威日志的</a:t>
            </a:r>
            <a:r>
              <a:rPr lang="en-US" altLang="zh-CN" sz="1600" dirty="0" err="1"/>
              <a:t>osd</a:t>
            </a:r>
            <a:r>
              <a:rPr lang="zh-CN" altLang="zh-CN" sz="1600" dirty="0"/>
              <a:t>，就去拥有权威日志的</a:t>
            </a:r>
            <a:r>
              <a:rPr lang="en-US" altLang="zh-CN" sz="1600" dirty="0" err="1"/>
              <a:t>osd</a:t>
            </a:r>
            <a:r>
              <a:rPr lang="zh-CN" altLang="zh-CN" sz="1600" dirty="0"/>
              <a:t>获取，获取后主</a:t>
            </a:r>
            <a:r>
              <a:rPr lang="en-US" altLang="zh-CN" sz="1600" dirty="0" err="1"/>
              <a:t>osd</a:t>
            </a:r>
            <a:r>
              <a:rPr lang="zh-CN" altLang="zh-CN" sz="1600" dirty="0"/>
              <a:t>也拥有权威日志。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GetMissing</a:t>
            </a:r>
            <a:r>
              <a:rPr lang="zh-CN" altLang="zh-CN" sz="1600" dirty="0"/>
              <a:t>：拉取其它从</a:t>
            </a:r>
            <a:r>
              <a:rPr lang="en-US" altLang="zh-CN" sz="1600" dirty="0"/>
              <a:t>OSD </a:t>
            </a:r>
            <a:r>
              <a:rPr lang="zh-CN" altLang="zh-CN" sz="1600" dirty="0"/>
              <a:t>的</a:t>
            </a:r>
            <a:r>
              <a:rPr lang="en-US" altLang="zh-CN" sz="1600" dirty="0" err="1" smtClean="0"/>
              <a:t>pg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log</a:t>
            </a:r>
            <a:r>
              <a:rPr lang="zh-CN" altLang="zh-CN" sz="1600" dirty="0"/>
              <a:t>（或者部分获取，或者全部获取</a:t>
            </a:r>
            <a:r>
              <a:rPr lang="en-US" altLang="zh-CN" sz="1600" dirty="0"/>
              <a:t>FULL_LOG) , </a:t>
            </a:r>
            <a:r>
              <a:rPr lang="zh-CN" altLang="zh-CN" sz="1600" dirty="0"/>
              <a:t>通过本地的</a:t>
            </a:r>
            <a:r>
              <a:rPr lang="en-US" altLang="zh-CN" sz="1600" dirty="0" err="1"/>
              <a:t>auth</a:t>
            </a:r>
            <a:r>
              <a:rPr lang="en-US" altLang="zh-CN" sz="1600" dirty="0"/>
              <a:t> log</a:t>
            </a:r>
            <a:r>
              <a:rPr lang="zh-CN" altLang="zh-CN" sz="1600" dirty="0"/>
              <a:t>对比，来判别从</a:t>
            </a:r>
            <a:r>
              <a:rPr lang="en-US" altLang="zh-CN" sz="1600" dirty="0"/>
              <a:t>OSD </a:t>
            </a:r>
            <a:r>
              <a:rPr lang="zh-CN" altLang="zh-CN" sz="1600" dirty="0"/>
              <a:t>上缺失的</a:t>
            </a:r>
            <a:r>
              <a:rPr lang="en-US" altLang="zh-CN" sz="1600" dirty="0"/>
              <a:t>object </a:t>
            </a:r>
            <a:r>
              <a:rPr lang="zh-CN" altLang="zh-CN" sz="1600" dirty="0"/>
              <a:t>信息。以用于后续</a:t>
            </a:r>
            <a:r>
              <a:rPr lang="en-US" altLang="zh-CN" sz="1600" dirty="0"/>
              <a:t>recovery</a:t>
            </a:r>
            <a:r>
              <a:rPr lang="zh-CN" altLang="zh-CN" sz="1600" dirty="0"/>
              <a:t>过程的依据。</a:t>
            </a:r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peering</a:t>
            </a:r>
            <a:r>
              <a:rPr lang="zh-CN" altLang="zh-CN" sz="1600" dirty="0"/>
              <a:t>并不恢复数据，只是将各个</a:t>
            </a:r>
            <a:r>
              <a:rPr lang="en-US" altLang="zh-CN" sz="1600" dirty="0" err="1"/>
              <a:t>osd</a:t>
            </a:r>
            <a:r>
              <a:rPr lang="zh-CN" altLang="zh-CN" sz="1600" dirty="0"/>
              <a:t>的状态统一起来，明确哪些对象需要恢复，为下一步做准备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数据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recover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backfill</a:t>
            </a:r>
            <a:r>
              <a:rPr lang="zh-CN" altLang="en-US" sz="1600" dirty="0" smtClean="0"/>
              <a:t>是根据</a:t>
            </a:r>
            <a:r>
              <a:rPr lang="en-US" altLang="zh-CN" sz="1600" dirty="0" err="1" smtClean="0"/>
              <a:t>pg_log</a:t>
            </a:r>
            <a:r>
              <a:rPr lang="zh-CN" altLang="en-US" sz="1600" dirty="0" smtClean="0"/>
              <a:t>差异大小来确定的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4014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Bluestore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6" y="1303699"/>
            <a:ext cx="51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Bluestore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ceph-bluesto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536" y="2027765"/>
            <a:ext cx="5364571" cy="3323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98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Bluestore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6" y="1303699"/>
            <a:ext cx="51876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Bluefs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Dirmap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filemap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086597"/>
              </p:ext>
            </p:extLst>
          </p:nvPr>
        </p:nvGraphicFramePr>
        <p:xfrm>
          <a:off x="3472004" y="1673404"/>
          <a:ext cx="6874933" cy="357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Visio" r:id="rId4" imgW="9449033" imgH="4913376" progId="Visio.Drawing.11">
                  <p:embed/>
                </p:oleObj>
              </mc:Choice>
              <mc:Fallback>
                <p:oleObj name="Visio" r:id="rId4" imgW="9449033" imgH="49133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004" y="1673404"/>
                        <a:ext cx="6874933" cy="35739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72004" y="5621867"/>
            <a:ext cx="656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日志文件特殊文件，</a:t>
            </a:r>
            <a:r>
              <a:rPr lang="en-US" altLang="zh-CN" dirty="0" err="1" smtClean="0"/>
              <a:t>ino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90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Bluestore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04364" y="1303699"/>
            <a:ext cx="51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BitMapAllocator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283404"/>
              </p:ext>
            </p:extLst>
          </p:nvPr>
        </p:nvGraphicFramePr>
        <p:xfrm>
          <a:off x="7004363" y="1873956"/>
          <a:ext cx="4102339" cy="3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Visio" r:id="rId4" imgW="3605170" imgH="2983022" progId="Visio.Drawing.11">
                  <p:embed/>
                </p:oleObj>
              </mc:Choice>
              <mc:Fallback>
                <p:oleObj name="Visio" r:id="rId4" imgW="3605170" imgH="298302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363" y="1873956"/>
                        <a:ext cx="4102339" cy="3386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550182" y="5566813"/>
            <a:ext cx="4215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分配或者释放</a:t>
            </a:r>
            <a:r>
              <a:rPr lang="en-US" altLang="zh-CN" sz="1200" dirty="0"/>
              <a:t>block</a:t>
            </a:r>
            <a:r>
              <a:rPr lang="zh-CN" altLang="zh-CN" sz="1200" dirty="0"/>
              <a:t>时，即通过</a:t>
            </a:r>
            <a:r>
              <a:rPr lang="en-US" altLang="zh-CN" sz="1200" dirty="0"/>
              <a:t>offset</a:t>
            </a:r>
            <a:r>
              <a:rPr lang="zh-CN" altLang="zh-CN" sz="1200" dirty="0"/>
              <a:t>和长度从根节点找到</a:t>
            </a:r>
            <a:r>
              <a:rPr lang="en-US" altLang="zh-CN" sz="1200" dirty="0"/>
              <a:t>Zone</a:t>
            </a:r>
            <a:r>
              <a:rPr lang="zh-CN" altLang="zh-CN" sz="1200" dirty="0"/>
              <a:t>节点，修改对应的</a:t>
            </a:r>
            <a:r>
              <a:rPr lang="en-US" altLang="zh-CN" sz="1200" dirty="0" err="1"/>
              <a:t>BmapEntry</a:t>
            </a:r>
            <a:r>
              <a:rPr lang="zh-CN" altLang="zh-CN" sz="1200" dirty="0"/>
              <a:t>中的</a:t>
            </a:r>
            <a:r>
              <a:rPr lang="en-US" altLang="zh-CN" sz="1200" dirty="0"/>
              <a:t>bit</a:t>
            </a:r>
            <a:r>
              <a:rPr lang="zh-CN" altLang="zh-CN" sz="1200" dirty="0"/>
              <a:t>位</a:t>
            </a:r>
            <a:endParaRPr lang="zh-CN" altLang="en-US" sz="12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8538" y="1291904"/>
            <a:ext cx="282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BitmapFreelistManager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774646"/>
              </p:ext>
            </p:extLst>
          </p:nvPr>
        </p:nvGraphicFramePr>
        <p:xfrm>
          <a:off x="652407" y="2065361"/>
          <a:ext cx="5937955" cy="333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Visio" r:id="rId6" imgW="6896594" imgH="3866665" progId="Visio.Drawing.11">
                  <p:embed/>
                </p:oleObj>
              </mc:Choice>
              <mc:Fallback>
                <p:oleObj name="Visio" r:id="rId6" imgW="6896594" imgH="38666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07" y="2065361"/>
                        <a:ext cx="5937955" cy="3339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799162" y="5535222"/>
            <a:ext cx="5192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/>
              <a:t>每段的起始地址作为</a:t>
            </a:r>
            <a:r>
              <a:rPr lang="en-US" altLang="zh-CN" sz="1200" dirty="0"/>
              <a:t>key</a:t>
            </a:r>
            <a:r>
              <a:rPr lang="zh-CN" altLang="zh-CN" sz="1200" dirty="0"/>
              <a:t>。</a:t>
            </a:r>
            <a:r>
              <a:rPr lang="en-US" altLang="zh-CN" sz="1200" dirty="0"/>
              <a:t>Key</a:t>
            </a:r>
            <a:r>
              <a:rPr lang="zh-CN" altLang="zh-CN" sz="1200" dirty="0"/>
              <a:t>对应的</a:t>
            </a:r>
            <a:r>
              <a:rPr lang="en-US" altLang="zh-CN" sz="1200" dirty="0"/>
              <a:t>value</a:t>
            </a:r>
            <a:r>
              <a:rPr lang="zh-CN" altLang="zh-CN" sz="1200" dirty="0"/>
              <a:t>就是表示这段连续的</a:t>
            </a:r>
            <a:r>
              <a:rPr lang="en-US" altLang="zh-CN" sz="1200" dirty="0"/>
              <a:t>block</a:t>
            </a:r>
            <a:r>
              <a:rPr lang="zh-CN" altLang="zh-CN" sz="1200" dirty="0"/>
              <a:t>分配状态的位图</a:t>
            </a:r>
            <a:r>
              <a:rPr lang="zh-CN" altLang="zh-CN" sz="1200" dirty="0" smtClean="0"/>
              <a:t>数组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6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Bluestore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6" y="1303699"/>
            <a:ext cx="51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元数据结构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459111" y="1488365"/>
            <a:ext cx="1636889" cy="1478844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Onode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97228" y="2360432"/>
            <a:ext cx="1365955" cy="254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ExtentMap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9849" y="3239911"/>
            <a:ext cx="7210951" cy="3183467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6" name="直接连接符 15"/>
          <p:cNvCxnSpPr>
            <a:stCxn id="5" idx="2"/>
          </p:cNvCxnSpPr>
          <p:nvPr/>
        </p:nvCxnSpPr>
        <p:spPr>
          <a:xfrm flipH="1">
            <a:off x="2111022" y="2227787"/>
            <a:ext cx="2348089" cy="10121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5" idx="6"/>
          </p:cNvCxnSpPr>
          <p:nvPr/>
        </p:nvCxnSpPr>
        <p:spPr>
          <a:xfrm flipH="1" flipV="1">
            <a:off x="6096000" y="2227787"/>
            <a:ext cx="2404533" cy="10121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11022" y="3476978"/>
            <a:ext cx="1569156" cy="801511"/>
          </a:xfrm>
          <a:prstGeom prst="rect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04532" y="3499554"/>
            <a:ext cx="102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Extent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57777" y="3807331"/>
            <a:ext cx="1275645" cy="361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Blob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88179" y="3476978"/>
            <a:ext cx="1569156" cy="801511"/>
          </a:xfrm>
          <a:prstGeom prst="rect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81689" y="3499554"/>
            <a:ext cx="102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Extent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34934" y="3807331"/>
            <a:ext cx="1275645" cy="361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Blob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2577" y="3482622"/>
            <a:ext cx="1569156" cy="801511"/>
          </a:xfrm>
          <a:prstGeom prst="rect">
            <a:avLst/>
          </a:prstGeom>
          <a:solidFill>
            <a:srgbClr val="5688B6"/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6087" y="3505198"/>
            <a:ext cx="102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Extent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19332" y="3812975"/>
            <a:ext cx="1275645" cy="361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Blob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05422" y="3807331"/>
            <a:ext cx="59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111021" y="4741336"/>
            <a:ext cx="5830711" cy="1354666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257777" y="4168575"/>
            <a:ext cx="2077158" cy="57276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610579" y="4168575"/>
            <a:ext cx="2184398" cy="57276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404532" y="4921956"/>
            <a:ext cx="1275646" cy="36124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Pextent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00312" y="4921956"/>
            <a:ext cx="1275646" cy="36124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Pextent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90441" y="4921956"/>
            <a:ext cx="1275646" cy="36124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Pextent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04532" y="5514623"/>
            <a:ext cx="1275646" cy="36124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Pextent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00312" y="5514623"/>
            <a:ext cx="1275646" cy="36124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Pextent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90441" y="5514623"/>
            <a:ext cx="1275646" cy="36124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Pextent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0091" y="5234003"/>
            <a:ext cx="59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41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Bluestore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186" y="1303699"/>
            <a:ext cx="5187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写流程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写的类型：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380243"/>
              </p:ext>
            </p:extLst>
          </p:nvPr>
        </p:nvGraphicFramePr>
        <p:xfrm>
          <a:off x="821741" y="2099735"/>
          <a:ext cx="4662997" cy="357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Visio" r:id="rId4" imgW="7348781" imgH="5615047" progId="Visio.Drawing.11">
                  <p:embed/>
                </p:oleObj>
              </mc:Choice>
              <mc:Fallback>
                <p:oleObj name="Visio" r:id="rId4" imgW="7348781" imgH="56150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741" y="2099735"/>
                        <a:ext cx="4662997" cy="35785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84062"/>
              </p:ext>
            </p:extLst>
          </p:nvPr>
        </p:nvGraphicFramePr>
        <p:xfrm>
          <a:off x="6445955" y="2393245"/>
          <a:ext cx="495300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Visio" r:id="rId6" imgW="8621356" imgH="3806006" progId="Visio.Drawing.11">
                  <p:embed/>
                </p:oleObj>
              </mc:Choice>
              <mc:Fallback>
                <p:oleObj name="Visio" r:id="rId6" imgW="8621356" imgH="380600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955" y="2393245"/>
                        <a:ext cx="4953000" cy="223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6504052" y="1673031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没有</a:t>
            </a:r>
            <a:r>
              <a:rPr lang="zh-CN" altLang="zh-CN" dirty="0"/>
              <a:t>合适的</a:t>
            </a:r>
            <a:r>
              <a:rPr lang="en-US" altLang="zh-CN" dirty="0"/>
              <a:t>blob</a:t>
            </a:r>
            <a:r>
              <a:rPr lang="zh-CN" altLang="zh-CN" dirty="0"/>
              <a:t>，新建</a:t>
            </a:r>
            <a:r>
              <a:rPr lang="en-US" altLang="zh-CN" dirty="0"/>
              <a:t>blob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562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Bluestore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6718" y="1492409"/>
            <a:ext cx="4735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有</a:t>
            </a:r>
            <a:r>
              <a:rPr lang="zh-CN" altLang="zh-CN" dirty="0"/>
              <a:t>合适的</a:t>
            </a:r>
            <a:r>
              <a:rPr lang="en-US" altLang="zh-CN" dirty="0"/>
              <a:t>blob</a:t>
            </a:r>
            <a:r>
              <a:rPr lang="zh-CN" altLang="zh-CN" dirty="0"/>
              <a:t>，将数据写到未使用空间上</a:t>
            </a:r>
          </a:p>
          <a:p>
            <a:pPr lvl="0"/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639549"/>
              </p:ext>
            </p:extLst>
          </p:nvPr>
        </p:nvGraphicFramePr>
        <p:xfrm>
          <a:off x="441917" y="2438400"/>
          <a:ext cx="5378885" cy="234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Visio" r:id="rId4" imgW="8621356" imgH="3806006" progId="Visio.Drawing.11">
                  <p:embed/>
                </p:oleObj>
              </mc:Choice>
              <mc:Fallback>
                <p:oleObj name="Visio" r:id="rId4" imgW="8621356" imgH="380600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17" y="2438400"/>
                        <a:ext cx="5378885" cy="2348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46336"/>
              </p:ext>
            </p:extLst>
          </p:nvPr>
        </p:nvGraphicFramePr>
        <p:xfrm>
          <a:off x="6378222" y="2427111"/>
          <a:ext cx="5201975" cy="2506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Visio" r:id="rId6" imgW="8621356" imgH="4107863" progId="Visio.Drawing.11">
                  <p:embed/>
                </p:oleObj>
              </mc:Choice>
              <mc:Fallback>
                <p:oleObj name="Visio" r:id="rId6" imgW="8621356" imgH="410786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222" y="2427111"/>
                        <a:ext cx="5201975" cy="2506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6471297" y="1492409"/>
            <a:ext cx="427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有</a:t>
            </a:r>
            <a:r>
              <a:rPr lang="zh-CN" altLang="zh-CN" dirty="0"/>
              <a:t>合适的</a:t>
            </a:r>
            <a:r>
              <a:rPr lang="en-US" altLang="zh-CN" dirty="0"/>
              <a:t>blob</a:t>
            </a:r>
            <a:r>
              <a:rPr lang="zh-CN" altLang="zh-CN" dirty="0"/>
              <a:t>，数据会有覆盖</a:t>
            </a:r>
            <a:r>
              <a:rPr lang="zh-CN" altLang="zh-CN" dirty="0"/>
              <a:t>写情况</a:t>
            </a:r>
          </a:p>
        </p:txBody>
      </p:sp>
    </p:spTree>
    <p:extLst>
      <p:ext uri="{BB962C8B-B14F-4D97-AF65-F5344CB8AC3E}">
        <p14:creationId xmlns:p14="http://schemas.microsoft.com/office/powerpoint/2010/main" val="2571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Ceph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</a:p>
        </p:txBody>
      </p:sp>
      <p:pic>
        <p:nvPicPr>
          <p:cNvPr id="2050" name="Picture 2" descr="../_images/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676" y="1385180"/>
            <a:ext cx="5964858" cy="421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34920" y="2308634"/>
            <a:ext cx="43967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cephfs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radosgw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librados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存储集群：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rados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https://img-blog.csdn.net/201409231116159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1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Bluestore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8267" y="15804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读流程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654020"/>
              </p:ext>
            </p:extLst>
          </p:nvPr>
        </p:nvGraphicFramePr>
        <p:xfrm>
          <a:off x="1825430" y="2359378"/>
          <a:ext cx="8466666" cy="3075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Visio" r:id="rId4" imgW="8621356" imgH="3117368" progId="Visio.Drawing.11">
                  <p:embed/>
                </p:oleObj>
              </mc:Choice>
              <mc:Fallback>
                <p:oleObj name="Visio" r:id="rId4" imgW="8621356" imgH="311736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430" y="2359378"/>
                        <a:ext cx="8466666" cy="3075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61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Bluestore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8267" y="15804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事务过程：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005541"/>
              </p:ext>
            </p:extLst>
          </p:nvPr>
        </p:nvGraphicFramePr>
        <p:xfrm>
          <a:off x="2353733" y="1580444"/>
          <a:ext cx="7484533" cy="456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Visio" r:id="rId4" imgW="6491720" imgH="3942727" progId="Visio.Drawing.11">
                  <p:embed/>
                </p:oleObj>
              </mc:Choice>
              <mc:Fallback>
                <p:oleObj name="Visio" r:id="rId4" imgW="6491720" imgH="394272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733" y="1580444"/>
                        <a:ext cx="7484533" cy="4561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8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Onestor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介绍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640" y="2002715"/>
            <a:ext cx="7128581" cy="361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Onestor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介绍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1" y="1677281"/>
            <a:ext cx="7594650" cy="389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65066" y="1919111"/>
            <a:ext cx="3578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关键配置数据存放</a:t>
            </a:r>
            <a:r>
              <a:rPr lang="en-US" altLang="zh-CN" sz="1600" dirty="0" smtClean="0"/>
              <a:t>mon </a:t>
            </a:r>
            <a:r>
              <a:rPr lang="en-US" altLang="zh-CN" sz="1600" dirty="0" err="1" smtClean="0"/>
              <a:t>kv</a:t>
            </a:r>
            <a:r>
              <a:rPr lang="zh-CN" altLang="en-US" sz="1600" dirty="0" smtClean="0"/>
              <a:t>数据库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性能数据存放</a:t>
            </a:r>
            <a:r>
              <a:rPr lang="en-US" altLang="zh-CN" sz="1600" dirty="0" err="1" smtClean="0"/>
              <a:t>prometheus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非关键数据（操作日志、告警）</a:t>
            </a:r>
            <a:r>
              <a:rPr lang="en-US" altLang="zh-CN" sz="1600" dirty="0" err="1" smtClean="0"/>
              <a:t>postgresql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210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Onestor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介绍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176" y="1360488"/>
            <a:ext cx="3736445" cy="488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86933" y="155786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对接</a:t>
            </a:r>
            <a:r>
              <a:rPr lang="en-US" altLang="zh-CN" dirty="0" err="1" smtClean="0"/>
              <a:t>cas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9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86125" y="2476005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9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spc="9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06651" y="3343471"/>
            <a:ext cx="198458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13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endCxn id="6" idx="1"/>
          </p:cNvCxnSpPr>
          <p:nvPr/>
        </p:nvCxnSpPr>
        <p:spPr>
          <a:xfrm flipV="1">
            <a:off x="4737101" y="3553753"/>
            <a:ext cx="369550" cy="15421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070780" y="3569173"/>
            <a:ext cx="369304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356659"/>
            <a:ext cx="1079529" cy="4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"/>
            <a:ext cx="12192000" cy="33434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9170"/>
            <a:endParaRPr lang="zh-CN" altLang="en-US" sz="1867" b="1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229" y="2347483"/>
            <a:ext cx="1920000" cy="8283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45176" y="3361638"/>
            <a:ext cx="2095830" cy="441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267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267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21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Ceph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过程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57904" y="2601539"/>
            <a:ext cx="43967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客户端获得集群元数据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做数据寻址，找到读或写的位置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通信，读写数据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https://img-blog.csdn.net/201409231116159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2" descr="C:\Users\z14396\AppData\Local\Microsoft\Windows\Temporary Internet Files\Content.Outlook\1HP343P1\ceph 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56320"/>
            <a:ext cx="6392168" cy="26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2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数据寻址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C:\Users\z14396\AppData\Local\Microsoft\Windows\Temporary Internet Files\Content.Outlook\1HP343P1\ceph寻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4" y="1717301"/>
            <a:ext cx="6373115" cy="279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37779" y="2280356"/>
            <a:ext cx="46397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数据做分条分片，生成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得到</a:t>
            </a:r>
            <a:r>
              <a:rPr lang="en-US" altLang="zh-CN" dirty="0" err="1" smtClean="0"/>
              <a:t>oid</a:t>
            </a:r>
            <a:endParaRPr lang="en-US" altLang="zh-CN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oid</a:t>
            </a:r>
            <a:r>
              <a:rPr lang="zh-CN" altLang="en-US" dirty="0" smtClean="0"/>
              <a:t>做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再得到</a:t>
            </a:r>
            <a:r>
              <a:rPr lang="en-US" altLang="zh-CN" dirty="0" err="1" smtClean="0"/>
              <a:t>pgid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((Hash(</a:t>
            </a:r>
            <a:r>
              <a:rPr lang="en-US" altLang="zh-CN" dirty="0" err="1" smtClean="0"/>
              <a:t>oid</a:t>
            </a:r>
            <a:r>
              <a:rPr lang="en-US" altLang="zh-CN" dirty="0" smtClean="0"/>
              <a:t>) &amp; mask % </a:t>
            </a:r>
            <a:r>
              <a:rPr lang="en-US" altLang="zh-CN" dirty="0" err="1" smtClean="0"/>
              <a:t>pg_num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pool_id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最后通过对</a:t>
            </a:r>
            <a:r>
              <a:rPr lang="en-US" altLang="zh-CN" dirty="0" err="1" smtClean="0"/>
              <a:t>pgid</a:t>
            </a:r>
            <a:r>
              <a:rPr lang="zh-CN" altLang="en-US" dirty="0" smtClean="0"/>
              <a:t>做</a:t>
            </a:r>
            <a:r>
              <a:rPr lang="en-US" altLang="zh-CN" dirty="0" smtClean="0"/>
              <a:t>crush</a:t>
            </a:r>
            <a:r>
              <a:rPr lang="zh-CN" altLang="en-US" dirty="0" smtClean="0"/>
              <a:t>得到</a:t>
            </a:r>
            <a:r>
              <a:rPr lang="en-US" altLang="zh-CN" dirty="0" err="1" smtClean="0"/>
              <a:t>osd</a:t>
            </a:r>
            <a:r>
              <a:rPr lang="zh-CN" altLang="en-US" dirty="0"/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34823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Crush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6513" y="2250557"/>
            <a:ext cx="6641220" cy="12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/>
              <a:t>Cluster map</a:t>
            </a:r>
            <a:r>
              <a:rPr lang="zh-CN" altLang="en-US" dirty="0" smtClean="0"/>
              <a:t>：集群硬件环境逻辑抽象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/>
              <a:t>Crush rule</a:t>
            </a:r>
            <a:r>
              <a:rPr lang="zh-CN" altLang="en-US" dirty="0" smtClean="0"/>
              <a:t>：完成数据映射具体步骤，</a:t>
            </a:r>
            <a:r>
              <a:rPr lang="en-US" altLang="zh-CN" dirty="0" smtClean="0"/>
              <a:t>take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/>
              <a:t>Straw2</a:t>
            </a:r>
            <a:r>
              <a:rPr lang="zh-CN" altLang="en-US" dirty="0" smtClean="0"/>
              <a:t>算法：抽签算法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0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Crush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6514" y="1595801"/>
            <a:ext cx="33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Cluster map</a:t>
            </a:r>
            <a:endParaRPr lang="zh-CN" altLang="en-US" dirty="0"/>
          </a:p>
        </p:txBody>
      </p:sp>
      <p:sp>
        <p:nvSpPr>
          <p:cNvPr id="10" name="文本框 6"/>
          <p:cNvSpPr txBox="1"/>
          <p:nvPr/>
        </p:nvSpPr>
        <p:spPr>
          <a:xfrm>
            <a:off x="6832068" y="2066734"/>
            <a:ext cx="4242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Bucket</a:t>
            </a:r>
            <a:r>
              <a:rPr lang="zh-CN" altLang="en-US" dirty="0"/>
              <a:t>类型：</a:t>
            </a:r>
            <a:endParaRPr lang="en-US" altLang="zh-CN" dirty="0"/>
          </a:p>
          <a:p>
            <a:r>
              <a:rPr lang="en-US" altLang="zh-CN" dirty="0" err="1"/>
              <a:t>osd</a:t>
            </a:r>
            <a:r>
              <a:rPr lang="zh-CN" altLang="zh-CN" dirty="0"/>
              <a:t>（</a:t>
            </a:r>
            <a:r>
              <a:rPr lang="en-US" altLang="zh-CN" dirty="0"/>
              <a:t>device</a:t>
            </a:r>
            <a:r>
              <a:rPr lang="zh-CN" altLang="zh-CN" dirty="0"/>
              <a:t>），</a:t>
            </a:r>
            <a:r>
              <a:rPr lang="en-US" altLang="zh-CN" dirty="0"/>
              <a:t>host</a:t>
            </a:r>
            <a:r>
              <a:rPr lang="zh-CN" altLang="zh-CN" dirty="0"/>
              <a:t>，</a:t>
            </a:r>
            <a:r>
              <a:rPr lang="en-US" altLang="zh-CN" dirty="0"/>
              <a:t>chassis</a:t>
            </a:r>
            <a:r>
              <a:rPr lang="zh-CN" altLang="zh-CN" dirty="0"/>
              <a:t>，</a:t>
            </a:r>
            <a:r>
              <a:rPr lang="en-US" altLang="zh-CN" dirty="0"/>
              <a:t>rack</a:t>
            </a:r>
            <a:r>
              <a:rPr lang="zh-CN" altLang="zh-CN" dirty="0"/>
              <a:t>，</a:t>
            </a:r>
            <a:r>
              <a:rPr lang="en-US" altLang="zh-CN" dirty="0"/>
              <a:t>row</a:t>
            </a:r>
            <a:r>
              <a:rPr lang="zh-CN" altLang="zh-CN" dirty="0"/>
              <a:t>，</a:t>
            </a:r>
            <a:r>
              <a:rPr lang="en-US" altLang="zh-CN" dirty="0" err="1"/>
              <a:t>pdu</a:t>
            </a:r>
            <a:r>
              <a:rPr lang="zh-CN" altLang="zh-CN" dirty="0"/>
              <a:t>，</a:t>
            </a:r>
            <a:r>
              <a:rPr lang="en-US" altLang="zh-CN" dirty="0"/>
              <a:t>pod</a:t>
            </a:r>
            <a:r>
              <a:rPr lang="zh-CN" altLang="zh-CN" dirty="0"/>
              <a:t>，</a:t>
            </a:r>
            <a:r>
              <a:rPr lang="en-US" altLang="zh-CN" dirty="0"/>
              <a:t>room</a:t>
            </a:r>
            <a:r>
              <a:rPr lang="zh-CN" altLang="zh-CN" dirty="0"/>
              <a:t>，</a:t>
            </a:r>
            <a:r>
              <a:rPr lang="en-US" altLang="zh-CN" dirty="0"/>
              <a:t>datacenter</a:t>
            </a:r>
            <a:r>
              <a:rPr lang="zh-CN" altLang="zh-CN" dirty="0"/>
              <a:t>，</a:t>
            </a:r>
            <a:r>
              <a:rPr lang="en-US" altLang="zh-CN" dirty="0"/>
              <a:t>region</a:t>
            </a:r>
            <a:r>
              <a:rPr lang="zh-CN" altLang="zh-CN" dirty="0"/>
              <a:t>，</a:t>
            </a:r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 descr="http://images2015.cnblogs.com/blog/971979/201606/971979-20160607212457152-195520702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3" y="1965133"/>
            <a:ext cx="4733397" cy="3035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96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Crush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13491" y="1595801"/>
            <a:ext cx="215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Crush rule</a:t>
            </a:r>
            <a:r>
              <a:rPr lang="zh-CN" altLang="en-US" dirty="0" smtClean="0"/>
              <a:t>原型：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713490" y="2133306"/>
            <a:ext cx="64346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rule &lt;</a:t>
            </a:r>
            <a:r>
              <a:rPr lang="en-US" altLang="zh-CN" sz="1600" dirty="0" err="1"/>
              <a:t>rulename</a:t>
            </a:r>
            <a:r>
              <a:rPr lang="en-US" altLang="zh-CN" sz="1600" dirty="0"/>
              <a:t>&gt; {</a:t>
            </a:r>
            <a:endParaRPr lang="zh-CN" altLang="zh-CN" sz="1600" dirty="0"/>
          </a:p>
          <a:p>
            <a:r>
              <a:rPr lang="en-US" altLang="zh-CN" sz="1600" dirty="0"/>
              <a:t>    ruleset &lt;ruleset&gt;</a:t>
            </a:r>
            <a:endParaRPr lang="zh-CN" altLang="zh-CN" sz="1600" dirty="0"/>
          </a:p>
          <a:p>
            <a:r>
              <a:rPr lang="en-US" altLang="zh-CN" sz="1600" dirty="0"/>
              <a:t>    type [ replicated | erasure ]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min_size</a:t>
            </a:r>
            <a:r>
              <a:rPr lang="en-US" altLang="zh-CN" sz="1600" dirty="0"/>
              <a:t> &lt;min-size&gt;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max_size</a:t>
            </a:r>
            <a:r>
              <a:rPr lang="en-US" altLang="zh-CN" sz="1600" dirty="0"/>
              <a:t> &lt;max-size&gt;</a:t>
            </a:r>
            <a:endParaRPr lang="zh-CN" altLang="zh-CN" sz="1600" dirty="0"/>
          </a:p>
          <a:p>
            <a:r>
              <a:rPr lang="en-US" altLang="zh-CN" sz="1600" dirty="0"/>
              <a:t>    step take &lt;bucket-name&gt; [class &lt;device-class&gt;]</a:t>
            </a:r>
            <a:endParaRPr lang="zh-CN" altLang="zh-CN" sz="1600" dirty="0"/>
          </a:p>
          <a:p>
            <a:r>
              <a:rPr lang="en-US" altLang="zh-CN" sz="1600" dirty="0"/>
              <a:t>    step [choose|chooseleaf] [</a:t>
            </a:r>
            <a:r>
              <a:rPr lang="en-US" altLang="zh-CN" sz="1600" dirty="0" err="1"/>
              <a:t>firstn|indep</a:t>
            </a:r>
            <a:r>
              <a:rPr lang="en-US" altLang="zh-CN" sz="1600" dirty="0"/>
              <a:t>] &lt;N&gt; &lt;bucket-type&gt;</a:t>
            </a:r>
            <a:endParaRPr lang="zh-CN" altLang="zh-CN" sz="1600" dirty="0"/>
          </a:p>
          <a:p>
            <a:r>
              <a:rPr lang="en-US" altLang="zh-CN" sz="1600" dirty="0"/>
              <a:t>    step emit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82823" y="4579733"/>
            <a:ext cx="6096000" cy="8906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If {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} == 0, choose pool-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-replicas buckets (all available</a:t>
            </a:r>
            <a:r>
              <a:rPr lang="en-US" altLang="zh-CN" sz="1200" dirty="0" smtClean="0"/>
              <a:t>)</a:t>
            </a:r>
            <a:endParaRPr lang="zh-CN" altLang="zh-CN" sz="12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If {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} &gt; 0 &amp;&amp; &lt; pool-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-replicas, choose that many </a:t>
            </a:r>
            <a:r>
              <a:rPr lang="en-US" altLang="zh-CN" sz="1200" dirty="0" smtClean="0"/>
              <a:t>buckets</a:t>
            </a:r>
            <a:endParaRPr lang="zh-CN" altLang="zh-CN" sz="12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If {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} &lt; 0, it means pool-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-replicas - {</a:t>
            </a:r>
            <a:r>
              <a:rPr lang="en-US" altLang="zh-CN" sz="1200" dirty="0" err="1"/>
              <a:t>num</a:t>
            </a:r>
            <a:r>
              <a:rPr lang="en-US" altLang="zh-CN" sz="1200" dirty="0" smtClean="0"/>
              <a:t>}</a:t>
            </a:r>
            <a:endParaRPr lang="zh-CN" altLang="zh-CN" sz="1200" dirty="0"/>
          </a:p>
        </p:txBody>
      </p:sp>
      <p:sp>
        <p:nvSpPr>
          <p:cNvPr id="5" name="矩形 4"/>
          <p:cNvSpPr/>
          <p:nvPr/>
        </p:nvSpPr>
        <p:spPr>
          <a:xfrm>
            <a:off x="7255039" y="2102528"/>
            <a:ext cx="444696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rule </a:t>
            </a:r>
            <a:r>
              <a:rPr lang="en-US" altLang="zh-CN" sz="1600" dirty="0" err="1"/>
              <a:t>diskpool_ssd_rule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	id 1</a:t>
            </a:r>
          </a:p>
          <a:p>
            <a:r>
              <a:rPr lang="en-US" altLang="zh-CN" sz="1600" dirty="0"/>
              <a:t>	type replicated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min_size</a:t>
            </a:r>
            <a:r>
              <a:rPr lang="en-US" altLang="zh-CN" sz="1600" dirty="0"/>
              <a:t> 1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max_size</a:t>
            </a:r>
            <a:r>
              <a:rPr lang="en-US" altLang="zh-CN" sz="1600" dirty="0"/>
              <a:t> 10</a:t>
            </a:r>
          </a:p>
          <a:p>
            <a:r>
              <a:rPr lang="en-US" altLang="zh-CN" sz="1600" dirty="0"/>
              <a:t>	step take </a:t>
            </a:r>
            <a:r>
              <a:rPr lang="en-US" altLang="zh-CN" sz="1600" dirty="0" err="1"/>
              <a:t>diskpool_ssd</a:t>
            </a:r>
            <a:endParaRPr lang="en-US" altLang="zh-CN" sz="1600" dirty="0"/>
          </a:p>
          <a:p>
            <a:r>
              <a:rPr lang="en-US" altLang="zh-CN" sz="1600" dirty="0"/>
              <a:t>	step </a:t>
            </a:r>
            <a:r>
              <a:rPr lang="en-US" altLang="zh-CN" sz="1600" dirty="0" err="1"/>
              <a:t>chooseleaf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firstn</a:t>
            </a:r>
            <a:r>
              <a:rPr lang="en-US" altLang="zh-CN" sz="1600" dirty="0"/>
              <a:t> 0 type host</a:t>
            </a:r>
          </a:p>
          <a:p>
            <a:r>
              <a:rPr lang="en-US" altLang="zh-CN" sz="1600" dirty="0"/>
              <a:t>	step emit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8" name="文本框 6"/>
          <p:cNvSpPr txBox="1"/>
          <p:nvPr/>
        </p:nvSpPr>
        <p:spPr>
          <a:xfrm>
            <a:off x="7148157" y="1733196"/>
            <a:ext cx="215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Crush rule</a:t>
            </a:r>
            <a:r>
              <a:rPr lang="zh-CN" altLang="en-US" dirty="0" smtClean="0"/>
              <a:t>实例：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12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Crush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13491" y="1595801"/>
            <a:ext cx="215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Straw2</a:t>
            </a:r>
            <a:r>
              <a:rPr lang="zh-CN" altLang="en-US" dirty="0" smtClean="0"/>
              <a:t>算法描述：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713490" y="2133306"/>
            <a:ext cx="38697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max_x</a:t>
            </a:r>
            <a:r>
              <a:rPr lang="en-US" altLang="zh-CN" sz="1600" dirty="0" smtClean="0"/>
              <a:t> = -1</a:t>
            </a:r>
          </a:p>
          <a:p>
            <a:r>
              <a:rPr lang="en-US" altLang="zh-CN" sz="1600" dirty="0" err="1"/>
              <a:t>m</a:t>
            </a:r>
            <a:r>
              <a:rPr lang="en-US" altLang="zh-CN" sz="1600" dirty="0" err="1" smtClean="0"/>
              <a:t>ax_item</a:t>
            </a:r>
            <a:r>
              <a:rPr lang="en-US" altLang="zh-CN" sz="1600" dirty="0" smtClean="0"/>
              <a:t> = -1</a:t>
            </a:r>
          </a:p>
          <a:p>
            <a:r>
              <a:rPr lang="en-US" altLang="zh-CN" sz="1600" dirty="0" smtClean="0"/>
              <a:t>for each item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 smtClean="0"/>
              <a:t>    x = hash(input, r)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x = ln(x / 65536) / weight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if x &gt; </a:t>
            </a:r>
            <a:r>
              <a:rPr lang="en-US" altLang="zh-CN" sz="1600" dirty="0" err="1" smtClean="0"/>
              <a:t>max_x</a:t>
            </a:r>
            <a:r>
              <a:rPr lang="en-US" altLang="zh-CN" sz="1600" dirty="0" smtClean="0"/>
              <a:t>: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max_x</a:t>
            </a:r>
            <a:r>
              <a:rPr lang="en-US" altLang="zh-CN" sz="1600" dirty="0" smtClean="0"/>
              <a:t> = x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max_item</a:t>
            </a:r>
            <a:r>
              <a:rPr lang="en-US" altLang="zh-CN" sz="1600" dirty="0" smtClean="0"/>
              <a:t> = item</a:t>
            </a:r>
          </a:p>
          <a:p>
            <a:r>
              <a:rPr lang="en-US" altLang="zh-CN" sz="1600" dirty="0" smtClean="0"/>
              <a:t>return </a:t>
            </a:r>
            <a:r>
              <a:rPr lang="en-US" altLang="zh-CN" sz="1600" dirty="0" err="1" smtClean="0"/>
              <a:t>max_item</a:t>
            </a:r>
            <a:endParaRPr lang="zh-CN" altLang="en-US" sz="1600" dirty="0"/>
          </a:p>
        </p:txBody>
      </p:sp>
      <p:sp>
        <p:nvSpPr>
          <p:cNvPr id="9" name="文本框 6"/>
          <p:cNvSpPr txBox="1"/>
          <p:nvPr/>
        </p:nvSpPr>
        <p:spPr>
          <a:xfrm>
            <a:off x="5437890" y="2456471"/>
            <a:ext cx="5105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算法缺陷：每次计算其实是算出每个条目被选中的独立概率，但是每次请求是根据同一个输入返回一组副本，副本间选择就变成了条件概率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511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15266</TotalTime>
  <Words>1192</Words>
  <Application>Microsoft Office PowerPoint</Application>
  <PresentationFormat>自定义</PresentationFormat>
  <Paragraphs>247</Paragraphs>
  <Slides>36</Slides>
  <Notes>33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新华三集团PPT模板-白底中文模板</vt:lpstr>
      <vt:lpstr>1_新华三集团PPT模板-白底中文模板</vt:lpstr>
      <vt:lpstr>2_新华三集团PPT模板-白底中文模板</vt:lpstr>
      <vt:lpstr>3_新华三集团PPT模板-白底中文模板</vt:lpstr>
      <vt:lpstr>Microsoft Visio 2003-2010 绘图</vt:lpstr>
      <vt:lpstr>Ceph串讲      张杨</vt:lpstr>
      <vt:lpstr>PowerPoint 演示文稿</vt:lpstr>
      <vt:lpstr>Ceph体系结构</vt:lpstr>
      <vt:lpstr>Ceph IO过程</vt:lpstr>
      <vt:lpstr>客户端-数据寻址</vt:lpstr>
      <vt:lpstr>Crush算法</vt:lpstr>
      <vt:lpstr>Crush算法</vt:lpstr>
      <vt:lpstr>Crush算法</vt:lpstr>
      <vt:lpstr>Crush算法</vt:lpstr>
      <vt:lpstr>客户端-RBD</vt:lpstr>
      <vt:lpstr>客户端-RBD对象</vt:lpstr>
      <vt:lpstr>客户端-RBD ls</vt:lpstr>
      <vt:lpstr>客户端-RBD 创建</vt:lpstr>
      <vt:lpstr>Rados集群-Monitor</vt:lpstr>
      <vt:lpstr>Paxos算法</vt:lpstr>
      <vt:lpstr>Paxos算法</vt:lpstr>
      <vt:lpstr>Paxos算法</vt:lpstr>
      <vt:lpstr>Rados集群-monitor</vt:lpstr>
      <vt:lpstr>Rados集群-monitor</vt:lpstr>
      <vt:lpstr>Rados集群-monitor</vt:lpstr>
      <vt:lpstr>Rados集群-monitor</vt:lpstr>
      <vt:lpstr>Rados集群-OSD</vt:lpstr>
      <vt:lpstr>Rados集群-PG</vt:lpstr>
      <vt:lpstr>Rados集群-Bluestore</vt:lpstr>
      <vt:lpstr>Rados集群-Bluestore</vt:lpstr>
      <vt:lpstr>Rados集群- Bluestore</vt:lpstr>
      <vt:lpstr>Rados集群- Bluestore</vt:lpstr>
      <vt:lpstr>Rados集群- Bluestore</vt:lpstr>
      <vt:lpstr>Rados集群- Bluestore</vt:lpstr>
      <vt:lpstr>Rados集群- Bluestore</vt:lpstr>
      <vt:lpstr>Rados集群- Bluestore</vt:lpstr>
      <vt:lpstr>Onestor介绍</vt:lpstr>
      <vt:lpstr>Onestor介绍</vt:lpstr>
      <vt:lpstr>Onestor介绍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Ceph串讲</dc:title>
  <dc:creator>zhangyang 14396 (Cloud)</dc:creator>
  <cp:lastModifiedBy>Administrator</cp:lastModifiedBy>
  <cp:revision>219</cp:revision>
  <dcterms:created xsi:type="dcterms:W3CDTF">2017-12-06T06:08:52Z</dcterms:created>
  <dcterms:modified xsi:type="dcterms:W3CDTF">2019-07-11T10:47:18Z</dcterms:modified>
</cp:coreProperties>
</file>