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gsCBfTmIz2eW47sgLAC5j0aX3V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03756cd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8603756cd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603756cd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8603756cdb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03756cd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8603756cdb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603756cdb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8603756cdb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603756cd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8603756cdb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603756cd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8603756cdb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603756cd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8603756cdb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603756cdb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8603756cdb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603756cdb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8603756cdb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630ebe9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8630ebe9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630ebe98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g8630ebe98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630ebe98a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g8630ebe98a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630ebe98a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g8630ebe98a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630ebe98a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g8630ebe98a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630ebe98a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8630ebe98a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630ebe98a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g8630ebe98a_0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630ebe98a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g8630ebe98a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630ebe98a_0_5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g8630ebe98a_0_5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630ebe98a_0_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g8630ebe98a_0_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03756cdb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8603756cdb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603756cdb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8603756cdb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603756cd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8603756cdb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603756cdb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8603756cdb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603756cdb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8603756cdb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603756cdb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8603756cdb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603756cdb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8603756cdb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603756cdb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8603756cdb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603756cdb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8603756cdb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0ebe98a_0_45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8630ebe98a_0_45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8630ebe98a_0_4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8630ebe98a_0_4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8630ebe98a_0_4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30ebe98a_0_4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8630ebe98a_0_4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8630ebe98a_0_4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8630ebe98a_0_4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8630ebe98a_0_4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30ebe98a_0_46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8630ebe98a_0_46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8630ebe98a_0_46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8630ebe98a_0_46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8630ebe98a_0_4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30ebe98a_0_4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8630ebe98a_0_47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8630ebe98a_0_47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8630ebe98a_0_4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8630ebe98a_0_4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8630ebe98a_0_4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30ebe98a_0_48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8630ebe98a_0_48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8630ebe98a_0_48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8630ebe98a_0_48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8630ebe98a_0_48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8630ebe98a_0_4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8630ebe98a_0_4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8630ebe98a_0_4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630ebe98a_0_4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8630ebe98a_0_4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8630ebe98a_0_4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8630ebe98a_0_4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630ebe98a_0_49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8630ebe98a_0_49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8630ebe98a_0_4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30ebe98a_0_49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8630ebe98a_0_49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8630ebe98a_0_49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8630ebe98a_0_49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8630ebe98a_0_49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8630ebe98a_0_4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30ebe98a_0_50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8630ebe98a_0_50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8630ebe98a_0_50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8630ebe98a_0_5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8630ebe98a_0_5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8630ebe98a_0_5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630ebe98a_0_5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8630ebe98a_0_51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8630ebe98a_0_5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8630ebe98a_0_5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8630ebe98a_0_5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630ebe98a_0_51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8630ebe98a_0_51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8630ebe98a_0_5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8630ebe98a_0_5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8630ebe98a_0_5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630ebe98a_0_4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8630ebe98a_0_4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8630ebe98a_0_4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8630ebe98a_0_44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8630ebe98a_0_4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10" Type="http://schemas.openxmlformats.org/officeDocument/2006/relationships/image" Target="../media/image25.png"/><Relationship Id="rId9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4.png"/><Relationship Id="rId5" Type="http://schemas.openxmlformats.org/officeDocument/2006/relationships/image" Target="../media/image56.png"/><Relationship Id="rId6" Type="http://schemas.openxmlformats.org/officeDocument/2006/relationships/image" Target="../media/image58.png"/><Relationship Id="rId7" Type="http://schemas.openxmlformats.org/officeDocument/2006/relationships/image" Target="../media/image6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2.png"/><Relationship Id="rId5" Type="http://schemas.openxmlformats.org/officeDocument/2006/relationships/image" Target="../media/image52.png"/><Relationship Id="rId6" Type="http://schemas.openxmlformats.org/officeDocument/2006/relationships/image" Target="../media/image41.png"/><Relationship Id="rId7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Relationship Id="rId5" Type="http://schemas.openxmlformats.org/officeDocument/2006/relationships/image" Target="../media/image5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0.png"/><Relationship Id="rId4" Type="http://schemas.openxmlformats.org/officeDocument/2006/relationships/image" Target="../media/image53.png"/><Relationship Id="rId5" Type="http://schemas.openxmlformats.org/officeDocument/2006/relationships/image" Target="../media/image5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9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163" name="Google Shape;1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5" cy="84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 txBox="1"/>
          <p:nvPr/>
        </p:nvSpPr>
        <p:spPr>
          <a:xfrm>
            <a:off x="3366727" y="2105561"/>
            <a:ext cx="545854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0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資料科學概論期末報告</a:t>
            </a:r>
            <a:endParaRPr b="1" sz="4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第八章 一 字串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2666250" y="3913170"/>
            <a:ext cx="68595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系級:經濟三乙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組員:A106260018張鈞茹A106260048楊于萱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　　 A106260052劉映妤A106260082姜品君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287" name="Google Shape;2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90854" y="-4007096"/>
            <a:ext cx="12060554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0"/>
          <p:cNvPicPr preferRelativeResize="0"/>
          <p:nvPr/>
        </p:nvPicPr>
        <p:blipFill rotWithShape="1">
          <a:blip r:embed="rId4">
            <a:alphaModFix/>
          </a:blip>
          <a:srcRect b="84632" l="0" r="0" t="0"/>
          <a:stretch/>
        </p:blipFill>
        <p:spPr>
          <a:xfrm>
            <a:off x="3927375" y="492600"/>
            <a:ext cx="7435800" cy="7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0"/>
          <p:cNvPicPr preferRelativeResize="0"/>
          <p:nvPr/>
        </p:nvPicPr>
        <p:blipFill rotWithShape="1">
          <a:blip r:embed="rId4">
            <a:alphaModFix/>
          </a:blip>
          <a:srcRect b="65285" l="0" r="0" t="15183"/>
          <a:stretch/>
        </p:blipFill>
        <p:spPr>
          <a:xfrm>
            <a:off x="3927375" y="1288875"/>
            <a:ext cx="7435800" cy="9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0"/>
          <p:cNvPicPr preferRelativeResize="0"/>
          <p:nvPr/>
        </p:nvPicPr>
        <p:blipFill rotWithShape="1">
          <a:blip r:embed="rId4">
            <a:alphaModFix/>
          </a:blip>
          <a:srcRect b="50465" l="0" r="0" t="34166"/>
          <a:stretch/>
        </p:blipFill>
        <p:spPr>
          <a:xfrm>
            <a:off x="3927375" y="2291250"/>
            <a:ext cx="7435800" cy="7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4">
            <a:alphaModFix/>
          </a:blip>
          <a:srcRect b="33005" l="0" r="0" t="47464"/>
          <a:stretch/>
        </p:blipFill>
        <p:spPr>
          <a:xfrm>
            <a:off x="3927375" y="3087521"/>
            <a:ext cx="7435800" cy="9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4">
            <a:alphaModFix/>
          </a:blip>
          <a:srcRect b="17637" l="0" r="0" t="66994"/>
          <a:stretch/>
        </p:blipFill>
        <p:spPr>
          <a:xfrm>
            <a:off x="3927375" y="4089896"/>
            <a:ext cx="7435800" cy="7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4">
            <a:alphaModFix/>
          </a:blip>
          <a:srcRect b="0" l="0" r="0" t="82100"/>
          <a:stretch/>
        </p:blipFill>
        <p:spPr>
          <a:xfrm>
            <a:off x="3927375" y="4886175"/>
            <a:ext cx="7435800" cy="8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0"/>
          <p:cNvSpPr txBox="1"/>
          <p:nvPr/>
        </p:nvSpPr>
        <p:spPr>
          <a:xfrm>
            <a:off x="161250" y="496963"/>
            <a:ext cx="3432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字串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的英文字元皆是由大寫字母所組成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277825" y="2295613"/>
            <a:ext cx="3432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字串的英文字元皆是由小寫字母所組成: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277825" y="4134063"/>
            <a:ext cx="3432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字串的字元皆是由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白色空白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所組成: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5676225" y="685075"/>
            <a:ext cx="10563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5676225" y="2483713"/>
            <a:ext cx="10563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5676225" y="4282375"/>
            <a:ext cx="10563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304" name="Google Shape;304;g8603756cdb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8016901" y="-2135032"/>
            <a:ext cx="12060556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8603756cdb_0_28"/>
          <p:cNvSpPr txBox="1"/>
          <p:nvPr/>
        </p:nvSpPr>
        <p:spPr>
          <a:xfrm>
            <a:off x="1137400" y="371125"/>
            <a:ext cx="2533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子字串的運作</a:t>
            </a:r>
            <a:endParaRPr sz="3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06" name="Google Shape;306;g8603756cdb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500" y="1875325"/>
            <a:ext cx="53340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8603756cdb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500" y="2980225"/>
            <a:ext cx="5333999" cy="97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8603756cdb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6500" y="3959527"/>
            <a:ext cx="5334000" cy="85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8603756cdb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6500" y="4818401"/>
            <a:ext cx="5334001" cy="97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8603756cdb_0_28"/>
          <p:cNvSpPr txBox="1"/>
          <p:nvPr/>
        </p:nvSpPr>
        <p:spPr>
          <a:xfrm>
            <a:off x="851025" y="2402400"/>
            <a:ext cx="3320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若字串的尾端是da子字串時，則回傳True。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1" name="Google Shape;311;g8603756cdb_0_28"/>
          <p:cNvSpPr txBox="1"/>
          <p:nvPr/>
        </p:nvSpPr>
        <p:spPr>
          <a:xfrm>
            <a:off x="851025" y="4176450"/>
            <a:ext cx="35175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若字串的</a:t>
            </a: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開頭</a:t>
            </a: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是Li子字串時，則回傳True。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316" name="Google Shape;316;g8603756cd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31222">
            <a:off x="-3407712" y="1116916"/>
            <a:ext cx="12060556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8603756cdb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675" y="1597475"/>
            <a:ext cx="4297324" cy="86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8603756cdb_0_33"/>
          <p:cNvPicPr preferRelativeResize="0"/>
          <p:nvPr/>
        </p:nvPicPr>
        <p:blipFill rotWithShape="1">
          <a:blip r:embed="rId5">
            <a:alphaModFix/>
          </a:blip>
          <a:srcRect b="0" l="0" r="8416" t="0"/>
          <a:stretch/>
        </p:blipFill>
        <p:spPr>
          <a:xfrm>
            <a:off x="4703675" y="2461482"/>
            <a:ext cx="4297325" cy="994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8603756cdb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675" y="3456166"/>
            <a:ext cx="4297324" cy="86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8603756cdb_0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3676" y="4195000"/>
            <a:ext cx="4297324" cy="9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8603756cdb_0_33"/>
          <p:cNvSpPr txBox="1"/>
          <p:nvPr/>
        </p:nvSpPr>
        <p:spPr>
          <a:xfrm>
            <a:off x="579425" y="2012300"/>
            <a:ext cx="40863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找尋字串中出現d子字串的最小索引值，並加以回傳。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2" name="Google Shape;322;g8603756cdb_0_33"/>
          <p:cNvSpPr txBox="1"/>
          <p:nvPr/>
        </p:nvSpPr>
        <p:spPr>
          <a:xfrm>
            <a:off x="579425" y="3684775"/>
            <a:ext cx="40863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找尋字串中出現B子字串的最小索引值，並加以回傳。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327" name="Google Shape;327;g8603756cdb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8603756cdb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425" y="1718750"/>
            <a:ext cx="5018425" cy="117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8603756cdb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300" y="2709350"/>
            <a:ext cx="5018425" cy="9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8603756cdb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9300" y="3547550"/>
            <a:ext cx="5018425" cy="7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8603756cdb_0_37"/>
          <p:cNvPicPr preferRelativeResize="0"/>
          <p:nvPr/>
        </p:nvPicPr>
        <p:blipFill rotWithShape="1">
          <a:blip r:embed="rId7">
            <a:alphaModFix/>
          </a:blip>
          <a:srcRect b="0" l="0" r="26002" t="0"/>
          <a:stretch/>
        </p:blipFill>
        <p:spPr>
          <a:xfrm>
            <a:off x="4468425" y="4281975"/>
            <a:ext cx="50184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8603756cdb_0_37"/>
          <p:cNvSpPr txBox="1"/>
          <p:nvPr/>
        </p:nvSpPr>
        <p:spPr>
          <a:xfrm>
            <a:off x="417150" y="2139225"/>
            <a:ext cx="39546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找尋字串中出現e子字串的最大索引值，並加以回傳。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33" name="Google Shape;333;g8603756cdb_0_37"/>
          <p:cNvSpPr txBox="1"/>
          <p:nvPr/>
        </p:nvSpPr>
        <p:spPr>
          <a:xfrm>
            <a:off x="417150" y="3968825"/>
            <a:ext cx="3704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計算字串中出現e的個數。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338" name="Google Shape;338;g8603756cdb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90854" y="-4007096"/>
            <a:ext cx="12060554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8603756cdb_0_41"/>
          <p:cNvPicPr preferRelativeResize="0"/>
          <p:nvPr/>
        </p:nvPicPr>
        <p:blipFill rotWithShape="1">
          <a:blip r:embed="rId4">
            <a:alphaModFix/>
          </a:blip>
          <a:srcRect b="93066" l="0" r="0" t="0"/>
          <a:stretch/>
        </p:blipFill>
        <p:spPr>
          <a:xfrm>
            <a:off x="4691450" y="136950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8603756cdb_0_41"/>
          <p:cNvPicPr preferRelativeResize="0"/>
          <p:nvPr/>
        </p:nvPicPr>
        <p:blipFill rotWithShape="1">
          <a:blip r:embed="rId5">
            <a:alphaModFix/>
          </a:blip>
          <a:srcRect b="-3640" l="108850" r="-108850" t="3640"/>
          <a:stretch/>
        </p:blipFill>
        <p:spPr>
          <a:xfrm>
            <a:off x="7222100" y="759199"/>
            <a:ext cx="3518965" cy="5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8603756cdb_0_41"/>
          <p:cNvPicPr preferRelativeResize="0"/>
          <p:nvPr/>
        </p:nvPicPr>
        <p:blipFill rotWithShape="1">
          <a:blip r:embed="rId6">
            <a:alphaModFix/>
          </a:blip>
          <a:srcRect b="83850" l="0" r="0" t="9166"/>
          <a:stretch/>
        </p:blipFill>
        <p:spPr>
          <a:xfrm>
            <a:off x="4691450" y="1173600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8603756cdb_0_41"/>
          <p:cNvPicPr preferRelativeResize="0"/>
          <p:nvPr/>
        </p:nvPicPr>
        <p:blipFill rotWithShape="1">
          <a:blip r:embed="rId7">
            <a:alphaModFix/>
          </a:blip>
          <a:srcRect b="76839" l="0" r="0" t="16226"/>
          <a:stretch/>
        </p:blipFill>
        <p:spPr>
          <a:xfrm>
            <a:off x="4691450" y="2002363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8603756cdb_0_41"/>
          <p:cNvPicPr preferRelativeResize="0"/>
          <p:nvPr/>
        </p:nvPicPr>
        <p:blipFill rotWithShape="1">
          <a:blip r:embed="rId8">
            <a:alphaModFix/>
          </a:blip>
          <a:srcRect b="68537" l="0" r="0" t="24527"/>
          <a:stretch/>
        </p:blipFill>
        <p:spPr>
          <a:xfrm>
            <a:off x="4691450" y="3014613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8603756cdb_0_41"/>
          <p:cNvPicPr preferRelativeResize="0"/>
          <p:nvPr/>
        </p:nvPicPr>
        <p:blipFill rotWithShape="1">
          <a:blip r:embed="rId9">
            <a:alphaModFix/>
          </a:blip>
          <a:srcRect b="61600" l="0" r="0" t="31465"/>
          <a:stretch/>
        </p:blipFill>
        <p:spPr>
          <a:xfrm>
            <a:off x="4691450" y="3843375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8603756cdb_0_41"/>
          <p:cNvPicPr preferRelativeResize="0"/>
          <p:nvPr/>
        </p:nvPicPr>
        <p:blipFill rotWithShape="1">
          <a:blip r:embed="rId10">
            <a:alphaModFix/>
          </a:blip>
          <a:srcRect b="53585" l="0" r="0" t="39480"/>
          <a:stretch/>
        </p:blipFill>
        <p:spPr>
          <a:xfrm>
            <a:off x="4691450" y="4855625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8603756cdb_0_41"/>
          <p:cNvPicPr preferRelativeResize="0"/>
          <p:nvPr/>
        </p:nvPicPr>
        <p:blipFill rotWithShape="1">
          <a:blip r:embed="rId10">
            <a:alphaModFix/>
          </a:blip>
          <a:srcRect b="46650" l="0" r="0" t="46415"/>
          <a:stretch/>
        </p:blipFill>
        <p:spPr>
          <a:xfrm>
            <a:off x="4691450" y="5684400"/>
            <a:ext cx="7072875" cy="8287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8603756cdb_0_41"/>
          <p:cNvSpPr txBox="1"/>
          <p:nvPr/>
        </p:nvSpPr>
        <p:spPr>
          <a:xfrm>
            <a:off x="276550" y="1173600"/>
            <a:ext cx="4414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capitalize()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將字串中第一個字元轉換為大寫，其餘字元轉為小寫後加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已回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傳。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8603756cdb_0_41"/>
          <p:cNvSpPr txBox="1"/>
          <p:nvPr/>
        </p:nvSpPr>
        <p:spPr>
          <a:xfrm>
            <a:off x="276550" y="3032950"/>
            <a:ext cx="44148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lower()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將字串中的所有字元轉換為小寫後加以回傳。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9" name="Google Shape;349;g8603756cdb_0_41"/>
          <p:cNvSpPr txBox="1"/>
          <p:nvPr/>
        </p:nvSpPr>
        <p:spPr>
          <a:xfrm>
            <a:off x="276550" y="4855575"/>
            <a:ext cx="4414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upper()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將字串中的所有字元的換為大系後加以區傳。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50" name="Google Shape;350;g8603756cdb_0_41"/>
          <p:cNvSpPr txBox="1"/>
          <p:nvPr/>
        </p:nvSpPr>
        <p:spPr>
          <a:xfrm>
            <a:off x="355250" y="161525"/>
            <a:ext cx="4336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轉換字串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355" name="Google Shape;355;g8603756cdb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6" y="-2410307"/>
            <a:ext cx="12060556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8603756cdb_0_45"/>
          <p:cNvPicPr preferRelativeResize="0"/>
          <p:nvPr/>
        </p:nvPicPr>
        <p:blipFill rotWithShape="1">
          <a:blip r:embed="rId4">
            <a:alphaModFix/>
          </a:blip>
          <a:srcRect b="93066" l="0" r="0" t="0"/>
          <a:stretch/>
        </p:blipFill>
        <p:spPr>
          <a:xfrm>
            <a:off x="4691450" y="136950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8603756cdb_0_45"/>
          <p:cNvPicPr preferRelativeResize="0"/>
          <p:nvPr/>
        </p:nvPicPr>
        <p:blipFill rotWithShape="1">
          <a:blip r:embed="rId5">
            <a:alphaModFix/>
          </a:blip>
          <a:srcRect b="38007" l="0" r="0" t="55057"/>
          <a:stretch/>
        </p:blipFill>
        <p:spPr>
          <a:xfrm>
            <a:off x="4691450" y="1172424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8603756cdb_0_45"/>
          <p:cNvPicPr preferRelativeResize="0"/>
          <p:nvPr/>
        </p:nvPicPr>
        <p:blipFill rotWithShape="1">
          <a:blip r:embed="rId5">
            <a:alphaModFix/>
          </a:blip>
          <a:srcRect b="31072" l="0" r="0" t="61992"/>
          <a:stretch/>
        </p:blipFill>
        <p:spPr>
          <a:xfrm>
            <a:off x="4691450" y="2001200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8603756cdb_0_45"/>
          <p:cNvPicPr preferRelativeResize="0"/>
          <p:nvPr/>
        </p:nvPicPr>
        <p:blipFill rotWithShape="1">
          <a:blip r:embed="rId5">
            <a:alphaModFix/>
          </a:blip>
          <a:srcRect b="22708" l="0" r="0" t="70357"/>
          <a:stretch/>
        </p:blipFill>
        <p:spPr>
          <a:xfrm>
            <a:off x="4691450" y="3000925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8603756cdb_0_45"/>
          <p:cNvPicPr preferRelativeResize="0"/>
          <p:nvPr/>
        </p:nvPicPr>
        <p:blipFill rotWithShape="1">
          <a:blip r:embed="rId5">
            <a:alphaModFix/>
          </a:blip>
          <a:srcRect b="15775" l="0" r="0" t="77290"/>
          <a:stretch/>
        </p:blipFill>
        <p:spPr>
          <a:xfrm>
            <a:off x="4691450" y="3829700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8603756cdb_0_45"/>
          <p:cNvPicPr preferRelativeResize="0"/>
          <p:nvPr/>
        </p:nvPicPr>
        <p:blipFill rotWithShape="1">
          <a:blip r:embed="rId5">
            <a:alphaModFix/>
          </a:blip>
          <a:srcRect b="7409" l="0" r="0" t="85656"/>
          <a:stretch/>
        </p:blipFill>
        <p:spPr>
          <a:xfrm>
            <a:off x="4691450" y="4829425"/>
            <a:ext cx="7072875" cy="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8603756cdb_0_45"/>
          <p:cNvPicPr preferRelativeResize="0"/>
          <p:nvPr/>
        </p:nvPicPr>
        <p:blipFill rotWithShape="1">
          <a:blip r:embed="rId5">
            <a:alphaModFix/>
          </a:blip>
          <a:srcRect b="475" l="0" r="0" t="92590"/>
          <a:stretch/>
        </p:blipFill>
        <p:spPr>
          <a:xfrm>
            <a:off x="4691450" y="5658200"/>
            <a:ext cx="7072875" cy="8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8603756cdb_0_45"/>
          <p:cNvSpPr txBox="1"/>
          <p:nvPr/>
        </p:nvSpPr>
        <p:spPr>
          <a:xfrm>
            <a:off x="305975" y="1108225"/>
            <a:ext cx="43854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swapcase()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將字串中每一單字的第一個字元轉换為大寫，其餘字元轉換為小寫後加以回傳。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64" name="Google Shape;364;g8603756cdb_0_45"/>
          <p:cNvSpPr txBox="1"/>
          <p:nvPr/>
        </p:nvSpPr>
        <p:spPr>
          <a:xfrm>
            <a:off x="305975" y="4829425"/>
            <a:ext cx="43854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replace(old,new)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將old字串以new字串取代之。</a:t>
            </a:r>
            <a:endParaRPr/>
          </a:p>
        </p:txBody>
      </p:sp>
      <p:sp>
        <p:nvSpPr>
          <p:cNvPr id="365" name="Google Shape;365;g8603756cdb_0_45"/>
          <p:cNvSpPr txBox="1"/>
          <p:nvPr/>
        </p:nvSpPr>
        <p:spPr>
          <a:xfrm>
            <a:off x="305975" y="3000925"/>
            <a:ext cx="43854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title()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將字串中大寫字元轉換為小寫字元，將小寫字元轉換為大寫字元後加以回傳。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370" name="Google Shape;370;g8603756cdb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31222">
            <a:off x="-3407712" y="1083516"/>
            <a:ext cx="12060556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8603756cdb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775" y="1432825"/>
            <a:ext cx="59055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8603756cdb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500" y="2804425"/>
            <a:ext cx="5905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8603756cdb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5500" y="3661675"/>
            <a:ext cx="5905500" cy="8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8603756cdb_0_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5500" y="4491700"/>
            <a:ext cx="59055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8603756cdb_0_49"/>
          <p:cNvSpPr txBox="1"/>
          <p:nvPr/>
        </p:nvSpPr>
        <p:spPr>
          <a:xfrm>
            <a:off x="311025" y="4055625"/>
            <a:ext cx="42375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lstrip( ) 刪除字串左側的空白後加以回傳。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6" name="Google Shape;376;g8603756cdb_0_49"/>
          <p:cNvSpPr txBox="1"/>
          <p:nvPr/>
        </p:nvSpPr>
        <p:spPr>
          <a:xfrm>
            <a:off x="569275" y="455225"/>
            <a:ext cx="50271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如何從字串中去掉頭尾空白?</a:t>
            </a:r>
            <a:endParaRPr sz="3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381" name="Google Shape;381;g8603756cdb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8603756cdb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750" y="1718487"/>
            <a:ext cx="6036624" cy="776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8603756cdb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8359" y="2495252"/>
            <a:ext cx="5991406" cy="84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8603756cdb_0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8359" y="3334678"/>
            <a:ext cx="5991407" cy="84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8603756cdb_0_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8359" y="4179980"/>
            <a:ext cx="5991407" cy="95953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8603756cdb_0_53"/>
          <p:cNvSpPr txBox="1"/>
          <p:nvPr/>
        </p:nvSpPr>
        <p:spPr>
          <a:xfrm>
            <a:off x="286875" y="2172442"/>
            <a:ext cx="38001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r</a:t>
            </a: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strip( ) 刪除字串右側的空白後加以回傳。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87" name="Google Shape;387;g8603756cdb_0_53"/>
          <p:cNvSpPr txBox="1"/>
          <p:nvPr/>
        </p:nvSpPr>
        <p:spPr>
          <a:xfrm>
            <a:off x="286875" y="3853550"/>
            <a:ext cx="38001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strip( ) 刪除字串兩側的空白後加以回傳。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392" name="Google Shape;392;g8603756cdb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90854" y="-4007096"/>
            <a:ext cx="12060554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8603756cdb_0_57"/>
          <p:cNvSpPr txBox="1"/>
          <p:nvPr/>
        </p:nvSpPr>
        <p:spPr>
          <a:xfrm>
            <a:off x="519300" y="286500"/>
            <a:ext cx="4709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如何將字串加以格式化?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94" name="Google Shape;394;g8603756cdb_0_57"/>
          <p:cNvPicPr preferRelativeResize="0"/>
          <p:nvPr/>
        </p:nvPicPr>
        <p:blipFill rotWithShape="1">
          <a:blip r:embed="rId4">
            <a:alphaModFix/>
          </a:blip>
          <a:srcRect b="79274" l="0" r="0" t="0"/>
          <a:stretch/>
        </p:blipFill>
        <p:spPr>
          <a:xfrm>
            <a:off x="4034800" y="1146050"/>
            <a:ext cx="73892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8603756cdb_0_57"/>
          <p:cNvPicPr preferRelativeResize="0"/>
          <p:nvPr/>
        </p:nvPicPr>
        <p:blipFill rotWithShape="1">
          <a:blip r:embed="rId4">
            <a:alphaModFix/>
          </a:blip>
          <a:srcRect b="60758" l="0" r="0" t="20893"/>
          <a:stretch/>
        </p:blipFill>
        <p:spPr>
          <a:xfrm>
            <a:off x="4034800" y="2148750"/>
            <a:ext cx="7389200" cy="9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8603756cdb_0_57"/>
          <p:cNvPicPr preferRelativeResize="0"/>
          <p:nvPr/>
        </p:nvPicPr>
        <p:blipFill rotWithShape="1">
          <a:blip r:embed="rId4">
            <a:alphaModFix/>
          </a:blip>
          <a:srcRect b="47002" l="0" r="0" t="37366"/>
          <a:stretch/>
        </p:blipFill>
        <p:spPr>
          <a:xfrm>
            <a:off x="4034800" y="3017163"/>
            <a:ext cx="7389200" cy="8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8603756cdb_0_57"/>
          <p:cNvPicPr preferRelativeResize="0"/>
          <p:nvPr/>
        </p:nvPicPr>
        <p:blipFill rotWithShape="1">
          <a:blip r:embed="rId4">
            <a:alphaModFix/>
          </a:blip>
          <a:srcRect b="30188" l="0" r="0" t="52822"/>
          <a:stretch/>
        </p:blipFill>
        <p:spPr>
          <a:xfrm>
            <a:off x="4034800" y="3840838"/>
            <a:ext cx="7389200" cy="8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8603756cdb_0_57"/>
          <p:cNvPicPr preferRelativeResize="0"/>
          <p:nvPr/>
        </p:nvPicPr>
        <p:blipFill rotWithShape="1">
          <a:blip r:embed="rId4">
            <a:alphaModFix/>
          </a:blip>
          <a:srcRect b="17051" l="0" r="0" t="69695"/>
          <a:stretch/>
        </p:blipFill>
        <p:spPr>
          <a:xfrm>
            <a:off x="4034800" y="4685370"/>
            <a:ext cx="7389200" cy="6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8603756cdb_0_57"/>
          <p:cNvPicPr preferRelativeResize="0"/>
          <p:nvPr/>
        </p:nvPicPr>
        <p:blipFill rotWithShape="1">
          <a:blip r:embed="rId4">
            <a:alphaModFix/>
          </a:blip>
          <a:srcRect b="0" l="0" r="0" t="83010"/>
          <a:stretch/>
        </p:blipFill>
        <p:spPr>
          <a:xfrm>
            <a:off x="4034800" y="5383775"/>
            <a:ext cx="7389200" cy="8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8603756cdb_0_57"/>
          <p:cNvSpPr txBox="1"/>
          <p:nvPr/>
        </p:nvSpPr>
        <p:spPr>
          <a:xfrm>
            <a:off x="179150" y="1316088"/>
            <a:ext cx="3432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在給予20的欄位寬下向中靠齊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01" name="Google Shape;401;g8603756cdb_0_57"/>
          <p:cNvSpPr txBox="1"/>
          <p:nvPr/>
        </p:nvSpPr>
        <p:spPr>
          <a:xfrm>
            <a:off x="179150" y="3052950"/>
            <a:ext cx="3432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在給予20的欄位寬下向左靠齊: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02" name="Google Shape;402;g8603756cdb_0_57"/>
          <p:cNvSpPr txBox="1"/>
          <p:nvPr/>
        </p:nvSpPr>
        <p:spPr>
          <a:xfrm>
            <a:off x="179150" y="4789788"/>
            <a:ext cx="3432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在給予20的欄位寬下向右靠齊: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03" name="Google Shape;403;g8603756cdb_0_57"/>
          <p:cNvSpPr/>
          <p:nvPr/>
        </p:nvSpPr>
        <p:spPr>
          <a:xfrm>
            <a:off x="6015500" y="1728000"/>
            <a:ext cx="932100" cy="3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8603756cdb_0_57"/>
          <p:cNvSpPr/>
          <p:nvPr/>
        </p:nvSpPr>
        <p:spPr>
          <a:xfrm>
            <a:off x="6015500" y="3206700"/>
            <a:ext cx="771000" cy="3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8603756cdb_0_57"/>
          <p:cNvSpPr/>
          <p:nvPr/>
        </p:nvSpPr>
        <p:spPr>
          <a:xfrm>
            <a:off x="6015500" y="4889850"/>
            <a:ext cx="771000" cy="3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10" name="Google Shape;410;g8603756cdb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1531001" y="-3484657"/>
            <a:ext cx="12060556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8603756cdb_0_61"/>
          <p:cNvPicPr preferRelativeResize="0"/>
          <p:nvPr/>
        </p:nvPicPr>
        <p:blipFill rotWithShape="1">
          <a:blip r:embed="rId4">
            <a:alphaModFix/>
          </a:blip>
          <a:srcRect b="68275" l="0" r="0" t="0"/>
          <a:stretch/>
        </p:blipFill>
        <p:spPr>
          <a:xfrm>
            <a:off x="5237725" y="1011900"/>
            <a:ext cx="6621700" cy="12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8603756cdb_0_61"/>
          <p:cNvPicPr preferRelativeResize="0"/>
          <p:nvPr/>
        </p:nvPicPr>
        <p:blipFill rotWithShape="1">
          <a:blip r:embed="rId4">
            <a:alphaModFix/>
          </a:blip>
          <a:srcRect b="47927" l="0" r="0" t="30627"/>
          <a:stretch/>
        </p:blipFill>
        <p:spPr>
          <a:xfrm>
            <a:off x="5237725" y="2309875"/>
            <a:ext cx="6621700" cy="8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8603756cdb_0_61"/>
          <p:cNvPicPr preferRelativeResize="0"/>
          <p:nvPr/>
        </p:nvPicPr>
        <p:blipFill rotWithShape="1">
          <a:blip r:embed="rId4">
            <a:alphaModFix/>
          </a:blip>
          <a:srcRect b="19704" l="0" r="0" t="50973"/>
          <a:stretch/>
        </p:blipFill>
        <p:spPr>
          <a:xfrm>
            <a:off x="5237725" y="3187275"/>
            <a:ext cx="6621700" cy="11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8603756cdb_0_61"/>
          <p:cNvPicPr preferRelativeResize="0"/>
          <p:nvPr/>
        </p:nvPicPr>
        <p:blipFill rotWithShape="1">
          <a:blip r:embed="rId4">
            <a:alphaModFix/>
          </a:blip>
          <a:srcRect b="0" l="0" r="0" t="79635"/>
          <a:stretch/>
        </p:blipFill>
        <p:spPr>
          <a:xfrm>
            <a:off x="5237725" y="4386950"/>
            <a:ext cx="6621700" cy="8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8603756cdb_0_61"/>
          <p:cNvSpPr txBox="1"/>
          <p:nvPr/>
        </p:nvSpPr>
        <p:spPr>
          <a:xfrm>
            <a:off x="541825" y="224050"/>
            <a:ext cx="701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還有一個方法是 spilt，將字串解析到串列中。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16" name="Google Shape;416;g8603756cdb_0_61"/>
          <p:cNvSpPr txBox="1"/>
          <p:nvPr/>
        </p:nvSpPr>
        <p:spPr>
          <a:xfrm>
            <a:off x="322300" y="1011900"/>
            <a:ext cx="4808100" cy="179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lst = s100.spilt()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表示將字串s100以空白為分隔字符，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將字串s100加以分割，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然後存放於串列lst中。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從其輸出結果可得知它是存放於串列中。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17" name="Google Shape;417;g8603756cdb_0_61"/>
          <p:cNvSpPr txBox="1"/>
          <p:nvPr/>
        </p:nvSpPr>
        <p:spPr>
          <a:xfrm>
            <a:off x="322175" y="3402550"/>
            <a:ext cx="4808100" cy="112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lst2 = s200.spilt('-')中，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是以'-’(dash字符)為分隔字符，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將字串s200分割後存放於串列lst2。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170" name="Google Shape;1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90854" y="-4007096"/>
            <a:ext cx="12060555" cy="84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"/>
          <p:cNvSpPr txBox="1"/>
          <p:nvPr/>
        </p:nvSpPr>
        <p:spPr>
          <a:xfrm>
            <a:off x="448550" y="177075"/>
            <a:ext cx="38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首先，如何建立空字串?</a:t>
            </a:r>
            <a:endParaRPr sz="2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72" name="Google Shape;172;p2"/>
          <p:cNvPicPr preferRelativeResize="0"/>
          <p:nvPr/>
        </p:nvPicPr>
        <p:blipFill rotWithShape="1">
          <a:blip r:embed="rId4">
            <a:alphaModFix/>
          </a:blip>
          <a:srcRect b="46333" l="0" r="0" t="35131"/>
          <a:stretch/>
        </p:blipFill>
        <p:spPr>
          <a:xfrm>
            <a:off x="3072550" y="2552937"/>
            <a:ext cx="6655676" cy="9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5">
            <a:alphaModFix/>
          </a:blip>
          <a:srcRect b="65226" l="0" r="0" t="19648"/>
          <a:stretch/>
        </p:blipFill>
        <p:spPr>
          <a:xfrm>
            <a:off x="3072550" y="1793038"/>
            <a:ext cx="6655676" cy="7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6">
            <a:alphaModFix/>
          </a:blip>
          <a:srcRect b="79839" l="0" r="0" t="0"/>
          <a:stretch/>
        </p:blipFill>
        <p:spPr>
          <a:xfrm>
            <a:off x="3072550" y="799925"/>
            <a:ext cx="6655676" cy="10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"/>
          <p:cNvPicPr preferRelativeResize="0"/>
          <p:nvPr/>
        </p:nvPicPr>
        <p:blipFill rotWithShape="1">
          <a:blip r:embed="rId7">
            <a:alphaModFix/>
          </a:blip>
          <a:srcRect b="31888" l="0" r="0" t="52985"/>
          <a:stretch/>
        </p:blipFill>
        <p:spPr>
          <a:xfrm>
            <a:off x="3072550" y="3484052"/>
            <a:ext cx="6655676" cy="7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8">
            <a:alphaModFix/>
          </a:blip>
          <a:srcRect b="13881" l="0" r="0" t="67584"/>
          <a:stretch/>
        </p:blipFill>
        <p:spPr>
          <a:xfrm>
            <a:off x="3072550" y="4224237"/>
            <a:ext cx="6655676" cy="9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7">
            <a:alphaModFix/>
          </a:blip>
          <a:srcRect b="31888" l="0" r="0" t="52985"/>
          <a:stretch/>
        </p:blipFill>
        <p:spPr>
          <a:xfrm>
            <a:off x="3072550" y="5175052"/>
            <a:ext cx="6655676" cy="7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810125" y="5954625"/>
            <a:ext cx="10750800" cy="75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由於Python沒有字串和字元之分，所以可以使用單引號或雙引號刮起來。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但在其他程式語言中就不同了，字串是以雙引號刮起來的，而字元是以單引號刮起來的。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22" name="Google Shape;422;g8630ebe98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8630ebe98a_0_0"/>
          <p:cNvSpPr txBox="1"/>
          <p:nvPr/>
        </p:nvSpPr>
        <p:spPr>
          <a:xfrm>
            <a:off x="984900" y="0"/>
            <a:ext cx="10222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習題1: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試撰寫一程式，以不定數迴圈輸入以: 時:分:秒表示的時間數字，隨後將它拆解存放於串列。最後再將此串列輸出。當輸入為end則結束輸入資料。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輸入與輸出樣本1: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20:12:56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hour: 22, min: 12, second:56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輸入與輸出樣本2: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22:10:01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hour: 22, min: 10, second:01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end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28" name="Google Shape;428;g8630ebe98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5" y="-2410307"/>
            <a:ext cx="12060556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8630ebe98a_0_5"/>
          <p:cNvSpPr txBox="1"/>
          <p:nvPr/>
        </p:nvSpPr>
        <p:spPr>
          <a:xfrm>
            <a:off x="268575" y="304400"/>
            <a:ext cx="9783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30" name="Google Shape;430;g8630ebe98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75" y="396925"/>
            <a:ext cx="10886449" cy="285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8630ebe98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75" y="3637000"/>
            <a:ext cx="10886450" cy="205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36" name="Google Shape;436;g8630ebe98a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8630ebe98a_0_175"/>
          <p:cNvSpPr txBox="1"/>
          <p:nvPr/>
        </p:nvSpPr>
        <p:spPr>
          <a:xfrm>
            <a:off x="984900" y="0"/>
            <a:ext cx="10222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習題2: 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試撰寫一程式，輸入一變數名稱，然後判斷它是否為合法的變數名稱。假設取變數名稱的準則如下: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A. 第一個字元需要英文字母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B. 接下的字元可為英文字母或是數字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C. 不可以為其他符號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輸入與輸出樣本 1: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輸入: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    Lo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輸出: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    Valid variable name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輸入與輸出樣本 2: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輸入: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    7sdfja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輸出: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    Invaid variable name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38" name="Google Shape;438;g8630ebe98a_0_175"/>
          <p:cNvSpPr txBox="1"/>
          <p:nvPr/>
        </p:nvSpPr>
        <p:spPr>
          <a:xfrm>
            <a:off x="6334025" y="2943575"/>
            <a:ext cx="495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輸入輸出樣本 3: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輸入: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abc123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輸出: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Valid variable name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輸入輸出樣本 4: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輸入: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abc123%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輸出: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Invaid variable name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43" name="Google Shape;443;g8630ebe98a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5" y="-2410307"/>
            <a:ext cx="12060556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8630ebe98a_0_181"/>
          <p:cNvSpPr txBox="1"/>
          <p:nvPr/>
        </p:nvSpPr>
        <p:spPr>
          <a:xfrm>
            <a:off x="268575" y="304400"/>
            <a:ext cx="9783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45" name="Google Shape;445;g8630ebe98a_0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75" y="304400"/>
            <a:ext cx="10886449" cy="4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8630ebe98a_0_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75" y="5270000"/>
            <a:ext cx="10886448" cy="7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51" name="Google Shape;451;g8630ebe98a_0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8630ebe98a_0_263"/>
          <p:cNvSpPr txBox="1"/>
          <p:nvPr/>
        </p:nvSpPr>
        <p:spPr>
          <a:xfrm>
            <a:off x="984900" y="0"/>
            <a:ext cx="10222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習題3: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撰寫一程式，輸入九個字串置放於一名為lst的字串，其長度不常於10個字元。接下來，每一列映出三個字串，並向左靠齊。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提示:每一個字串輸出欄位寬為15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57" name="Google Shape;457;g8630ebe98a_0_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5" y="-2410307"/>
            <a:ext cx="12060556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8630ebe98a_0_268"/>
          <p:cNvSpPr txBox="1"/>
          <p:nvPr/>
        </p:nvSpPr>
        <p:spPr>
          <a:xfrm>
            <a:off x="268575" y="304400"/>
            <a:ext cx="9783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59" name="Google Shape;459;g8630ebe98a_0_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75" y="304400"/>
            <a:ext cx="10046375" cy="33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8630ebe98a_0_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75" y="3739325"/>
            <a:ext cx="10046377" cy="29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65" name="Google Shape;465;g8630ebe98a_0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8630ebe98a_0_437"/>
          <p:cNvSpPr txBox="1"/>
          <p:nvPr/>
        </p:nvSpPr>
        <p:spPr>
          <a:xfrm>
            <a:off x="984900" y="0"/>
            <a:ext cx="10222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習題4: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撰寫一程式，已依不一定迴圈要求使用者輸入字串，檢視若字串e字元尾端，則將此字串加入lst串列中，最後將其印出若字串e字元尾端，則將此字串加入lst串列中，最後將其印出。當使用者輸入end時將結束輸入的動作。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71" name="Google Shape;471;g8630ebe98a_0_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5" y="-2410307"/>
            <a:ext cx="12060556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8630ebe98a_0_442"/>
          <p:cNvSpPr txBox="1"/>
          <p:nvPr/>
        </p:nvSpPr>
        <p:spPr>
          <a:xfrm>
            <a:off x="268575" y="304400"/>
            <a:ext cx="9783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73" name="Google Shape;473;g8630ebe98a_0_4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75" y="304400"/>
            <a:ext cx="10886451" cy="33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8630ebe98a_0_4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75" y="3999570"/>
            <a:ext cx="10886451" cy="232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79" name="Google Shape;479;g8630ebe98a_0_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8630ebe98a_0_524"/>
          <p:cNvSpPr txBox="1"/>
          <p:nvPr/>
        </p:nvSpPr>
        <p:spPr>
          <a:xfrm>
            <a:off x="984900" y="0"/>
            <a:ext cx="10222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習題5: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撰寫一程式，輸入一含有20字元以上的字串，請將字串中的字元屬性印出，如他是英文字母、數字、空白，還是其他屬性。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85" name="Google Shape;485;g8630ebe98a_0_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5" y="-2410307"/>
            <a:ext cx="12060556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8630ebe98a_0_529"/>
          <p:cNvSpPr txBox="1"/>
          <p:nvPr/>
        </p:nvSpPr>
        <p:spPr>
          <a:xfrm>
            <a:off x="268575" y="304400"/>
            <a:ext cx="9783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87" name="Google Shape;487;g8630ebe98a_0_5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75" y="191300"/>
            <a:ext cx="9041799" cy="322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8630ebe98a_0_5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75" y="3553475"/>
            <a:ext cx="9023323" cy="32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183" name="Google Shape;1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6" y="-2410307"/>
            <a:ext cx="12060555" cy="84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"/>
          <p:cNvSpPr txBox="1"/>
          <p:nvPr/>
        </p:nvSpPr>
        <p:spPr>
          <a:xfrm>
            <a:off x="268575" y="304400"/>
            <a:ext cx="9783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DFKai-SB"/>
                <a:ea typeface="DFKai-SB"/>
                <a:cs typeface="DFKai-SB"/>
                <a:sym typeface="DFKai-SB"/>
              </a:rPr>
              <a:t>首先，先建立一個字串:Learning Python now!</a:t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4">
            <a:alphaModFix/>
          </a:blip>
          <a:srcRect b="72109" l="0" r="0" t="0"/>
          <a:stretch/>
        </p:blipFill>
        <p:spPr>
          <a:xfrm>
            <a:off x="1316325" y="895175"/>
            <a:ext cx="7905275" cy="11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5">
            <a:alphaModFix/>
          </a:blip>
          <a:srcRect b="21348" l="0" r="0" t="50760"/>
          <a:stretch/>
        </p:blipFill>
        <p:spPr>
          <a:xfrm>
            <a:off x="1316325" y="3169126"/>
            <a:ext cx="7905275" cy="11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"/>
          <p:cNvPicPr preferRelativeResize="0"/>
          <p:nvPr/>
        </p:nvPicPr>
        <p:blipFill rotWithShape="1">
          <a:blip r:embed="rId6">
            <a:alphaModFix/>
          </a:blip>
          <a:srcRect b="49238" l="0" r="0" t="27231"/>
          <a:stretch/>
        </p:blipFill>
        <p:spPr>
          <a:xfrm>
            <a:off x="1316325" y="2121752"/>
            <a:ext cx="7905275" cy="9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"/>
          <p:cNvPicPr preferRelativeResize="0"/>
          <p:nvPr/>
        </p:nvPicPr>
        <p:blipFill rotWithShape="1">
          <a:blip r:embed="rId6">
            <a:alphaModFix/>
          </a:blip>
          <a:srcRect b="0" l="0" r="0" t="76470"/>
          <a:stretch/>
        </p:blipFill>
        <p:spPr>
          <a:xfrm>
            <a:off x="1316325" y="4395708"/>
            <a:ext cx="7905275" cy="9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93" name="Google Shape;493;g8603756cdb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31222">
            <a:off x="-3407712" y="1083516"/>
            <a:ext cx="12060556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8603756cdb_0_65"/>
          <p:cNvSpPr/>
          <p:nvPr/>
        </p:nvSpPr>
        <p:spPr>
          <a:xfrm>
            <a:off x="3008361" y="2515000"/>
            <a:ext cx="5947370" cy="11847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A86E8"/>
                </a:solidFill>
                <a:latin typeface="Cambria"/>
              </a:rPr>
              <a:t>The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499" name="Google Shape;499;g8603756cdb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504" name="Google Shape;504;g8603756cdb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90854" y="-4007096"/>
            <a:ext cx="12060554" cy="84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509" name="Google Shape;509;g8603756cdb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6" y="-2410307"/>
            <a:ext cx="12060556" cy="84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514" name="Google Shape;514;g8603756cdb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31222">
            <a:off x="-3407712" y="1083516"/>
            <a:ext cx="12060556" cy="84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519" name="Google Shape;519;g8603756cdb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524" name="Google Shape;524;g8603756cdb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90854" y="-4007096"/>
            <a:ext cx="12060554" cy="84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529" name="Google Shape;529;g8603756cdb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6" y="-2410307"/>
            <a:ext cx="12060556" cy="84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534" name="Google Shape;534;g8603756cdb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31222">
            <a:off x="-3407712" y="1083516"/>
            <a:ext cx="12060556" cy="84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193" name="Google Shape;1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31222">
            <a:off x="-3407712" y="1083516"/>
            <a:ext cx="12060555" cy="8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"/>
          <p:cNvPicPr preferRelativeResize="0"/>
          <p:nvPr/>
        </p:nvPicPr>
        <p:blipFill rotWithShape="1">
          <a:blip r:embed="rId4">
            <a:alphaModFix/>
          </a:blip>
          <a:srcRect b="0" l="0" r="0" t="82612"/>
          <a:stretch/>
        </p:blipFill>
        <p:spPr>
          <a:xfrm>
            <a:off x="3044850" y="4894687"/>
            <a:ext cx="7822075" cy="8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"/>
          <p:cNvPicPr preferRelativeResize="0"/>
          <p:nvPr/>
        </p:nvPicPr>
        <p:blipFill rotWithShape="1">
          <a:blip r:embed="rId4">
            <a:alphaModFix/>
          </a:blip>
          <a:srcRect b="51466" l="0" r="0" t="33181"/>
          <a:stretch/>
        </p:blipFill>
        <p:spPr>
          <a:xfrm>
            <a:off x="3044850" y="2492100"/>
            <a:ext cx="7822075" cy="7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"/>
          <p:cNvPicPr preferRelativeResize="0"/>
          <p:nvPr/>
        </p:nvPicPr>
        <p:blipFill rotWithShape="1">
          <a:blip r:embed="rId4">
            <a:alphaModFix/>
          </a:blip>
          <a:srcRect b="66640" l="0" r="0" t="13985"/>
          <a:stretch/>
        </p:blipFill>
        <p:spPr>
          <a:xfrm>
            <a:off x="3044850" y="1543075"/>
            <a:ext cx="7822075" cy="9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/>
          <p:cNvPicPr preferRelativeResize="0"/>
          <p:nvPr/>
        </p:nvPicPr>
        <p:blipFill rotWithShape="1">
          <a:blip r:embed="rId4">
            <a:alphaModFix/>
          </a:blip>
          <a:srcRect b="86565" l="0" r="0" t="0"/>
          <a:stretch/>
        </p:blipFill>
        <p:spPr>
          <a:xfrm>
            <a:off x="3044850" y="884975"/>
            <a:ext cx="7822075" cy="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4">
            <a:alphaModFix/>
          </a:blip>
          <a:srcRect b="18119" l="0" r="0" t="66528"/>
          <a:stretch/>
        </p:blipFill>
        <p:spPr>
          <a:xfrm>
            <a:off x="3044850" y="4142625"/>
            <a:ext cx="7822075" cy="7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"/>
          <p:cNvPicPr preferRelativeResize="0"/>
          <p:nvPr/>
        </p:nvPicPr>
        <p:blipFill rotWithShape="1">
          <a:blip r:embed="rId4">
            <a:alphaModFix/>
          </a:blip>
          <a:srcRect b="33106" l="0" r="0" t="47520"/>
          <a:stretch/>
        </p:blipFill>
        <p:spPr>
          <a:xfrm>
            <a:off x="3044850" y="3193600"/>
            <a:ext cx="7822075" cy="9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"/>
          <p:cNvSpPr txBox="1"/>
          <p:nvPr/>
        </p:nvSpPr>
        <p:spPr>
          <a:xfrm>
            <a:off x="412050" y="884975"/>
            <a:ext cx="26328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計算字串的長度: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255300" y="2513800"/>
            <a:ext cx="29463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計算字串的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最大值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255300" y="4236625"/>
            <a:ext cx="29463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計算字串的最小值: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4386975" y="1038550"/>
            <a:ext cx="4833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4288700" y="2654900"/>
            <a:ext cx="5817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"/>
          <p:cNvSpPr/>
          <p:nvPr/>
        </p:nvSpPr>
        <p:spPr>
          <a:xfrm>
            <a:off x="4337900" y="4330700"/>
            <a:ext cx="5817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210" name="Google Shape;2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4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4">
            <a:alphaModFix/>
          </a:blip>
          <a:srcRect b="78827" l="0" r="0" t="0"/>
          <a:stretch/>
        </p:blipFill>
        <p:spPr>
          <a:xfrm>
            <a:off x="4378200" y="586450"/>
            <a:ext cx="7177975" cy="9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4">
            <a:alphaModFix/>
          </a:blip>
          <a:srcRect b="59548" l="0" r="0" t="21271"/>
          <a:stretch/>
        </p:blipFill>
        <p:spPr>
          <a:xfrm>
            <a:off x="4378200" y="1539925"/>
            <a:ext cx="7177975" cy="8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4">
            <a:alphaModFix/>
          </a:blip>
          <a:srcRect b="38977" l="0" r="0" t="41841"/>
          <a:stretch/>
        </p:blipFill>
        <p:spPr>
          <a:xfrm>
            <a:off x="4378200" y="2632200"/>
            <a:ext cx="7177975" cy="8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4">
            <a:alphaModFix/>
          </a:blip>
          <a:srcRect b="20987" l="0" r="0" t="61520"/>
          <a:stretch/>
        </p:blipFill>
        <p:spPr>
          <a:xfrm>
            <a:off x="4378200" y="3495975"/>
            <a:ext cx="7177975" cy="7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4">
            <a:alphaModFix/>
          </a:blip>
          <a:srcRect b="0" l="0" r="0" t="82507"/>
          <a:stretch/>
        </p:blipFill>
        <p:spPr>
          <a:xfrm>
            <a:off x="4378200" y="4606075"/>
            <a:ext cx="7177975" cy="7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/>
          <p:cNvPicPr preferRelativeResize="0"/>
          <p:nvPr/>
        </p:nvPicPr>
        <p:blipFill rotWithShape="1">
          <a:blip r:embed="rId5">
            <a:alphaModFix/>
          </a:blip>
          <a:srcRect b="0" l="0" r="0" t="89015"/>
          <a:stretch/>
        </p:blipFill>
        <p:spPr>
          <a:xfrm>
            <a:off x="4378200" y="5393801"/>
            <a:ext cx="7177975" cy="5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/>
          <p:nvPr/>
        </p:nvSpPr>
        <p:spPr>
          <a:xfrm>
            <a:off x="492675" y="1099000"/>
            <a:ext cx="3598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可利用索引運算子[]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用來擷取字串的某一字元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492675" y="2773425"/>
            <a:ext cx="3598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若索引值是負值，則須將此值加上字串長度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358125" y="4645525"/>
            <a:ext cx="38856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由於s4的長度為6，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所以s4[-1]的真正索引值為5。亦擷取s4[5]。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3205550" y="6239750"/>
            <a:ext cx="4225500" cy="56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以此類推，s4[-3]即為s4[3]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225" name="Google Shape;2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90854" y="-4007096"/>
            <a:ext cx="12060554" cy="84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4">
            <a:alphaModFix/>
          </a:blip>
          <a:srcRect b="90060" l="0" r="0" t="0"/>
          <a:stretch/>
        </p:blipFill>
        <p:spPr>
          <a:xfrm>
            <a:off x="5049500" y="152400"/>
            <a:ext cx="6811275" cy="6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5">
            <a:alphaModFix/>
          </a:blip>
          <a:srcRect b="78891" l="0" r="0" t="8850"/>
          <a:stretch/>
        </p:blipFill>
        <p:spPr>
          <a:xfrm>
            <a:off x="5049500" y="734151"/>
            <a:ext cx="6811275" cy="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"/>
          <p:cNvPicPr preferRelativeResize="0"/>
          <p:nvPr/>
        </p:nvPicPr>
        <p:blipFill rotWithShape="1">
          <a:blip r:embed="rId6">
            <a:alphaModFix/>
          </a:blip>
          <a:srcRect b="70717" l="0" r="0" t="21111"/>
          <a:stretch/>
        </p:blipFill>
        <p:spPr>
          <a:xfrm>
            <a:off x="5049500" y="1539927"/>
            <a:ext cx="6811275" cy="5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 rotWithShape="1">
          <a:blip r:embed="rId6">
            <a:alphaModFix/>
          </a:blip>
          <a:srcRect b="58309" l="0" r="0" t="29432"/>
          <a:stretch/>
        </p:blipFill>
        <p:spPr>
          <a:xfrm>
            <a:off x="5049500" y="2077102"/>
            <a:ext cx="6811275" cy="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 rotWithShape="1">
          <a:blip r:embed="rId6">
            <a:alphaModFix/>
          </a:blip>
          <a:srcRect b="50136" l="0" r="0" t="41691"/>
          <a:stretch/>
        </p:blipFill>
        <p:spPr>
          <a:xfrm>
            <a:off x="5049500" y="2882878"/>
            <a:ext cx="6811275" cy="5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6">
            <a:alphaModFix/>
          </a:blip>
          <a:srcRect b="37877" l="0" r="0" t="49864"/>
          <a:stretch/>
        </p:blipFill>
        <p:spPr>
          <a:xfrm>
            <a:off x="5049500" y="3420053"/>
            <a:ext cx="6811275" cy="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 rotWithShape="1">
          <a:blip r:embed="rId6">
            <a:alphaModFix/>
          </a:blip>
          <a:srcRect b="29706" l="0" r="0" t="62121"/>
          <a:stretch/>
        </p:blipFill>
        <p:spPr>
          <a:xfrm>
            <a:off x="5049500" y="4225829"/>
            <a:ext cx="6811275" cy="5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6">
            <a:alphaModFix/>
          </a:blip>
          <a:srcRect b="21534" l="0" r="0" t="70293"/>
          <a:stretch/>
        </p:blipFill>
        <p:spPr>
          <a:xfrm>
            <a:off x="5049500" y="4763005"/>
            <a:ext cx="6811275" cy="5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6"/>
          <p:cNvPicPr preferRelativeResize="0"/>
          <p:nvPr/>
        </p:nvPicPr>
        <p:blipFill rotWithShape="1">
          <a:blip r:embed="rId6">
            <a:alphaModFix/>
          </a:blip>
          <a:srcRect b="8598" l="0" r="0" t="81461"/>
          <a:stretch/>
        </p:blipFill>
        <p:spPr>
          <a:xfrm>
            <a:off x="5049500" y="5300178"/>
            <a:ext cx="6811275" cy="6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6"/>
          <p:cNvPicPr preferRelativeResize="0"/>
          <p:nvPr/>
        </p:nvPicPr>
        <p:blipFill rotWithShape="1">
          <a:blip r:embed="rId6">
            <a:alphaModFix/>
          </a:blip>
          <a:srcRect b="0" l="0" r="0" t="90060"/>
          <a:stretch/>
        </p:blipFill>
        <p:spPr>
          <a:xfrm>
            <a:off x="5049500" y="5953549"/>
            <a:ext cx="6811275" cy="6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"/>
          <p:cNvSpPr txBox="1"/>
          <p:nvPr/>
        </p:nvSpPr>
        <p:spPr>
          <a:xfrm>
            <a:off x="725450" y="1749175"/>
            <a:ext cx="35988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也可以使用分割運算子[start:end]表示擷取從start 到 end-1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7" name="Google Shape;237;p6"/>
          <p:cNvSpPr txBox="1"/>
          <p:nvPr/>
        </p:nvSpPr>
        <p:spPr>
          <a:xfrm>
            <a:off x="635900" y="4300788"/>
            <a:ext cx="3974700" cy="146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其中，s4[1:-1]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表示s4[1:-1+(len(s4))]，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亦即s4[1:5]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242" name="Google Shape;2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383443">
            <a:off x="3661826" y="-2410307"/>
            <a:ext cx="12060556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1498800" y="271950"/>
            <a:ext cx="9194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前面提到</a:t>
            </a: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，s4[1:-1]表示s4[1:-1+(len(s4))]，亦即s4[1:5]。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和串列一樣，+表示連結，而*表示複製。</a:t>
            </a:r>
            <a:endParaRPr sz="25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44" name="Google Shape;244;p7"/>
          <p:cNvPicPr preferRelativeResize="0"/>
          <p:nvPr/>
        </p:nvPicPr>
        <p:blipFill rotWithShape="1">
          <a:blip r:embed="rId4">
            <a:alphaModFix/>
          </a:blip>
          <a:srcRect b="63005" l="0" r="0" t="0"/>
          <a:stretch/>
        </p:blipFill>
        <p:spPr>
          <a:xfrm>
            <a:off x="1692325" y="1531200"/>
            <a:ext cx="8358600" cy="15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7"/>
          <p:cNvPicPr preferRelativeResize="0"/>
          <p:nvPr/>
        </p:nvPicPr>
        <p:blipFill rotWithShape="1">
          <a:blip r:embed="rId4">
            <a:alphaModFix/>
          </a:blip>
          <a:srcRect b="39747" l="0" r="0" t="39109"/>
          <a:stretch/>
        </p:blipFill>
        <p:spPr>
          <a:xfrm>
            <a:off x="1692325" y="3097750"/>
            <a:ext cx="8358600" cy="8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7"/>
          <p:cNvPicPr preferRelativeResize="0"/>
          <p:nvPr/>
        </p:nvPicPr>
        <p:blipFill rotWithShape="1">
          <a:blip r:embed="rId4">
            <a:alphaModFix/>
          </a:blip>
          <a:srcRect b="21143" l="0" r="0" t="59828"/>
          <a:stretch/>
        </p:blipFill>
        <p:spPr>
          <a:xfrm>
            <a:off x="1692325" y="4064675"/>
            <a:ext cx="8358600" cy="8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7"/>
          <p:cNvPicPr preferRelativeResize="0"/>
          <p:nvPr/>
        </p:nvPicPr>
        <p:blipFill rotWithShape="1">
          <a:blip r:embed="rId4">
            <a:alphaModFix/>
          </a:blip>
          <a:srcRect b="0" l="0" r="0" t="78857"/>
          <a:stretch/>
        </p:blipFill>
        <p:spPr>
          <a:xfrm>
            <a:off x="1692325" y="4870425"/>
            <a:ext cx="8358600" cy="8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252" name="Google Shape;2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31222">
            <a:off x="-3407712" y="1083516"/>
            <a:ext cx="12060556" cy="84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 txBox="1"/>
          <p:nvPr/>
        </p:nvSpPr>
        <p:spPr>
          <a:xfrm>
            <a:off x="232775" y="1041900"/>
            <a:ext cx="49062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若要檢視某一字串是否在另一字串，</a:t>
            </a:r>
            <a:endParaRPr sz="23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可使用 in 或 not in 。</a:t>
            </a:r>
            <a:endParaRPr sz="23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54" name="Google Shape;254;p8"/>
          <p:cNvPicPr preferRelativeResize="0"/>
          <p:nvPr/>
        </p:nvPicPr>
        <p:blipFill rotWithShape="1">
          <a:blip r:embed="rId4">
            <a:alphaModFix/>
          </a:blip>
          <a:srcRect b="57829" l="1136" r="0" t="0"/>
          <a:stretch/>
        </p:blipFill>
        <p:spPr>
          <a:xfrm>
            <a:off x="5389700" y="375975"/>
            <a:ext cx="6223201" cy="14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8"/>
          <p:cNvSpPr txBox="1"/>
          <p:nvPr/>
        </p:nvSpPr>
        <p:spPr>
          <a:xfrm>
            <a:off x="232775" y="2268675"/>
            <a:ext cx="4906200" cy="103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判斷字串是否出現某一字串中，</a:t>
            </a:r>
            <a:endParaRPr sz="23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所以必須要加上引號。</a:t>
            </a:r>
            <a:endParaRPr sz="23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56" name="Google Shape;256;p8"/>
          <p:cNvPicPr preferRelativeResize="0"/>
          <p:nvPr/>
        </p:nvPicPr>
        <p:blipFill rotWithShape="1">
          <a:blip r:embed="rId4">
            <a:alphaModFix/>
          </a:blip>
          <a:srcRect b="36479" l="1136" r="0" t="42169"/>
          <a:stretch/>
        </p:blipFill>
        <p:spPr>
          <a:xfrm>
            <a:off x="5389700" y="1790600"/>
            <a:ext cx="6223201" cy="7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8"/>
          <p:cNvPicPr preferRelativeResize="0"/>
          <p:nvPr/>
        </p:nvPicPr>
        <p:blipFill rotWithShape="1">
          <a:blip r:embed="rId4">
            <a:alphaModFix/>
          </a:blip>
          <a:srcRect b="17261" l="1136" r="0" t="63522"/>
          <a:stretch/>
        </p:blipFill>
        <p:spPr>
          <a:xfrm>
            <a:off x="5389700" y="2506850"/>
            <a:ext cx="6223201" cy="6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 rotWithShape="1">
          <a:blip r:embed="rId4">
            <a:alphaModFix/>
          </a:blip>
          <a:srcRect b="0" l="1136" r="0" t="80784"/>
          <a:stretch/>
        </p:blipFill>
        <p:spPr>
          <a:xfrm>
            <a:off x="5389700" y="3085950"/>
            <a:ext cx="6223201" cy="6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8"/>
          <p:cNvSpPr txBox="1"/>
          <p:nvPr/>
        </p:nvSpPr>
        <p:spPr>
          <a:xfrm>
            <a:off x="169475" y="4453200"/>
            <a:ext cx="49062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同理，也可以利用for敘述列印字串的所有元素值。</a:t>
            </a:r>
            <a:endParaRPr sz="23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60" name="Google Shape;260;p8"/>
          <p:cNvPicPr preferRelativeResize="0"/>
          <p:nvPr/>
        </p:nvPicPr>
        <p:blipFill rotWithShape="1">
          <a:blip r:embed="rId5">
            <a:alphaModFix/>
          </a:blip>
          <a:srcRect b="46230" l="1136" r="0" t="0"/>
          <a:stretch/>
        </p:blipFill>
        <p:spPr>
          <a:xfrm>
            <a:off x="5389700" y="4170350"/>
            <a:ext cx="6223200" cy="8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8"/>
          <p:cNvPicPr preferRelativeResize="0"/>
          <p:nvPr/>
        </p:nvPicPr>
        <p:blipFill rotWithShape="1">
          <a:blip r:embed="rId5">
            <a:alphaModFix/>
          </a:blip>
          <a:srcRect b="0" l="1136" r="0" t="55283"/>
          <a:stretch/>
        </p:blipFill>
        <p:spPr>
          <a:xfrm>
            <a:off x="5389700" y="5025900"/>
            <a:ext cx="6223200" cy="7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266" name="Google Shape;2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430" y="-144780"/>
            <a:ext cx="12060555" cy="8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9"/>
          <p:cNvPicPr preferRelativeResize="0"/>
          <p:nvPr/>
        </p:nvPicPr>
        <p:blipFill rotWithShape="1">
          <a:blip r:embed="rId4">
            <a:alphaModFix/>
          </a:blip>
          <a:srcRect b="83334" l="0" r="0" t="0"/>
          <a:stretch/>
        </p:blipFill>
        <p:spPr>
          <a:xfrm>
            <a:off x="4274200" y="147840"/>
            <a:ext cx="6954175" cy="10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 b="70492" l="0" r="0" t="16520"/>
          <a:stretch/>
        </p:blipFill>
        <p:spPr>
          <a:xfrm>
            <a:off x="4274200" y="1181798"/>
            <a:ext cx="6954175" cy="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4">
            <a:alphaModFix/>
          </a:blip>
          <a:srcRect b="59454" l="0" r="0" t="28712"/>
          <a:stretch/>
        </p:blipFill>
        <p:spPr>
          <a:xfrm>
            <a:off x="4274200" y="1992050"/>
            <a:ext cx="6954175" cy="7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4">
            <a:alphaModFix/>
          </a:blip>
          <a:srcRect b="47413" l="0" r="0" t="39598"/>
          <a:stretch/>
        </p:blipFill>
        <p:spPr>
          <a:xfrm>
            <a:off x="4274200" y="2694859"/>
            <a:ext cx="6954175" cy="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4">
            <a:alphaModFix/>
          </a:blip>
          <a:srcRect b="36364" l="0" r="0" t="52956"/>
          <a:stretch/>
        </p:blipFill>
        <p:spPr>
          <a:xfrm>
            <a:off x="4274200" y="3491683"/>
            <a:ext cx="6954175" cy="6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4">
            <a:alphaModFix/>
          </a:blip>
          <a:srcRect b="23451" l="0" r="0" t="63561"/>
          <a:stretch/>
        </p:blipFill>
        <p:spPr>
          <a:xfrm>
            <a:off x="4274200" y="4190020"/>
            <a:ext cx="6954175" cy="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9"/>
          <p:cNvPicPr preferRelativeResize="0"/>
          <p:nvPr/>
        </p:nvPicPr>
        <p:blipFill rotWithShape="1">
          <a:blip r:embed="rId4">
            <a:alphaModFix/>
          </a:blip>
          <a:srcRect b="12987" l="0" r="0" t="76334"/>
          <a:stretch/>
        </p:blipFill>
        <p:spPr>
          <a:xfrm>
            <a:off x="4274200" y="5031620"/>
            <a:ext cx="6954175" cy="6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9"/>
          <p:cNvPicPr preferRelativeResize="0"/>
          <p:nvPr/>
        </p:nvPicPr>
        <p:blipFill rotWithShape="1">
          <a:blip r:embed="rId4">
            <a:alphaModFix/>
          </a:blip>
          <a:srcRect b="0" l="0" r="0" t="87012"/>
          <a:stretch/>
        </p:blipFill>
        <p:spPr>
          <a:xfrm>
            <a:off x="4274200" y="5676239"/>
            <a:ext cx="6954175" cy="8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 txBox="1"/>
          <p:nvPr/>
        </p:nvSpPr>
        <p:spPr>
          <a:xfrm>
            <a:off x="161250" y="429700"/>
            <a:ext cx="3432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字串是字母和數字組成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769950" y="2023350"/>
            <a:ext cx="2823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字串是字母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所組成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7" name="Google Shape;277;p9"/>
          <p:cNvSpPr txBox="1"/>
          <p:nvPr/>
        </p:nvSpPr>
        <p:spPr>
          <a:xfrm>
            <a:off x="769950" y="3527475"/>
            <a:ext cx="2823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字串是數字所組成: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0" y="5031600"/>
            <a:ext cx="39483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字串是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符合識別字的名稱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: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5854350" y="635650"/>
            <a:ext cx="932100" cy="3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5854350" y="2153275"/>
            <a:ext cx="9321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5854350" y="3592450"/>
            <a:ext cx="9321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"/>
          <p:cNvSpPr/>
          <p:nvPr/>
        </p:nvSpPr>
        <p:spPr>
          <a:xfrm>
            <a:off x="5854350" y="5217475"/>
            <a:ext cx="15588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2015-05-05T08:02:00Z</dcterms:created>
  <dc:creator>优品PPT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