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문자 인식 계산기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ko-KR" dirty="0" smtClean="0"/>
              <a:t>201301422 </a:t>
            </a:r>
            <a:r>
              <a:rPr lang="ko-KR" altLang="en-US" dirty="0" smtClean="0"/>
              <a:t>김광현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201301423 </a:t>
            </a:r>
            <a:r>
              <a:rPr lang="ko-KR" altLang="en-US" dirty="0" smtClean="0"/>
              <a:t>김기욱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201301424 </a:t>
            </a:r>
            <a:r>
              <a:rPr lang="ko-KR" altLang="en-US" dirty="0" smtClean="0"/>
              <a:t>김기종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201301460 </a:t>
            </a:r>
            <a:r>
              <a:rPr lang="ko-KR" altLang="en-US" dirty="0" err="1" smtClean="0"/>
              <a:t>손혜원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1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1. </a:t>
            </a:r>
            <a:r>
              <a:rPr lang="ko-KR" altLang="en-US" sz="2800" dirty="0" smtClean="0"/>
              <a:t>카메라로 촬영한 이미지에서 문제를 인식 해야 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33811"/>
              </p:ext>
            </p:extLst>
          </p:nvPr>
        </p:nvGraphicFramePr>
        <p:xfrm>
          <a:off x="2592924" y="2065465"/>
          <a:ext cx="8911687" cy="2979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6389">
                  <a:extLst>
                    <a:ext uri="{9D8B030D-6E8A-4147-A177-3AD203B41FA5}">
                      <a16:colId xmlns:a16="http://schemas.microsoft.com/office/drawing/2014/main" val="2268344435"/>
                    </a:ext>
                  </a:extLst>
                </a:gridCol>
                <a:gridCol w="865298">
                  <a:extLst>
                    <a:ext uri="{9D8B030D-6E8A-4147-A177-3AD203B41FA5}">
                      <a16:colId xmlns:a16="http://schemas.microsoft.com/office/drawing/2014/main" val="4060467470"/>
                    </a:ext>
                  </a:extLst>
                </a:gridCol>
              </a:tblGrid>
              <a:tr h="5959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800" u="none" strike="noStrike">
                          <a:effectLst/>
                        </a:rPr>
                        <a:t>1.1 </a:t>
                      </a:r>
                      <a:r>
                        <a:rPr lang="ko-KR" altLang="en-US" sz="2800" u="none" strike="noStrike">
                          <a:effectLst/>
                        </a:rPr>
                        <a:t>컴퓨터 화면 이미지에서 수식을 인식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3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740658"/>
                  </a:ext>
                </a:extLst>
              </a:tr>
              <a:tr h="5959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800" u="none" strike="noStrike">
                          <a:effectLst/>
                        </a:rPr>
                        <a:t>1.2 </a:t>
                      </a:r>
                      <a:r>
                        <a:rPr lang="ko-KR" altLang="en-US" sz="2800" u="none" strike="noStrike">
                          <a:effectLst/>
                        </a:rPr>
                        <a:t>책 이미지에서 수식을 인식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>
                          <a:effectLst/>
                        </a:rPr>
                        <a:t>1</a:t>
                      </a:r>
                      <a:endParaRPr lang="en-US" altLang="ko-KR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3998110"/>
                  </a:ext>
                </a:extLst>
              </a:tr>
              <a:tr h="5959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800" u="none" strike="noStrike">
                          <a:effectLst/>
                        </a:rPr>
                        <a:t>1.3 </a:t>
                      </a:r>
                      <a:r>
                        <a:rPr lang="ko-KR" altLang="en-US" sz="2800" u="none" strike="noStrike">
                          <a:effectLst/>
                        </a:rPr>
                        <a:t>손으로 쓴 수식 이미지에서 수식을 인식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2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046233"/>
                  </a:ext>
                </a:extLst>
              </a:tr>
              <a:tr h="5959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800" u="none" strike="noStrike">
                          <a:effectLst/>
                        </a:rPr>
                        <a:t>1.4 </a:t>
                      </a:r>
                      <a:r>
                        <a:rPr lang="ko-KR" altLang="en-US" sz="2800" u="none" strike="noStrike">
                          <a:effectLst/>
                        </a:rPr>
                        <a:t>저장된 이미지에서 수식을 인식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>
                          <a:effectLst/>
                        </a:rPr>
                        <a:t>3</a:t>
                      </a:r>
                      <a:endParaRPr lang="en-US" altLang="ko-KR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59195"/>
                  </a:ext>
                </a:extLst>
              </a:tr>
              <a:tr h="59597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800" u="none" strike="noStrike">
                          <a:effectLst/>
                        </a:rPr>
                        <a:t>1.5 </a:t>
                      </a:r>
                      <a:r>
                        <a:rPr lang="ko-KR" altLang="en-US" sz="2800" u="none" strike="noStrike">
                          <a:effectLst/>
                        </a:rPr>
                        <a:t>서술형 문제를 인식 해야 함</a:t>
                      </a:r>
                      <a:endParaRPr lang="ko-KR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u="none" strike="noStrike" dirty="0">
                          <a:effectLst/>
                        </a:rPr>
                        <a:t>5</a:t>
                      </a:r>
                      <a:endParaRPr lang="en-US" altLang="ko-KR" sz="28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274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2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알맞게 결과를 출력해 주어야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506216"/>
              </p:ext>
            </p:extLst>
          </p:nvPr>
        </p:nvGraphicFramePr>
        <p:xfrm>
          <a:off x="2592924" y="2000922"/>
          <a:ext cx="8745635" cy="2807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2144">
                  <a:extLst>
                    <a:ext uri="{9D8B030D-6E8A-4147-A177-3AD203B41FA5}">
                      <a16:colId xmlns:a16="http://schemas.microsoft.com/office/drawing/2014/main" val="286116379"/>
                    </a:ext>
                  </a:extLst>
                </a:gridCol>
                <a:gridCol w="1043491">
                  <a:extLst>
                    <a:ext uri="{9D8B030D-6E8A-4147-A177-3AD203B41FA5}">
                      <a16:colId xmlns:a16="http://schemas.microsoft.com/office/drawing/2014/main" val="646968038"/>
                    </a:ext>
                  </a:extLst>
                </a:gridCol>
              </a:tblGrid>
              <a:tr h="9359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 dirty="0">
                          <a:effectLst/>
                        </a:rPr>
                        <a:t>2.1 </a:t>
                      </a:r>
                      <a:r>
                        <a:rPr lang="ko-KR" altLang="en-US" sz="3200" u="none" strike="noStrike" dirty="0">
                          <a:effectLst/>
                        </a:rPr>
                        <a:t>값의 답을 보여 주어야 함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1486546"/>
                  </a:ext>
                </a:extLst>
              </a:tr>
              <a:tr h="9359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>
                          <a:effectLst/>
                        </a:rPr>
                        <a:t>2.2 </a:t>
                      </a:r>
                      <a:r>
                        <a:rPr lang="ko-KR" altLang="en-US" sz="3200" u="none" strike="noStrike">
                          <a:effectLst/>
                        </a:rPr>
                        <a:t>그래프를 보여 주어야 함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8442088"/>
                  </a:ext>
                </a:extLst>
              </a:tr>
              <a:tr h="9359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 dirty="0">
                          <a:effectLst/>
                        </a:rPr>
                        <a:t>2.3 </a:t>
                      </a:r>
                      <a:r>
                        <a:rPr lang="ko-KR" altLang="en-US" sz="3200" u="none" strike="noStrike" dirty="0">
                          <a:effectLst/>
                        </a:rPr>
                        <a:t>풀이를 보여 주어야 함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434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계산기 기능을 수행할 수 있어야함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84603"/>
              </p:ext>
            </p:extLst>
          </p:nvPr>
        </p:nvGraphicFramePr>
        <p:xfrm>
          <a:off x="2592924" y="2054710"/>
          <a:ext cx="8911687" cy="2312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8662">
                  <a:extLst>
                    <a:ext uri="{9D8B030D-6E8A-4147-A177-3AD203B41FA5}">
                      <a16:colId xmlns:a16="http://schemas.microsoft.com/office/drawing/2014/main" val="1549381824"/>
                    </a:ext>
                  </a:extLst>
                </a:gridCol>
                <a:gridCol w="833025">
                  <a:extLst>
                    <a:ext uri="{9D8B030D-6E8A-4147-A177-3AD203B41FA5}">
                      <a16:colId xmlns:a16="http://schemas.microsoft.com/office/drawing/2014/main" val="3328678724"/>
                    </a:ext>
                  </a:extLst>
                </a:gridCol>
              </a:tblGrid>
              <a:tr h="1156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 dirty="0">
                          <a:effectLst/>
                        </a:rPr>
                        <a:t>3.1 </a:t>
                      </a:r>
                      <a:r>
                        <a:rPr lang="ko-KR" altLang="en-US" sz="3200" u="none" strike="noStrike" dirty="0">
                          <a:effectLst/>
                        </a:rPr>
                        <a:t>일반 계산기 기능을 수행할 수 있어야 함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662744"/>
                  </a:ext>
                </a:extLst>
              </a:tr>
              <a:tr h="1156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 dirty="0">
                          <a:effectLst/>
                        </a:rPr>
                        <a:t>3.2 </a:t>
                      </a:r>
                      <a:r>
                        <a:rPr lang="ko-KR" altLang="en-US" sz="3200" u="none" strike="noStrike" dirty="0">
                          <a:effectLst/>
                        </a:rPr>
                        <a:t>공학 계산기 기능을 수행할 수 있어야 함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6852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편의성을 갖추어야 함</a:t>
            </a:r>
            <a:r>
              <a:rPr lang="ko-KR" altLang="en-US" dirty="0"/>
              <a:t> 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444717"/>
              </p:ext>
            </p:extLst>
          </p:nvPr>
        </p:nvGraphicFramePr>
        <p:xfrm>
          <a:off x="2592924" y="2345168"/>
          <a:ext cx="8911687" cy="194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8662">
                  <a:extLst>
                    <a:ext uri="{9D8B030D-6E8A-4147-A177-3AD203B41FA5}">
                      <a16:colId xmlns:a16="http://schemas.microsoft.com/office/drawing/2014/main" val="732370974"/>
                    </a:ext>
                  </a:extLst>
                </a:gridCol>
                <a:gridCol w="833025">
                  <a:extLst>
                    <a:ext uri="{9D8B030D-6E8A-4147-A177-3AD203B41FA5}">
                      <a16:colId xmlns:a16="http://schemas.microsoft.com/office/drawing/2014/main" val="2039213906"/>
                    </a:ext>
                  </a:extLst>
                </a:gridCol>
              </a:tblGrid>
              <a:tr h="647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>
                          <a:effectLst/>
                        </a:rPr>
                        <a:t>4.1 </a:t>
                      </a:r>
                      <a:r>
                        <a:rPr lang="ko-KR" altLang="en-US" sz="3200" u="none" strike="noStrike">
                          <a:effectLst/>
                        </a:rPr>
                        <a:t>사용 설명을 제공해야 함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317466"/>
                  </a:ext>
                </a:extLst>
              </a:tr>
              <a:tr h="647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>
                          <a:effectLst/>
                        </a:rPr>
                        <a:t>4.2 </a:t>
                      </a:r>
                      <a:r>
                        <a:rPr lang="ko-KR" altLang="en-US" sz="3200" u="none" strike="noStrike">
                          <a:effectLst/>
                        </a:rPr>
                        <a:t>직관적인 </a:t>
                      </a:r>
                      <a:r>
                        <a:rPr lang="en-US" altLang="ko-KR" sz="3200" u="none" strike="noStrike">
                          <a:effectLst/>
                        </a:rPr>
                        <a:t>UI</a:t>
                      </a:r>
                      <a:r>
                        <a:rPr lang="ko-KR" altLang="en-US" sz="3200" u="none" strike="noStrike">
                          <a:effectLst/>
                        </a:rPr>
                        <a:t>를 가져야함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4394881"/>
                  </a:ext>
                </a:extLst>
              </a:tr>
              <a:tr h="647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200" u="none" strike="noStrike">
                          <a:effectLst/>
                        </a:rPr>
                        <a:t>4.3 </a:t>
                      </a:r>
                      <a:r>
                        <a:rPr lang="ko-KR" altLang="en-US" sz="3200" u="none" strike="noStrike">
                          <a:effectLst/>
                        </a:rPr>
                        <a:t>과거의 풀이를 확인할 수 있어야 함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6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8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다양한 수식을 지원해야 함</a:t>
            </a:r>
            <a:r>
              <a:rPr lang="ko-KR" altLang="en-US" dirty="0"/>
              <a:t> 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79519"/>
              </p:ext>
            </p:extLst>
          </p:nvPr>
        </p:nvGraphicFramePr>
        <p:xfrm>
          <a:off x="2592925" y="1655542"/>
          <a:ext cx="3678783" cy="4476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52">
                  <a:extLst>
                    <a:ext uri="{9D8B030D-6E8A-4147-A177-3AD203B41FA5}">
                      <a16:colId xmlns:a16="http://schemas.microsoft.com/office/drawing/2014/main" val="1018289859"/>
                    </a:ext>
                  </a:extLst>
                </a:gridCol>
                <a:gridCol w="2466061">
                  <a:extLst>
                    <a:ext uri="{9D8B030D-6E8A-4147-A177-3AD203B41FA5}">
                      <a16:colId xmlns:a16="http://schemas.microsoft.com/office/drawing/2014/main" val="3669543650"/>
                    </a:ext>
                  </a:extLst>
                </a:gridCol>
                <a:gridCol w="394570">
                  <a:extLst>
                    <a:ext uri="{9D8B030D-6E8A-4147-A177-3AD203B41FA5}">
                      <a16:colId xmlns:a16="http://schemas.microsoft.com/office/drawing/2014/main" val="2467800381"/>
                    </a:ext>
                  </a:extLst>
                </a:gridCol>
              </a:tblGrid>
              <a:tr h="3443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 </a:t>
                      </a:r>
                      <a:r>
                        <a:rPr lang="ko-KR" altLang="en-US" sz="1200" u="none" strike="noStrike" dirty="0">
                          <a:effectLst/>
                        </a:rPr>
                        <a:t>방정식을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9552058"/>
                  </a:ext>
                </a:extLst>
              </a:tr>
              <a:tr h="344332">
                <a:tc row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5.1.1 </a:t>
                      </a:r>
                      <a:r>
                        <a:rPr lang="ko-KR" altLang="en-US" sz="1200" u="none" strike="noStrike" dirty="0">
                          <a:effectLst/>
                        </a:rPr>
                        <a:t>연립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방적식을</a:t>
                      </a:r>
                      <a:r>
                        <a:rPr lang="ko-KR" altLang="en-US" sz="1200" u="none" strike="noStrike" dirty="0">
                          <a:effectLst/>
                        </a:rPr>
                        <a:t> 인식 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383816"/>
                  </a:ext>
                </a:extLst>
              </a:tr>
              <a:tr h="3443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5.1.2 n</a:t>
                      </a:r>
                      <a:r>
                        <a:rPr lang="ko-KR" altLang="en-US" sz="1200" u="none" strike="noStrike" dirty="0">
                          <a:effectLst/>
                        </a:rPr>
                        <a:t>차 방정식을 인식 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417611"/>
                  </a:ext>
                </a:extLst>
              </a:tr>
              <a:tr h="3443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5.2 </a:t>
                      </a:r>
                      <a:r>
                        <a:rPr lang="ko-KR" altLang="en-US" sz="1200" u="none" strike="noStrike" dirty="0">
                          <a:effectLst/>
                        </a:rPr>
                        <a:t>함수를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476500"/>
                  </a:ext>
                </a:extLst>
              </a:tr>
              <a:tr h="3443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5.3 </a:t>
                      </a:r>
                      <a:r>
                        <a:rPr lang="ko-KR" altLang="en-US" sz="1200" u="none" strike="noStrike" dirty="0">
                          <a:effectLst/>
                        </a:rPr>
                        <a:t>행렬식을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8613854"/>
                  </a:ext>
                </a:extLst>
              </a:tr>
              <a:tr h="3443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5.4 </a:t>
                      </a:r>
                      <a:r>
                        <a:rPr lang="ko-KR" altLang="en-US" sz="1200" u="none" strike="noStrike" dirty="0">
                          <a:effectLst/>
                        </a:rPr>
                        <a:t>극한을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6726393"/>
                  </a:ext>
                </a:extLst>
              </a:tr>
              <a:tr h="344332"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5.4.1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우극한을</a:t>
                      </a:r>
                      <a:r>
                        <a:rPr lang="ko-KR" altLang="en-US" sz="1200" u="none" strike="noStrike" dirty="0">
                          <a:effectLst/>
                        </a:rPr>
                        <a:t>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721877"/>
                  </a:ext>
                </a:extLst>
              </a:tr>
              <a:tr h="3443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5.4.2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좌극한을</a:t>
                      </a:r>
                      <a:r>
                        <a:rPr lang="ko-KR" altLang="en-US" sz="1200" u="none" strike="noStrike" dirty="0">
                          <a:effectLst/>
                        </a:rPr>
                        <a:t>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436017"/>
                  </a:ext>
                </a:extLst>
              </a:tr>
              <a:tr h="3443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5.4.3 </a:t>
                      </a:r>
                      <a:r>
                        <a:rPr lang="ko-KR" altLang="en-US" sz="1200" u="none" strike="noStrike" dirty="0">
                          <a:effectLst/>
                        </a:rPr>
                        <a:t>일반 극한을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397396"/>
                  </a:ext>
                </a:extLst>
              </a:tr>
              <a:tr h="3443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5.5 </a:t>
                      </a:r>
                      <a:r>
                        <a:rPr lang="ko-KR" altLang="en-US" sz="1200" u="none" strike="noStrike" dirty="0">
                          <a:effectLst/>
                        </a:rPr>
                        <a:t>로그를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6633828"/>
                  </a:ext>
                </a:extLst>
              </a:tr>
              <a:tr h="344332"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5.5.1 </a:t>
                      </a:r>
                      <a:r>
                        <a:rPr lang="ko-KR" altLang="en-US" sz="1200" u="none" strike="noStrike" dirty="0">
                          <a:effectLst/>
                        </a:rPr>
                        <a:t>일반 로그를 지원 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949304"/>
                  </a:ext>
                </a:extLst>
              </a:tr>
              <a:tr h="3443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5.5.2 </a:t>
                      </a:r>
                      <a:r>
                        <a:rPr lang="ko-KR" altLang="en-US" sz="1200" u="none" strike="noStrike" dirty="0">
                          <a:effectLst/>
                        </a:rPr>
                        <a:t>자연 로그를 지원 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086823"/>
                  </a:ext>
                </a:extLst>
              </a:tr>
              <a:tr h="34433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5.5.3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지수로그를</a:t>
                      </a:r>
                      <a:r>
                        <a:rPr lang="ko-KR" altLang="en-US" sz="1200" u="none" strike="noStrike" dirty="0">
                          <a:effectLst/>
                        </a:rPr>
                        <a:t> 지원 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131064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1223"/>
              </p:ext>
            </p:extLst>
          </p:nvPr>
        </p:nvGraphicFramePr>
        <p:xfrm>
          <a:off x="6868861" y="1655542"/>
          <a:ext cx="4038598" cy="4476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593">
                  <a:extLst>
                    <a:ext uri="{9D8B030D-6E8A-4147-A177-3AD203B41FA5}">
                      <a16:colId xmlns:a16="http://schemas.microsoft.com/office/drawing/2014/main" val="2530235657"/>
                    </a:ext>
                  </a:extLst>
                </a:gridCol>
                <a:gridCol w="2705159">
                  <a:extLst>
                    <a:ext uri="{9D8B030D-6E8A-4147-A177-3AD203B41FA5}">
                      <a16:colId xmlns:a16="http://schemas.microsoft.com/office/drawing/2014/main" val="2394757898"/>
                    </a:ext>
                  </a:extLst>
                </a:gridCol>
                <a:gridCol w="433846">
                  <a:extLst>
                    <a:ext uri="{9D8B030D-6E8A-4147-A177-3AD203B41FA5}">
                      <a16:colId xmlns:a16="http://schemas.microsoft.com/office/drawing/2014/main" val="3312411153"/>
                    </a:ext>
                  </a:extLst>
                </a:gridCol>
              </a:tblGrid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5.6 </a:t>
                      </a:r>
                      <a:r>
                        <a:rPr lang="ko-KR" altLang="en-US" sz="1200" u="none" strike="noStrike" dirty="0">
                          <a:effectLst/>
                        </a:rPr>
                        <a:t>삼각함수를 지원해야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2296300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smtClean="0">
                          <a:effectLst/>
                        </a:rPr>
                        <a:t>5.7 </a:t>
                      </a:r>
                      <a:r>
                        <a:rPr lang="ko-KR" altLang="en-US" sz="1200" u="none" strike="noStrike" dirty="0" smtClean="0">
                          <a:effectLst/>
                        </a:rPr>
                        <a:t>순열과 조합을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1280581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smtClean="0">
                          <a:effectLst/>
                        </a:rPr>
                        <a:t>                         5.7.1 </a:t>
                      </a:r>
                      <a:r>
                        <a:rPr lang="ko-KR" altLang="en-US" sz="1200" u="none" strike="noStrike" dirty="0">
                          <a:effectLst/>
                        </a:rPr>
                        <a:t>이항 분포를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4826206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5.8 </a:t>
                      </a:r>
                      <a:r>
                        <a:rPr lang="ko-KR" altLang="en-US" sz="1200" u="none" strike="noStrike" dirty="0">
                          <a:effectLst/>
                        </a:rPr>
                        <a:t>루트를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658152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5.9 </a:t>
                      </a:r>
                      <a:r>
                        <a:rPr lang="ko-KR" altLang="en-US" sz="1200" u="none" strike="noStrike" dirty="0">
                          <a:effectLst/>
                        </a:rPr>
                        <a:t>수열을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856528"/>
                  </a:ext>
                </a:extLst>
              </a:tr>
              <a:tr h="373026"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5.9.1 </a:t>
                      </a:r>
                      <a:r>
                        <a:rPr lang="ko-KR" altLang="en-US" sz="1200" u="none" strike="noStrike" dirty="0">
                          <a:effectLst/>
                        </a:rPr>
                        <a:t>시그마를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375420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5.10 n</a:t>
                      </a:r>
                      <a:r>
                        <a:rPr lang="ko-KR" altLang="en-US" sz="1200" u="none" strike="noStrike" dirty="0">
                          <a:effectLst/>
                        </a:rPr>
                        <a:t>진수를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4662193"/>
                  </a:ext>
                </a:extLst>
              </a:tr>
              <a:tr h="373026">
                <a:tc rowSpan="4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5.10.1 2</a:t>
                      </a:r>
                      <a:r>
                        <a:rPr lang="ko-KR" altLang="en-US" sz="1200" u="none" strike="noStrike" dirty="0">
                          <a:effectLst/>
                        </a:rPr>
                        <a:t>진수를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인식해야함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186480"/>
                  </a:ext>
                </a:extLst>
              </a:tr>
              <a:tr h="37302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5.10.2 8</a:t>
                      </a:r>
                      <a:r>
                        <a:rPr lang="ko-KR" altLang="en-US" sz="1200" u="none" strike="noStrike" dirty="0">
                          <a:effectLst/>
                        </a:rPr>
                        <a:t>진수를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7020224"/>
                  </a:ext>
                </a:extLst>
              </a:tr>
              <a:tr h="37302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5.10.3 16</a:t>
                      </a:r>
                      <a:r>
                        <a:rPr lang="ko-KR" altLang="en-US" sz="1200" u="none" strike="noStrike" dirty="0">
                          <a:effectLst/>
                        </a:rPr>
                        <a:t>진수를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5244440"/>
                  </a:ext>
                </a:extLst>
              </a:tr>
              <a:tr h="37302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5.10.4 10</a:t>
                      </a:r>
                      <a:r>
                        <a:rPr lang="ko-KR" altLang="en-US" sz="1200" u="none" strike="noStrike" dirty="0">
                          <a:effectLst/>
                        </a:rPr>
                        <a:t>진수를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590595"/>
                  </a:ext>
                </a:extLst>
              </a:tr>
              <a:tr h="37302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5.11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백터를</a:t>
                      </a:r>
                      <a:r>
                        <a:rPr lang="ko-KR" altLang="en-US" sz="1200" u="none" strike="noStrike" dirty="0">
                          <a:effectLst/>
                        </a:rPr>
                        <a:t> 인식해야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05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3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울프램</a:t>
            </a:r>
            <a:r>
              <a:rPr lang="ko-KR" altLang="en-US" dirty="0" smtClean="0"/>
              <a:t> 알파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5308207" cy="5528617"/>
          </a:xfrm>
        </p:spPr>
      </p:pic>
    </p:spTree>
    <p:extLst>
      <p:ext uri="{BB962C8B-B14F-4D97-AF65-F5344CB8AC3E}">
        <p14:creationId xmlns:p14="http://schemas.microsoft.com/office/powerpoint/2010/main" val="39073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0966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252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HY중고딕</vt:lpstr>
      <vt:lpstr>Arial</vt:lpstr>
      <vt:lpstr>Century Gothic</vt:lpstr>
      <vt:lpstr>Wingdings 3</vt:lpstr>
      <vt:lpstr>줄기</vt:lpstr>
      <vt:lpstr>문자 인식 계산기</vt:lpstr>
      <vt:lpstr> 1. 카메라로 촬영한 이미지에서 문제를 인식 해야 한다.</vt:lpstr>
      <vt:lpstr>2. 알맞게 결과를 출력해 주어야 함. </vt:lpstr>
      <vt:lpstr>3. 계산기 기능을 수행할 수 있어야함 </vt:lpstr>
      <vt:lpstr>4. 사용자 편의성을 갖추어야 함 </vt:lpstr>
      <vt:lpstr>5. 다양한 수식을 지원해야 함 </vt:lpstr>
      <vt:lpstr>울프램 알파 테스트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문자 인식 계산기</dc:title>
  <dc:creator>김기욱</dc:creator>
  <cp:lastModifiedBy>김기욱</cp:lastModifiedBy>
  <cp:revision>2</cp:revision>
  <dcterms:created xsi:type="dcterms:W3CDTF">2017-11-13T12:22:46Z</dcterms:created>
  <dcterms:modified xsi:type="dcterms:W3CDTF">2017-11-13T12:40:14Z</dcterms:modified>
</cp:coreProperties>
</file>