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8" r:id="rId6"/>
    <p:sldId id="260" r:id="rId7"/>
    <p:sldId id="259" r:id="rId8"/>
    <p:sldId id="269" r:id="rId9"/>
    <p:sldId id="270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6C82A-200E-3F4B-8823-A5E2E7583DF6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D6DD8-EE8A-7B42-A558-F3E81FEB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7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explanatory?</a:t>
            </a:r>
          </a:p>
          <a:p>
            <a:r>
              <a:rPr lang="en-US" baseline="0" dirty="0" smtClean="0"/>
              <a:t>x = A * s, for any time 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D6DD8-EE8A-7B42-A558-F3E81FEB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6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 </a:t>
            </a:r>
            <a:r>
              <a:rPr lang="en-US" dirty="0" err="1" smtClean="0"/>
              <a:t>decorrelation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D6DD8-EE8A-7B42-A558-F3E81FEB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smtClean="0"/>
              <a:t>Separation </a:t>
            </a:r>
            <a:r>
              <a:rPr lang="en-US" dirty="0"/>
              <a:t>of </a:t>
            </a:r>
            <a:r>
              <a:rPr lang="en-US" dirty="0" smtClean="0"/>
              <a:t>Two Speeches Using 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Yigit</a:t>
            </a:r>
            <a:r>
              <a:rPr lang="en-US" dirty="0" smtClean="0"/>
              <a:t> </a:t>
            </a:r>
            <a:r>
              <a:rPr lang="en-US" dirty="0" err="1" smtClean="0"/>
              <a:t>Bilgen</a:t>
            </a:r>
            <a:endParaRPr lang="en-US" dirty="0" smtClean="0"/>
          </a:p>
          <a:p>
            <a:r>
              <a:rPr lang="en-US" dirty="0" smtClean="0"/>
              <a:t>Elliot Rosen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accuracy for different mixing matrices.</a:t>
            </a:r>
          </a:p>
          <a:p>
            <a:r>
              <a:rPr lang="en-US" dirty="0" smtClean="0"/>
              <a:t>Do a Monte Carlo simulation for a mixing matrix generated by a random parameter</a:t>
            </a:r>
          </a:p>
          <a:p>
            <a:r>
              <a:rPr lang="en-US" dirty="0" smtClean="0"/>
              <a:t>Normalize               and compare to I</a:t>
            </a:r>
            <a:endParaRPr lang="en-US" dirty="0"/>
          </a:p>
          <a:p>
            <a:pPr lvl="1"/>
            <a:r>
              <a:rPr lang="en-US" dirty="0" smtClean="0"/>
              <a:t>Should be close and consistent for a good result</a:t>
            </a:r>
          </a:p>
          <a:p>
            <a:r>
              <a:rPr lang="en-US" dirty="0" smtClean="0"/>
              <a:t>Use the same speech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70541"/>
              </p:ext>
            </p:extLst>
          </p:nvPr>
        </p:nvGraphicFramePr>
        <p:xfrm>
          <a:off x="2771458" y="3759200"/>
          <a:ext cx="10048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482600" imgH="330200" progId="Equation.3">
                  <p:embed/>
                </p:oleObj>
              </mc:Choice>
              <mc:Fallback>
                <p:oleObj name="Equation" r:id="rId3" imgW="482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458" y="3759200"/>
                        <a:ext cx="1004887" cy="6873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44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(10 trials per clip length)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9" y="1600200"/>
            <a:ext cx="7711741" cy="4525963"/>
          </a:xfrm>
        </p:spPr>
      </p:pic>
    </p:spTree>
    <p:extLst>
      <p:ext uri="{BB962C8B-B14F-4D97-AF65-F5344CB8AC3E}">
        <p14:creationId xmlns:p14="http://schemas.microsoft.com/office/powerpoint/2010/main" val="376139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FastICA</a:t>
            </a:r>
            <a:r>
              <a:rPr lang="en-US" dirty="0" smtClean="0"/>
              <a:t> converged </a:t>
            </a:r>
            <a:r>
              <a:rPr lang="en-US" i="1" dirty="0" smtClean="0"/>
              <a:t>very</a:t>
            </a:r>
            <a:r>
              <a:rPr lang="en-US" dirty="0" smtClean="0"/>
              <a:t> consistently, regardless of the mixing parameters</a:t>
            </a:r>
          </a:p>
          <a:p>
            <a:r>
              <a:rPr lang="en-US" dirty="0" smtClean="0"/>
              <a:t>Learning generally increased with time</a:t>
            </a:r>
          </a:p>
          <a:p>
            <a:r>
              <a:rPr lang="en-US" dirty="0" err="1" smtClean="0"/>
              <a:t>FastICA</a:t>
            </a:r>
            <a:r>
              <a:rPr lang="en-US" dirty="0" smtClean="0"/>
              <a:t> in this form is only applicable to artificially mixed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9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mixtures</a:t>
            </a:r>
          </a:p>
          <a:p>
            <a:r>
              <a:rPr lang="en-US" dirty="0" smtClean="0"/>
              <a:t>More preprocessing specific to time-variant signals (like sound)</a:t>
            </a:r>
          </a:p>
          <a:p>
            <a:r>
              <a:rPr lang="en-US" dirty="0" smtClean="0"/>
              <a:t>Alternate approximation and </a:t>
            </a:r>
            <a:r>
              <a:rPr lang="en-US" dirty="0" err="1" smtClean="0"/>
              <a:t>decorrelation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Establish when overlearning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3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Pulp Fiction (1994)</a:t>
            </a:r>
          </a:p>
          <a:p>
            <a:r>
              <a:rPr lang="en-US" dirty="0" smtClean="0"/>
              <a:t>Doctor Who: “Blink” (2007)</a:t>
            </a:r>
          </a:p>
          <a:p>
            <a:r>
              <a:rPr lang="en-US" dirty="0" err="1"/>
              <a:t>Hyvärinen</a:t>
            </a:r>
            <a:r>
              <a:rPr lang="en-US" dirty="0"/>
              <a:t>, </a:t>
            </a:r>
            <a:r>
              <a:rPr lang="en-US" dirty="0" err="1"/>
              <a:t>Aapo</a:t>
            </a:r>
            <a:r>
              <a:rPr lang="en-US" dirty="0"/>
              <a:t>, and </a:t>
            </a:r>
            <a:r>
              <a:rPr lang="en-US" dirty="0" err="1"/>
              <a:t>Erkki</a:t>
            </a:r>
            <a:r>
              <a:rPr lang="en-US" dirty="0"/>
              <a:t> </a:t>
            </a:r>
            <a:r>
              <a:rPr lang="en-US" dirty="0" err="1"/>
              <a:t>Oja</a:t>
            </a:r>
            <a:r>
              <a:rPr lang="en-US" dirty="0"/>
              <a:t>. "Independent component analysis: algorithms and applications." </a:t>
            </a:r>
            <a:r>
              <a:rPr lang="en-US" i="1" dirty="0"/>
              <a:t>Neural networks</a:t>
            </a:r>
            <a:r>
              <a:rPr lang="en-US" dirty="0"/>
              <a:t> 13.4 (2000): 411-430.</a:t>
            </a:r>
          </a:p>
        </p:txBody>
      </p:sp>
    </p:spTree>
    <p:extLst>
      <p:ext uri="{BB962C8B-B14F-4D97-AF65-F5344CB8AC3E}">
        <p14:creationId xmlns:p14="http://schemas.microsoft.com/office/powerpoint/2010/main" val="127632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“Cocktail Party Problem”</a:t>
            </a:r>
          </a:p>
          <a:p>
            <a:r>
              <a:rPr lang="en-US" dirty="0" smtClean="0"/>
              <a:t>Separate up to </a:t>
            </a:r>
            <a:r>
              <a:rPr lang="en-US" i="1" dirty="0" smtClean="0"/>
              <a:t>n</a:t>
            </a:r>
            <a:r>
              <a:rPr lang="en-US" dirty="0" smtClean="0"/>
              <a:t> sources from </a:t>
            </a:r>
            <a:r>
              <a:rPr lang="en-US" i="1" dirty="0" smtClean="0"/>
              <a:t>n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Assume signals are independent </a:t>
            </a:r>
          </a:p>
          <a:p>
            <a:r>
              <a:rPr lang="en-US" dirty="0" smtClean="0"/>
              <a:t>Model signals as a linear combination of source signals</a:t>
            </a:r>
          </a:p>
          <a:p>
            <a:r>
              <a:rPr lang="en-US" dirty="0" smtClean="0"/>
              <a:t>(Blindly) Guess the weighting of the signals to recover the original source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 </a:t>
            </a:r>
          </a:p>
          <a:p>
            <a:pPr lvl="1"/>
            <a:r>
              <a:rPr lang="en-US" dirty="0" smtClean="0"/>
              <a:t>Center the mixture</a:t>
            </a:r>
          </a:p>
          <a:p>
            <a:pPr lvl="1"/>
            <a:r>
              <a:rPr lang="en-US" dirty="0" smtClean="0"/>
              <a:t>Whiten the mixture</a:t>
            </a:r>
          </a:p>
          <a:p>
            <a:r>
              <a:rPr lang="en-US" dirty="0" smtClean="0"/>
              <a:t>Iterate until weight vectors stabilize:</a:t>
            </a:r>
          </a:p>
          <a:p>
            <a:pPr lvl="1"/>
            <a:r>
              <a:rPr lang="en-US" dirty="0" smtClean="0"/>
              <a:t>Increase (approximated) </a:t>
            </a:r>
            <a:r>
              <a:rPr lang="en-US" dirty="0" err="1" smtClean="0"/>
              <a:t>negentropy</a:t>
            </a:r>
            <a:endParaRPr lang="en-US" dirty="0" smtClean="0"/>
          </a:p>
          <a:p>
            <a:pPr lvl="1"/>
            <a:r>
              <a:rPr lang="en-US" dirty="0" smtClean="0"/>
              <a:t>Normalize weight vectors</a:t>
            </a:r>
          </a:p>
          <a:p>
            <a:pPr lvl="1"/>
            <a:r>
              <a:rPr lang="en-US" dirty="0" err="1" smtClean="0"/>
              <a:t>Decorrelate</a:t>
            </a:r>
            <a:r>
              <a:rPr lang="en-US" dirty="0" smtClean="0"/>
              <a:t> weight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6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the data</a:t>
            </a:r>
          </a:p>
          <a:p>
            <a:r>
              <a:rPr lang="en-US" dirty="0" smtClean="0"/>
              <a:t>Whitening: </a:t>
            </a:r>
            <a:r>
              <a:rPr lang="en-US" dirty="0" err="1" smtClean="0"/>
              <a:t>decorrelate</a:t>
            </a:r>
            <a:r>
              <a:rPr lang="en-US" dirty="0" smtClean="0"/>
              <a:t> the signals to make computation easier</a:t>
            </a:r>
          </a:p>
          <a:p>
            <a:pPr lvl="1"/>
            <a:r>
              <a:rPr lang="en-US" dirty="0" smtClean="0"/>
              <a:t>Covariance matrix = I</a:t>
            </a:r>
          </a:p>
          <a:p>
            <a:r>
              <a:rPr lang="en-US" dirty="0" smtClean="0"/>
              <a:t>These are necessary for the </a:t>
            </a:r>
            <a:r>
              <a:rPr lang="en-US" dirty="0" err="1" smtClean="0"/>
              <a:t>negentropy</a:t>
            </a:r>
            <a:r>
              <a:rPr lang="en-US" dirty="0" smtClean="0"/>
              <a:t> approximation used later (zero mean, unit variance)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90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7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xwhitened</a:t>
            </a:r>
            <a:r>
              <a:rPr lang="en-US" dirty="0">
                <a:latin typeface="Courier New"/>
                <a:cs typeface="Courier New"/>
              </a:rPr>
              <a:t>, mu, </a:t>
            </a:r>
            <a:r>
              <a:rPr lang="en-US" dirty="0" smtClean="0">
                <a:latin typeface="Courier New"/>
                <a:cs typeface="Courier New"/>
              </a:rPr>
              <a:t>whitener] </a:t>
            </a:r>
            <a:r>
              <a:rPr lang="en-US" dirty="0">
                <a:latin typeface="Courier New"/>
                <a:cs typeface="Courier New"/>
              </a:rPr>
              <a:t>= Preprocess</a:t>
            </a:r>
            <a:r>
              <a:rPr lang="en-US" dirty="0" smtClean="0">
                <a:latin typeface="Courier New"/>
                <a:cs typeface="Courier New"/>
              </a:rPr>
              <a:t>(x)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% </a:t>
            </a:r>
            <a:r>
              <a:rPr lang="en-US" dirty="0">
                <a:latin typeface="Courier New"/>
                <a:cs typeface="Courier New"/>
              </a:rPr>
              <a:t>x: </a:t>
            </a:r>
            <a:r>
              <a:rPr lang="en-US" dirty="0" err="1">
                <a:latin typeface="Courier New"/>
                <a:cs typeface="Courier New"/>
              </a:rPr>
              <a:t>nxk</a:t>
            </a:r>
            <a:r>
              <a:rPr lang="en-US" dirty="0">
                <a:latin typeface="Courier New"/>
                <a:cs typeface="Courier New"/>
              </a:rPr>
              <a:t> vector, n is the number of mixtures, k is the number of samples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% </a:t>
            </a:r>
            <a:r>
              <a:rPr lang="en-US" dirty="0" smtClean="0">
                <a:latin typeface="Courier New"/>
                <a:cs typeface="Courier New"/>
              </a:rPr>
              <a:t>Returns: </a:t>
            </a:r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 err="1" smtClean="0">
                <a:latin typeface="Courier New"/>
                <a:cs typeface="Courier New"/>
              </a:rPr>
              <a:t>whitened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>
                <a:latin typeface="Courier New"/>
                <a:cs typeface="Courier New"/>
              </a:rPr>
              <a:t>preprocessed data;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% mu = </a:t>
            </a:r>
            <a:r>
              <a:rPr lang="en-US" dirty="0">
                <a:latin typeface="Courier New"/>
                <a:cs typeface="Courier New"/>
              </a:rPr>
              <a:t>data </a:t>
            </a:r>
            <a:r>
              <a:rPr lang="en-US" dirty="0" smtClean="0">
                <a:latin typeface="Courier New"/>
                <a:cs typeface="Courier New"/>
              </a:rPr>
              <a:t>means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% whitener = matrix used for whitening. Used later for comparison.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% Center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mu = mean(x, 2);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xcenter</a:t>
            </a:r>
            <a:r>
              <a:rPr lang="en-US" dirty="0">
                <a:latin typeface="Courier New"/>
                <a:cs typeface="Courier New"/>
              </a:rPr>
              <a:t> = x - </a:t>
            </a:r>
            <a:r>
              <a:rPr lang="en-US" dirty="0" err="1">
                <a:latin typeface="Courier New"/>
                <a:cs typeface="Courier New"/>
              </a:rPr>
              <a:t>repmat</a:t>
            </a:r>
            <a:r>
              <a:rPr lang="en-US" dirty="0">
                <a:latin typeface="Courier New"/>
                <a:cs typeface="Courier New"/>
              </a:rPr>
              <a:t>(mu, 1, length(x));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% Covariance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sigma = </a:t>
            </a:r>
            <a:r>
              <a:rPr lang="en-US" dirty="0" err="1">
                <a:latin typeface="Courier New"/>
                <a:cs typeface="Courier New"/>
              </a:rPr>
              <a:t>cov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xcenter</a:t>
            </a:r>
            <a:r>
              <a:rPr lang="en-US" dirty="0">
                <a:latin typeface="Courier New"/>
                <a:cs typeface="Courier New"/>
              </a:rPr>
              <a:t>');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[V, D] = </a:t>
            </a:r>
            <a:r>
              <a:rPr lang="de-DE" dirty="0" err="1">
                <a:latin typeface="Courier New"/>
                <a:cs typeface="Courier New"/>
              </a:rPr>
              <a:t>eig</a:t>
            </a:r>
            <a:r>
              <a:rPr lang="de-DE" dirty="0">
                <a:latin typeface="Courier New"/>
                <a:cs typeface="Courier New"/>
              </a:rPr>
              <a:t>(</a:t>
            </a:r>
            <a:r>
              <a:rPr lang="de-DE" dirty="0" err="1">
                <a:latin typeface="Courier New"/>
                <a:cs typeface="Courier New"/>
              </a:rPr>
              <a:t>sigma</a:t>
            </a:r>
            <a:r>
              <a:rPr lang="de-DE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% </a:t>
            </a:r>
            <a:r>
              <a:rPr lang="de-DE" dirty="0" err="1">
                <a:latin typeface="Courier New"/>
                <a:cs typeface="Courier New"/>
              </a:rPr>
              <a:t>Whiten</a:t>
            </a: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whitener </a:t>
            </a:r>
            <a:r>
              <a:rPr lang="en-US" dirty="0">
                <a:latin typeface="Courier New"/>
                <a:cs typeface="Courier New"/>
              </a:rPr>
              <a:t>= V * </a:t>
            </a:r>
            <a:r>
              <a:rPr lang="en-US" dirty="0" err="1">
                <a:latin typeface="Courier New"/>
                <a:cs typeface="Courier New"/>
              </a:rPr>
              <a:t>diag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diag</a:t>
            </a:r>
            <a:r>
              <a:rPr lang="en-US" dirty="0">
                <a:latin typeface="Courier New"/>
                <a:cs typeface="Courier New"/>
              </a:rPr>
              <a:t>(D).^(-0.5)) * V';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xwhitened</a:t>
            </a:r>
            <a:r>
              <a:rPr lang="en-US" dirty="0">
                <a:latin typeface="Courier New"/>
                <a:cs typeface="Courier New"/>
              </a:rPr>
              <a:t> =  whitener * </a:t>
            </a:r>
            <a:r>
              <a:rPr lang="en-US" dirty="0" err="1">
                <a:latin typeface="Courier New"/>
                <a:cs typeface="Courier New"/>
              </a:rPr>
              <a:t>xcenter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7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Maximize this to maximize independence</a:t>
            </a:r>
          </a:p>
          <a:p>
            <a:r>
              <a:rPr lang="en-US" dirty="0" smtClean="0"/>
              <a:t>Minimize mutual information</a:t>
            </a:r>
          </a:p>
          <a:p>
            <a:r>
              <a:rPr lang="en-US" dirty="0" smtClean="0"/>
              <a:t>Approximation of J for faster calculation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64256"/>
              </p:ext>
            </p:extLst>
          </p:nvPr>
        </p:nvGraphicFramePr>
        <p:xfrm>
          <a:off x="2750185" y="1702753"/>
          <a:ext cx="2368024" cy="42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1498600" imgH="266700" progId="Equation.3">
                  <p:embed/>
                </p:oleObj>
              </mc:Choice>
              <mc:Fallback>
                <p:oleObj name="Equation" r:id="rId3" imgW="1498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0185" y="1702753"/>
                        <a:ext cx="2368024" cy="42142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03527"/>
              </p:ext>
            </p:extLst>
          </p:nvPr>
        </p:nvGraphicFramePr>
        <p:xfrm>
          <a:off x="2821305" y="4119881"/>
          <a:ext cx="2990132" cy="52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5" imgW="1892300" imgH="330200" progId="Equation.3">
                  <p:embed/>
                </p:oleObj>
              </mc:Choice>
              <mc:Fallback>
                <p:oleObj name="Equation" r:id="rId5" imgW="189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305" y="4119881"/>
                        <a:ext cx="2990132" cy="5217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100738"/>
              </p:ext>
            </p:extLst>
          </p:nvPr>
        </p:nvGraphicFramePr>
        <p:xfrm>
          <a:off x="3238449" y="4861879"/>
          <a:ext cx="2227548" cy="126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7" imgW="1409700" imgH="800100" progId="Equation.3">
                  <p:embed/>
                </p:oleObj>
              </mc:Choice>
              <mc:Fallback>
                <p:oleObj name="Equation" r:id="rId7" imgW="14097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449" y="4861879"/>
                        <a:ext cx="2227548" cy="126428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26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Increase </a:t>
            </a:r>
            <a:r>
              <a:rPr lang="en-US" dirty="0" err="1" smtClean="0"/>
              <a:t>negentropy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Normalize (because we still want variance of 1, keeps things scaled)</a:t>
            </a:r>
          </a:p>
          <a:p>
            <a:r>
              <a:rPr lang="en-US" dirty="0" err="1" smtClean="0"/>
              <a:t>Decorrelate</a:t>
            </a:r>
            <a:r>
              <a:rPr lang="en-US" dirty="0" smtClean="0"/>
              <a:t> W, to prevent weights from biasing to the same source.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17627"/>
              </p:ext>
            </p:extLst>
          </p:nvPr>
        </p:nvGraphicFramePr>
        <p:xfrm>
          <a:off x="4512309" y="1723548"/>
          <a:ext cx="2961519" cy="41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2146300" imgH="304800" progId="Equation.3">
                  <p:embed/>
                </p:oleObj>
              </mc:Choice>
              <mc:Fallback>
                <p:oleObj name="Equation" r:id="rId4" imgW="21463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2309" y="1723548"/>
                        <a:ext cx="2961519" cy="4196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39783"/>
              </p:ext>
            </p:extLst>
          </p:nvPr>
        </p:nvGraphicFramePr>
        <p:xfrm>
          <a:off x="2816543" y="4531042"/>
          <a:ext cx="2996672" cy="43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6" imgW="2171700" imgH="317500" progId="Equation.3">
                  <p:embed/>
                </p:oleObj>
              </mc:Choice>
              <mc:Fallback>
                <p:oleObj name="Equation" r:id="rId6" imgW="21717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6543" y="4531042"/>
                        <a:ext cx="2996672" cy="43719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57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IterateICASingle.m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smtClean="0">
                <a:latin typeface="Courier New"/>
                <a:cs typeface="Courier New"/>
              </a:rPr>
              <a:t>[out]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IterateICASingle</a:t>
            </a:r>
            <a:r>
              <a:rPr lang="en-US" dirty="0" smtClean="0">
                <a:latin typeface="Courier New"/>
                <a:cs typeface="Courier New"/>
              </a:rPr>
              <a:t>(w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x)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% Performs </a:t>
            </a:r>
            <a:r>
              <a:rPr lang="en-US" dirty="0">
                <a:latin typeface="Courier New"/>
                <a:cs typeface="Courier New"/>
              </a:rPr>
              <a:t>one iteration of ICA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% W: Weighting vector (nx1); x: data (</a:t>
            </a:r>
            <a:r>
              <a:rPr lang="en-US" dirty="0" err="1">
                <a:latin typeface="Courier New"/>
                <a:cs typeface="Courier New"/>
              </a:rPr>
              <a:t>nxk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[n, k] = size(x);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 = w'*x;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gp</a:t>
            </a:r>
            <a:r>
              <a:rPr lang="en-US" dirty="0">
                <a:latin typeface="Courier New"/>
                <a:cs typeface="Courier New"/>
              </a:rPr>
              <a:t> = g(p)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% E{x * g(p)}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out = x * </a:t>
            </a:r>
            <a:r>
              <a:rPr lang="en-US" dirty="0" err="1">
                <a:latin typeface="Courier New"/>
                <a:cs typeface="Courier New"/>
              </a:rPr>
              <a:t>gp</a:t>
            </a:r>
            <a:r>
              <a:rPr lang="en-US" dirty="0">
                <a:latin typeface="Courier New"/>
                <a:cs typeface="Courier New"/>
              </a:rPr>
              <a:t>' / k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% E{g’(p)} * w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g2 </a:t>
            </a:r>
            <a:r>
              <a:rPr lang="en-US" dirty="0">
                <a:latin typeface="Courier New"/>
                <a:cs typeface="Courier New"/>
              </a:rPr>
              <a:t>= mean(</a:t>
            </a:r>
            <a:r>
              <a:rPr lang="en-US" dirty="0" err="1">
                <a:latin typeface="Courier New"/>
                <a:cs typeface="Courier New"/>
              </a:rPr>
              <a:t>gdot</a:t>
            </a:r>
            <a:r>
              <a:rPr lang="en-US" dirty="0">
                <a:latin typeface="Courier New"/>
                <a:cs typeface="Courier New"/>
              </a:rPr>
              <a:t>(p), 2) * w;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out = out - g2;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% Normalize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out = out / norm(out);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058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ICA.m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[x, mu, whitener] = Preprocess(x);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w1 = [2; -1];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w2 = [-1; 2];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w1 = w1 / norm(w1);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w2 = w2 / norm(w2);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W0 = zeros(2, 2); % old value of W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 = [w1, w2]';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while norm(eye(2, 2) - abs(W' * W0)) &gt; 0.001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w1 = </a:t>
            </a:r>
            <a:r>
              <a:rPr lang="en-US" sz="900" dirty="0" err="1" smtClean="0">
                <a:latin typeface="Courier New"/>
                <a:cs typeface="Courier New"/>
              </a:rPr>
              <a:t>IterateICASingle</a:t>
            </a:r>
            <a:r>
              <a:rPr lang="en-US" sz="900" dirty="0" smtClean="0">
                <a:latin typeface="Courier New"/>
                <a:cs typeface="Courier New"/>
              </a:rPr>
              <a:t>(w1, x);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w2 = </a:t>
            </a:r>
            <a:r>
              <a:rPr lang="en-US" sz="900" dirty="0" err="1" smtClean="0">
                <a:latin typeface="Courier New"/>
                <a:cs typeface="Courier New"/>
              </a:rPr>
              <a:t>IterateICASingle</a:t>
            </a:r>
            <a:r>
              <a:rPr lang="en-US" sz="900" dirty="0" smtClean="0">
                <a:latin typeface="Courier New"/>
                <a:cs typeface="Courier New"/>
              </a:rPr>
              <a:t>(w2, x);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W0 = W;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 = [w1, w2]';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[V, D] = </a:t>
            </a:r>
            <a:r>
              <a:rPr lang="en-US" sz="900" dirty="0" err="1" smtClean="0">
                <a:latin typeface="Courier New"/>
                <a:cs typeface="Courier New"/>
              </a:rPr>
              <a:t>eig</a:t>
            </a:r>
            <a:r>
              <a:rPr lang="en-US" sz="900" dirty="0" smtClean="0">
                <a:latin typeface="Courier New"/>
                <a:cs typeface="Courier New"/>
              </a:rPr>
              <a:t>(W*W');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 = (V / </a:t>
            </a:r>
            <a:r>
              <a:rPr lang="en-US" sz="900" dirty="0" err="1" smtClean="0">
                <a:latin typeface="Courier New"/>
                <a:cs typeface="Courier New"/>
              </a:rPr>
              <a:t>sqrt</a:t>
            </a:r>
            <a:r>
              <a:rPr lang="en-US" sz="900" dirty="0" smtClean="0">
                <a:latin typeface="Courier New"/>
                <a:cs typeface="Courier New"/>
              </a:rPr>
              <a:t>(D)) * V' * W;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</a:t>
            </a:r>
            <a:r>
              <a:rPr lang="en-US" sz="900" dirty="0" err="1" smtClean="0">
                <a:latin typeface="Courier New"/>
                <a:cs typeface="Courier New"/>
              </a:rPr>
              <a:t>Wt</a:t>
            </a:r>
            <a:r>
              <a:rPr lang="en-US" sz="900" dirty="0" smtClean="0">
                <a:latin typeface="Courier New"/>
                <a:cs typeface="Courier New"/>
              </a:rPr>
              <a:t> = W';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w1 = </a:t>
            </a:r>
            <a:r>
              <a:rPr lang="en-US" sz="900" dirty="0" err="1" smtClean="0">
                <a:latin typeface="Courier New"/>
                <a:cs typeface="Courier New"/>
              </a:rPr>
              <a:t>Wt</a:t>
            </a:r>
            <a:r>
              <a:rPr lang="en-US" sz="900" dirty="0" smtClean="0">
                <a:latin typeface="Courier New"/>
                <a:cs typeface="Courier New"/>
              </a:rPr>
              <a:t>(:,1);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   w2 = </a:t>
            </a:r>
            <a:r>
              <a:rPr lang="en-US" sz="900" dirty="0" err="1" smtClean="0">
                <a:latin typeface="Courier New"/>
                <a:cs typeface="Courier New"/>
              </a:rPr>
              <a:t>Wt</a:t>
            </a:r>
            <a:r>
              <a:rPr lang="en-US" sz="900" dirty="0" smtClean="0">
                <a:latin typeface="Courier New"/>
                <a:cs typeface="Courier New"/>
              </a:rPr>
              <a:t>(:,2);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end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900" dirty="0" err="1" smtClean="0">
                <a:latin typeface="Courier New"/>
                <a:cs typeface="Courier New"/>
              </a:rPr>
              <a:t>near_i</a:t>
            </a:r>
            <a:r>
              <a:rPr lang="en-US" sz="900" dirty="0" smtClean="0">
                <a:latin typeface="Courier New"/>
                <a:cs typeface="Courier New"/>
              </a:rPr>
              <a:t> = abs(W * whitener * A);</a:t>
            </a:r>
          </a:p>
          <a:p>
            <a:pPr marL="0" indent="0">
              <a:buNone/>
            </a:pPr>
            <a:r>
              <a:rPr lang="en-US" sz="900" dirty="0" err="1" smtClean="0">
                <a:latin typeface="Courier New"/>
                <a:cs typeface="Courier New"/>
              </a:rPr>
              <a:t>near_i</a:t>
            </a:r>
            <a:r>
              <a:rPr lang="en-US" sz="900" dirty="0" smtClean="0">
                <a:latin typeface="Courier New"/>
                <a:cs typeface="Courier New"/>
              </a:rPr>
              <a:t> = </a:t>
            </a:r>
            <a:r>
              <a:rPr lang="en-US" sz="900" dirty="0" err="1" smtClean="0">
                <a:latin typeface="Courier New"/>
                <a:cs typeface="Courier New"/>
              </a:rPr>
              <a:t>near_i</a:t>
            </a:r>
            <a:r>
              <a:rPr lang="en-US" sz="900" dirty="0" smtClean="0">
                <a:latin typeface="Courier New"/>
                <a:cs typeface="Courier New"/>
              </a:rPr>
              <a:t> / norm(</a:t>
            </a:r>
            <a:r>
              <a:rPr lang="en-US" sz="900" dirty="0" err="1" smtClean="0">
                <a:latin typeface="Courier New"/>
                <a:cs typeface="Courier New"/>
              </a:rPr>
              <a:t>near_i</a:t>
            </a:r>
            <a:r>
              <a:rPr lang="en-US" sz="9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% distance from identity matrix. Flip rows if necessary.</a:t>
            </a:r>
          </a:p>
          <a:p>
            <a:pPr marL="0" indent="0">
              <a:buNone/>
            </a:pPr>
            <a:r>
              <a:rPr lang="en-US" sz="900" dirty="0" smtClean="0">
                <a:latin typeface="Courier New"/>
                <a:cs typeface="Courier New"/>
              </a:rPr>
              <a:t>score = min(norm(eye(2, 2) – </a:t>
            </a:r>
            <a:r>
              <a:rPr lang="en-US" sz="900" dirty="0" err="1" smtClean="0">
                <a:latin typeface="Courier New"/>
                <a:cs typeface="Courier New"/>
              </a:rPr>
              <a:t>near_i</a:t>
            </a:r>
            <a:r>
              <a:rPr lang="en-US" sz="900" dirty="0" smtClean="0">
                <a:latin typeface="Courier New"/>
                <a:cs typeface="Courier New"/>
              </a:rPr>
              <a:t>), norm(eye(2, 2) – </a:t>
            </a:r>
            <a:r>
              <a:rPr lang="en-US" sz="900" dirty="0" err="1" smtClean="0">
                <a:latin typeface="Courier New"/>
                <a:cs typeface="Courier New"/>
              </a:rPr>
              <a:t>flipud</a:t>
            </a:r>
            <a:r>
              <a:rPr lang="en-US" sz="900" dirty="0" smtClean="0">
                <a:latin typeface="Courier New"/>
                <a:cs typeface="Courier New"/>
              </a:rPr>
              <a:t>(</a:t>
            </a:r>
            <a:r>
              <a:rPr lang="en-US" sz="900" dirty="0" err="1" smtClean="0">
                <a:latin typeface="Courier New"/>
                <a:cs typeface="Courier New"/>
              </a:rPr>
              <a:t>near_i</a:t>
            </a:r>
            <a:r>
              <a:rPr lang="en-US" sz="900" dirty="0" smtClean="0">
                <a:latin typeface="Courier New"/>
                <a:cs typeface="Courier New"/>
              </a:rPr>
              <a:t>)));</a:t>
            </a:r>
          </a:p>
          <a:p>
            <a:pPr marL="0" indent="0">
              <a:buNone/>
            </a:pPr>
            <a:endParaRPr lang="en-US" sz="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908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313</TotalTime>
  <Words>842</Words>
  <Application>Microsoft Macintosh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Black</vt:lpstr>
      <vt:lpstr>Microsoft Equation</vt:lpstr>
      <vt:lpstr>Blind Separation of Two Speeches Using ICA</vt:lpstr>
      <vt:lpstr>Independent Component Analysis</vt:lpstr>
      <vt:lpstr>FastICA</vt:lpstr>
      <vt:lpstr>Preprocessing</vt:lpstr>
      <vt:lpstr>Preprocess.m</vt:lpstr>
      <vt:lpstr>Negentropy</vt:lpstr>
      <vt:lpstr>Iteration</vt:lpstr>
      <vt:lpstr>IterateICASingle.m</vt:lpstr>
      <vt:lpstr>ICA.m</vt:lpstr>
      <vt:lpstr>Testing</vt:lpstr>
      <vt:lpstr>Results (10 trials per clip length)</vt:lpstr>
      <vt:lpstr>Conclusions</vt:lpstr>
      <vt:lpstr>Other ideas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Separation of Two Speeches Using ICA</dc:title>
  <dc:creator>Elliot Rosen</dc:creator>
  <cp:lastModifiedBy>Elliot Rosen</cp:lastModifiedBy>
  <cp:revision>43</cp:revision>
  <dcterms:created xsi:type="dcterms:W3CDTF">2014-04-28T02:35:39Z</dcterms:created>
  <dcterms:modified xsi:type="dcterms:W3CDTF">2014-04-28T07:48:44Z</dcterms:modified>
</cp:coreProperties>
</file>