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78" r:id="rId2"/>
    <p:sldId id="287" r:id="rId3"/>
    <p:sldId id="296" r:id="rId4"/>
    <p:sldId id="292" r:id="rId5"/>
    <p:sldId id="290" r:id="rId6"/>
    <p:sldId id="293" r:id="rId7"/>
    <p:sldId id="291" r:id="rId8"/>
    <p:sldId id="29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B33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p:cViewPr varScale="1">
        <p:scale>
          <a:sx n="73" d="100"/>
          <a:sy n="73" d="100"/>
        </p:scale>
        <p:origin x="1074"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627D0B-27AB-49C3-B022-E004C7740674}" type="datetimeFigureOut">
              <a:rPr lang="en-US" smtClean="0"/>
              <a:pPr/>
              <a:t>8/14/2017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6428DC-860A-472C-BF18-858F4CB5DF80}" type="slidenum">
              <a:rPr lang="en-US" smtClean="0"/>
              <a:pPr/>
              <a:t>‹#›</a:t>
            </a:fld>
            <a:endParaRPr lang="en-US"/>
          </a:p>
        </p:txBody>
      </p:sp>
    </p:spTree>
    <p:extLst>
      <p:ext uri="{BB962C8B-B14F-4D97-AF65-F5344CB8AC3E}">
        <p14:creationId xmlns:p14="http://schemas.microsoft.com/office/powerpoint/2010/main" val="2542741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6428DC-860A-472C-BF18-858F4CB5DF80}" type="slidenum">
              <a:rPr lang="en-US" smtClean="0"/>
              <a:pPr/>
              <a:t>7</a:t>
            </a:fld>
            <a:endParaRPr lang="en-US"/>
          </a:p>
        </p:txBody>
      </p:sp>
    </p:spTree>
    <p:extLst>
      <p:ext uri="{BB962C8B-B14F-4D97-AF65-F5344CB8AC3E}">
        <p14:creationId xmlns:p14="http://schemas.microsoft.com/office/powerpoint/2010/main" val="2821523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59B04E-8772-4C9E-9C3D-6968872F316B}" type="datetime1">
              <a:rPr lang="en-US" smtClean="0"/>
              <a:t>8/14/2017</a:t>
            </a:fld>
            <a:endParaRPr lang="en-US"/>
          </a:p>
        </p:txBody>
      </p:sp>
      <p:sp>
        <p:nvSpPr>
          <p:cNvPr id="5" name="Footer Placeholder 4"/>
          <p:cNvSpPr>
            <a:spLocks noGrp="1"/>
          </p:cNvSpPr>
          <p:nvPr>
            <p:ph type="ftr" sz="quarter" idx="11"/>
          </p:nvPr>
        </p:nvSpPr>
        <p:spPr/>
        <p:txBody>
          <a:bodyPr/>
          <a:lstStyle/>
          <a:p>
            <a:r>
              <a:rPr lang="en-US" smtClean="0"/>
              <a:t>501032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E32D2B-236E-4DDA-A0D5-C3B2ED1B9AE7}" type="datetime1">
              <a:rPr lang="en-US" smtClean="0"/>
              <a:t>8/14/2017</a:t>
            </a:fld>
            <a:endParaRPr lang="en-US"/>
          </a:p>
        </p:txBody>
      </p:sp>
      <p:sp>
        <p:nvSpPr>
          <p:cNvPr id="5" name="Footer Placeholder 4"/>
          <p:cNvSpPr>
            <a:spLocks noGrp="1"/>
          </p:cNvSpPr>
          <p:nvPr>
            <p:ph type="ftr" sz="quarter" idx="11"/>
          </p:nvPr>
        </p:nvSpPr>
        <p:spPr/>
        <p:txBody>
          <a:bodyPr/>
          <a:lstStyle/>
          <a:p>
            <a:r>
              <a:rPr lang="en-US" smtClean="0"/>
              <a:t>501032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DCABA6-AF98-4DB4-8C27-3B3D62549B1A}" type="datetime1">
              <a:rPr lang="en-US" smtClean="0"/>
              <a:t>8/14/2017</a:t>
            </a:fld>
            <a:endParaRPr lang="en-US"/>
          </a:p>
        </p:txBody>
      </p:sp>
      <p:sp>
        <p:nvSpPr>
          <p:cNvPr id="5" name="Footer Placeholder 4"/>
          <p:cNvSpPr>
            <a:spLocks noGrp="1"/>
          </p:cNvSpPr>
          <p:nvPr>
            <p:ph type="ftr" sz="quarter" idx="11"/>
          </p:nvPr>
        </p:nvSpPr>
        <p:spPr/>
        <p:txBody>
          <a:bodyPr/>
          <a:lstStyle/>
          <a:p>
            <a:r>
              <a:rPr lang="en-US" smtClean="0"/>
              <a:t>501032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16A83A-54D6-4226-A601-E6CEA9EB03A4}" type="datetime1">
              <a:rPr lang="en-US" smtClean="0"/>
              <a:t>8/14/2017</a:t>
            </a:fld>
            <a:endParaRPr lang="en-US"/>
          </a:p>
        </p:txBody>
      </p:sp>
      <p:sp>
        <p:nvSpPr>
          <p:cNvPr id="5" name="Footer Placeholder 4"/>
          <p:cNvSpPr>
            <a:spLocks noGrp="1"/>
          </p:cNvSpPr>
          <p:nvPr>
            <p:ph type="ftr" sz="quarter" idx="11"/>
          </p:nvPr>
        </p:nvSpPr>
        <p:spPr/>
        <p:txBody>
          <a:bodyPr/>
          <a:lstStyle/>
          <a:p>
            <a:r>
              <a:rPr lang="en-US" smtClean="0"/>
              <a:t>501032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8595E1-6748-4326-BEE2-F1732166D81F}" type="datetime1">
              <a:rPr lang="en-US" smtClean="0"/>
              <a:t>8/14/2017</a:t>
            </a:fld>
            <a:endParaRPr lang="en-US"/>
          </a:p>
        </p:txBody>
      </p:sp>
      <p:sp>
        <p:nvSpPr>
          <p:cNvPr id="5" name="Footer Placeholder 4"/>
          <p:cNvSpPr>
            <a:spLocks noGrp="1"/>
          </p:cNvSpPr>
          <p:nvPr>
            <p:ph type="ftr" sz="quarter" idx="11"/>
          </p:nvPr>
        </p:nvSpPr>
        <p:spPr/>
        <p:txBody>
          <a:bodyPr/>
          <a:lstStyle/>
          <a:p>
            <a:r>
              <a:rPr lang="en-US" smtClean="0"/>
              <a:t>501032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F8D39B-61F6-4857-8BC4-1CBAD7C69553}" type="datetime1">
              <a:rPr lang="en-US" smtClean="0"/>
              <a:t>8/14/2017</a:t>
            </a:fld>
            <a:endParaRPr lang="en-US"/>
          </a:p>
        </p:txBody>
      </p:sp>
      <p:sp>
        <p:nvSpPr>
          <p:cNvPr id="6" name="Footer Placeholder 5"/>
          <p:cNvSpPr>
            <a:spLocks noGrp="1"/>
          </p:cNvSpPr>
          <p:nvPr>
            <p:ph type="ftr" sz="quarter" idx="11"/>
          </p:nvPr>
        </p:nvSpPr>
        <p:spPr/>
        <p:txBody>
          <a:bodyPr/>
          <a:lstStyle/>
          <a:p>
            <a:r>
              <a:rPr lang="en-US" smtClean="0"/>
              <a:t>501032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34F6C7-06B7-446C-8473-AC07492DECB5}" type="datetime1">
              <a:rPr lang="en-US" smtClean="0"/>
              <a:t>8/14/2017</a:t>
            </a:fld>
            <a:endParaRPr lang="en-US"/>
          </a:p>
        </p:txBody>
      </p:sp>
      <p:sp>
        <p:nvSpPr>
          <p:cNvPr id="8" name="Footer Placeholder 7"/>
          <p:cNvSpPr>
            <a:spLocks noGrp="1"/>
          </p:cNvSpPr>
          <p:nvPr>
            <p:ph type="ftr" sz="quarter" idx="11"/>
          </p:nvPr>
        </p:nvSpPr>
        <p:spPr/>
        <p:txBody>
          <a:bodyPr/>
          <a:lstStyle/>
          <a:p>
            <a:r>
              <a:rPr lang="en-US" smtClean="0"/>
              <a:t>501032</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FD4BD-D57E-478E-B40B-2A7E2D767C94}" type="datetime1">
              <a:rPr lang="en-US" smtClean="0"/>
              <a:t>8/14/2017</a:t>
            </a:fld>
            <a:endParaRPr lang="en-US"/>
          </a:p>
        </p:txBody>
      </p:sp>
      <p:sp>
        <p:nvSpPr>
          <p:cNvPr id="4" name="Footer Placeholder 3"/>
          <p:cNvSpPr>
            <a:spLocks noGrp="1"/>
          </p:cNvSpPr>
          <p:nvPr>
            <p:ph type="ftr" sz="quarter" idx="11"/>
          </p:nvPr>
        </p:nvSpPr>
        <p:spPr/>
        <p:txBody>
          <a:bodyPr/>
          <a:lstStyle/>
          <a:p>
            <a:r>
              <a:rPr lang="en-US" smtClean="0"/>
              <a:t>501032</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02C72E-CAF8-40DF-BD95-C5B2CDF62886}" type="datetime1">
              <a:rPr lang="en-US" smtClean="0"/>
              <a:t>8/14/2017</a:t>
            </a:fld>
            <a:endParaRPr lang="en-US"/>
          </a:p>
        </p:txBody>
      </p:sp>
      <p:sp>
        <p:nvSpPr>
          <p:cNvPr id="3" name="Footer Placeholder 2"/>
          <p:cNvSpPr>
            <a:spLocks noGrp="1"/>
          </p:cNvSpPr>
          <p:nvPr>
            <p:ph type="ftr" sz="quarter" idx="11"/>
          </p:nvPr>
        </p:nvSpPr>
        <p:spPr/>
        <p:txBody>
          <a:bodyPr/>
          <a:lstStyle/>
          <a:p>
            <a:r>
              <a:rPr lang="en-US" smtClean="0"/>
              <a:t>501032</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B8DED3-B369-4BC9-9F9F-5397A91460F4}" type="datetime1">
              <a:rPr lang="en-US" smtClean="0"/>
              <a:t>8/14/2017</a:t>
            </a:fld>
            <a:endParaRPr lang="en-US"/>
          </a:p>
        </p:txBody>
      </p:sp>
      <p:sp>
        <p:nvSpPr>
          <p:cNvPr id="6" name="Footer Placeholder 5"/>
          <p:cNvSpPr>
            <a:spLocks noGrp="1"/>
          </p:cNvSpPr>
          <p:nvPr>
            <p:ph type="ftr" sz="quarter" idx="11"/>
          </p:nvPr>
        </p:nvSpPr>
        <p:spPr/>
        <p:txBody>
          <a:bodyPr/>
          <a:lstStyle/>
          <a:p>
            <a:r>
              <a:rPr lang="en-US" smtClean="0"/>
              <a:t>501032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E301A7-0673-477E-87CA-1921A235BE17}" type="datetime1">
              <a:rPr lang="en-US" smtClean="0"/>
              <a:t>8/14/2017</a:t>
            </a:fld>
            <a:endParaRPr lang="en-US"/>
          </a:p>
        </p:txBody>
      </p:sp>
      <p:sp>
        <p:nvSpPr>
          <p:cNvPr id="6" name="Footer Placeholder 5"/>
          <p:cNvSpPr>
            <a:spLocks noGrp="1"/>
          </p:cNvSpPr>
          <p:nvPr>
            <p:ph type="ftr" sz="quarter" idx="11"/>
          </p:nvPr>
        </p:nvSpPr>
        <p:spPr/>
        <p:txBody>
          <a:bodyPr/>
          <a:lstStyle/>
          <a:p>
            <a:r>
              <a:rPr lang="en-US" smtClean="0"/>
              <a:t>501032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4A4509-99B6-4837-B8A5-E7803B0D9DA8}" type="datetime1">
              <a:rPr lang="en-US" smtClean="0"/>
              <a:t>8/14/2017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501032</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kai.it.tdt.edu.v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0229" y="2715841"/>
            <a:ext cx="7772400" cy="1905000"/>
          </a:xfrm>
        </p:spPr>
        <p:txBody>
          <a:bodyPr>
            <a:noAutofit/>
          </a:bodyPr>
          <a:lstStyle/>
          <a:p>
            <a:r>
              <a:rPr lang="en-US" sz="32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r>
            <a:br>
              <a:rPr lang="en-US" sz="32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32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CALCULUS FOR COMPUTING</a:t>
            </a:r>
            <a:br>
              <a:rPr lang="en-US" sz="32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28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2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GIẢI TÍCH ỨNG </a:t>
            </a:r>
            <a:r>
              <a:rPr lang="en-US" sz="2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DỤNG </a:t>
            </a:r>
            <a:r>
              <a:rPr lang="en-US" sz="28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r>
            <a:br>
              <a:rPr lang="en-US" sz="28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28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TRONG </a:t>
            </a:r>
            <a:r>
              <a:rPr lang="en-US" sz="2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CÔNG NGHỆ </a:t>
            </a:r>
            <a:r>
              <a:rPr lang="en-US" sz="2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THÔNG </a:t>
            </a:r>
            <a:r>
              <a:rPr lang="en-US" sz="28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TIN</a:t>
            </a:r>
            <a:r>
              <a:rPr lang="en-US" sz="28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8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503040)</a:t>
            </a:r>
            <a:r>
              <a:rPr lang="en-US" sz="3200"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Subtitle 2"/>
          <p:cNvSpPr>
            <a:spLocks noGrp="1"/>
          </p:cNvSpPr>
          <p:nvPr>
            <p:ph type="subTitle" idx="1"/>
          </p:nvPr>
        </p:nvSpPr>
        <p:spPr>
          <a:xfrm>
            <a:off x="2514600" y="5029200"/>
            <a:ext cx="6324600" cy="1143000"/>
          </a:xfrm>
        </p:spPr>
        <p:txBody>
          <a:bodyPr>
            <a:normAutofit/>
          </a:bodyPr>
          <a:lstStyle/>
          <a:p>
            <a:r>
              <a:rPr lang="en-US" smtClean="0"/>
              <a:t>Instructor: Vo Duc Vinh </a:t>
            </a:r>
            <a:endParaRPr lang="en-US" dirty="0"/>
          </a:p>
        </p:txBody>
      </p:sp>
      <p:sp>
        <p:nvSpPr>
          <p:cNvPr id="4" name="Title 1"/>
          <p:cNvSpPr txBox="1">
            <a:spLocks/>
          </p:cNvSpPr>
          <p:nvPr/>
        </p:nvSpPr>
        <p:spPr>
          <a:xfrm>
            <a:off x="762000" y="228600"/>
            <a:ext cx="7772400" cy="16764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solidFill>
                  <a:srgbClr val="0000FF"/>
                </a:solidFill>
                <a:effectLst>
                  <a:outerShdw blurRad="38100" dist="38100" dir="2700000" algn="tl">
                    <a:srgbClr val="000000">
                      <a:alpha val="43137"/>
                    </a:srgbClr>
                  </a:outerShdw>
                </a:effectLst>
                <a:latin typeface="+mj-lt"/>
                <a:ea typeface="+mj-ea"/>
                <a:cs typeface="+mj-cs"/>
              </a:rPr>
              <a:t>TON DUC THANG UNIVERSITY</a:t>
            </a:r>
            <a:endParaRPr kumimoji="0" lang="en-US" sz="3200" b="1" i="0" u="none" strike="noStrike" kern="1200" cap="none" spc="0" normalizeH="0" noProof="0" dirty="0" smtClean="0">
              <a:ln>
                <a:noFill/>
              </a:ln>
              <a:solidFill>
                <a:srgbClr val="0000FF"/>
              </a:solidFill>
              <a:effectLst>
                <a:outerShdw blurRad="38100" dist="38100" dir="2700000" algn="tl">
                  <a:srgbClr val="000000">
                    <a:alpha val="43137"/>
                  </a:srgbClr>
                </a:outerShdw>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noProof="0" dirty="0" smtClean="0">
                <a:solidFill>
                  <a:srgbClr val="0000FF"/>
                </a:solidFill>
                <a:effectLst>
                  <a:outerShdw blurRad="38100" dist="38100" dir="2700000" algn="tl">
                    <a:srgbClr val="000000">
                      <a:alpha val="43137"/>
                    </a:srgbClr>
                  </a:outerShdw>
                </a:effectLst>
                <a:latin typeface="+mj-lt"/>
                <a:ea typeface="+mj-ea"/>
                <a:cs typeface="+mj-cs"/>
              </a:rPr>
              <a:t>INFORMATION TECHNOLOGY FACULTY</a:t>
            </a:r>
            <a:endParaRPr kumimoji="0" lang="en-US" sz="32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mj-lt"/>
              <a:ea typeface="+mj-ea"/>
              <a:cs typeface="+mj-c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98129" y="1579627"/>
            <a:ext cx="1747742" cy="965127"/>
          </a:xfrm>
          <a:prstGeom prst="rect">
            <a:avLst/>
          </a:prstGeom>
          <a:ln>
            <a:noFill/>
          </a:ln>
          <a:effectLst/>
        </p:spPr>
      </p:pic>
      <p:sp>
        <p:nvSpPr>
          <p:cNvPr id="7" name="Date Placeholder 6"/>
          <p:cNvSpPr>
            <a:spLocks noGrp="1"/>
          </p:cNvSpPr>
          <p:nvPr>
            <p:ph type="dt" sz="half" idx="10"/>
          </p:nvPr>
        </p:nvSpPr>
        <p:spPr/>
        <p:txBody>
          <a:bodyPr/>
          <a:lstStyle/>
          <a:p>
            <a:fld id="{CD474951-8B1F-4D14-80B7-445B17F0BC27}" type="datetime1">
              <a:rPr lang="en-US" smtClean="0"/>
              <a:t>8/14/2017</a:t>
            </a:fld>
            <a:endParaRPr lang="en-US"/>
          </a:p>
        </p:txBody>
      </p:sp>
      <p:sp>
        <p:nvSpPr>
          <p:cNvPr id="8" name="Footer Placeholder 7"/>
          <p:cNvSpPr>
            <a:spLocks noGrp="1"/>
          </p:cNvSpPr>
          <p:nvPr>
            <p:ph type="ftr" sz="quarter" idx="11"/>
          </p:nvPr>
        </p:nvSpPr>
        <p:spPr/>
        <p:txBody>
          <a:bodyPr/>
          <a:lstStyle/>
          <a:p>
            <a:r>
              <a:rPr lang="en-US" smtClean="0"/>
              <a:t>501032</a:t>
            </a:r>
            <a:endParaRPr lang="en-US"/>
          </a:p>
        </p:txBody>
      </p:sp>
    </p:spTree>
  </p:cSld>
  <p:clrMapOvr>
    <a:masterClrMapping/>
  </p:clrMapOvr>
  <p:transition>
    <p:diamon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What is about this course?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
        <p:nvSpPr>
          <p:cNvPr id="4" name="Content Placeholder 3"/>
          <p:cNvSpPr>
            <a:spLocks noGrp="1"/>
          </p:cNvSpPr>
          <p:nvPr>
            <p:ph idx="1"/>
          </p:nvPr>
        </p:nvSpPr>
        <p:spPr>
          <a:xfrm>
            <a:off x="152400" y="1600200"/>
            <a:ext cx="8839200" cy="4525963"/>
          </a:xfrm>
        </p:spPr>
        <p:txBody>
          <a:bodyPr>
            <a:normAutofit/>
          </a:bodyPr>
          <a:lstStyle/>
          <a:p>
            <a:pPr algn="just"/>
            <a:r>
              <a:rPr lang="en-US" sz="2500" smtClean="0">
                <a:cs typeface="Times New Roman" panose="02020603050405020304" pitchFamily="18" charset="0"/>
              </a:rPr>
              <a:t>Have </a:t>
            </a:r>
            <a:r>
              <a:rPr lang="en-US" sz="2500">
                <a:cs typeface="Times New Roman" panose="02020603050405020304" pitchFamily="18" charset="0"/>
              </a:rPr>
              <a:t>fun </a:t>
            </a:r>
            <a:r>
              <a:rPr lang="en-US" sz="2500" smtClean="0">
                <a:cs typeface="Times New Roman" panose="02020603050405020304" pitchFamily="18" charset="0"/>
              </a:rPr>
              <a:t>learning</a:t>
            </a:r>
            <a:r>
              <a:rPr lang="en-US" sz="2500" smtClean="0">
                <a:cs typeface="Times New Roman" panose="02020603050405020304" pitchFamily="18" charset="0"/>
              </a:rPr>
              <a:t>!</a:t>
            </a:r>
          </a:p>
          <a:p>
            <a:pPr algn="just"/>
            <a:r>
              <a:rPr lang="en-US" sz="2500">
                <a:cs typeface="Times New Roman" panose="02020603050405020304" pitchFamily="18" charset="0"/>
              </a:rPr>
              <a:t>This module provides a basic foundation for calculus and its related subjects required by computing students. The objective is to train the students to be able to handle calculus techniques arising in their courses of specialization. In addition to the standard calculus material, the course also covers simple mathematical modeling techniques and numerical methods in connection with ordinary differential equations.</a:t>
            </a:r>
            <a:endParaRPr lang="en-US" sz="2500" smtClean="0">
              <a:cs typeface="Times New Roman" panose="02020603050405020304" pitchFamily="18" charset="0"/>
            </a:endParaRPr>
          </a:p>
        </p:txBody>
      </p:sp>
      <p:sp>
        <p:nvSpPr>
          <p:cNvPr id="5" name="Date Placeholder 4"/>
          <p:cNvSpPr>
            <a:spLocks noGrp="1"/>
          </p:cNvSpPr>
          <p:nvPr>
            <p:ph type="dt" sz="half" idx="10"/>
          </p:nvPr>
        </p:nvSpPr>
        <p:spPr/>
        <p:txBody>
          <a:bodyPr/>
          <a:lstStyle/>
          <a:p>
            <a:fld id="{00C9392C-4A30-4605-88D9-2CECA2466D7B}" type="datetime1">
              <a:rPr lang="en-US" smtClean="0"/>
              <a:t>8/14/2017</a:t>
            </a:fld>
            <a:endParaRPr lang="en-US"/>
          </a:p>
        </p:txBody>
      </p:sp>
      <p:sp>
        <p:nvSpPr>
          <p:cNvPr id="6" name="Footer Placeholder 5"/>
          <p:cNvSpPr>
            <a:spLocks noGrp="1"/>
          </p:cNvSpPr>
          <p:nvPr>
            <p:ph type="ftr" sz="quarter" idx="11"/>
          </p:nvPr>
        </p:nvSpPr>
        <p:spPr/>
        <p:txBody>
          <a:bodyPr/>
          <a:lstStyle/>
          <a:p>
            <a:r>
              <a:rPr lang="en-US" smtClean="0"/>
              <a:t>501032</a:t>
            </a:r>
            <a:endParaRPr lang="en-US"/>
          </a:p>
        </p:txBody>
      </p:sp>
    </p:spTree>
  </p:cSld>
  <p:clrMapOvr>
    <a:masterClrMapping/>
  </p:clrMapOvr>
  <p:transition>
    <p:diamon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Main Topics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
        <p:nvSpPr>
          <p:cNvPr id="4" name="Content Placeholder 3"/>
          <p:cNvSpPr>
            <a:spLocks noGrp="1"/>
          </p:cNvSpPr>
          <p:nvPr>
            <p:ph idx="1"/>
          </p:nvPr>
        </p:nvSpPr>
        <p:spPr>
          <a:xfrm>
            <a:off x="152400" y="1600200"/>
            <a:ext cx="8839200" cy="4525963"/>
          </a:xfrm>
        </p:spPr>
        <p:txBody>
          <a:bodyPr>
            <a:normAutofit/>
          </a:bodyPr>
          <a:lstStyle/>
          <a:p>
            <a:pPr algn="just"/>
            <a:r>
              <a:rPr lang="en-US" sz="2500">
                <a:cs typeface="Times New Roman" panose="02020603050405020304" pitchFamily="18" charset="0"/>
              </a:rPr>
              <a:t>Chapter 0:  Precalculus</a:t>
            </a:r>
          </a:p>
          <a:p>
            <a:pPr algn="just"/>
            <a:r>
              <a:rPr lang="en-US" sz="2500">
                <a:cs typeface="Times New Roman" panose="02020603050405020304" pitchFamily="18" charset="0"/>
              </a:rPr>
              <a:t> Chapter 1:  Limits and Continuity</a:t>
            </a:r>
          </a:p>
          <a:p>
            <a:pPr algn="just"/>
            <a:r>
              <a:rPr lang="en-US" sz="2500">
                <a:cs typeface="Times New Roman" panose="02020603050405020304" pitchFamily="18" charset="0"/>
              </a:rPr>
              <a:t> Chapter 2:  Derivatives with Applications</a:t>
            </a:r>
          </a:p>
          <a:p>
            <a:pPr algn="just"/>
            <a:r>
              <a:rPr lang="en-US" sz="2500">
                <a:cs typeface="Times New Roman" panose="02020603050405020304" pitchFamily="18" charset="0"/>
              </a:rPr>
              <a:t> Chapter 3:  Sequences and Series</a:t>
            </a:r>
          </a:p>
          <a:p>
            <a:pPr algn="just"/>
            <a:r>
              <a:rPr lang="en-US" sz="2500">
                <a:cs typeface="Times New Roman" panose="02020603050405020304" pitchFamily="18" charset="0"/>
              </a:rPr>
              <a:t> Chapter 4:  Partial Derivatives</a:t>
            </a:r>
          </a:p>
          <a:p>
            <a:pPr algn="just"/>
            <a:r>
              <a:rPr lang="en-US" sz="2500">
                <a:cs typeface="Times New Roman" panose="02020603050405020304" pitchFamily="18" charset="0"/>
              </a:rPr>
              <a:t> Chapter 5:  Optimization</a:t>
            </a:r>
          </a:p>
          <a:p>
            <a:pPr algn="just"/>
            <a:r>
              <a:rPr lang="en-US" sz="2500">
                <a:cs typeface="Times New Roman" panose="02020603050405020304" pitchFamily="18" charset="0"/>
              </a:rPr>
              <a:t> Chapter 6:  Integrals with Applications</a:t>
            </a:r>
          </a:p>
          <a:p>
            <a:pPr algn="just"/>
            <a:r>
              <a:rPr lang="en-US" sz="2500">
                <a:cs typeface="Times New Roman" panose="02020603050405020304" pitchFamily="18" charset="0"/>
              </a:rPr>
              <a:t> Chapter 7:  Ordinary Differential Equations</a:t>
            </a:r>
          </a:p>
          <a:p>
            <a:pPr algn="just"/>
            <a:r>
              <a:rPr lang="en-US" sz="2500">
                <a:cs typeface="Times New Roman" panose="02020603050405020304" pitchFamily="18" charset="0"/>
              </a:rPr>
              <a:t> Chapter 8:  Basic Numerical Methods</a:t>
            </a:r>
            <a:endParaRPr lang="en-US" sz="2500" smtClean="0">
              <a:cs typeface="Times New Roman" panose="02020603050405020304" pitchFamily="18" charset="0"/>
            </a:endParaRPr>
          </a:p>
        </p:txBody>
      </p:sp>
      <p:sp>
        <p:nvSpPr>
          <p:cNvPr id="5" name="Date Placeholder 4"/>
          <p:cNvSpPr>
            <a:spLocks noGrp="1"/>
          </p:cNvSpPr>
          <p:nvPr>
            <p:ph type="dt" sz="half" idx="10"/>
          </p:nvPr>
        </p:nvSpPr>
        <p:spPr/>
        <p:txBody>
          <a:bodyPr/>
          <a:lstStyle/>
          <a:p>
            <a:fld id="{DC63F0FA-57FD-4545-BAFC-042D4D926160}" type="datetime1">
              <a:rPr lang="en-US" smtClean="0"/>
              <a:t>8/14/2017</a:t>
            </a:fld>
            <a:endParaRPr lang="en-US"/>
          </a:p>
        </p:txBody>
      </p:sp>
      <p:sp>
        <p:nvSpPr>
          <p:cNvPr id="6" name="Footer Placeholder 5"/>
          <p:cNvSpPr>
            <a:spLocks noGrp="1"/>
          </p:cNvSpPr>
          <p:nvPr>
            <p:ph type="ftr" sz="quarter" idx="11"/>
          </p:nvPr>
        </p:nvSpPr>
        <p:spPr/>
        <p:txBody>
          <a:bodyPr/>
          <a:lstStyle/>
          <a:p>
            <a:r>
              <a:rPr lang="en-US" smtClean="0"/>
              <a:t>501032</a:t>
            </a:r>
            <a:endParaRPr lang="en-US"/>
          </a:p>
        </p:txBody>
      </p:sp>
    </p:spTree>
    <p:extLst>
      <p:ext uri="{BB962C8B-B14F-4D97-AF65-F5344CB8AC3E}">
        <p14:creationId xmlns:p14="http://schemas.microsoft.com/office/powerpoint/2010/main" val="3508714118"/>
      </p:ext>
    </p:extLst>
  </p:cSld>
  <p:clrMapOvr>
    <a:masterClrMapping/>
  </p:clrMapOvr>
  <p:transition>
    <p:diamon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Assessment</a:t>
            </a:r>
          </a:p>
        </p:txBody>
      </p:sp>
      <p:sp>
        <p:nvSpPr>
          <p:cNvPr id="8" name="Slide Number Placeholder 7"/>
          <p:cNvSpPr>
            <a:spLocks noGrp="1"/>
          </p:cNvSpPr>
          <p:nvPr>
            <p:ph type="sldNum" sz="quarter" idx="12"/>
          </p:nvPr>
        </p:nvSpPr>
        <p:spPr/>
        <p:txBody>
          <a:bodyPr/>
          <a:lstStyle/>
          <a:p>
            <a:fld id="{B6F15528-21DE-4FAA-801E-634DDDAF4B2B}" type="slidenum">
              <a:rPr lang="en-US" smtClean="0"/>
              <a:pPr/>
              <a:t>4</a:t>
            </a:fld>
            <a:endParaRPr lang="en-US"/>
          </a:p>
        </p:txBody>
      </p:sp>
      <p:sp>
        <p:nvSpPr>
          <p:cNvPr id="3" name="Content Placeholder 2"/>
          <p:cNvSpPr>
            <a:spLocks noGrp="1"/>
          </p:cNvSpPr>
          <p:nvPr>
            <p:ph idx="1"/>
          </p:nvPr>
        </p:nvSpPr>
        <p:spPr/>
        <p:txBody>
          <a:bodyPr>
            <a:normAutofit/>
          </a:bodyPr>
          <a:lstStyle/>
          <a:p>
            <a:r>
              <a:rPr lang="en-US" smtClean="0"/>
              <a:t>Homework and Diligence</a:t>
            </a:r>
            <a:r>
              <a:rPr lang="en-US" smtClean="0"/>
              <a:t>: </a:t>
            </a:r>
            <a:r>
              <a:rPr lang="en-US" dirty="0"/>
              <a:t>3</a:t>
            </a:r>
            <a:r>
              <a:rPr lang="en-US" smtClean="0"/>
              <a:t>0</a:t>
            </a:r>
            <a:r>
              <a:rPr lang="en-US" dirty="0"/>
              <a:t>% (</a:t>
            </a:r>
            <a:r>
              <a:rPr lang="en-US" b="1" dirty="0">
                <a:solidFill>
                  <a:srgbClr val="FF0000"/>
                </a:solidFill>
              </a:rPr>
              <a:t>mandatory</a:t>
            </a:r>
            <a:r>
              <a:rPr lang="en-US" dirty="0"/>
              <a:t>)</a:t>
            </a:r>
            <a:endParaRPr lang="en-US" dirty="0" smtClean="0"/>
          </a:p>
          <a:p>
            <a:r>
              <a:rPr lang="en-US" dirty="0" smtClean="0"/>
              <a:t>Mid </a:t>
            </a:r>
            <a:r>
              <a:rPr lang="en-US" smtClean="0"/>
              <a:t>term test: </a:t>
            </a:r>
            <a:r>
              <a:rPr lang="en-US" dirty="0" smtClean="0"/>
              <a:t>20% (closed book/notes)</a:t>
            </a:r>
          </a:p>
          <a:p>
            <a:r>
              <a:rPr lang="en-US" dirty="0" smtClean="0"/>
              <a:t>Final exam: 50% (closed book/notes)</a:t>
            </a:r>
          </a:p>
          <a:p>
            <a:pPr algn="just"/>
            <a:r>
              <a:rPr lang="en-US" dirty="0" smtClean="0">
                <a:solidFill>
                  <a:srgbClr val="FF0000"/>
                </a:solidFill>
              </a:rPr>
              <a:t>Students must attend class meetings (more than 80%), perform and </a:t>
            </a:r>
            <a:r>
              <a:rPr lang="en-US" smtClean="0">
                <a:solidFill>
                  <a:srgbClr val="FF0000"/>
                </a:solidFill>
              </a:rPr>
              <a:t>submit assignments</a:t>
            </a:r>
            <a:r>
              <a:rPr lang="en-US" dirty="0" smtClean="0">
                <a:solidFill>
                  <a:srgbClr val="FF0000"/>
                </a:solidFill>
              </a:rPr>
              <a:t>, do exercises (10 exercises and at least 5 exercises  not receiving zero point)</a:t>
            </a:r>
          </a:p>
        </p:txBody>
      </p:sp>
      <p:sp>
        <p:nvSpPr>
          <p:cNvPr id="4" name="Date Placeholder 3"/>
          <p:cNvSpPr>
            <a:spLocks noGrp="1"/>
          </p:cNvSpPr>
          <p:nvPr>
            <p:ph type="dt" sz="half" idx="10"/>
          </p:nvPr>
        </p:nvSpPr>
        <p:spPr/>
        <p:txBody>
          <a:bodyPr/>
          <a:lstStyle/>
          <a:p>
            <a:fld id="{5D02342D-87BD-46D3-BE08-ACDDD108A7CF}" type="datetime1">
              <a:rPr lang="en-US" smtClean="0"/>
              <a:t>8/14/2017</a:t>
            </a:fld>
            <a:endParaRPr lang="en-US"/>
          </a:p>
        </p:txBody>
      </p:sp>
      <p:sp>
        <p:nvSpPr>
          <p:cNvPr id="5" name="Footer Placeholder 4"/>
          <p:cNvSpPr>
            <a:spLocks noGrp="1"/>
          </p:cNvSpPr>
          <p:nvPr>
            <p:ph type="ftr" sz="quarter" idx="11"/>
          </p:nvPr>
        </p:nvSpPr>
        <p:spPr/>
        <p:txBody>
          <a:bodyPr/>
          <a:lstStyle/>
          <a:p>
            <a:r>
              <a:rPr lang="en-US" smtClean="0"/>
              <a:t>501032</a:t>
            </a:r>
            <a:endParaRPr lang="en-US"/>
          </a:p>
        </p:txBody>
      </p:sp>
    </p:spTree>
    <p:extLst>
      <p:ext uri="{BB962C8B-B14F-4D97-AF65-F5344CB8AC3E}">
        <p14:creationId xmlns:p14="http://schemas.microsoft.com/office/powerpoint/2010/main" val="3590097957"/>
      </p:ext>
    </p:extLst>
  </p:cSld>
  <p:clrMapOvr>
    <a:masterClrMapping/>
  </p:clrMapOvr>
  <p:transition>
    <p:diamon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Course Materials</a:t>
            </a:r>
          </a:p>
        </p:txBody>
      </p:sp>
      <p:sp>
        <p:nvSpPr>
          <p:cNvPr id="8" name="Slide Number Placeholder 7"/>
          <p:cNvSpPr>
            <a:spLocks noGrp="1"/>
          </p:cNvSpPr>
          <p:nvPr>
            <p:ph type="sldNum" sz="quarter" idx="12"/>
          </p:nvPr>
        </p:nvSpPr>
        <p:spPr/>
        <p:txBody>
          <a:bodyPr/>
          <a:lstStyle/>
          <a:p>
            <a:fld id="{B6F15528-21DE-4FAA-801E-634DDDAF4B2B}" type="slidenum">
              <a:rPr lang="en-US" smtClean="0"/>
              <a:pPr/>
              <a:t>5</a:t>
            </a:fld>
            <a:endParaRPr lang="en-US"/>
          </a:p>
        </p:txBody>
      </p:sp>
      <p:sp>
        <p:nvSpPr>
          <p:cNvPr id="3" name="Content Placeholder 2"/>
          <p:cNvSpPr>
            <a:spLocks noGrp="1"/>
          </p:cNvSpPr>
          <p:nvPr>
            <p:ph idx="1"/>
          </p:nvPr>
        </p:nvSpPr>
        <p:spPr>
          <a:xfrm>
            <a:off x="457200" y="1295400"/>
            <a:ext cx="8229600" cy="5426075"/>
          </a:xfrm>
        </p:spPr>
        <p:txBody>
          <a:bodyPr>
            <a:noAutofit/>
          </a:bodyPr>
          <a:lstStyle/>
          <a:p>
            <a:r>
              <a:rPr lang="en-US" sz="2000" b="1" smtClean="0"/>
              <a:t>T</a:t>
            </a:r>
            <a:r>
              <a:rPr lang="en-US" sz="2000" b="1" smtClean="0"/>
              <a:t>extbooks:</a:t>
            </a:r>
            <a:endParaRPr lang="en-US" sz="2000"/>
          </a:p>
          <a:p>
            <a:pPr marL="0" indent="0">
              <a:buNone/>
            </a:pPr>
            <a:r>
              <a:rPr lang="en-US" sz="2000"/>
              <a:t>[1] George B. Thomas, Jr., Maurice D. Weir, Joel Hass, [2010], Thomas' calculus, Pearson, </a:t>
            </a:r>
            <a:r>
              <a:rPr lang="en-US" sz="2000"/>
              <a:t>Boston</a:t>
            </a:r>
            <a:r>
              <a:rPr lang="en-US" sz="2000" smtClean="0"/>
              <a:t>.</a:t>
            </a:r>
          </a:p>
          <a:p>
            <a:pPr marL="0" indent="0">
              <a:buNone/>
            </a:pPr>
            <a:r>
              <a:rPr lang="en-US" sz="2000" smtClean="0"/>
              <a:t>[</a:t>
            </a:r>
            <a:r>
              <a:rPr lang="en-US" sz="2000"/>
              <a:t>2] James Stewart, [2012], Calculus, Brooks/Cole, USA.</a:t>
            </a:r>
          </a:p>
          <a:p>
            <a:pPr marL="0" indent="0">
              <a:buNone/>
            </a:pPr>
            <a:r>
              <a:rPr lang="en-US" sz="2000"/>
              <a:t>[3] R. W. Hamming, [1986], Numerical Methods for Scientists and Engineers, Dover Publications, NY.</a:t>
            </a:r>
          </a:p>
          <a:p>
            <a:pPr marL="0" indent="0">
              <a:buNone/>
            </a:pPr>
            <a:r>
              <a:rPr lang="en-US" sz="2000" smtClean="0"/>
              <a:t>[</a:t>
            </a:r>
            <a:r>
              <a:rPr lang="en-US" sz="2000"/>
              <a:t>4] Steven Chapra, [2012], Applied Numerical Methods with MATLAB: for Engineers &amp; Scientists, McGraw-Hill Education, NY.  </a:t>
            </a:r>
          </a:p>
          <a:p>
            <a:pPr marL="0" indent="0">
              <a:buNone/>
            </a:pPr>
            <a:r>
              <a:rPr lang="en-US" sz="2000"/>
              <a:t>[5] Timothy A. Davis, [2011], MATLAB® Primer, CRC Press, Boca Raton.</a:t>
            </a:r>
          </a:p>
          <a:p>
            <a:pPr lvl="0"/>
            <a:r>
              <a:rPr lang="en-US" sz="2000" b="1" smtClean="0"/>
              <a:t>Online </a:t>
            </a:r>
            <a:r>
              <a:rPr lang="en-US" sz="2000" b="1" dirty="0" smtClean="0"/>
              <a:t>materials:</a:t>
            </a:r>
          </a:p>
          <a:p>
            <a:pPr marL="0" indent="0">
              <a:buNone/>
            </a:pPr>
            <a:r>
              <a:rPr lang="en-US" sz="2000" b="1" dirty="0" smtClean="0"/>
              <a:t>SAKAI</a:t>
            </a:r>
            <a:r>
              <a:rPr lang="en-US" sz="2000" dirty="0" smtClean="0"/>
              <a:t> and other related links: </a:t>
            </a:r>
            <a:r>
              <a:rPr lang="en-US" sz="2000" smtClean="0">
                <a:hlinkClick r:id="rId2"/>
              </a:rPr>
              <a:t>http://sakai.it.tdt.edu.vn</a:t>
            </a:r>
            <a:r>
              <a:rPr lang="en-US" sz="2000" smtClean="0"/>
              <a:t> </a:t>
            </a:r>
            <a:endParaRPr lang="en-US" sz="2000" dirty="0" smtClean="0"/>
          </a:p>
          <a:p>
            <a:endParaRPr lang="en-US" sz="2000" dirty="0"/>
          </a:p>
        </p:txBody>
      </p:sp>
      <p:sp>
        <p:nvSpPr>
          <p:cNvPr id="4" name="Date Placeholder 3"/>
          <p:cNvSpPr>
            <a:spLocks noGrp="1"/>
          </p:cNvSpPr>
          <p:nvPr>
            <p:ph type="dt" sz="half" idx="10"/>
          </p:nvPr>
        </p:nvSpPr>
        <p:spPr/>
        <p:txBody>
          <a:bodyPr/>
          <a:lstStyle/>
          <a:p>
            <a:fld id="{ABC3DF52-0C70-4C51-B81C-B4290642466D}" type="datetime1">
              <a:rPr lang="en-US" smtClean="0"/>
              <a:t>8/14/2017</a:t>
            </a:fld>
            <a:endParaRPr lang="en-US"/>
          </a:p>
        </p:txBody>
      </p:sp>
      <p:sp>
        <p:nvSpPr>
          <p:cNvPr id="5" name="Footer Placeholder 4"/>
          <p:cNvSpPr>
            <a:spLocks noGrp="1"/>
          </p:cNvSpPr>
          <p:nvPr>
            <p:ph type="ftr" sz="quarter" idx="11"/>
          </p:nvPr>
        </p:nvSpPr>
        <p:spPr/>
        <p:txBody>
          <a:bodyPr/>
          <a:lstStyle/>
          <a:p>
            <a:r>
              <a:rPr lang="en-US" smtClean="0"/>
              <a:t>501032</a:t>
            </a:r>
            <a:endParaRPr lang="en-US"/>
          </a:p>
        </p:txBody>
      </p:sp>
    </p:spTree>
    <p:extLst>
      <p:ext uri="{BB962C8B-B14F-4D97-AF65-F5344CB8AC3E}">
        <p14:creationId xmlns:p14="http://schemas.microsoft.com/office/powerpoint/2010/main" val="3608928818"/>
      </p:ext>
    </p:extLst>
  </p:cSld>
  <p:clrMapOvr>
    <a:masterClrMapping/>
  </p:clrMapOvr>
  <p:transition>
    <p:diamon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Notes</a:t>
            </a:r>
          </a:p>
        </p:txBody>
      </p:sp>
      <p:sp>
        <p:nvSpPr>
          <p:cNvPr id="8" name="Slide Number Placeholder 7"/>
          <p:cNvSpPr>
            <a:spLocks noGrp="1"/>
          </p:cNvSpPr>
          <p:nvPr>
            <p:ph type="sldNum" sz="quarter" idx="12"/>
          </p:nvPr>
        </p:nvSpPr>
        <p:spPr/>
        <p:txBody>
          <a:bodyPr/>
          <a:lstStyle/>
          <a:p>
            <a:fld id="{B6F15528-21DE-4FAA-801E-634DDDAF4B2B}" type="slidenum">
              <a:rPr lang="en-US" smtClean="0"/>
              <a:pPr/>
              <a:t>6</a:t>
            </a:fld>
            <a:endParaRPr lang="en-US"/>
          </a:p>
        </p:txBody>
      </p:sp>
      <p:sp>
        <p:nvSpPr>
          <p:cNvPr id="3" name="Content Placeholder 2"/>
          <p:cNvSpPr>
            <a:spLocks noGrp="1"/>
          </p:cNvSpPr>
          <p:nvPr>
            <p:ph idx="1"/>
          </p:nvPr>
        </p:nvSpPr>
        <p:spPr/>
        <p:txBody>
          <a:bodyPr>
            <a:normAutofit fontScale="77500" lnSpcReduction="20000"/>
          </a:bodyPr>
          <a:lstStyle/>
          <a:p>
            <a:r>
              <a:rPr lang="en-US" b="1" dirty="0" smtClean="0"/>
              <a:t>Academic honesty: </a:t>
            </a:r>
          </a:p>
          <a:p>
            <a:pPr lvl="1"/>
            <a:r>
              <a:rPr lang="en-US" dirty="0" smtClean="0"/>
              <a:t>Absolutely no tolerance on plagiarism</a:t>
            </a:r>
          </a:p>
          <a:p>
            <a:pPr lvl="1"/>
            <a:r>
              <a:rPr lang="en-US" dirty="0" smtClean="0"/>
              <a:t>Please do exercises and assignments on your own.</a:t>
            </a:r>
          </a:p>
          <a:p>
            <a:pPr lvl="1"/>
            <a:r>
              <a:rPr lang="en-US" b="1" dirty="0" smtClean="0">
                <a:solidFill>
                  <a:srgbClr val="FF0000"/>
                </a:solidFill>
              </a:rPr>
              <a:t>WE will take plagiarism very seriously</a:t>
            </a:r>
          </a:p>
          <a:p>
            <a:r>
              <a:rPr lang="en-US" b="1" dirty="0" smtClean="0"/>
              <a:t>No “excuse me”:</a:t>
            </a:r>
          </a:p>
          <a:p>
            <a:pPr lvl="1"/>
            <a:r>
              <a:rPr lang="en-US" dirty="0" smtClean="0"/>
              <a:t>“My family has a sudden accident, </a:t>
            </a:r>
            <a:r>
              <a:rPr lang="en-US" dirty="0"/>
              <a:t>please let </a:t>
            </a:r>
            <a:r>
              <a:rPr lang="en-US" dirty="0" smtClean="0"/>
              <a:t>me…”</a:t>
            </a:r>
            <a:endParaRPr lang="en-US" dirty="0"/>
          </a:p>
          <a:p>
            <a:pPr lvl="1"/>
            <a:r>
              <a:rPr lang="en-US" dirty="0" smtClean="0"/>
              <a:t>“I </a:t>
            </a:r>
            <a:r>
              <a:rPr lang="en-US" dirty="0"/>
              <a:t>had a fight with my </a:t>
            </a:r>
            <a:r>
              <a:rPr lang="en-US" dirty="0" smtClean="0"/>
              <a:t>girlfriend. She is…”</a:t>
            </a:r>
            <a:endParaRPr lang="en-US" dirty="0"/>
          </a:p>
          <a:p>
            <a:pPr lvl="1"/>
            <a:r>
              <a:rPr lang="en-US" dirty="0"/>
              <a:t>I’ve studied hard, I understood the material very well, ... but I got </a:t>
            </a:r>
            <a:r>
              <a:rPr lang="en-US" dirty="0" smtClean="0"/>
              <a:t>only 5.0. </a:t>
            </a:r>
            <a:r>
              <a:rPr lang="en-US" dirty="0"/>
              <a:t>Please consider giving me </a:t>
            </a:r>
            <a:r>
              <a:rPr lang="en-US" dirty="0" smtClean="0"/>
              <a:t>6.0 or 9.0” </a:t>
            </a:r>
          </a:p>
          <a:p>
            <a:pPr lvl="1"/>
            <a:r>
              <a:rPr lang="en-US" dirty="0" smtClean="0"/>
              <a:t>I think I </a:t>
            </a:r>
            <a:r>
              <a:rPr lang="en-US" dirty="0"/>
              <a:t>deserve a better score, please give me some work to </a:t>
            </a:r>
            <a:r>
              <a:rPr lang="en-US" dirty="0" smtClean="0"/>
              <a:t>do next </a:t>
            </a:r>
            <a:r>
              <a:rPr lang="en-US" dirty="0"/>
              <a:t>semester to improve the </a:t>
            </a:r>
            <a:r>
              <a:rPr lang="en-US" dirty="0" smtClean="0"/>
              <a:t>score</a:t>
            </a:r>
          </a:p>
          <a:p>
            <a:pPr lvl="1"/>
            <a:r>
              <a:rPr lang="en-US" dirty="0" smtClean="0"/>
              <a:t>…</a:t>
            </a:r>
          </a:p>
          <a:p>
            <a:pPr marL="457200" lvl="1" indent="0">
              <a:buNone/>
            </a:pPr>
            <a:r>
              <a:rPr lang="en-US" b="1" dirty="0" smtClean="0">
                <a:solidFill>
                  <a:srgbClr val="FF0000"/>
                </a:solidFill>
              </a:rPr>
              <a:t>=&gt; </a:t>
            </a:r>
            <a:r>
              <a:rPr lang="en-US" b="1" dirty="0" err="1" smtClean="0">
                <a:solidFill>
                  <a:srgbClr val="FF0000"/>
                </a:solidFill>
              </a:rPr>
              <a:t>Uhm</a:t>
            </a:r>
            <a:r>
              <a:rPr lang="en-US" b="1" dirty="0" smtClean="0">
                <a:solidFill>
                  <a:srgbClr val="FF0000"/>
                </a:solidFill>
              </a:rPr>
              <a:t>…We understand but NO, see you next semester.</a:t>
            </a:r>
            <a:endParaRPr lang="en-US" b="1" dirty="0">
              <a:solidFill>
                <a:srgbClr val="FF0000"/>
              </a:solidFill>
            </a:endParaRPr>
          </a:p>
        </p:txBody>
      </p:sp>
      <p:sp>
        <p:nvSpPr>
          <p:cNvPr id="4" name="Date Placeholder 3"/>
          <p:cNvSpPr>
            <a:spLocks noGrp="1"/>
          </p:cNvSpPr>
          <p:nvPr>
            <p:ph type="dt" sz="half" idx="10"/>
          </p:nvPr>
        </p:nvSpPr>
        <p:spPr/>
        <p:txBody>
          <a:bodyPr/>
          <a:lstStyle/>
          <a:p>
            <a:fld id="{1BC0D64F-FD98-4329-91A6-F30EC4D2B194}" type="datetime1">
              <a:rPr lang="en-US" smtClean="0"/>
              <a:t>8/14/2017</a:t>
            </a:fld>
            <a:endParaRPr lang="en-US"/>
          </a:p>
        </p:txBody>
      </p:sp>
      <p:sp>
        <p:nvSpPr>
          <p:cNvPr id="5" name="Footer Placeholder 4"/>
          <p:cNvSpPr>
            <a:spLocks noGrp="1"/>
          </p:cNvSpPr>
          <p:nvPr>
            <p:ph type="ftr" sz="quarter" idx="11"/>
          </p:nvPr>
        </p:nvSpPr>
        <p:spPr/>
        <p:txBody>
          <a:bodyPr/>
          <a:lstStyle/>
          <a:p>
            <a:r>
              <a:rPr lang="en-US" smtClean="0"/>
              <a:t>501032</a:t>
            </a:r>
            <a:endParaRPr lang="en-US"/>
          </a:p>
        </p:txBody>
      </p:sp>
    </p:spTree>
    <p:extLst>
      <p:ext uri="{BB962C8B-B14F-4D97-AF65-F5344CB8AC3E}">
        <p14:creationId xmlns:p14="http://schemas.microsoft.com/office/powerpoint/2010/main" val="3398155032"/>
      </p:ext>
    </p:extLst>
  </p:cSld>
  <p:clrMapOvr>
    <a:masterClrMapping/>
  </p:clrMapOvr>
  <p:transition>
    <p:diamon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How to do well in this course</a:t>
            </a:r>
          </a:p>
        </p:txBody>
      </p:sp>
      <p:sp>
        <p:nvSpPr>
          <p:cNvPr id="8" name="Slide Number Placeholder 7"/>
          <p:cNvSpPr>
            <a:spLocks noGrp="1"/>
          </p:cNvSpPr>
          <p:nvPr>
            <p:ph type="sldNum" sz="quarter" idx="12"/>
          </p:nvPr>
        </p:nvSpPr>
        <p:spPr/>
        <p:txBody>
          <a:bodyPr/>
          <a:lstStyle/>
          <a:p>
            <a:fld id="{B6F15528-21DE-4FAA-801E-634DDDAF4B2B}" type="slidenum">
              <a:rPr lang="en-US" smtClean="0"/>
              <a:pPr/>
              <a:t>7</a:t>
            </a:fld>
            <a:endParaRPr lang="en-US"/>
          </a:p>
        </p:txBody>
      </p:sp>
      <p:sp>
        <p:nvSpPr>
          <p:cNvPr id="3" name="Content Placeholder 2"/>
          <p:cNvSpPr>
            <a:spLocks noGrp="1"/>
          </p:cNvSpPr>
          <p:nvPr>
            <p:ph idx="1"/>
          </p:nvPr>
        </p:nvSpPr>
        <p:spPr/>
        <p:txBody>
          <a:bodyPr>
            <a:normAutofit fontScale="92500" lnSpcReduction="20000"/>
          </a:bodyPr>
          <a:lstStyle/>
          <a:p>
            <a:pPr algn="just"/>
            <a:r>
              <a:rPr lang="en-US" dirty="0"/>
              <a:t>Ask questions in </a:t>
            </a:r>
            <a:r>
              <a:rPr lang="en-US" dirty="0" smtClean="0"/>
              <a:t>class: The </a:t>
            </a:r>
            <a:r>
              <a:rPr lang="en-US" dirty="0"/>
              <a:t>only stupid question is the question you don’t ask</a:t>
            </a:r>
          </a:p>
          <a:p>
            <a:pPr algn="just"/>
            <a:r>
              <a:rPr lang="en-US" dirty="0"/>
              <a:t>Suggestions are always welcome</a:t>
            </a:r>
          </a:p>
          <a:p>
            <a:pPr algn="just"/>
            <a:r>
              <a:rPr lang="en-US" dirty="0"/>
              <a:t>Attend </a:t>
            </a:r>
            <a:r>
              <a:rPr lang="en-US" dirty="0" smtClean="0"/>
              <a:t>lectures and labs.</a:t>
            </a:r>
            <a:endParaRPr lang="en-US" dirty="0"/>
          </a:p>
          <a:p>
            <a:pPr algn="just"/>
            <a:r>
              <a:rPr lang="en-US" dirty="0"/>
              <a:t>Do </a:t>
            </a:r>
            <a:r>
              <a:rPr lang="en-US" dirty="0" smtClean="0"/>
              <a:t>Labs, </a:t>
            </a:r>
            <a:r>
              <a:rPr lang="en-US" dirty="0" err="1" smtClean="0"/>
              <a:t>Tuts</a:t>
            </a:r>
            <a:r>
              <a:rPr lang="en-US" dirty="0" smtClean="0"/>
              <a:t> and assignments </a:t>
            </a:r>
            <a:r>
              <a:rPr lang="en-US" dirty="0"/>
              <a:t>early!</a:t>
            </a:r>
          </a:p>
          <a:p>
            <a:pPr algn="just"/>
            <a:r>
              <a:rPr lang="en-US" dirty="0"/>
              <a:t>At least, skim through reading </a:t>
            </a:r>
            <a:r>
              <a:rPr lang="en-US" dirty="0" smtClean="0"/>
              <a:t>books before </a:t>
            </a:r>
            <a:r>
              <a:rPr lang="en-US" dirty="0"/>
              <a:t>lectures</a:t>
            </a:r>
          </a:p>
          <a:p>
            <a:pPr algn="just"/>
            <a:r>
              <a:rPr lang="en-US" dirty="0"/>
              <a:t>Print out lecture notes before attending lectures</a:t>
            </a:r>
          </a:p>
          <a:p>
            <a:pPr marL="0" indent="0" algn="just">
              <a:buNone/>
            </a:pPr>
            <a:r>
              <a:rPr lang="en-US" b="1" dirty="0" smtClean="0">
                <a:solidFill>
                  <a:srgbClr val="FF0000"/>
                </a:solidFill>
              </a:rPr>
              <a:t>We</a:t>
            </a:r>
            <a:r>
              <a:rPr lang="en-US" b="1" dirty="0">
                <a:solidFill>
                  <a:srgbClr val="FF0000"/>
                </a:solidFill>
              </a:rPr>
              <a:t>, the TAs and I, are here to help. Don’t hesitate to </a:t>
            </a:r>
            <a:r>
              <a:rPr lang="en-US" b="1" dirty="0" smtClean="0">
                <a:solidFill>
                  <a:srgbClr val="FF0000"/>
                </a:solidFill>
              </a:rPr>
              <a:t>ask </a:t>
            </a:r>
            <a:r>
              <a:rPr lang="en-US" b="1" dirty="0">
                <a:solidFill>
                  <a:srgbClr val="FF0000"/>
                </a:solidFill>
                <a:sym typeface="Symbol"/>
              </a:rPr>
              <a:t>  </a:t>
            </a:r>
            <a:r>
              <a:rPr lang="en-US" b="1" dirty="0" smtClean="0">
                <a:solidFill>
                  <a:srgbClr val="FF0000"/>
                </a:solidFill>
                <a:sym typeface="Symbol"/>
              </a:rPr>
              <a:t></a:t>
            </a:r>
            <a:endParaRPr lang="en-US" b="1" dirty="0">
              <a:solidFill>
                <a:srgbClr val="FF0000"/>
              </a:solidFill>
            </a:endParaRPr>
          </a:p>
        </p:txBody>
      </p:sp>
      <p:sp>
        <p:nvSpPr>
          <p:cNvPr id="4" name="Date Placeholder 3"/>
          <p:cNvSpPr>
            <a:spLocks noGrp="1"/>
          </p:cNvSpPr>
          <p:nvPr>
            <p:ph type="dt" sz="half" idx="10"/>
          </p:nvPr>
        </p:nvSpPr>
        <p:spPr/>
        <p:txBody>
          <a:bodyPr/>
          <a:lstStyle/>
          <a:p>
            <a:fld id="{93A54461-0EBE-4492-B920-94BCD309EE84}" type="datetime1">
              <a:rPr lang="en-US" smtClean="0"/>
              <a:t>8/14/2017</a:t>
            </a:fld>
            <a:endParaRPr lang="en-US"/>
          </a:p>
        </p:txBody>
      </p:sp>
      <p:sp>
        <p:nvSpPr>
          <p:cNvPr id="5" name="Footer Placeholder 4"/>
          <p:cNvSpPr>
            <a:spLocks noGrp="1"/>
          </p:cNvSpPr>
          <p:nvPr>
            <p:ph type="ftr" sz="quarter" idx="11"/>
          </p:nvPr>
        </p:nvSpPr>
        <p:spPr/>
        <p:txBody>
          <a:bodyPr/>
          <a:lstStyle/>
          <a:p>
            <a:r>
              <a:rPr lang="en-US" smtClean="0"/>
              <a:t>501032</a:t>
            </a:r>
            <a:endParaRPr lang="en-US"/>
          </a:p>
        </p:txBody>
      </p:sp>
    </p:spTree>
    <p:extLst>
      <p:ext uri="{BB962C8B-B14F-4D97-AF65-F5344CB8AC3E}">
        <p14:creationId xmlns:p14="http://schemas.microsoft.com/office/powerpoint/2010/main" val="1209067187"/>
      </p:ext>
    </p:extLst>
  </p:cSld>
  <p:clrMapOvr>
    <a:masterClrMapping/>
  </p:clrMapOvr>
  <p:transition>
    <p:diamon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Q&amp;A</a:t>
            </a:r>
          </a:p>
        </p:txBody>
      </p:sp>
      <p:sp>
        <p:nvSpPr>
          <p:cNvPr id="8" name="Slide Number Placeholder 7"/>
          <p:cNvSpPr>
            <a:spLocks noGrp="1"/>
          </p:cNvSpPr>
          <p:nvPr>
            <p:ph type="sldNum" sz="quarter" idx="12"/>
          </p:nvPr>
        </p:nvSpPr>
        <p:spPr/>
        <p:txBody>
          <a:bodyPr/>
          <a:lstStyle/>
          <a:p>
            <a:fld id="{B6F15528-21DE-4FAA-801E-634DDDAF4B2B}" type="slidenum">
              <a:rPr lang="en-US" smtClean="0"/>
              <a:pPr/>
              <a:t>8</a:t>
            </a:fld>
            <a:endParaRPr lang="en-US"/>
          </a:p>
        </p:txBody>
      </p:sp>
      <p:sp>
        <p:nvSpPr>
          <p:cNvPr id="3" name="Content Placeholder 2"/>
          <p:cNvSpPr>
            <a:spLocks noGrp="1"/>
          </p:cNvSpPr>
          <p:nvPr>
            <p:ph idx="1"/>
          </p:nvPr>
        </p:nvSpPr>
        <p:spPr/>
        <p:txBody>
          <a:bodyPr>
            <a:normAutofit/>
          </a:bodyPr>
          <a:lstStyle/>
          <a:p>
            <a:pPr algn="just"/>
            <a:r>
              <a:rPr lang="en-US" smtClean="0"/>
              <a:t>A</a:t>
            </a:r>
            <a:r>
              <a:rPr lang="en-US" smtClean="0"/>
              <a:t>ny </a:t>
            </a:r>
            <a:r>
              <a:rPr lang="en-US" dirty="0" smtClean="0"/>
              <a:t>question?</a:t>
            </a:r>
            <a:endParaRPr lang="en-US" b="1" dirty="0">
              <a:solidFill>
                <a:srgbClr val="FF0000"/>
              </a:solidFill>
            </a:endParaRPr>
          </a:p>
        </p:txBody>
      </p:sp>
      <p:sp>
        <p:nvSpPr>
          <p:cNvPr id="4" name="Date Placeholder 3"/>
          <p:cNvSpPr>
            <a:spLocks noGrp="1"/>
          </p:cNvSpPr>
          <p:nvPr>
            <p:ph type="dt" sz="half" idx="10"/>
          </p:nvPr>
        </p:nvSpPr>
        <p:spPr/>
        <p:txBody>
          <a:bodyPr/>
          <a:lstStyle/>
          <a:p>
            <a:fld id="{6DA014CD-BC4B-4518-AE83-00506EB61931}" type="datetime1">
              <a:rPr lang="en-US" smtClean="0"/>
              <a:t>8/14/2017</a:t>
            </a:fld>
            <a:endParaRPr lang="en-US"/>
          </a:p>
        </p:txBody>
      </p:sp>
      <p:sp>
        <p:nvSpPr>
          <p:cNvPr id="5" name="Footer Placeholder 4"/>
          <p:cNvSpPr>
            <a:spLocks noGrp="1"/>
          </p:cNvSpPr>
          <p:nvPr>
            <p:ph type="ftr" sz="quarter" idx="11"/>
          </p:nvPr>
        </p:nvSpPr>
        <p:spPr/>
        <p:txBody>
          <a:bodyPr/>
          <a:lstStyle/>
          <a:p>
            <a:r>
              <a:rPr lang="en-US" smtClean="0"/>
              <a:t>501032</a:t>
            </a:r>
            <a:endParaRPr lang="en-US"/>
          </a:p>
        </p:txBody>
      </p:sp>
    </p:spTree>
    <p:extLst>
      <p:ext uri="{BB962C8B-B14F-4D97-AF65-F5344CB8AC3E}">
        <p14:creationId xmlns:p14="http://schemas.microsoft.com/office/powerpoint/2010/main" val="333381498"/>
      </p:ext>
    </p:extLst>
  </p:cSld>
  <p:clrMapOvr>
    <a:masterClrMapping/>
  </p:clrMapOvr>
  <p:transition>
    <p:diamon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1658</TotalTime>
  <Words>549</Words>
  <Application>Microsoft Office PowerPoint</Application>
  <PresentationFormat>On-screen Show (4:3)</PresentationFormat>
  <Paragraphs>78</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Symbol</vt:lpstr>
      <vt:lpstr>Times New Roman</vt:lpstr>
      <vt:lpstr>Office Theme</vt:lpstr>
      <vt:lpstr> CALCULUS FOR COMPUTING (GIẢI TÍCH ỨNG DỤNG  TRONG CÔNG NGHỆ THÔNG TIN – 503040) </vt:lpstr>
      <vt:lpstr>What is about this course?</vt:lpstr>
      <vt:lpstr>Main Topics</vt:lpstr>
      <vt:lpstr>Assessment</vt:lpstr>
      <vt:lpstr>Course Materials</vt:lpstr>
      <vt:lpstr>Notes</vt:lpstr>
      <vt:lpstr>How to do well in this course</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Thực nghiệm</dc:title>
  <dc:creator>VinhDepTrai</dc:creator>
  <cp:lastModifiedBy>Vinh Vo</cp:lastModifiedBy>
  <cp:revision>329</cp:revision>
  <dcterms:created xsi:type="dcterms:W3CDTF">2006-08-16T00:00:00Z</dcterms:created>
  <dcterms:modified xsi:type="dcterms:W3CDTF">2017-08-14T09:05:22Z</dcterms:modified>
</cp:coreProperties>
</file>