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08" r:id="rId5"/>
    <p:sldId id="258" r:id="rId6"/>
    <p:sldId id="336" r:id="rId7"/>
    <p:sldId id="337" r:id="rId8"/>
    <p:sldId id="305" r:id="rId9"/>
    <p:sldId id="330" r:id="rId10"/>
    <p:sldId id="309" r:id="rId11"/>
    <p:sldId id="310" r:id="rId12"/>
    <p:sldId id="311" r:id="rId13"/>
    <p:sldId id="312" r:id="rId14"/>
    <p:sldId id="313" r:id="rId15"/>
    <p:sldId id="331" r:id="rId16"/>
    <p:sldId id="314" r:id="rId17"/>
    <p:sldId id="315" r:id="rId18"/>
    <p:sldId id="317" r:id="rId19"/>
    <p:sldId id="319" r:id="rId20"/>
    <p:sldId id="324" r:id="rId21"/>
    <p:sldId id="325" r:id="rId22"/>
    <p:sldId id="326" r:id="rId23"/>
    <p:sldId id="327" r:id="rId24"/>
    <p:sldId id="334" r:id="rId25"/>
    <p:sldId id="335" r:id="rId26"/>
    <p:sldId id="332" r:id="rId27"/>
    <p:sldId id="338" r:id="rId28"/>
    <p:sldId id="304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  <p:sldId id="298" r:id="rId69"/>
    <p:sldId id="299" r:id="rId70"/>
    <p:sldId id="300" r:id="rId71"/>
    <p:sldId id="301" r:id="rId72"/>
    <p:sldId id="302" r:id="rId73"/>
    <p:sldId id="303" r:id="rId74"/>
  </p:sldIdLst>
  <p:sldSz cx="12192000" cy="6858000"/>
  <p:notesSz cx="7103745" cy="10234295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72" y="-48"/>
      </p:cViewPr>
      <p:guideLst>
        <p:guide orient="horz" pos="2160"/>
        <p:guide pos="3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4024312" y="0"/>
            <a:ext cx="3078161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6C8D182-E4C8-4120-9249-FC9774456FFA}" type="datetimeFigureOut">
              <a:rPr lang="en-US" altLang="zh-CN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82600" y="1279525"/>
            <a:ext cx="6140450" cy="34543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4024312" y="9721850"/>
            <a:ext cx="3078161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5D0DACE-38E0-42D2-9336-2B707D34BC6D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A40EF1-B7CC-91FE-8EC9-4C186F440892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8E55C5-8ECB-0977-8ED0-42D79B90262C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ABACF3-BFAD-8573-DF35-633A1FA6EB4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3881F8-903E-5155-7ED5-8FC32A3D7952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214245-39BF-11B2-0254-89B538329192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AFBCDE-39F1-59AC-6B5D-E7C424755A0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ABACF3-BFAD-8573-DF35-633A1FA6EB4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8983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036958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10265701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D4306B-A0C6-80D9-858E-5C01C6845B8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A77D33-C9F7-C548-04E4-F6921F0B62B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D598A9-DE67-5D7F-73A4-EB2F70409F0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0E4679-C08D-69FA-6025-E26B515F555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F98B2E-8B29-D4A2-1888-2AD474E19FE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799FF2-7324-C0F9-4CEE-E4E089B7DF9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4B4574-407F-8C11-5FB1-CAF41A53669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542164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08033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11037712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DC49C-8ABA-986C-C7A0-EEB9CE3C4E95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3881F8-903E-5155-7ED5-8FC32A3D7952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244771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91001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2477821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484D7C-BA84-F9C4-3BC7-2812A61AF31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52679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614673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1271840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0C19F1-7378-7A38-0C29-29241D4213B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9BD376-51E5-D90A-9D19-A06FB9A5A00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A27E78-C67A-03CC-6878-E091B3DF79BB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CAA677-7388-64F6-8E49-BC37AF4DA5D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691A8D-5E3C-7AF8-70A3-3C7DAF8BE51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16A6F-02DA-F09F-B991-783DF99F041E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1AB416-D442-8E29-891E-A8D66D63FABF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C4E5F8-2A5C-DFAF-C51D-ED7D98FC074A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418BDC-C7E7-D8F6-9510-340E8454F1E4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3881F8-903E-5155-7ED5-8FC32A3D7952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9B5AFA-ED6E-9C16-0EBF-0AE1CDE2641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7873A0-618C-44C8-CFB6-30C54A32F461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E80CE8-20D4-8EC2-A99E-4A50B6F98335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6E45B3-74A0-77C4-6B00-6CCA6DFC5D25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FB6335-511B-DFBC-00FF-308E93C056B7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D2C93A-39B7-1981-E190-58148F2FB1FD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 bwMode="auto"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238A-D756-CC9B-ED1D-C445F16E5436}" type="slidenum">
              <a:rPr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 bwMode="auto">
          <a:xfrm>
            <a:off x="838200" y="551543"/>
            <a:ext cx="10515600" cy="5558971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615609"/>
            <a:ext cx="5157787" cy="3574054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615609"/>
            <a:ext cx="5183188" cy="3574054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 bwMode="auto"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EFD9D74-47D9-4702-A33C-335B63B48DBF}" type="datetimeFigureOut">
              <a:rPr lang="en-US" altLang="zh-CN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BC47A4-756D-490B-A52F-7D9E2C9FC05F}" type="slidenum">
              <a:rPr lang="en-US" altLang="zh-CN"/>
            </a:fld>
            <a:endParaRPr lang="zh-CN"/>
          </a:p>
        </p:txBody>
      </p:sp>
      <p:cxnSp>
        <p:nvCxnSpPr>
          <p:cNvPr id="8" name="直接连接符 7" hidden="1"/>
          <p:cNvCxnSpPr/>
          <p:nvPr userDrawn="1"/>
        </p:nvCxnSpPr>
        <p:spPr bwMode="auto">
          <a:xfrm>
            <a:off x="742950" y="434340"/>
            <a:ext cx="0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8879958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 lang="zh-CN"/>
          </a:p>
          <a:p>
            <a:pPr lvl="1">
              <a:defRPr/>
            </a:pPr>
            <a:r>
              <a:rPr lang="zh-CN"/>
              <a:t>Second level</a:t>
            </a:r>
            <a:endParaRPr lang="zh-CN"/>
          </a:p>
          <a:p>
            <a:pPr lvl="2">
              <a:defRPr/>
            </a:pPr>
            <a:r>
              <a:rPr lang="zh-CN"/>
              <a:t>Third level</a:t>
            </a:r>
            <a:endParaRPr lang="zh-CN"/>
          </a:p>
          <a:p>
            <a:pPr lvl="3">
              <a:defRPr/>
            </a:pPr>
            <a:r>
              <a:rPr lang="zh-CN"/>
              <a:t>Fourth level</a:t>
            </a:r>
            <a:endParaRPr lang="zh-CN"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0FBDFE-C587-4B4C-A407-44438C67B59E}" type="datetimeFigureOut">
              <a:rPr lang="en-US" altLang="zh-CN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E70B2-8BF9-45C0-BB95-33D1B9D3A854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 bwMode="auto">
          <a:xfrm>
            <a:off x="2167890" y="4112260"/>
            <a:ext cx="5154295" cy="492759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3000" b="1">
                <a:solidFill>
                  <a:schemeClr val="tx1"/>
                </a:solidFill>
                <a:latin typeface="Lato Black" panose="020F0502020204030203"/>
                <a:ea typeface="Lato Black" panose="020F0502020204030203"/>
                <a:cs typeface="Lato Black" panose="020F0502020204030203"/>
              </a:rPr>
              <a:t>MIDTERM PRESENTATION</a:t>
            </a:r>
            <a:endParaRPr lang="en-US" sz="3000" b="1">
              <a:solidFill>
                <a:schemeClr val="tx1"/>
              </a:solidFill>
              <a:latin typeface="Lato Black" panose="020F0502020204030203"/>
              <a:ea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2"/>
          <p:cNvSpPr txBox="1"/>
          <p:nvPr/>
        </p:nvSpPr>
        <p:spPr bwMode="auto">
          <a:xfrm>
            <a:off x="3574732" y="6399768"/>
            <a:ext cx="49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6" name="Text Box 2"/>
          <p:cNvSpPr txBox="1"/>
          <p:nvPr/>
        </p:nvSpPr>
        <p:spPr bwMode="auto">
          <a:xfrm>
            <a:off x="2167890" y="2482215"/>
            <a:ext cx="84658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5000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INTRODUCTION TO ARTIFICIAL INTELLIGENCE</a:t>
            </a:r>
            <a:endParaRPr lang="en-US" sz="5000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7" name="Text Box 16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366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get_dest_p</a:t>
            </a: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os(action, pi, pj):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if action is 'L': return (pi, pj + 1)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if action is 'R': return (pi, pj - 1)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if action is 'U': return (pi + 1, pj)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if action is 'D': return (pi - 1, pj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get_successo</a:t>
            </a: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r(action, state):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	 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find position of empty tile (0)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    get new position based on action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    if new position is valid: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swap values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return new state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    else return None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get_successors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check if 1-3 and 2-4 are neighbors initially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successors = []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for each possible move ('L', 'R', 'U', 'D'):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generate new state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get_successors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if new_state is valid: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if 1-3 are now neighbors but weren't before: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    swap 1 and 3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 if 2-4 are now neighbors but weren't before: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    swap 2 and 4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add new Puzzle state to successors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get_solution_path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path = []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node = current node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while node has parent: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add node's action to path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node = node.parent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return reversed path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320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draw(dot):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generate a table representation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add node to dot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if parent exists: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create edge between parent and current node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PuzzleAgent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528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Implements an A* search algorithm to solve the 8-puzzle, that supports multiple goal states, heuristics functions, and visualization.</a:t>
            </a:r>
            <a:endParaRPr lang="en-US" sz="2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Attributes: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dot graph for visualization</a:t>
            </a:r>
            <a:endParaRPr lang="en-US" sz="2500" b="1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explored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 = set()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drawn 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= set()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open_set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 = []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state_map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  <a:sym typeface="+mn-ea"/>
              </a:rPr>
              <a:t>(maps state string to Puzzle object)</a:t>
            </a:r>
            <a:endParaRPr lang="en-US" sz="25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5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PuzzleAgent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solve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 indent="0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+ Compute initial heuristic (h0) to any goal state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 indent="0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+ Create start Puzzle node with g=0, h=h0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 indent="0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+ Add start node to open_set and state_map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360680" indent="-360680">
              <a:lnSpc>
                <a:spcPct val="150000"/>
              </a:lnSpc>
              <a:buFont typeface="Arial" panose="020B0604020202020204"/>
              <a:buChar char="–"/>
              <a:defRPr/>
            </a:pP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PuzzleAgent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solve()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while open_set is not empty: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extract node with lowest f from open_set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if node's state matches any goal state: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 if node not drawn: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        draw node and add to drawn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 		node = node.parent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PuzzleAgent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solve()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for each successor of current node: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if successor already explored, continue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compute g, h, and f values for successor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if successor not in state_map or has better f value: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7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add to open_set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7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update state_map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19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 bwMode="auto">
          <a:xfrm>
            <a:off x="1053465" y="561975"/>
            <a:ext cx="10059035" cy="74485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>
                <a:solidFill>
                  <a:schemeClr val="tx1"/>
                </a:solidFill>
                <a:latin typeface="Lato Black" panose="020F0502020204030203"/>
                <a:ea typeface="Lato" panose="020F0502020204030203"/>
                <a:cs typeface="Lato Black" panose="020F0502020204030203"/>
              </a:rPr>
              <a:t>I. INTRODUCTION </a:t>
            </a:r>
            <a:endParaRPr lang="en-US" sz="4000">
              <a:solidFill>
                <a:schemeClr val="tx1"/>
              </a:solidFill>
              <a:latin typeface="Lato Black" panose="020F0502020204030203"/>
              <a:ea typeface="Lato" panose="020F0502020204030203"/>
              <a:cs typeface="Lato Black" panose="020F0502020204030203"/>
            </a:endParaRPr>
          </a:p>
        </p:txBody>
      </p:sp>
      <p:sp>
        <p:nvSpPr>
          <p:cNvPr id="3" name="Text Box 2"/>
          <p:cNvSpPr txBox="1"/>
          <p:nvPr/>
        </p:nvSpPr>
        <p:spPr bwMode="auto">
          <a:xfrm>
            <a:off x="3574732" y="6399768"/>
            <a:ext cx="49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5" name="Text Box 1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086485" y="1306830"/>
          <a:ext cx="9947910" cy="4928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610"/>
                <a:gridCol w="3740150"/>
                <a:gridCol w="2352675"/>
                <a:gridCol w="2149475"/>
              </a:tblGrid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Student ID</a:t>
                      </a:r>
                      <a:endParaRPr lang="en-US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Fullname</a:t>
                      </a:r>
                      <a:endParaRPr lang="en-US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Assign tasks</a:t>
                      </a:r>
                      <a:endParaRPr lang="en-US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Complete Percentage</a:t>
                      </a:r>
                      <a:endParaRPr lang="en-US">
                        <a:solidFill>
                          <a:schemeClr val="tx1"/>
                        </a:solidFill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523H0115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Ng</a:t>
                      </a: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uyễn</a:t>
                      </a: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 Tr</a:t>
                      </a: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ần Nhật An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latin typeface="Lato" panose="020F0502020204030203" pitchFamily="34" charset="0"/>
                          <a:cs typeface="Lato" panose="020F0502020204030203" pitchFamily="34" charset="0"/>
                          <a:sym typeface="+mn-ea"/>
                        </a:rPr>
                        <a:t>523H0115</a:t>
                      </a:r>
                      <a:r>
                        <a:rPr lang="vi-VN" altLang="en-US" sz="1800">
                          <a:latin typeface="Lato" panose="020F0502020204030203" pitchFamily="34" charset="0"/>
                          <a:cs typeface="Lato" panose="020F0502020204030203" pitchFamily="34" charset="0"/>
                          <a:sym typeface="+mn-ea"/>
                        </a:rPr>
                        <a:t>@student.tdtu.edu.vn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Task 1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8032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523H0185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Nguyễn Phúc Toàn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523H0185@student.tdtu.edu.vn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Task 2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523H0140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Nguyễn Quang Huy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523H0140@student.tdtu.edu.vn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Task 3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523H0196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Chung Quang Vũ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523H0196@student.tdtu.edu.vn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Task 4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  <a:tr h="802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523H0187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Nguyễn Minh Trí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vi-VN" alt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523H0187@student.tdtu.edu.vn</a:t>
                      </a:r>
                      <a:endParaRPr lang="vi-VN" alt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Task 4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>
                        <a:latin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 anchorCtr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77595" y="1262380"/>
            <a:ext cx="10036244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h_manhattan(state, goal):</a:t>
            </a:r>
            <a:endParaRPr lang="en-US" sz="2500" b="1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 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distance = 0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for each tile 1-8: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get positions in state and goal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compute Manhattan distance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return distance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86485" y="555625"/>
            <a:ext cx="4545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  <a:sym typeface="+mn-ea"/>
              </a:rPr>
              <a:t>Heuristic functions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745"/>
            <a:ext cx="10036244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h_near_goal(state, goal, n=2):</a:t>
            </a:r>
            <a:endParaRPr lang="en-US" sz="2500" b="1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count = 0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for each tile 1-8: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get positions in state and goal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if Manhattan distance ≤ n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count +=1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return count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86485" y="555625"/>
            <a:ext cx="4545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  <a:sym typeface="+mn-ea"/>
              </a:rPr>
              <a:t>Heuristic functions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2400" y="1374775"/>
          <a:ext cx="9370695" cy="4635500"/>
        </p:xfrm>
        <a:graphic>
          <a:graphicData uri="http://schemas.openxmlformats.org/drawingml/2006/table">
            <a:tbl>
              <a:tblPr/>
              <a:tblGrid>
                <a:gridCol w="2116455"/>
                <a:gridCol w="3774440"/>
                <a:gridCol w="3479800"/>
              </a:tblGrid>
              <a:tr h="64135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Heuristic function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Admissibility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Consistency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94150"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h_manhattan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/>
                      <a:b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(Sum of Manhattan distances for all tiles)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Never overestimates the true cost to the goal.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Each tile must move at least its Manhattan distance to reach its goal position.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Summing these distances gives a lower bound on the total moves needed.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For any move, the heuristic function satisfies:</a:t>
                      </a: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R="0" lvl="0" indent="0" algn="ctr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h(n) ≤ cost(n→n′)+h(n′) </a:t>
                      </a: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Ensures A* finds the optimal path without reopening nodes.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360680" marR="0" lvl="0" indent="-36068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Char char="–"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86485" y="555625"/>
            <a:ext cx="4545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  <a:sym typeface="+mn-ea"/>
              </a:rPr>
              <a:t>Heuristic functions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83665" y="1699260"/>
          <a:ext cx="9524365" cy="3306445"/>
        </p:xfrm>
        <a:graphic>
          <a:graphicData uri="http://schemas.openxmlformats.org/drawingml/2006/table">
            <a:tbl>
              <a:tblPr/>
              <a:tblGrid>
                <a:gridCol w="2150745"/>
                <a:gridCol w="3837305"/>
                <a:gridCol w="3536315"/>
              </a:tblGrid>
              <a:tr h="3365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Heuristic function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Admissibility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Lato Black" panose="020F0502020204030203" pitchFamily="34" charset="0"/>
                          <a:ea typeface="Lato Black" panose="020F0502020204030203" pitchFamily="34" charset="0"/>
                          <a:cs typeface="Lato Black" panose="020F0502020204030203" pitchFamily="34" charset="0"/>
                        </a:rPr>
                        <a:t>Consistency</a:t>
                      </a:r>
                      <a:endParaRPr lang="en-US" sz="2000" b="0">
                        <a:effectLst/>
                        <a:latin typeface="Lato Black" panose="020F0502020204030203" pitchFamily="34" charset="0"/>
                        <a:ea typeface="Lato Black" panose="020F0502020204030203" pitchFamily="34" charset="0"/>
                        <a:cs typeface="Lato Black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69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h_near_goal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b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</a:b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(Counts tiles within n=2 moves of their goal)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Counts how many tiles are "close enough" to their goal positions.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Since it only considers tiles within a small distance (n=2), it never overestimates the true cost.</a:t>
                      </a:r>
                      <a:endParaRPr lang="en-US" sz="20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 Similar logic applies: moving a tile can change its status at most 1, so it satisfies:</a:t>
                      </a: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  <a:p>
                      <a:pPr marL="914400" marR="0" lvl="2" indent="0" algn="l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h(n)≤1+h(n′)</a:t>
                      </a: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2232" marR="32232" marT="16116" marB="161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86485" y="555625"/>
            <a:ext cx="4545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  <a:sym typeface="+mn-ea"/>
              </a:rPr>
              <a:t>Heuristic functions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3650"/>
            <a:ext cx="10036244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goal_states = list of goals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generate random initial_state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result, graph = PuzzleAgent.solve(initial_state, goal_states, h_manhattan)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if result: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print solution information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display graph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else: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no solution found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86485" y="555625"/>
            <a:ext cx="37522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  <a:sym typeface="+mn-ea"/>
              </a:rPr>
              <a:t>Main execution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0950" y="1387475"/>
          <a:ext cx="9721850" cy="4386580"/>
        </p:xfrm>
        <a:graphic>
          <a:graphicData uri="http://schemas.openxmlformats.org/drawingml/2006/table">
            <a:tbl>
              <a:tblPr/>
              <a:tblGrid>
                <a:gridCol w="1578610"/>
                <a:gridCol w="2679065"/>
                <a:gridCol w="3528060"/>
                <a:gridCol w="1936115"/>
              </a:tblGrid>
              <a:tr h="346075"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Aspect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Advantages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Disadvantages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Completion Status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14425">
                <a:tc>
                  <a:txBody>
                    <a:bodyPr/>
                    <a:lstStyle/>
                    <a:p>
                      <a:r>
                        <a:rPr lang="en-US" sz="1700" b="0" i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Algorithm (A)</a:t>
                      </a:r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*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Guarantees optimal solution with admissible and consistent heuristics.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Memory-intensive (stores all explored states).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Special Rules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Correctly handles unique constraints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Increases complexity of successor generation.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6615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Visualization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Helpful visual debugging tools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Limited by graph_depth 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57885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Heuristics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Supports customizable heuristics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Requires careful heuristic design for best results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5790"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Multiple Goals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Solves for multiple goal states in one run.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Computes heuristics for all goals, adding overhead.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100%</a:t>
                      </a:r>
                      <a:endParaRPr lang="en-US" sz="1700" b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86485" y="555625"/>
            <a:ext cx="3883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000">
                <a:latin typeface="Lato Black" panose="020F0502020204030203" pitchFamily="34" charset="0"/>
                <a:cs typeface="Lato Black" panose="020F0502020204030203" pitchFamily="34" charset="0"/>
              </a:rPr>
              <a:t>Evaluation table</a:t>
            </a:r>
            <a:endParaRPr lang="en-US" sz="4000">
              <a:latin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 bwMode="auto">
          <a:xfrm>
            <a:off x="1053465" y="561975"/>
            <a:ext cx="7976235" cy="5981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ea typeface="Lato" panose="020F0502020204030203"/>
                <a:cs typeface="Lato Black" panose="020F0502020204030203"/>
              </a:rPr>
              <a:t>II. IMPLEMENTATION:</a:t>
            </a:r>
            <a:endParaRPr lang="en-US" sz="4000" b="1">
              <a:solidFill>
                <a:schemeClr val="tx1"/>
              </a:solidFill>
              <a:latin typeface="Lato Black" panose="020F0502020204030203"/>
              <a:ea typeface="Lato" panose="020F0502020204030203"/>
              <a:cs typeface="Lato Black" panose="020F0502020204030203"/>
            </a:endParaRPr>
          </a:p>
        </p:txBody>
      </p:sp>
      <p:sp>
        <p:nvSpPr>
          <p:cNvPr id="3" name="Text Box 2"/>
          <p:cNvSpPr txBox="1"/>
          <p:nvPr/>
        </p:nvSpPr>
        <p:spPr bwMode="auto">
          <a:xfrm>
            <a:off x="3574732" y="6399768"/>
            <a:ext cx="49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26"/>
          <p:cNvSpPr txBox="1"/>
          <p:nvPr/>
        </p:nvSpPr>
        <p:spPr bwMode="auto">
          <a:xfrm>
            <a:off x="2211705" y="2162175"/>
            <a:ext cx="777621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Task 2</a:t>
            </a:r>
            <a:endParaRPr lang="en-US" sz="4000" b="1">
              <a:solidFill>
                <a:schemeClr val="tx1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Pathfinding Algorithm 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for Pac-Man Navigation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using A*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5" name="Text Box 1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7198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libraries and modules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2680092" y="3112778"/>
            <a:ext cx="971550" cy="369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HEAPQ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14" name="Text Box 13"/>
          <p:cNvSpPr txBox="1"/>
          <p:nvPr/>
        </p:nvSpPr>
        <p:spPr bwMode="auto">
          <a:xfrm>
            <a:off x="2680411" y="5156376"/>
            <a:ext cx="113855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PYGAME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8615" y="1904933"/>
            <a:ext cx="0" cy="1080009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 bwMode="auto">
          <a:xfrm>
            <a:off x="4398159" y="1844682"/>
            <a:ext cx="5689049" cy="109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Implements a priority queue (min-heap) for efficient state expansion in the A* search.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271159" y="3904557"/>
            <a:ext cx="0" cy="1621154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 bwMode="auto">
          <a:xfrm>
            <a:off x="4462203" y="3914855"/>
            <a:ext cx="5689409" cy="160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Creates a graphical user interface for rendering, displaying sprites, and updating the game state on screen..</a:t>
            </a:r>
            <a:r>
              <a:rPr sz="2200">
                <a:latin typeface="Lato" panose="020F0502020204030203"/>
                <a:cs typeface="Lato" panose="020F0502020204030203"/>
              </a:rPr>
              <a:t>.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sp>
        <p:nvSpPr>
          <p:cNvPr id="11" name="Text Box 10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pic>
        <p:nvPicPr>
          <p:cNvPr id="19" name="Picture 18" descr="A computer screen shot of a computer code&#10;&#10;AI-generated content may be incorrect."/>
          <p:cNvPicPr>
            <a:picLocks noChangeAspect="1"/>
          </p:cNvPicPr>
          <p:nvPr/>
        </p:nvPicPr>
        <p:blipFill>
          <a:blip r:embed="rId1"/>
          <a:srcRect l="29911" t="40552" r="51581" b="23954"/>
          <a:stretch>
            <a:fillRect/>
          </a:stretch>
        </p:blipFill>
        <p:spPr bwMode="auto">
          <a:xfrm>
            <a:off x="2580567" y="1850385"/>
            <a:ext cx="1171873" cy="1123700"/>
          </a:xfrm>
          <a:prstGeom prst="rect">
            <a:avLst/>
          </a:prstGeom>
        </p:spPr>
      </p:pic>
      <p:pic>
        <p:nvPicPr>
          <p:cNvPr id="34" name="Picture 33" descr="A colorful text with black background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7280" y="4246029"/>
            <a:ext cx="1868319" cy="9266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7198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libraries and modules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183379" y="2756910"/>
            <a:ext cx="0" cy="1080009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 bwMode="auto">
          <a:xfrm>
            <a:off x="4342764" y="2776915"/>
            <a:ext cx="5689049" cy="109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Compresses a sequence of moves by grouping consecutive identical directions.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sp>
        <p:nvSpPr>
          <p:cNvPr id="11" name="Text Box 10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2335530" y="2465070"/>
            <a:ext cx="1506855" cy="1704340"/>
            <a:chOff x="3697" y="4134"/>
            <a:chExt cx="2373" cy="2684"/>
          </a:xfrm>
        </p:grpSpPr>
        <p:sp>
          <p:nvSpPr>
            <p:cNvPr id="6" name="Text Box 5"/>
            <p:cNvSpPr txBox="1"/>
            <p:nvPr/>
          </p:nvSpPr>
          <p:spPr bwMode="auto">
            <a:xfrm>
              <a:off x="3848" y="6236"/>
              <a:ext cx="2222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latin typeface="Lato" panose="020F0502020204030203"/>
                  <a:cs typeface="Lato" panose="020F0502020204030203"/>
                </a:rPr>
                <a:t>ITERTOOLS</a:t>
              </a:r>
              <a:endParaRPr lang="en-US">
                <a:latin typeface="Lato" panose="020F0502020204030203"/>
                <a:cs typeface="Lato" panose="020F0502020204030203"/>
              </a:endParaRPr>
            </a:p>
          </p:txBody>
        </p:sp>
        <p:pic>
          <p:nvPicPr>
            <p:cNvPr id="10" name="Picture 9" descr="A diagram of a diagram&#10;&#10;AI-generated content may be incorrect."/>
            <p:cNvPicPr>
              <a:picLocks noChangeAspect="1"/>
            </p:cNvPicPr>
            <p:nvPr/>
          </p:nvPicPr>
          <p:blipFill>
            <a:blip r:embed="rId1"/>
            <a:srcRect l="11930" t="13333" r="54714" b="12777"/>
            <a:stretch>
              <a:fillRect/>
            </a:stretch>
          </p:blipFill>
          <p:spPr bwMode="auto">
            <a:xfrm>
              <a:off x="3697" y="4134"/>
              <a:ext cx="2177" cy="2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82442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constants and parameters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0" name="Text Box 9"/>
          <p:cNvSpPr txBox="1"/>
          <p:nvPr/>
        </p:nvSpPr>
        <p:spPr bwMode="auto">
          <a:xfrm>
            <a:off x="1692909" y="2726334"/>
            <a:ext cx="2875534" cy="472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Pos = tuple[int, int]</a:t>
            </a:r>
            <a:endParaRPr lang="en-US" sz="2500" b="1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17" name="Text Box 16"/>
          <p:cNvSpPr txBox="1"/>
          <p:nvPr/>
        </p:nvSpPr>
        <p:spPr bwMode="auto">
          <a:xfrm>
            <a:off x="5032374" y="2714582"/>
            <a:ext cx="5702658" cy="472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A type alias for position coordinates</a:t>
            </a:r>
            <a:r>
              <a:rPr sz="2500">
                <a:latin typeface="Lato" panose="020F0502020204030203"/>
                <a:cs typeface="Lato" panose="020F0502020204030203"/>
              </a:rPr>
              <a:t>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18" name="Text Box 17"/>
          <p:cNvSpPr txBox="1"/>
          <p:nvPr/>
        </p:nvSpPr>
        <p:spPr bwMode="auto">
          <a:xfrm>
            <a:off x="5009514" y="3712893"/>
            <a:ext cx="6183205" cy="472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Map direction name</a:t>
            </a:r>
            <a:r>
              <a:rPr sz="2500">
                <a:latin typeface="Lato" panose="020F0502020204030203"/>
                <a:cs typeface="Lato" panose="020F0502020204030203"/>
              </a:rPr>
              <a:t>s</a:t>
            </a:r>
            <a:r>
              <a:rPr lang="en-US" sz="2500">
                <a:latin typeface="Lato" panose="020F0502020204030203"/>
                <a:cs typeface="Lato" panose="020F0502020204030203"/>
              </a:rPr>
              <a:t> to coordinate offsets</a:t>
            </a:r>
            <a:r>
              <a:rPr sz="2500">
                <a:latin typeface="Lato" panose="020F0502020204030203"/>
                <a:cs typeface="Lato" panose="020F0502020204030203"/>
              </a:rPr>
              <a:t>.</a:t>
            </a:r>
            <a:endParaRPr lang="en-US" sz="250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799330" y="2609215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787900" y="3597910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29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274153605" name="Text Box 9"/>
          <p:cNvSpPr txBox="1"/>
          <p:nvPr/>
        </p:nvSpPr>
        <p:spPr bwMode="auto">
          <a:xfrm>
            <a:off x="1692189" y="3715029"/>
            <a:ext cx="2876254" cy="472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algn="r">
              <a:lnSpc>
                <a:spcPct val="100000"/>
              </a:lnSpc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Directions{}</a:t>
            </a:r>
            <a:endParaRPr lang="en-US" sz="2500" b="1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 bwMode="auto">
          <a:xfrm>
            <a:off x="1053465" y="561975"/>
            <a:ext cx="7976235" cy="5981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ea typeface="Lato" panose="020F0502020204030203"/>
                <a:cs typeface="Lato Black" panose="020F0502020204030203"/>
              </a:rPr>
              <a:t>II. IMPLEMENTATION:</a:t>
            </a:r>
            <a:endParaRPr lang="en-US" sz="4000" b="1">
              <a:solidFill>
                <a:schemeClr val="tx1"/>
              </a:solidFill>
              <a:latin typeface="Lato Black" panose="020F0502020204030203"/>
              <a:ea typeface="Lato" panose="020F0502020204030203"/>
              <a:cs typeface="Lato Black" panose="020F0502020204030203"/>
            </a:endParaRPr>
          </a:p>
        </p:txBody>
      </p:sp>
      <p:sp>
        <p:nvSpPr>
          <p:cNvPr id="3" name="Text Box 2"/>
          <p:cNvSpPr txBox="1"/>
          <p:nvPr/>
        </p:nvSpPr>
        <p:spPr bwMode="auto">
          <a:xfrm>
            <a:off x="3574732" y="6399768"/>
            <a:ext cx="49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26"/>
          <p:cNvSpPr txBox="1"/>
          <p:nvPr/>
        </p:nvSpPr>
        <p:spPr bwMode="auto">
          <a:xfrm>
            <a:off x="2266950" y="2766695"/>
            <a:ext cx="7776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Task </a:t>
            </a:r>
            <a:r>
              <a:rPr lang="en-US" sz="4000" b="1">
                <a:latin typeface="Lato Black" panose="020F0502020204030203"/>
                <a:cs typeface="Lato Black" panose="020F0502020204030203"/>
              </a:rPr>
              <a:t>1</a:t>
            </a:r>
            <a:endParaRPr lang="en-US" sz="4000" b="1">
              <a:solidFill>
                <a:schemeClr val="tx1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Solving 8-Puzzle</a:t>
            </a:r>
            <a:r>
              <a:rPr lang="vi-VN" alt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using A*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5" name="Text Box 1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615386" name="Text Box 1"/>
          <p:cNvSpPr txBox="1"/>
          <p:nvPr/>
        </p:nvSpPr>
        <p:spPr bwMode="auto">
          <a:xfrm>
            <a:off x="3666489" y="6394449"/>
            <a:ext cx="4866004" cy="368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094864478" name="Text Box 3"/>
          <p:cNvSpPr txBox="1"/>
          <p:nvPr/>
        </p:nvSpPr>
        <p:spPr bwMode="auto">
          <a:xfrm>
            <a:off x="1086484" y="554355"/>
            <a:ext cx="440275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sz="4000">
                <a:latin typeface="Lato Black" panose="020F0502020204030203"/>
                <a:cs typeface="Lato Black" panose="020F0502020204030203"/>
              </a:rPr>
              <a:t>Game Background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679798828" name="Text Box 5"/>
          <p:cNvSpPr txBox="1"/>
          <p:nvPr/>
        </p:nvSpPr>
        <p:spPr bwMode="auto">
          <a:xfrm>
            <a:off x="1086484" y="1255754"/>
            <a:ext cx="10031139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</a:t>
            </a:r>
            <a:r>
              <a:rPr sz="2500">
                <a:latin typeface="Lato" panose="020F0502020204030203"/>
                <a:cs typeface="Lato" panose="020F0502020204030203"/>
              </a:rPr>
              <a:t>You are </a:t>
            </a:r>
            <a:r>
              <a:rPr sz="2500" b="1">
                <a:latin typeface="Lato" panose="020F0502020204030203"/>
                <a:cs typeface="Lato" panose="020F0502020204030203"/>
              </a:rPr>
              <a:t>Wilbur</a:t>
            </a:r>
            <a:r>
              <a:rPr sz="2500">
                <a:latin typeface="Lato" panose="020F0502020204030203"/>
                <a:cs typeface="Lato" panose="020F0502020204030203"/>
              </a:rPr>
              <a:t> the goldfish and your job is to collect all </a:t>
            </a:r>
            <a:r>
              <a:rPr sz="2500" b="1">
                <a:latin typeface="Lato" panose="020F0502020204030203"/>
                <a:cs typeface="Lato" panose="020F0502020204030203"/>
              </a:rPr>
              <a:t>pearls</a:t>
            </a:r>
            <a:r>
              <a:rPr sz="2500">
                <a:latin typeface="Lato" panose="020F0502020204030203"/>
                <a:cs typeface="Lato" panose="020F0502020204030203"/>
              </a:rPr>
              <a:t> scattered across the map.</a:t>
            </a:r>
            <a:endParaRPr sz="2500">
              <a:latin typeface="Lato" panose="020F0502020204030203"/>
              <a:cs typeface="Lato" panose="020F0502020204030203"/>
            </a:endParaRPr>
          </a:p>
          <a:p>
            <a:pPr indent="0" algn="just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</a:t>
            </a:r>
            <a:r>
              <a:rPr sz="2500">
                <a:latin typeface="Lato" panose="020F0502020204030203"/>
                <a:cs typeface="Lato" panose="020F0502020204030203"/>
              </a:rPr>
              <a:t>On each corner, there is a </a:t>
            </a:r>
            <a:r>
              <a:rPr sz="2500" b="1">
                <a:latin typeface="Lato" panose="020F0502020204030203"/>
                <a:cs typeface="Lato" panose="020F0502020204030203"/>
              </a:rPr>
              <a:t>portal</a:t>
            </a:r>
            <a:r>
              <a:rPr sz="2500">
                <a:latin typeface="Lato" panose="020F0502020204030203"/>
                <a:cs typeface="Lato" panose="020F0502020204030203"/>
              </a:rPr>
              <a:t>. When landing on it Wilbur will get teleported to the opposite corner (e.g. Top left 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🡒</a:t>
            </a:r>
            <a:r>
              <a:rPr sz="2500">
                <a:latin typeface="Lato" panose="020F0502020204030203"/>
                <a:cs typeface="Lato" panose="020F0502020204030203"/>
              </a:rPr>
              <a:t> Bottom right).</a:t>
            </a:r>
            <a:endParaRPr sz="2500">
              <a:latin typeface="Lato" panose="020F0502020204030203"/>
              <a:cs typeface="Lato" panose="020F0502020204030203"/>
            </a:endParaRPr>
          </a:p>
          <a:p>
            <a:pPr indent="0" algn="just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</a:t>
            </a:r>
            <a:r>
              <a:rPr sz="2500">
                <a:latin typeface="Lato" panose="020F0502020204030203"/>
                <a:cs typeface="Lato" panose="020F0502020204030203"/>
              </a:rPr>
              <a:t>There are also </a:t>
            </a:r>
            <a:r>
              <a:rPr sz="2500" b="1">
                <a:latin typeface="Lato" panose="020F0502020204030203"/>
                <a:cs typeface="Lato" panose="020F0502020204030203"/>
              </a:rPr>
              <a:t>gems</a:t>
            </a:r>
            <a:r>
              <a:rPr sz="2500">
                <a:latin typeface="Lato" panose="020F0502020204030203"/>
                <a:cs typeface="Lato" panose="020F0502020204030203"/>
              </a:rPr>
              <a:t> 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–</a:t>
            </a:r>
            <a:r>
              <a:rPr sz="2500">
                <a:latin typeface="Lato" panose="020F0502020204030203"/>
                <a:cs typeface="Lato" panose="020F0502020204030203"/>
              </a:rPr>
              <a:t> magical collectibles that allow Wilbur to “ghost” through walls for 5 turns.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1180218524" name="Text Box 4"/>
          <p:cNvSpPr txBox="1"/>
          <p:nvPr/>
        </p:nvSpPr>
        <p:spPr bwMode="auto">
          <a:xfrm>
            <a:off x="11429047" y="6404609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</a:t>
            </a:r>
            <a:r>
              <a:rPr sz="2500">
                <a:latin typeface="Lato" panose="020F0502020204030203"/>
                <a:cs typeface="Lato" panose="020F0502020204030203"/>
              </a:rPr>
              <a:t>Responsible for storing a state of the game and handling the rules.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Attributes: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player: The current position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of Wilbur.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pearls: 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 set of uncollected pearls.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gems: 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 set of uncollected gems.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g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host_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turns: 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Number of turns left for ghost mode.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walls: 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A set of wall coordinates.</a:t>
            </a:r>
            <a:endParaRPr lang="en-US" sz="25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portals: Teleport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ing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location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load_map(map_str)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 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Creates a game state from a map string.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width, height = length rows and columns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FOR each character in map_str: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IF 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“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P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”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: SET player_pos 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IF 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“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.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”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: ADD to pearls 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IF 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“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O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”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: ADD to gems 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IF 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“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%</a:t>
            </a:r>
            <a:r>
              <a:rPr sz="2000">
                <a:latin typeface="Lato" panose="020F0502020204030203"/>
                <a:ea typeface="Lato" panose="020F0502020204030203"/>
                <a:cs typeface="Lato" panose="020F0502020204030203"/>
              </a:rPr>
              <a:t>”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: ADD to walls</a:t>
            </a:r>
            <a:r>
              <a:rPr lang="en-US" sz="2500">
                <a:latin typeface="Lato" panose="020F0502020204030203"/>
                <a:cs typeface="Lato" panose="020F0502020204030203"/>
              </a:rPr>
              <a:t>	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4" y="1261109"/>
            <a:ext cx="10045667" cy="505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get_moves()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 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etermine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all valid moves at the current state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.</a:t>
            </a:r>
            <a:endParaRPr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	</a:t>
            </a: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x, y = player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moves = {}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	</a:t>
            </a:r>
            <a:r>
              <a:rPr lang="en-US" sz="2000">
                <a:latin typeface="Lato" panose="020F0502020204030203"/>
                <a:cs typeface="Lato" panose="020F0502020204030203"/>
              </a:rPr>
              <a:t>FOR each direction(dx, dy) in directions: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new_pos = (x+dx, y + dy)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	IF new_pos is OUTSIDE map boundaries: CONTINUE  </a:t>
            </a:r>
            <a:endParaRPr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	IF new_pos is a wall AND ghost_turns == 0: CONTINUE  </a:t>
            </a:r>
            <a:endParaRPr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	IF new_pos is a portal:</a:t>
            </a:r>
            <a:r>
              <a:rPr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new_pos = </a:t>
            </a:r>
            <a:r>
              <a:rPr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TELEPORTING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_POSITION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ADD {direction: new_pos} to moves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4" y="1262241"/>
            <a:ext cx="100473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move_to(new_pos)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 </a:t>
            </a:r>
            <a:r>
              <a:rPr sz="2500">
                <a:latin typeface="Lato" panose="020F0502020204030203"/>
                <a:cs typeface="Lato" panose="020F0502020204030203"/>
              </a:rPr>
              <a:t>C</a:t>
            </a:r>
            <a:r>
              <a:rPr lang="en-US" sz="2500">
                <a:latin typeface="Lato" panose="020F0502020204030203"/>
                <a:cs typeface="Lato" panose="020F0502020204030203"/>
              </a:rPr>
              <a:t>reate</a:t>
            </a:r>
            <a:r>
              <a:rPr sz="2500">
                <a:latin typeface="Lato" panose="020F0502020204030203"/>
                <a:cs typeface="Lato" panose="020F0502020204030203"/>
              </a:rPr>
              <a:t>s</a:t>
            </a:r>
            <a:r>
              <a:rPr lang="en-US" sz="2500">
                <a:latin typeface="Lato" panose="020F0502020204030203"/>
                <a:cs typeface="Lato" panose="020F0502020204030203"/>
              </a:rPr>
              <a:t> a new state after moving to a new position</a:t>
            </a:r>
            <a:r>
              <a:rPr sz="2500">
                <a:latin typeface="Lato" panose="020F0502020204030203"/>
                <a:cs typeface="Lato" panose="020F0502020204030203"/>
              </a:rPr>
              <a:t>.</a:t>
            </a:r>
            <a:endParaRPr sz="2500">
              <a:latin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sz="2500">
                <a:latin typeface="Lato" panose="020F0502020204030203"/>
                <a:cs typeface="Lato" panose="020F0502020204030203"/>
              </a:rPr>
              <a:t>		</a:t>
            </a:r>
            <a:r>
              <a:rPr lang="en-US" sz="2000">
                <a:latin typeface="Lato" panose="020F0502020204030203"/>
                <a:cs typeface="Lato" panose="020F0502020204030203"/>
              </a:rPr>
              <a:t>IF new_pos == current position:</a:t>
            </a:r>
            <a:r>
              <a:rPr sz="2000">
                <a:latin typeface="Lato" panose="020F0502020204030203"/>
                <a:cs typeface="Lato" panose="020F0502020204030203"/>
              </a:rPr>
              <a:t>	# No need to move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RETURN self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new_pearls = COPY(self.pearls)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new_gems = COPY(self.gems)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new_ghost_turns = self.ghost_turns - </a:t>
            </a:r>
            <a:r>
              <a:rPr sz="2000">
                <a:latin typeface="Lato" panose="020F0502020204030203"/>
                <a:cs typeface="Lato" panose="020F0502020204030203"/>
              </a:rPr>
              <a:t>1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4" y="1262241"/>
            <a:ext cx="1003438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move_to(new_pos)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(cont.)</a:t>
            </a:r>
            <a:endParaRPr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IF new_pos is in new_pearls: 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REMOVE new_pearls(new_pos)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IF new_pos is in new_gems: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REMOVE new_gems(new_pos) 	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new_ghost_turns = 5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RETURN Game(new_pos, new_pearls, new_gems, new_ghost_turns)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3" y="1262240"/>
            <a:ext cx="100261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ea typeface="Lato" panose="020F0502020204030203"/>
                <a:cs typeface="Lato" panose="020F0502020204030203"/>
              </a:rPr>
              <a:t>__hash__():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G</a:t>
            </a:r>
            <a:r>
              <a:rPr lang="en-US" sz="2500">
                <a:latin typeface="Lato" panose="020F0502020204030203"/>
                <a:ea typeface="Lato" panose="020F0502020204030203"/>
                <a:cs typeface="Lato" panose="020F0502020204030203"/>
              </a:rPr>
              <a:t>enerates a unique hash for the game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. Reduce the </a:t>
            </a:r>
            <a:r>
              <a:rPr sz="2500" b="1">
                <a:latin typeface="Lato" panose="020F0502020204030203"/>
                <a:ea typeface="Lato" panose="020F0502020204030203"/>
                <a:cs typeface="Lato" panose="020F0502020204030203"/>
              </a:rPr>
              <a:t>overhead</a:t>
            </a:r>
            <a:r>
              <a:rPr sz="2500">
                <a:latin typeface="Lato" panose="020F0502020204030203"/>
                <a:ea typeface="Lato" panose="020F0502020204030203"/>
                <a:cs typeface="Lato" panose="020F0502020204030203"/>
              </a:rPr>
              <a:t> when comparing visited game states 🡒 performance improvement!</a:t>
            </a:r>
            <a:endParaRPr sz="25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RETURN hash((player position, frozen_set(pearls), frozen_set(gems), ghost_turns))</a:t>
            </a:r>
            <a:endParaRPr sz="25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Game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3" y="1262241"/>
            <a:ext cx="1005022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__str__():</a:t>
            </a:r>
            <a:r>
              <a:rPr lang="en-US" sz="2500">
                <a:latin typeface="Lato" panose="020F0502020204030203"/>
                <a:cs typeface="Lato" panose="020F0502020204030203"/>
              </a:rPr>
              <a:t> </a:t>
            </a:r>
            <a:r>
              <a:rPr sz="2500">
                <a:latin typeface="Lato" panose="020F0502020204030203"/>
                <a:cs typeface="Lato" panose="020F0502020204030203"/>
              </a:rPr>
              <a:t>Returns the game state as a string for console output.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pic>
        <p:nvPicPr>
          <p:cNvPr id="10" name="Picture 9" descr="A computer screen shot of a computer"/>
          <p:cNvPicPr>
            <a:picLocks noChangeAspect="1"/>
          </p:cNvPicPr>
          <p:nvPr/>
        </p:nvPicPr>
        <p:blipFill>
          <a:blip r:embed="rId1"/>
          <a:srcRect t="5737" r="78524" b="52517"/>
          <a:stretch>
            <a:fillRect/>
          </a:stretch>
        </p:blipFill>
        <p:spPr bwMode="auto">
          <a:xfrm>
            <a:off x="4295999" y="2497041"/>
            <a:ext cx="3600000" cy="3499200"/>
          </a:xfrm>
          <a:prstGeom prst="rect">
            <a:avLst/>
          </a:prstGeom>
        </p:spPr>
      </p:pic>
      <p:sp>
        <p:nvSpPr>
          <p:cNvPr id="283" name="Text Box 282"/>
          <p:cNvSpPr txBox="1"/>
          <p:nvPr/>
        </p:nvSpPr>
        <p:spPr>
          <a:xfrm>
            <a:off x="4912807" y="6034405"/>
            <a:ext cx="237299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500">
                <a:latin typeface="Lato" panose="020F0502020204030203" pitchFamily="34" charset="0"/>
                <a:cs typeface="Lato" panose="020F0502020204030203" pitchFamily="34" charset="0"/>
              </a:rPr>
              <a:t>Figure 1. __str__()’s output</a:t>
            </a:r>
            <a:endParaRPr lang="en-US" sz="15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3" y="1262241"/>
            <a:ext cx="10026100" cy="297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altLang="zh-CN"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</a:t>
            </a:r>
            <a:r>
              <a:rPr lang="zh-CN"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Defines an agent for finding the optimal path to</a:t>
            </a:r>
            <a:r>
              <a:rPr lang="en-US" sz="2500">
                <a:latin typeface="Lato" panose="020F0502020204030203"/>
                <a:cs typeface="Lato" panose="020F0502020204030203"/>
              </a:rPr>
              <a:t> collect all pearls in a game state</a:t>
            </a:r>
            <a:r>
              <a:rPr sz="2500">
                <a:latin typeface="Lato" panose="020F0502020204030203"/>
                <a:cs typeface="Lato" panose="020F0502020204030203"/>
              </a:rPr>
              <a:t>. The agent uses </a:t>
            </a:r>
            <a:r>
              <a:rPr lang="en-US" sz="2500">
                <a:latin typeface="Lato" panose="020F0502020204030203"/>
                <a:cs typeface="Lato" panose="020F0502020204030203"/>
              </a:rPr>
              <a:t>A* </a:t>
            </a:r>
            <a:r>
              <a:rPr sz="2500">
                <a:latin typeface="Lato" panose="020F0502020204030203"/>
                <a:cs typeface="Lato" panose="020F0502020204030203"/>
              </a:rPr>
              <a:t>search algorithm </a:t>
            </a:r>
            <a:r>
              <a:rPr lang="en-US" sz="2500">
                <a:latin typeface="Lato" panose="020F0502020204030203"/>
                <a:cs typeface="Lato" panose="020F0502020204030203"/>
              </a:rPr>
              <a:t>with a Minimum Spanning Tree (MST) heuristic.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</a:t>
            </a:r>
            <a:r>
              <a:rPr sz="2500">
                <a:latin typeface="Lato" panose="020F0502020204030203"/>
                <a:cs typeface="Lato" panose="020F0502020204030203"/>
              </a:rPr>
              <a:t>A MST is the most efficient way to connect all target nodes in a graph without forming any loops using the least total path cost.</a:t>
            </a:r>
            <a:endParaRPr sz="25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760124" name="Text Box 1"/>
          <p:cNvSpPr txBox="1"/>
          <p:nvPr/>
        </p:nvSpPr>
        <p:spPr bwMode="auto">
          <a:xfrm>
            <a:off x="3666489" y="6394449"/>
            <a:ext cx="4866004" cy="368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479145772" name="Text Box 3"/>
          <p:cNvSpPr txBox="1"/>
          <p:nvPr/>
        </p:nvSpPr>
        <p:spPr bwMode="auto">
          <a:xfrm>
            <a:off x="1086484" y="554355"/>
            <a:ext cx="39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893582497" name="Text Box 4"/>
          <p:cNvSpPr txBox="1"/>
          <p:nvPr/>
        </p:nvSpPr>
        <p:spPr bwMode="auto">
          <a:xfrm>
            <a:off x="11429047" y="6404609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39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48668202" name="Text Box 6"/>
          <p:cNvSpPr txBox="1"/>
          <p:nvPr/>
        </p:nvSpPr>
        <p:spPr bwMode="auto">
          <a:xfrm>
            <a:off x="1086484" y="1262241"/>
            <a:ext cx="10026100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</a:t>
            </a: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The heuristic uses Prim algorithm to find the MST of a given game state: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60780" lvl="2" indent="-360680" algn="l">
              <a:lnSpc>
                <a:spcPct val="150000"/>
              </a:lnSpc>
              <a:buFont typeface="Arial" panose="020B0604020202020204"/>
              <a:buAutoNum type="arabicPeriod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Start at the player position (initial node).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60780" lvl="2" indent="-360680" algn="l">
              <a:lnSpc>
                <a:spcPct val="150000"/>
              </a:lnSpc>
              <a:buFont typeface="Arial" panose="020B0604020202020204"/>
              <a:buAutoNum type="arabicPeriod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Calculates a path cost of all reachable pearls and gems; then pick the shortest node.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60780" lvl="2" indent="-360680" algn="l">
              <a:lnSpc>
                <a:spcPct val="150000"/>
              </a:lnSpc>
              <a:buFont typeface="Arial" panose="020B0604020202020204"/>
              <a:buAutoNum type="arabicPeriod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Repeat step 2 at that node until all nodes are connected, forming the MST.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7198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libraries and modules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2473717" y="309753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GRAPHVIZ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38775" y="1936683"/>
            <a:ext cx="0" cy="1080009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 bwMode="auto">
          <a:xfrm>
            <a:off x="4398159" y="1844682"/>
            <a:ext cx="5689049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Generates visualizations of the search tree and solution path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sp>
        <p:nvSpPr>
          <p:cNvPr id="25" name="Text Box 24"/>
          <p:cNvSpPr txBox="1"/>
          <p:nvPr/>
        </p:nvSpPr>
        <p:spPr bwMode="auto">
          <a:xfrm>
            <a:off x="4398010" y="4215130"/>
            <a:ext cx="608838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Shuffles tiles to generate random initial</a:t>
            </a:r>
            <a:r>
              <a:rPr lang="vi-VN" altLang="en-US" sz="2200">
                <a:latin typeface="Lato" panose="020F0502020204030203"/>
                <a:cs typeface="Lato" panose="020F0502020204030203"/>
              </a:rPr>
              <a:t> </a:t>
            </a:r>
            <a:r>
              <a:rPr lang="en-US" sz="2200">
                <a:latin typeface="Lato" panose="020F0502020204030203"/>
                <a:cs typeface="Lato" panose="020F0502020204030203"/>
              </a:rPr>
              <a:t>states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sp>
        <p:nvSpPr>
          <p:cNvPr id="11" name="Text Box 10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2389908" y="3863093"/>
            <a:ext cx="1604010" cy="1663014"/>
            <a:chOff x="8342" y="3430"/>
            <a:chExt cx="2526" cy="26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 bwMode="auto">
            <a:xfrm>
              <a:off x="8342" y="3430"/>
              <a:ext cx="2526" cy="2268"/>
            </a:xfrm>
            <a:prstGeom prst="rect">
              <a:avLst/>
            </a:prstGeom>
          </p:spPr>
        </p:pic>
        <p:sp>
          <p:nvSpPr>
            <p:cNvPr id="10" name="Text Box 13"/>
            <p:cNvSpPr txBox="1"/>
            <p:nvPr/>
          </p:nvSpPr>
          <p:spPr bwMode="auto">
            <a:xfrm>
              <a:off x="8667" y="5468"/>
              <a:ext cx="1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latin typeface="Lato" panose="020F0502020204030203"/>
                  <a:cs typeface="Lato" panose="020F0502020204030203"/>
                </a:rPr>
                <a:t>RANDOM</a:t>
              </a:r>
              <a:endParaRPr lang="en-US">
                <a:latin typeface="Lato" panose="020F0502020204030203"/>
                <a:cs typeface="Lato" panose="020F0502020204030203"/>
              </a:endParaRPr>
            </a:p>
          </p:txBody>
        </p:sp>
      </p:grpSp>
      <p:pic>
        <p:nvPicPr>
          <p:cNvPr id="15" name="Picture 14" descr="A magnifying glass on a graph paper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365">
            <a:off x="2477935" y="1638634"/>
            <a:ext cx="1510275" cy="15102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4238775" y="4077268"/>
            <a:ext cx="0" cy="1080009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313805" name="Text Box 1"/>
          <p:cNvSpPr txBox="1"/>
          <p:nvPr/>
        </p:nvSpPr>
        <p:spPr bwMode="auto">
          <a:xfrm>
            <a:off x="3666489" y="6394449"/>
            <a:ext cx="4866004" cy="368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0059277" name="Text Box 3"/>
          <p:cNvSpPr txBox="1"/>
          <p:nvPr/>
        </p:nvSpPr>
        <p:spPr bwMode="auto">
          <a:xfrm>
            <a:off x="1086484" y="554355"/>
            <a:ext cx="39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934202412" name="Text Box 4"/>
          <p:cNvSpPr txBox="1"/>
          <p:nvPr/>
        </p:nvSpPr>
        <p:spPr bwMode="auto">
          <a:xfrm>
            <a:off x="11429047" y="6404609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pic>
        <p:nvPicPr>
          <p:cNvPr id="158211857" name="Picture 1582118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86484" y="1957827"/>
            <a:ext cx="10025379" cy="3840416"/>
          </a:xfrm>
          <a:prstGeom prst="rect">
            <a:avLst/>
          </a:prstGeom>
        </p:spPr>
      </p:pic>
      <p:sp>
        <p:nvSpPr>
          <p:cNvPr id="283" name="Text Box 282"/>
          <p:cNvSpPr txBox="1"/>
          <p:nvPr/>
        </p:nvSpPr>
        <p:spPr>
          <a:xfrm>
            <a:off x="4447670" y="6034405"/>
            <a:ext cx="330327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500">
                <a:latin typeface="Lato" panose="020F0502020204030203" pitchFamily="34" charset="0"/>
                <a:cs typeface="Lato" panose="020F0502020204030203" pitchFamily="34" charset="0"/>
              </a:rPr>
              <a:t>Figure 2. Prim Algorithm visualization</a:t>
            </a:r>
            <a:endParaRPr lang="en-US" sz="15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952878" name="Text Box 1"/>
          <p:cNvSpPr txBox="1"/>
          <p:nvPr/>
        </p:nvSpPr>
        <p:spPr bwMode="auto">
          <a:xfrm>
            <a:off x="3666489" y="6394449"/>
            <a:ext cx="4866004" cy="3682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973422298" name="Text Box 3"/>
          <p:cNvSpPr txBox="1"/>
          <p:nvPr/>
        </p:nvSpPr>
        <p:spPr bwMode="auto">
          <a:xfrm>
            <a:off x="1086484" y="554355"/>
            <a:ext cx="39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34143209" name="Text Box 4"/>
          <p:cNvSpPr txBox="1"/>
          <p:nvPr/>
        </p:nvSpPr>
        <p:spPr bwMode="auto">
          <a:xfrm>
            <a:off x="11429047" y="6404609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852583052" name="Text Box 6"/>
          <p:cNvSpPr txBox="1"/>
          <p:nvPr/>
        </p:nvSpPr>
        <p:spPr bwMode="auto">
          <a:xfrm>
            <a:off x="1086484" y="1262241"/>
            <a:ext cx="1002682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</a:t>
            </a: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A* search with Prim MST Heuristic: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60730" lvl="1" indent="-36068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Complete?		</a:t>
            </a:r>
            <a:r>
              <a:rPr sz="2500" b="1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YES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60730" lvl="1" indent="-36068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Optimal?		</a:t>
            </a:r>
            <a:r>
              <a:rPr sz="2500" b="1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YES</a:t>
            </a:r>
            <a:endParaRPr sz="2500" b="1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60730" lvl="1" indent="-36068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Time complexity?	</a:t>
            </a:r>
            <a:r>
              <a:rPr sz="2500" b="0" i="1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O(E*log(V))</a:t>
            </a:r>
            <a:endParaRPr sz="2500" b="0" i="1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760730" lvl="1" indent="-36068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Space complexity?</a:t>
            </a:r>
            <a:r>
              <a:rPr sz="2500" b="0" i="1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O(V + E)</a:t>
            </a:r>
            <a:endParaRPr sz="2500" b="0" i="1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zh-CN" sz="2500" b="0" i="1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(E is the number of edges, V is the number of vertices)</a:t>
            </a:r>
            <a:endParaRPr sz="2500" b="0" i="0" u="none" strike="noStrike" cap="none" spc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4" y="1262241"/>
            <a:ext cx="10028620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estimate():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en-US" sz="2500">
                <a:latin typeface="Lato" panose="020F0502020204030203"/>
                <a:cs typeface="Lato" panose="020F0502020204030203"/>
              </a:rPr>
              <a:t>Computes the MST cost to connect all remaining pearls, gems, and the player.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nodes = pearls + gems + [player]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IF node is empty: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return 0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visited = set()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min_heap = MIN_HEAP([(0, nodes[0])])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3" y="1262241"/>
            <a:ext cx="1003042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estimate():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(cont.)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WHILE heap has items AND NOT all nodes visited: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cost, (x, y) = POP smallest item from heap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IF (x, y) already IN visited: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CONTINUE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MARK (x, y) as visited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ADD cost to total_cost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0133" y="1262241"/>
            <a:ext cx="10036180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estimate():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(cont.)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FOR each (nx, ny) in nodes: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IF (nx, ny) not in visited: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distance = |nx - x| + |ny - y|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  PUSH (distance, (nx, ny)) to hea</a:t>
            </a:r>
            <a:r>
              <a:rPr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RETURN total_cost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0133" y="1262241"/>
            <a:ext cx="1003186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find():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F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ind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the shortest sequence of moves to collect all pearls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.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frontier = [(self.estimate(self.src), 0, player, pearls, gems, ghost_turns, [])]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visited = SET()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WHILE frontier NOT EMPTY: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f_cost, g_cost, player_pos, pearls_left, gems_left, path, ghost_turns = 		POP(frontier)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	game = Game(player_pos,….)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0133" y="1262241"/>
            <a:ext cx="10030420" cy="309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find():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(cont.)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IF hash(game) is NOT IN visited:    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visited.add()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IF pearls_left is EMPTY: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 RETURN path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34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Pathfinder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0133" y="1262241"/>
            <a:ext cx="1002754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find():</a:t>
            </a:r>
            <a:r>
              <a:rPr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</a:t>
            </a:r>
            <a:r>
              <a:rPr lang="zh-CN" sz="2500" b="0" i="0" u="none" strike="noStrike" cap="none" spc="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(cont.)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FOR direction, new_pos IN get_moves()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new_game = game.move_to(new_pos)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new_g_cost = g_cost + 1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new_f_cost = new_g_cost + self.estimate(new_game)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     IF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hash(new_game) not IN visited: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4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    heappush(frontier, (new_f_cost, new_g_cost, new_game.player, new_game.pearls, new_game.gems, new_game.ghost_turns, path + [direction]))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850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Rendering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0133" y="1262241"/>
            <a:ext cx="10063900" cy="663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680" indent="-360680" algn="l">
              <a:lnSpc>
                <a:spcPct val="150000"/>
              </a:lnSpc>
              <a:buFont typeface="Arial" panose="020B0604020202020204"/>
              <a:buChar char="–"/>
              <a:defRPr/>
            </a:pPr>
            <a:r>
              <a:rPr sz="2500">
                <a:latin typeface="Lato" panose="020F0502020204030203"/>
                <a:cs typeface="Lato" panose="020F0502020204030203"/>
              </a:rPr>
              <a:t>Uses pygame to visualise the game and the path Wilbur took!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pic>
        <p:nvPicPr>
          <p:cNvPr id="1521089833" name="Picture 1521089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469355" y="1770716"/>
            <a:ext cx="7253288" cy="4547532"/>
          </a:xfrm>
          <a:prstGeom prst="rect">
            <a:avLst/>
          </a:prstGeom>
        </p:spPr>
      </p:pic>
      <p:sp>
        <p:nvSpPr>
          <p:cNvPr id="283" name="Text Box 282"/>
          <p:cNvSpPr txBox="1"/>
          <p:nvPr/>
        </p:nvSpPr>
        <p:spPr>
          <a:xfrm>
            <a:off x="5167760" y="6034405"/>
            <a:ext cx="1863090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500">
                <a:latin typeface="Lato" panose="020F0502020204030203" pitchFamily="34" charset="0"/>
                <a:cs typeface="Lato" panose="020F0502020204030203" pitchFamily="34" charset="0"/>
              </a:rPr>
              <a:t>Figure 3. pygame UI</a:t>
            </a:r>
            <a:endParaRPr lang="en-US" sz="15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 bwMode="auto">
          <a:xfrm>
            <a:off x="1053465" y="561975"/>
            <a:ext cx="7976235" cy="598170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ea typeface="Lato" panose="020F0502020204030203"/>
                <a:cs typeface="Lato Black" panose="020F0502020204030203"/>
              </a:rPr>
              <a:t>II. IMPLEMENTATION:</a:t>
            </a:r>
            <a:endParaRPr lang="en-US" sz="4000" b="1">
              <a:solidFill>
                <a:schemeClr val="tx1"/>
              </a:solidFill>
              <a:latin typeface="Lato Black" panose="020F0502020204030203"/>
              <a:ea typeface="Lato" panose="020F0502020204030203"/>
              <a:cs typeface="Lato Black" panose="020F0502020204030203"/>
            </a:endParaRPr>
          </a:p>
        </p:txBody>
      </p:sp>
      <p:sp>
        <p:nvSpPr>
          <p:cNvPr id="3" name="Text Box 2"/>
          <p:cNvSpPr txBox="1"/>
          <p:nvPr/>
        </p:nvSpPr>
        <p:spPr bwMode="auto">
          <a:xfrm>
            <a:off x="3574732" y="6399768"/>
            <a:ext cx="49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26"/>
          <p:cNvSpPr txBox="1"/>
          <p:nvPr/>
        </p:nvSpPr>
        <p:spPr bwMode="auto">
          <a:xfrm>
            <a:off x="2168525" y="2470150"/>
            <a:ext cx="77762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4000" b="1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Task 3</a:t>
            </a:r>
            <a:endParaRPr lang="en-US" sz="4000" b="1">
              <a:solidFill>
                <a:schemeClr val="tx1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Solution to 16-Queens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  <a:p>
            <a:pPr algn="l">
              <a:defRPr/>
            </a:pPr>
            <a:r>
              <a:rPr lang="en-US" sz="4000" b="1">
                <a:solidFill>
                  <a:srgbClr val="FF0000"/>
                </a:solidFill>
                <a:latin typeface="Lato Black" panose="020F0502020204030203"/>
                <a:cs typeface="Lato Black" panose="020F0502020204030203"/>
              </a:rPr>
              <a:t>with Genetic Algorithm</a:t>
            </a:r>
            <a:endParaRPr lang="en-US" sz="4000" b="1">
              <a:solidFill>
                <a:srgbClr val="FF0000"/>
              </a:solidFill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6" name="Text Box 1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49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7198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libraries and modules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2624212" y="3054358"/>
            <a:ext cx="971550" cy="369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HEAPQ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14" name="Text Box 13"/>
          <p:cNvSpPr txBox="1"/>
          <p:nvPr/>
        </p:nvSpPr>
        <p:spPr bwMode="auto">
          <a:xfrm>
            <a:off x="2796616" y="52395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COPY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38775" y="1853498"/>
            <a:ext cx="0" cy="1080009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 bwMode="auto">
          <a:xfrm>
            <a:off x="4398159" y="1844682"/>
            <a:ext cx="5689049" cy="109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Implements a priority queue (min-heap) for efficient state expansion in the A* search.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4252109" y="3987742"/>
            <a:ext cx="0" cy="1621154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 bwMode="auto">
          <a:xfrm>
            <a:off x="4398068" y="3987880"/>
            <a:ext cx="5689409" cy="160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200">
                <a:latin typeface="Lato" panose="020F0502020204030203"/>
                <a:cs typeface="Lato" panose="020F0502020204030203"/>
              </a:rPr>
              <a:t>Creates independent copies of puzzle states during transitions to avoid reference conflicts.</a:t>
            </a:r>
            <a:endParaRPr lang="en-US" sz="2200">
              <a:latin typeface="Lato" panose="020F0502020204030203"/>
              <a:cs typeface="Lato" panose="020F0502020204030203"/>
            </a:endParaRPr>
          </a:p>
        </p:txBody>
      </p:sp>
      <p:sp>
        <p:nvSpPr>
          <p:cNvPr id="11" name="Text Box 10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pic>
        <p:nvPicPr>
          <p:cNvPr id="19" name="Picture 18" descr="A computer screen shot of a computer code&#10;&#10;AI-generated content may be incorrect."/>
          <p:cNvPicPr>
            <a:picLocks noChangeAspect="1"/>
          </p:cNvPicPr>
          <p:nvPr/>
        </p:nvPicPr>
        <p:blipFill>
          <a:blip r:embed="rId1"/>
          <a:srcRect l="29911" t="40552" r="51581" b="23954"/>
          <a:stretch>
            <a:fillRect/>
          </a:stretch>
        </p:blipFill>
        <p:spPr bwMode="auto">
          <a:xfrm>
            <a:off x="2580567" y="1850385"/>
            <a:ext cx="1171873" cy="11237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531" b="68358" l="70493" r="778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7" t="50553" r="21259" b="29664"/>
          <a:stretch>
            <a:fillRect/>
          </a:stretch>
        </p:blipFill>
        <p:spPr>
          <a:xfrm>
            <a:off x="2625369" y="3975246"/>
            <a:ext cx="1168626" cy="14183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71989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libraries and modules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grpSp>
        <p:nvGrpSpPr>
          <p:cNvPr id="16" name="Group 15"/>
          <p:cNvGrpSpPr/>
          <p:nvPr/>
        </p:nvGrpSpPr>
        <p:grpSpPr bwMode="auto">
          <a:xfrm>
            <a:off x="2272030" y="1638300"/>
            <a:ext cx="1440180" cy="1800000"/>
            <a:chOff x="3463" y="3430"/>
            <a:chExt cx="2268" cy="284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 bwMode="auto">
            <a:xfrm>
              <a:off x="3463" y="3430"/>
              <a:ext cx="2268" cy="2268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 bwMode="auto">
            <a:xfrm>
              <a:off x="3847" y="5698"/>
              <a:ext cx="160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latin typeface="Lato" panose="020F0502020204030203"/>
                  <a:cs typeface="Lato" panose="020F0502020204030203"/>
                </a:rPr>
                <a:t>NUMPY</a:t>
              </a:r>
              <a:endParaRPr lang="en-US">
                <a:latin typeface="Lato" panose="020F0502020204030203"/>
                <a:cs typeface="Lato" panose="020F0502020204030203"/>
              </a:endParaRPr>
            </a:p>
          </p:txBody>
        </p:sp>
      </p:grpSp>
      <p:grpSp>
        <p:nvGrpSpPr>
          <p:cNvPr id="15" name="Group 14"/>
          <p:cNvGrpSpPr/>
          <p:nvPr/>
        </p:nvGrpSpPr>
        <p:grpSpPr bwMode="auto">
          <a:xfrm>
            <a:off x="2212975" y="3967480"/>
            <a:ext cx="1604010" cy="1808480"/>
            <a:chOff x="8342" y="3430"/>
            <a:chExt cx="2526" cy="28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8342" y="3430"/>
              <a:ext cx="2526" cy="2268"/>
            </a:xfrm>
            <a:prstGeom prst="rect">
              <a:avLst/>
            </a:prstGeom>
          </p:spPr>
        </p:pic>
        <p:sp>
          <p:nvSpPr>
            <p:cNvPr id="14" name="Text Box 13"/>
            <p:cNvSpPr txBox="1"/>
            <p:nvPr/>
          </p:nvSpPr>
          <p:spPr bwMode="auto">
            <a:xfrm>
              <a:off x="8634" y="5698"/>
              <a:ext cx="1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>
                  <a:latin typeface="Lato" panose="020F0502020204030203"/>
                  <a:cs typeface="Lato" panose="020F0502020204030203"/>
                </a:rPr>
                <a:t>RANDOM</a:t>
              </a:r>
              <a:endParaRPr lang="en-US">
                <a:latin typeface="Lato" panose="020F0502020204030203"/>
                <a:cs typeface="Lato" panose="020F0502020204030203"/>
              </a:endParaRPr>
            </a:p>
          </p:txBody>
        </p:sp>
      </p:grpSp>
      <p:grpSp>
        <p:nvGrpSpPr>
          <p:cNvPr id="22" name="Group 21"/>
          <p:cNvGrpSpPr/>
          <p:nvPr/>
        </p:nvGrpSpPr>
        <p:grpSpPr bwMode="auto">
          <a:xfrm>
            <a:off x="3916045" y="1772920"/>
            <a:ext cx="5847715" cy="1163820"/>
            <a:chOff x="7379" y="3140"/>
            <a:chExt cx="9209" cy="1833"/>
          </a:xfrm>
        </p:grpSpPr>
        <p:cxnSp>
          <p:nvCxnSpPr>
            <p:cNvPr id="20" name="Straight Connector 19"/>
            <p:cNvCxnSpPr/>
            <p:nvPr/>
          </p:nvCxnSpPr>
          <p:spPr bwMode="auto">
            <a:xfrm>
              <a:off x="7379" y="3272"/>
              <a:ext cx="0" cy="1701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 bwMode="auto">
            <a:xfrm>
              <a:off x="7630" y="3140"/>
              <a:ext cx="8958" cy="1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200">
                  <a:latin typeface="Lato" panose="020F0502020204030203"/>
                  <a:cs typeface="Lato" panose="020F0502020204030203"/>
                </a:rPr>
                <a:t>Numpy is used to create </a:t>
              </a:r>
              <a:endParaRPr lang="en-US" sz="2200">
                <a:latin typeface="Lato" panose="020F0502020204030203"/>
                <a:cs typeface="Lato" panose="020F0502020204030203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sz="2200">
                  <a:latin typeface="Lato" panose="020F0502020204030203"/>
                  <a:cs typeface="Lato" panose="020F0502020204030203"/>
                </a:rPr>
                <a:t>and manipulate the chessboard as a 2D array.</a:t>
              </a:r>
              <a:endParaRPr lang="en-US" sz="2200">
                <a:latin typeface="Lato" panose="020F0502020204030203"/>
                <a:cs typeface="Lato" panose="020F0502020204030203"/>
              </a:endParaRPr>
            </a:p>
          </p:txBody>
        </p:sp>
      </p:grpSp>
      <p:grpSp>
        <p:nvGrpSpPr>
          <p:cNvPr id="27" name="Group 26"/>
          <p:cNvGrpSpPr/>
          <p:nvPr/>
        </p:nvGrpSpPr>
        <p:grpSpPr bwMode="auto">
          <a:xfrm>
            <a:off x="3928110" y="3846195"/>
            <a:ext cx="5888355" cy="1682750"/>
            <a:chOff x="7380" y="6717"/>
            <a:chExt cx="9273" cy="2650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7380" y="6814"/>
              <a:ext cx="0" cy="255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4"/>
            <p:cNvSpPr txBox="1"/>
            <p:nvPr/>
          </p:nvSpPr>
          <p:spPr bwMode="auto">
            <a:xfrm>
              <a:off x="7695" y="6717"/>
              <a:ext cx="8958" cy="2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sz="2200">
                  <a:latin typeface="Lato" panose="020F0502020204030203"/>
                  <a:cs typeface="Lato" panose="020F0502020204030203"/>
                </a:rPr>
                <a:t>Random is used to </a:t>
              </a:r>
              <a:endParaRPr lang="en-US" sz="2200">
                <a:latin typeface="Lato" panose="020F0502020204030203"/>
                <a:cs typeface="Lato" panose="020F0502020204030203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sz="2200">
                  <a:latin typeface="Lato" panose="020F0502020204030203"/>
                  <a:cs typeface="Lato" panose="020F0502020204030203"/>
                </a:rPr>
                <a:t>generate random integers for the initial placement of queens on the chessboard.</a:t>
              </a:r>
              <a:endParaRPr lang="en-US" sz="2200">
                <a:latin typeface="Lato" panose="020F0502020204030203"/>
                <a:cs typeface="Lato" panose="020F0502020204030203"/>
              </a:endParaRPr>
            </a:p>
          </p:txBody>
        </p:sp>
      </p:grpSp>
      <p:sp>
        <p:nvSpPr>
          <p:cNvPr id="11" name="Text Box 10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82442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Essential constants and parameters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0" name="Text Box 9"/>
          <p:cNvSpPr txBox="1"/>
          <p:nvPr/>
        </p:nvSpPr>
        <p:spPr bwMode="auto">
          <a:xfrm>
            <a:off x="1627505" y="1328420"/>
            <a:ext cx="3115310" cy="393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50000"/>
              </a:lnSpc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BOARD_SIZE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algn="r">
              <a:lnSpc>
                <a:spcPct val="250000"/>
              </a:lnSpc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POPULATION_SIZE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algn="r">
              <a:lnSpc>
                <a:spcPct val="250000"/>
              </a:lnSpc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MUTATION_RATE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algn="r">
              <a:lnSpc>
                <a:spcPct val="250000"/>
              </a:lnSpc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MAX_GENERATION</a:t>
            </a:r>
            <a:endParaRPr lang="en-US" sz="25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17" name="Text Box 16"/>
          <p:cNvSpPr txBox="1"/>
          <p:nvPr/>
        </p:nvSpPr>
        <p:spPr bwMode="auto">
          <a:xfrm>
            <a:off x="5173345" y="1644650"/>
            <a:ext cx="44824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Size of the chessboard and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the number of queens to be placed on.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18" name="Text Box 17"/>
          <p:cNvSpPr txBox="1"/>
          <p:nvPr/>
        </p:nvSpPr>
        <p:spPr bwMode="auto">
          <a:xfrm>
            <a:off x="5173345" y="2666365"/>
            <a:ext cx="4376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The number of individuals (states)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in the population for each generation.</a:t>
            </a:r>
            <a:endParaRPr lang="en-US" sz="2000"/>
          </a:p>
        </p:txBody>
      </p:sp>
      <p:sp>
        <p:nvSpPr>
          <p:cNvPr id="19" name="Text Box 18"/>
          <p:cNvSpPr txBox="1"/>
          <p:nvPr/>
        </p:nvSpPr>
        <p:spPr bwMode="auto">
          <a:xfrm>
            <a:off x="5173345" y="3569970"/>
            <a:ext cx="47618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The probability of mutation occurring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in the population during each generation.</a:t>
            </a:r>
            <a:endParaRPr lang="en-US" sz="2000"/>
          </a:p>
        </p:txBody>
      </p:sp>
      <p:sp>
        <p:nvSpPr>
          <p:cNvPr id="23" name="Text Box 22"/>
          <p:cNvSpPr txBox="1"/>
          <p:nvPr/>
        </p:nvSpPr>
        <p:spPr bwMode="auto">
          <a:xfrm>
            <a:off x="5173345" y="4542155"/>
            <a:ext cx="49599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The maximum number of generations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that the algorithm will run before stopping.</a:t>
            </a:r>
            <a:endParaRPr lang="en-US" sz="200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4979035" y="1644650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4979035" y="2666365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4979035" y="3569970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4979035" y="4559935"/>
            <a:ext cx="0" cy="706680"/>
          </a:xfrm>
          <a:prstGeom prst="line">
            <a:avLst/>
          </a:prstGeom>
          <a:ln w="38100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164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Chessboard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9930765" cy="413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This is a class to represent a chessboard in 2D array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Attributes: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board_size (int): </a:t>
            </a:r>
            <a:r>
              <a:rPr lang="en-US" sz="2500">
                <a:latin typeface="Lato" panose="020F0502020204030203"/>
                <a:cs typeface="Lato" panose="020F0502020204030203"/>
              </a:rPr>
              <a:t>The size of the chessboard.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board (numpy.ndarray):</a:t>
            </a:r>
            <a:r>
              <a:rPr lang="en-US" sz="2500">
                <a:latin typeface="Lato" panose="020F0502020204030203"/>
                <a:cs typeface="Lato" panose="020F0502020204030203"/>
              </a:rPr>
              <a:t> A 2D array representing the chessboard.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Every cell of the initial chessboard will be filled by a dot "."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And the Queen will be visualize by a "Q".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Index of column and row both start from 0.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57156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Chessboard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5" y="1261110"/>
            <a:ext cx="10091420" cy="2976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place_queen(self, state):</a:t>
            </a:r>
            <a:r>
              <a:rPr lang="en-US" sz="2500">
                <a:latin typeface="Lato" panose="020F0502020204030203"/>
                <a:cs typeface="Lato" panose="020F0502020204030203"/>
              </a:rPr>
              <a:t> This method is used to fills the board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    with dots and places queens ("Q") based on the provided state,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    which is a list of row indices for each column.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	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Pseudocode (next slide)</a:t>
            </a:r>
            <a:r>
              <a:rPr lang="en-US" sz="2500">
                <a:latin typeface="Lato" panose="020F0502020204030203"/>
                <a:cs typeface="Lato" panose="020F0502020204030203"/>
              </a:rPr>
              <a:t>	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10" name="Text Box 9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57156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Chessboard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5" y="1261110"/>
            <a:ext cx="7444105" cy="413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place_queen(self, state)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2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  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place_queen(state)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returns </a:t>
            </a:r>
            <a:r>
              <a:rPr lang="en-US" sz="2000">
                <a:latin typeface="Lato" panose="020F0502020204030203"/>
                <a:cs typeface="Lato" panose="020F0502020204030203"/>
              </a:rPr>
              <a:t>an 2D array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fill </a:t>
            </a:r>
            <a:r>
              <a:rPr lang="en-US" sz="2000">
                <a:latin typeface="Lato" panose="020F0502020204030203"/>
                <a:cs typeface="Lato" panose="020F0502020204030203"/>
              </a:rPr>
              <a:t>every cell of the self.board with a dot “.”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the state to get both index of col and row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set the self.board[row, col] = “Q”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2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end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	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1643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Chessboard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grpSp>
        <p:nvGrpSpPr>
          <p:cNvPr id="280" name="Group 279"/>
          <p:cNvGrpSpPr/>
          <p:nvPr/>
        </p:nvGrpSpPr>
        <p:grpSpPr bwMode="auto">
          <a:xfrm>
            <a:off x="1872615" y="1459230"/>
            <a:ext cx="3555365" cy="3608070"/>
            <a:chOff x="9224" y="3685"/>
            <a:chExt cx="5598" cy="5682"/>
          </a:xfrm>
        </p:grpSpPr>
        <p:sp>
          <p:nvSpPr>
            <p:cNvPr id="176" name="Rounded Rectangle 175"/>
            <p:cNvSpPr>
              <a:spLocks noChangeAspect="1"/>
            </p:cNvSpPr>
            <p:nvPr/>
          </p:nvSpPr>
          <p:spPr bwMode="auto">
            <a:xfrm>
              <a:off x="9721" y="4265"/>
              <a:ext cx="5102" cy="5102"/>
            </a:xfrm>
            <a:prstGeom prst="roundRect">
              <a:avLst>
                <a:gd name="adj" fmla="val 252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5" name="Group 174"/>
            <p:cNvGrpSpPr/>
            <p:nvPr/>
          </p:nvGrpSpPr>
          <p:grpSpPr bwMode="auto">
            <a:xfrm>
              <a:off x="10048" y="4552"/>
              <a:ext cx="4447" cy="4529"/>
              <a:chOff x="3643" y="3947"/>
              <a:chExt cx="4447" cy="4529"/>
            </a:xfrm>
          </p:grpSpPr>
          <p:sp>
            <p:nvSpPr>
              <p:cNvPr id="11" name="Oval 10"/>
              <p:cNvSpPr>
                <a:spLocks noChangeAspect="1"/>
              </p:cNvSpPr>
              <p:nvPr/>
            </p:nvSpPr>
            <p:spPr bwMode="auto">
              <a:xfrm>
                <a:off x="4993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 bwMode="auto">
              <a:xfrm>
                <a:off x="4431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5559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auto">
              <a:xfrm>
                <a:off x="6684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 bwMode="auto">
              <a:xfrm>
                <a:off x="6122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809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 bwMode="auto">
              <a:xfrm>
                <a:off x="7247" y="420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 bwMode="auto">
              <a:xfrm>
                <a:off x="3868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 bwMode="auto">
              <a:xfrm>
                <a:off x="4993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 bwMode="auto">
              <a:xfrm>
                <a:off x="4431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 bwMode="auto">
              <a:xfrm>
                <a:off x="5559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 bwMode="auto">
              <a:xfrm>
                <a:off x="6684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 bwMode="auto">
              <a:xfrm>
                <a:off x="6122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 bwMode="auto">
              <a:xfrm>
                <a:off x="7809" y="4772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 bwMode="auto">
              <a:xfrm>
                <a:off x="3868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 bwMode="auto">
              <a:xfrm>
                <a:off x="4993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 bwMode="auto">
              <a:xfrm>
                <a:off x="4431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 bwMode="auto">
              <a:xfrm>
                <a:off x="6684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 bwMode="auto">
              <a:xfrm>
                <a:off x="6122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 bwMode="auto">
              <a:xfrm>
                <a:off x="7809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 bwMode="auto">
              <a:xfrm>
                <a:off x="7247" y="533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 bwMode="auto">
              <a:xfrm>
                <a:off x="3868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Oval 45"/>
              <p:cNvSpPr>
                <a:spLocks noChangeAspect="1"/>
              </p:cNvSpPr>
              <p:nvPr/>
            </p:nvSpPr>
            <p:spPr bwMode="auto">
              <a:xfrm>
                <a:off x="4993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Oval 46"/>
              <p:cNvSpPr>
                <a:spLocks noChangeAspect="1"/>
              </p:cNvSpPr>
              <p:nvPr/>
            </p:nvSpPr>
            <p:spPr bwMode="auto">
              <a:xfrm>
                <a:off x="4431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" name="Oval 47"/>
              <p:cNvSpPr>
                <a:spLocks noChangeAspect="1"/>
              </p:cNvSpPr>
              <p:nvPr/>
            </p:nvSpPr>
            <p:spPr bwMode="auto">
              <a:xfrm>
                <a:off x="5559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 bwMode="auto">
              <a:xfrm>
                <a:off x="6122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 bwMode="auto">
              <a:xfrm>
                <a:off x="7809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 bwMode="auto">
              <a:xfrm>
                <a:off x="7247" y="591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 bwMode="auto">
              <a:xfrm>
                <a:off x="3868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 bwMode="auto">
              <a:xfrm>
                <a:off x="4431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 bwMode="auto">
              <a:xfrm>
                <a:off x="5559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 bwMode="auto">
              <a:xfrm>
                <a:off x="6684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 bwMode="auto">
              <a:xfrm>
                <a:off x="6122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 bwMode="auto">
              <a:xfrm>
                <a:off x="7809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 bwMode="auto">
              <a:xfrm>
                <a:off x="7247" y="64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 bwMode="auto">
              <a:xfrm>
                <a:off x="3868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 bwMode="auto">
              <a:xfrm>
                <a:off x="4993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 bwMode="auto">
              <a:xfrm>
                <a:off x="4431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 bwMode="auto">
              <a:xfrm>
                <a:off x="5559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 bwMode="auto">
              <a:xfrm>
                <a:off x="6684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Oval 66"/>
              <p:cNvSpPr>
                <a:spLocks noChangeAspect="1"/>
              </p:cNvSpPr>
              <p:nvPr/>
            </p:nvSpPr>
            <p:spPr bwMode="auto">
              <a:xfrm>
                <a:off x="7809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Oval 67"/>
              <p:cNvSpPr>
                <a:spLocks noChangeAspect="1"/>
              </p:cNvSpPr>
              <p:nvPr/>
            </p:nvSpPr>
            <p:spPr bwMode="auto">
              <a:xfrm>
                <a:off x="7247" y="703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68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4993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4431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5559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6684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Oval 81"/>
              <p:cNvSpPr>
                <a:spLocks noChangeAspect="1"/>
              </p:cNvSpPr>
              <p:nvPr/>
            </p:nvSpPr>
            <p:spPr bwMode="auto">
              <a:xfrm>
                <a:off x="6122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 bwMode="auto">
              <a:xfrm>
                <a:off x="7247" y="759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 bwMode="auto">
              <a:xfrm>
                <a:off x="3868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Oval 85"/>
              <p:cNvSpPr>
                <a:spLocks noChangeAspect="1"/>
              </p:cNvSpPr>
              <p:nvPr/>
            </p:nvSpPr>
            <p:spPr bwMode="auto">
              <a:xfrm>
                <a:off x="4993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Oval 87"/>
              <p:cNvSpPr>
                <a:spLocks noChangeAspect="1"/>
              </p:cNvSpPr>
              <p:nvPr/>
            </p:nvSpPr>
            <p:spPr bwMode="auto">
              <a:xfrm>
                <a:off x="5559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 bwMode="auto">
              <a:xfrm>
                <a:off x="6684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Oval 89"/>
              <p:cNvSpPr>
                <a:spLocks noChangeAspect="1"/>
              </p:cNvSpPr>
              <p:nvPr/>
            </p:nvSpPr>
            <p:spPr bwMode="auto">
              <a:xfrm>
                <a:off x="6122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" name="Oval 90"/>
              <p:cNvSpPr>
                <a:spLocks noChangeAspect="1"/>
              </p:cNvSpPr>
              <p:nvPr/>
            </p:nvSpPr>
            <p:spPr bwMode="auto">
              <a:xfrm>
                <a:off x="7809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Oval 91"/>
              <p:cNvSpPr>
                <a:spLocks noChangeAspect="1"/>
              </p:cNvSpPr>
              <p:nvPr/>
            </p:nvSpPr>
            <p:spPr bwMode="auto">
              <a:xfrm>
                <a:off x="7247" y="8158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Text Box 92"/>
              <p:cNvSpPr txBox="1">
                <a:spLocks noChangeAspect="1"/>
              </p:cNvSpPr>
              <p:nvPr/>
            </p:nvSpPr>
            <p:spPr bwMode="auto">
              <a:xfrm>
                <a:off x="3643" y="3947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67" name="Text Box 166"/>
              <p:cNvSpPr txBox="1">
                <a:spLocks noChangeAspect="1"/>
              </p:cNvSpPr>
              <p:nvPr/>
            </p:nvSpPr>
            <p:spPr bwMode="auto">
              <a:xfrm>
                <a:off x="7022" y="4511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68" name="Text Box 167"/>
              <p:cNvSpPr txBox="1">
                <a:spLocks noChangeAspect="1"/>
              </p:cNvSpPr>
              <p:nvPr/>
            </p:nvSpPr>
            <p:spPr bwMode="auto">
              <a:xfrm>
                <a:off x="5334" y="5074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69" name="Text Box 168"/>
              <p:cNvSpPr txBox="1">
                <a:spLocks noChangeAspect="1"/>
              </p:cNvSpPr>
              <p:nvPr/>
            </p:nvSpPr>
            <p:spPr bwMode="auto">
              <a:xfrm>
                <a:off x="6459" y="5649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70" name="Text Box 169"/>
              <p:cNvSpPr txBox="1">
                <a:spLocks noChangeAspect="1"/>
              </p:cNvSpPr>
              <p:nvPr/>
            </p:nvSpPr>
            <p:spPr bwMode="auto">
              <a:xfrm>
                <a:off x="4768" y="6213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71" name="Text Box 170"/>
              <p:cNvSpPr txBox="1">
                <a:spLocks noChangeAspect="1"/>
              </p:cNvSpPr>
              <p:nvPr/>
            </p:nvSpPr>
            <p:spPr bwMode="auto">
              <a:xfrm>
                <a:off x="5897" y="6776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72" name="Text Box 171"/>
              <p:cNvSpPr txBox="1">
                <a:spLocks noChangeAspect="1"/>
              </p:cNvSpPr>
              <p:nvPr/>
            </p:nvSpPr>
            <p:spPr bwMode="auto">
              <a:xfrm>
                <a:off x="7584" y="7333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73" name="Text Box 172"/>
              <p:cNvSpPr txBox="1">
                <a:spLocks noChangeAspect="1"/>
              </p:cNvSpPr>
              <p:nvPr/>
            </p:nvSpPr>
            <p:spPr bwMode="auto">
              <a:xfrm>
                <a:off x="4206" y="7896"/>
                <a:ext cx="50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 bwMode="auto">
            <a:xfrm>
              <a:off x="10048" y="3685"/>
              <a:ext cx="4442" cy="580"/>
              <a:chOff x="10048" y="3685"/>
              <a:chExt cx="4442" cy="580"/>
            </a:xfrm>
          </p:grpSpPr>
          <p:grpSp>
            <p:nvGrpSpPr>
              <p:cNvPr id="256" name="Group 255"/>
              <p:cNvGrpSpPr/>
              <p:nvPr/>
            </p:nvGrpSpPr>
            <p:grpSpPr bwMode="auto">
              <a:xfrm>
                <a:off x="10048" y="3685"/>
                <a:ext cx="2188" cy="580"/>
                <a:chOff x="10048" y="3685"/>
                <a:chExt cx="2188" cy="580"/>
              </a:xfrm>
            </p:grpSpPr>
            <p:grpSp>
              <p:nvGrpSpPr>
                <p:cNvPr id="252" name="Group 251"/>
                <p:cNvGrpSpPr/>
                <p:nvPr/>
              </p:nvGrpSpPr>
              <p:grpSpPr bwMode="auto">
                <a:xfrm>
                  <a:off x="10048" y="3685"/>
                  <a:ext cx="1065" cy="580"/>
                  <a:chOff x="10048" y="3685"/>
                  <a:chExt cx="1065" cy="580"/>
                </a:xfrm>
              </p:grpSpPr>
              <p:sp>
                <p:nvSpPr>
                  <p:cNvPr id="243" name="Text Box 242"/>
                  <p:cNvSpPr txBox="1"/>
                  <p:nvPr/>
                </p:nvSpPr>
                <p:spPr bwMode="auto">
                  <a:xfrm>
                    <a:off x="10048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0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44" name="Text Box 243"/>
                  <p:cNvSpPr txBox="1"/>
                  <p:nvPr/>
                </p:nvSpPr>
                <p:spPr bwMode="auto">
                  <a:xfrm>
                    <a:off x="10616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1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 bwMode="auto">
                <a:xfrm>
                  <a:off x="11171" y="3685"/>
                  <a:ext cx="1065" cy="580"/>
                  <a:chOff x="10048" y="3685"/>
                  <a:chExt cx="1065" cy="580"/>
                </a:xfrm>
              </p:grpSpPr>
              <p:sp>
                <p:nvSpPr>
                  <p:cNvPr id="254" name="Text Box 253"/>
                  <p:cNvSpPr txBox="1"/>
                  <p:nvPr/>
                </p:nvSpPr>
                <p:spPr bwMode="auto">
                  <a:xfrm>
                    <a:off x="10048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2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55" name="Text Box 254"/>
                  <p:cNvSpPr txBox="1"/>
                  <p:nvPr/>
                </p:nvSpPr>
                <p:spPr bwMode="auto">
                  <a:xfrm>
                    <a:off x="10616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3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</p:grpSp>
          <p:grpSp>
            <p:nvGrpSpPr>
              <p:cNvPr id="257" name="Group 256"/>
              <p:cNvGrpSpPr/>
              <p:nvPr/>
            </p:nvGrpSpPr>
            <p:grpSpPr bwMode="auto">
              <a:xfrm>
                <a:off x="12302" y="3685"/>
                <a:ext cx="2188" cy="580"/>
                <a:chOff x="10048" y="3685"/>
                <a:chExt cx="2188" cy="580"/>
              </a:xfrm>
            </p:grpSpPr>
            <p:grpSp>
              <p:nvGrpSpPr>
                <p:cNvPr id="258" name="Group 257"/>
                <p:cNvGrpSpPr/>
                <p:nvPr/>
              </p:nvGrpSpPr>
              <p:grpSpPr bwMode="auto">
                <a:xfrm>
                  <a:off x="10048" y="3685"/>
                  <a:ext cx="1065" cy="580"/>
                  <a:chOff x="10048" y="3685"/>
                  <a:chExt cx="1065" cy="580"/>
                </a:xfrm>
              </p:grpSpPr>
              <p:sp>
                <p:nvSpPr>
                  <p:cNvPr id="259" name="Text Box 258"/>
                  <p:cNvSpPr txBox="1"/>
                  <p:nvPr/>
                </p:nvSpPr>
                <p:spPr bwMode="auto">
                  <a:xfrm>
                    <a:off x="10048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4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60" name="Text Box 259"/>
                  <p:cNvSpPr txBox="1"/>
                  <p:nvPr/>
                </p:nvSpPr>
                <p:spPr bwMode="auto">
                  <a:xfrm>
                    <a:off x="10616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5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  <p:grpSp>
              <p:nvGrpSpPr>
                <p:cNvPr id="261" name="Group 260"/>
                <p:cNvGrpSpPr/>
                <p:nvPr/>
              </p:nvGrpSpPr>
              <p:grpSpPr bwMode="auto">
                <a:xfrm>
                  <a:off x="11171" y="3685"/>
                  <a:ext cx="1065" cy="580"/>
                  <a:chOff x="10048" y="3685"/>
                  <a:chExt cx="1065" cy="580"/>
                </a:xfrm>
              </p:grpSpPr>
              <p:sp>
                <p:nvSpPr>
                  <p:cNvPr id="262" name="Text Box 261"/>
                  <p:cNvSpPr txBox="1"/>
                  <p:nvPr/>
                </p:nvSpPr>
                <p:spPr bwMode="auto">
                  <a:xfrm>
                    <a:off x="10048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6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63" name="Text Box 262"/>
                  <p:cNvSpPr txBox="1"/>
                  <p:nvPr/>
                </p:nvSpPr>
                <p:spPr bwMode="auto">
                  <a:xfrm>
                    <a:off x="10616" y="3685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7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</p:grpSp>
        </p:grpSp>
        <p:grpSp>
          <p:nvGrpSpPr>
            <p:cNvPr id="279" name="Group 278"/>
            <p:cNvGrpSpPr/>
            <p:nvPr/>
          </p:nvGrpSpPr>
          <p:grpSpPr bwMode="auto">
            <a:xfrm>
              <a:off x="9224" y="4552"/>
              <a:ext cx="498" cy="4529"/>
              <a:chOff x="9224" y="4552"/>
              <a:chExt cx="498" cy="4529"/>
            </a:xfrm>
          </p:grpSpPr>
          <p:grpSp>
            <p:nvGrpSpPr>
              <p:cNvPr id="270" name="Group 269"/>
              <p:cNvGrpSpPr/>
              <p:nvPr/>
            </p:nvGrpSpPr>
            <p:grpSpPr bwMode="auto">
              <a:xfrm>
                <a:off x="9224" y="4552"/>
                <a:ext cx="497" cy="2249"/>
                <a:chOff x="9224" y="4552"/>
                <a:chExt cx="497" cy="2249"/>
              </a:xfrm>
            </p:grpSpPr>
            <p:grpSp>
              <p:nvGrpSpPr>
                <p:cNvPr id="266" name="Group 265"/>
                <p:cNvGrpSpPr/>
                <p:nvPr/>
              </p:nvGrpSpPr>
              <p:grpSpPr bwMode="auto">
                <a:xfrm>
                  <a:off x="9224" y="4552"/>
                  <a:ext cx="497" cy="1127"/>
                  <a:chOff x="9224" y="4552"/>
                  <a:chExt cx="497" cy="1127"/>
                </a:xfrm>
              </p:grpSpPr>
              <p:sp>
                <p:nvSpPr>
                  <p:cNvPr id="264" name="Text Box 263"/>
                  <p:cNvSpPr txBox="1"/>
                  <p:nvPr/>
                </p:nvSpPr>
                <p:spPr bwMode="auto">
                  <a:xfrm>
                    <a:off x="9224" y="4552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0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65" name="Text Box 264"/>
                  <p:cNvSpPr txBox="1"/>
                  <p:nvPr/>
                </p:nvSpPr>
                <p:spPr bwMode="auto">
                  <a:xfrm>
                    <a:off x="9224" y="5099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1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 bwMode="auto">
                <a:xfrm>
                  <a:off x="9224" y="5674"/>
                  <a:ext cx="497" cy="1127"/>
                  <a:chOff x="9224" y="4552"/>
                  <a:chExt cx="497" cy="1127"/>
                </a:xfrm>
              </p:grpSpPr>
              <p:sp>
                <p:nvSpPr>
                  <p:cNvPr id="268" name="Text Box 267"/>
                  <p:cNvSpPr txBox="1"/>
                  <p:nvPr/>
                </p:nvSpPr>
                <p:spPr bwMode="auto">
                  <a:xfrm>
                    <a:off x="9224" y="4552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2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69" name="Text Box 268"/>
                  <p:cNvSpPr txBox="1"/>
                  <p:nvPr/>
                </p:nvSpPr>
                <p:spPr bwMode="auto">
                  <a:xfrm>
                    <a:off x="9224" y="5099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3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</p:grpSp>
          <p:grpSp>
            <p:nvGrpSpPr>
              <p:cNvPr id="271" name="Group 270"/>
              <p:cNvGrpSpPr/>
              <p:nvPr/>
            </p:nvGrpSpPr>
            <p:grpSpPr bwMode="auto">
              <a:xfrm>
                <a:off x="9224" y="6819"/>
                <a:ext cx="498" cy="2263"/>
                <a:chOff x="9223" y="4540"/>
                <a:chExt cx="498" cy="2263"/>
              </a:xfrm>
            </p:grpSpPr>
            <p:grpSp>
              <p:nvGrpSpPr>
                <p:cNvPr id="272" name="Group 271"/>
                <p:cNvGrpSpPr/>
                <p:nvPr/>
              </p:nvGrpSpPr>
              <p:grpSpPr bwMode="auto">
                <a:xfrm>
                  <a:off x="9224" y="4540"/>
                  <a:ext cx="497" cy="1143"/>
                  <a:chOff x="9224" y="4540"/>
                  <a:chExt cx="497" cy="1143"/>
                </a:xfrm>
              </p:grpSpPr>
              <p:sp>
                <p:nvSpPr>
                  <p:cNvPr id="273" name="Text Box 272"/>
                  <p:cNvSpPr txBox="1"/>
                  <p:nvPr/>
                </p:nvSpPr>
                <p:spPr bwMode="auto">
                  <a:xfrm>
                    <a:off x="9224" y="4540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4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74" name="Text Box 273"/>
                  <p:cNvSpPr txBox="1"/>
                  <p:nvPr/>
                </p:nvSpPr>
                <p:spPr bwMode="auto">
                  <a:xfrm>
                    <a:off x="9224" y="5102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5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  <p:grpSp>
              <p:nvGrpSpPr>
                <p:cNvPr id="275" name="Group 274"/>
                <p:cNvGrpSpPr/>
                <p:nvPr/>
              </p:nvGrpSpPr>
              <p:grpSpPr bwMode="auto">
                <a:xfrm>
                  <a:off x="9223" y="5660"/>
                  <a:ext cx="498" cy="1143"/>
                  <a:chOff x="9223" y="4538"/>
                  <a:chExt cx="498" cy="1143"/>
                </a:xfrm>
              </p:grpSpPr>
              <p:sp>
                <p:nvSpPr>
                  <p:cNvPr id="276" name="Text Box 275"/>
                  <p:cNvSpPr txBox="1"/>
                  <p:nvPr/>
                </p:nvSpPr>
                <p:spPr bwMode="auto">
                  <a:xfrm>
                    <a:off x="9224" y="4538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6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  <p:sp>
                <p:nvSpPr>
                  <p:cNvPr id="277" name="Text Box 276"/>
                  <p:cNvSpPr txBox="1"/>
                  <p:nvPr/>
                </p:nvSpPr>
                <p:spPr bwMode="auto">
                  <a:xfrm>
                    <a:off x="9223" y="5101"/>
                    <a:ext cx="49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b="1">
                        <a:solidFill>
                          <a:srgbClr val="FF0000"/>
                        </a:solidFill>
                        <a:latin typeface="Lato" panose="020F0502020204030203"/>
                        <a:cs typeface="Lato" panose="020F0502020204030203"/>
                      </a:rPr>
                      <a:t>7</a:t>
                    </a:r>
                    <a:endParaRPr lang="en-US" b="1">
                      <a:solidFill>
                        <a:srgbClr val="FF0000"/>
                      </a:solidFill>
                      <a:latin typeface="Lato" panose="020F0502020204030203"/>
                      <a:cs typeface="Lato" panose="020F0502020204030203"/>
                    </a:endParaRPr>
                  </a:p>
                </p:txBody>
              </p:sp>
            </p:grpSp>
          </p:grpSp>
        </p:grpSp>
      </p:grpSp>
      <p:sp>
        <p:nvSpPr>
          <p:cNvPr id="283" name="Text Box 282"/>
          <p:cNvSpPr txBox="1"/>
          <p:nvPr/>
        </p:nvSpPr>
        <p:spPr bwMode="auto">
          <a:xfrm>
            <a:off x="2261235" y="5334635"/>
            <a:ext cx="309308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>
                <a:latin typeface="Lato" panose="020F0502020204030203"/>
                <a:cs typeface="Lato" panose="020F0502020204030203"/>
              </a:rPr>
              <a:t>Figure 4. 2D chessboard by numpy</a:t>
            </a:r>
            <a:endParaRPr lang="en-US" sz="1500">
              <a:latin typeface="Lato" panose="020F0502020204030203"/>
              <a:cs typeface="Lato" panose="020F0502020204030203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832600" y="1628140"/>
            <a:ext cx="3453130" cy="36010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 bwMode="auto">
          <a:xfrm>
            <a:off x="6920865" y="5334635"/>
            <a:ext cx="33648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500">
                <a:latin typeface="Lato" panose="020F0502020204030203"/>
                <a:cs typeface="Lato" panose="020F0502020204030203"/>
              </a:rPr>
              <a:t>Figure 5. 2D chessboard by matplotlib</a:t>
            </a:r>
            <a:endParaRPr lang="en-US" sz="1500">
              <a:latin typeface="Lato" panose="020F0502020204030203"/>
              <a:cs typeface="Lato" panose="020F0502020204030203"/>
            </a:endParaRPr>
          </a:p>
        </p:txBody>
      </p:sp>
      <p:sp>
        <p:nvSpPr>
          <p:cNvPr id="16" name="Text Box 1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6879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8790305" cy="4707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This is a class to represent a state of chessboard in 1D array.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Attributes: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board_size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size of the chessboard.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state (list):</a:t>
            </a:r>
            <a:r>
              <a:rPr lang="en-US" sz="2500">
                <a:latin typeface="Lato" panose="020F0502020204030203"/>
                <a:cs typeface="Lato" panose="020F0502020204030203"/>
              </a:rPr>
              <a:t> A list of integers representing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	  the row positions of queens.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maximum_non_attacking_pairs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maximum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    number of non-attacking pairs of queens.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959358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Attributes: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fitness_score (int): </a:t>
            </a:r>
            <a:r>
              <a:rPr lang="en-US" sz="2500">
                <a:latin typeface="Lato" panose="020F0502020204030203"/>
                <a:cs typeface="Lato" panose="020F0502020204030203"/>
              </a:rPr>
              <a:t>The fitness score of the state.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selection_prob (float):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selection probability of the state.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length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length of the state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9232900" cy="23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calculate_fitness(self)</a:t>
            </a:r>
            <a:r>
              <a:rPr lang="en-US" sz="2500">
                <a:latin typeface="Lato" panose="020F0502020204030203"/>
                <a:cs typeface="Lato" panose="020F0502020204030203"/>
              </a:rPr>
              <a:t>: This method is used to calculate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    the fitness or number of non-attacking pair of each state.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        Pseudocode (next slide)</a:t>
            </a:r>
            <a:endParaRPr lang="en-US" sz="25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9747250" cy="4939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calculate_fitness(self)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  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calculate_fitness() returns an integer (numbers of non-attacking pair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  in each state)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initialize </a:t>
            </a:r>
            <a:r>
              <a:rPr lang="en-US" sz="2000">
                <a:latin typeface="Lato" panose="020F0502020204030203"/>
                <a:cs typeface="Lato" panose="020F0502020204030203"/>
              </a:rPr>
              <a:t>an array to store numbers of queen in each col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initialize </a:t>
            </a:r>
            <a:r>
              <a:rPr lang="en-US" sz="2000">
                <a:latin typeface="Lato" panose="020F0502020204030203"/>
                <a:cs typeface="Lato" panose="020F0502020204030203"/>
              </a:rPr>
              <a:t>an array to store numbers of queen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in main diagonal (from top-left to bottom-right)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and anti diagonal (from bottom-left to top-right)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initialize </a:t>
            </a:r>
            <a:r>
              <a:rPr lang="en-US" sz="2000">
                <a:latin typeface="Lato" panose="020F0502020204030203"/>
                <a:cs typeface="Lato" panose="020F0502020204030203"/>
              </a:rPr>
              <a:t>a variable to count numbers of attacking pair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(attacking_pair, main_diagonal, anti_diagonal)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vi-VN" altLang="en-US" sz="2500">
                <a:latin typeface="Lato" panose="020F0502020204030203"/>
                <a:cs typeface="Lato" panose="020F0502020204030203"/>
              </a:rPr>
              <a:t>- </a:t>
            </a:r>
            <a:r>
              <a:rPr lang="en-US" sz="2500">
                <a:latin typeface="Lato" panose="020F0502020204030203"/>
                <a:cs typeface="Lato" panose="020F0502020204030203"/>
              </a:rPr>
              <a:t>Represents a single state of the 8-puzzle board and manages the state transitions within the search algorithm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vi-VN" alt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Attributes: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state</a:t>
            </a:r>
            <a:r>
              <a:rPr lang="vi-VN" alt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3x3 grid 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i</a:t>
            </a:r>
            <a:r>
              <a:rPr lang="vi-VN" alt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unique string representation of state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action</a:t>
            </a:r>
            <a:r>
              <a:rPr lang="vi-VN" alt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move taken to reach this state 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parent</a:t>
            </a:r>
            <a:r>
              <a:rPr lang="vi-VN" alt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: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previous state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10024745" cy="505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calculate_fitness(self)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	 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calculate_fitness() returns an integer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(initialize step)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loop </a:t>
            </a:r>
            <a:r>
              <a:rPr lang="en-US" sz="2000">
                <a:latin typeface="Lato" panose="020F0502020204030203"/>
                <a:cs typeface="Lato" panose="020F0502020204030203"/>
              </a:rPr>
              <a:t>row &lt;- in range of board_size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col &lt;- self.state[row]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number_of_queens_col[col] ++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main_diagonal[row - col + (board_size - 1) ] ++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anti_diagonal[row - col + (board_size - 1) ] ++</a:t>
            </a:r>
            <a:endParaRPr lang="en-US" sz="20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0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10024745" cy="597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calculate_fitness(self)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	 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calculate_fitness() returns an integer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( initialize and counting step)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count  in number_of_queens_col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if</a:t>
            </a:r>
            <a:r>
              <a:rPr lang="en-US" sz="2000">
                <a:latin typeface="Lato" panose="020F0502020204030203"/>
                <a:cs typeface="Lato" panose="020F0502020204030203"/>
              </a:rPr>
              <a:t> count  &gt; 1: attacking_pair += count * (count -1) // 2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count    in main_diangonal		 		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if</a:t>
            </a:r>
            <a:r>
              <a:rPr lang="en-US" sz="2000">
                <a:latin typeface="Lato" panose="020F0502020204030203"/>
                <a:cs typeface="Lato" panose="020F0502020204030203"/>
              </a:rPr>
              <a:t> count   &gt; 1: attacking_pair += count * (count -1) // 2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number_of_queens  in anti_diangonal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if</a:t>
            </a:r>
            <a:r>
              <a:rPr lang="en-US" sz="2000">
                <a:latin typeface="Lato" panose="020F0502020204030203"/>
                <a:cs typeface="Lato" panose="020F0502020204030203"/>
              </a:rPr>
              <a:t> count   &gt; 1: attacking_pair += count * (count -1) // 2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10024745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calculate_fitness(self) - Explaination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  Take the 4 * 4 chessboard as an example. The number of diagonal from top-    	   left to bottom-right is (2*board_size - 1) and the same to the diagoanl from 	   bottom-left to top-right (Visualize in figure 3 and figure 4 in the next slide).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   After counting the appearance of queens in column, main diagonal and anti   	   diagonal, apply the equation below to calculate the number of attacking pair: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  </a:t>
            </a:r>
            <a:r>
              <a:rPr lang="en-US" sz="2000" i="1">
                <a:latin typeface="Lato" panose="020F0502020204030203"/>
                <a:cs typeface="Lato" panose="020F0502020204030203"/>
              </a:rPr>
              <a:t>       </a:t>
            </a:r>
            <a:r>
              <a:rPr lang="en-US" sz="2000" i="1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number_of_attacking_pair = number_of queen * (number_of_queen - 1) // 2</a:t>
            </a:r>
            <a:endParaRPr lang="en-US" sz="2000" i="1">
              <a:solidFill>
                <a:srgbClr val="FF0000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46" name="Text Box 245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62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42392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State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grpSp>
        <p:nvGrpSpPr>
          <p:cNvPr id="224" name="Group 223"/>
          <p:cNvGrpSpPr/>
          <p:nvPr/>
        </p:nvGrpSpPr>
        <p:grpSpPr bwMode="auto">
          <a:xfrm>
            <a:off x="2109470" y="1532255"/>
            <a:ext cx="3345498" cy="3907155"/>
            <a:chOff x="3322" y="2107"/>
            <a:chExt cx="5269" cy="6153"/>
          </a:xfrm>
        </p:grpSpPr>
        <p:grpSp>
          <p:nvGrpSpPr>
            <p:cNvPr id="162" name="Group 161"/>
            <p:cNvGrpSpPr/>
            <p:nvPr/>
          </p:nvGrpSpPr>
          <p:grpSpPr bwMode="auto">
            <a:xfrm>
              <a:off x="3322" y="2107"/>
              <a:ext cx="5269" cy="5438"/>
              <a:chOff x="8854" y="2560"/>
              <a:chExt cx="4139" cy="4272"/>
            </a:xfrm>
          </p:grpSpPr>
          <p:sp>
            <p:nvSpPr>
              <p:cNvPr id="40" name="Rectangles 39"/>
              <p:cNvSpPr>
                <a:spLocks noChangeAspect="1"/>
              </p:cNvSpPr>
              <p:nvPr/>
            </p:nvSpPr>
            <p:spPr bwMode="auto">
              <a:xfrm>
                <a:off x="9605" y="34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Rectangles 82"/>
              <p:cNvSpPr>
                <a:spLocks noChangeAspect="1"/>
              </p:cNvSpPr>
              <p:nvPr/>
            </p:nvSpPr>
            <p:spPr bwMode="auto">
              <a:xfrm>
                <a:off x="10455" y="34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Rectangles 86"/>
              <p:cNvSpPr>
                <a:spLocks noChangeAspect="1"/>
              </p:cNvSpPr>
              <p:nvPr/>
            </p:nvSpPr>
            <p:spPr bwMode="auto">
              <a:xfrm>
                <a:off x="9605" y="42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Rectangles 93"/>
              <p:cNvSpPr>
                <a:spLocks noChangeAspect="1"/>
              </p:cNvSpPr>
              <p:nvPr/>
            </p:nvSpPr>
            <p:spPr bwMode="auto">
              <a:xfrm>
                <a:off x="10455" y="42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Rectangles 94"/>
              <p:cNvSpPr>
                <a:spLocks noChangeAspect="1"/>
              </p:cNvSpPr>
              <p:nvPr/>
            </p:nvSpPr>
            <p:spPr bwMode="auto">
              <a:xfrm>
                <a:off x="11293" y="34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Rectangles 95"/>
              <p:cNvSpPr>
                <a:spLocks noChangeAspect="1"/>
              </p:cNvSpPr>
              <p:nvPr/>
            </p:nvSpPr>
            <p:spPr bwMode="auto">
              <a:xfrm>
                <a:off x="12143" y="34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Rectangles 96"/>
              <p:cNvSpPr>
                <a:spLocks noChangeAspect="1"/>
              </p:cNvSpPr>
              <p:nvPr/>
            </p:nvSpPr>
            <p:spPr bwMode="auto">
              <a:xfrm>
                <a:off x="11293" y="42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Rectangles 97"/>
              <p:cNvSpPr>
                <a:spLocks noChangeAspect="1"/>
              </p:cNvSpPr>
              <p:nvPr/>
            </p:nvSpPr>
            <p:spPr bwMode="auto">
              <a:xfrm>
                <a:off x="12143" y="42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Rectangles 98"/>
              <p:cNvSpPr>
                <a:spLocks noChangeAspect="1"/>
              </p:cNvSpPr>
              <p:nvPr/>
            </p:nvSpPr>
            <p:spPr bwMode="auto">
              <a:xfrm>
                <a:off x="9605" y="51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Rectangles 99"/>
              <p:cNvSpPr>
                <a:spLocks noChangeAspect="1"/>
              </p:cNvSpPr>
              <p:nvPr/>
            </p:nvSpPr>
            <p:spPr bwMode="auto">
              <a:xfrm>
                <a:off x="10455" y="51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Rectangles 100"/>
              <p:cNvSpPr>
                <a:spLocks noChangeAspect="1"/>
              </p:cNvSpPr>
              <p:nvPr/>
            </p:nvSpPr>
            <p:spPr bwMode="auto">
              <a:xfrm>
                <a:off x="9605" y="59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Rectangles 101"/>
              <p:cNvSpPr>
                <a:spLocks noChangeAspect="1"/>
              </p:cNvSpPr>
              <p:nvPr/>
            </p:nvSpPr>
            <p:spPr bwMode="auto">
              <a:xfrm>
                <a:off x="10455" y="59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Rectangles 102"/>
              <p:cNvSpPr>
                <a:spLocks noChangeAspect="1"/>
              </p:cNvSpPr>
              <p:nvPr/>
            </p:nvSpPr>
            <p:spPr bwMode="auto">
              <a:xfrm>
                <a:off x="11293" y="51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Rectangles 103"/>
              <p:cNvSpPr>
                <a:spLocks noChangeAspect="1"/>
              </p:cNvSpPr>
              <p:nvPr/>
            </p:nvSpPr>
            <p:spPr bwMode="auto">
              <a:xfrm>
                <a:off x="12143" y="513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Rectangles 104"/>
              <p:cNvSpPr>
                <a:spLocks noChangeAspect="1"/>
              </p:cNvSpPr>
              <p:nvPr/>
            </p:nvSpPr>
            <p:spPr bwMode="auto">
              <a:xfrm>
                <a:off x="11293" y="59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Rectangles 105"/>
              <p:cNvSpPr>
                <a:spLocks noChangeAspect="1"/>
              </p:cNvSpPr>
              <p:nvPr/>
            </p:nvSpPr>
            <p:spPr bwMode="auto">
              <a:xfrm>
                <a:off x="12143" y="598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Text Box 106"/>
              <p:cNvSpPr txBox="1">
                <a:spLocks noChangeAspect="1"/>
              </p:cNvSpPr>
              <p:nvPr/>
            </p:nvSpPr>
            <p:spPr bwMode="auto">
              <a:xfrm>
                <a:off x="9776" y="3567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08" name="Text Box 107"/>
              <p:cNvSpPr txBox="1">
                <a:spLocks noChangeAspect="1"/>
              </p:cNvSpPr>
              <p:nvPr/>
            </p:nvSpPr>
            <p:spPr bwMode="auto">
              <a:xfrm>
                <a:off x="10627" y="5263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09" name="Text Box 108"/>
              <p:cNvSpPr txBox="1">
                <a:spLocks noChangeAspect="1"/>
              </p:cNvSpPr>
              <p:nvPr/>
            </p:nvSpPr>
            <p:spPr bwMode="auto">
              <a:xfrm>
                <a:off x="11463" y="4417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10" name="Text Box 109"/>
              <p:cNvSpPr txBox="1">
                <a:spLocks noChangeAspect="1"/>
              </p:cNvSpPr>
              <p:nvPr/>
            </p:nvSpPr>
            <p:spPr bwMode="auto">
              <a:xfrm>
                <a:off x="12315" y="6111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cxnSp>
            <p:nvCxnSpPr>
              <p:cNvPr id="111" name="Straight Connector 110"/>
              <p:cNvCxnSpPr/>
              <p:nvPr/>
            </p:nvCxnSpPr>
            <p:spPr bwMode="auto">
              <a:xfrm>
                <a:off x="9351" y="3171"/>
                <a:ext cx="3595" cy="3595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>
                <a:off x="9331" y="4009"/>
                <a:ext cx="2779" cy="2780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 bwMode="auto">
              <a:xfrm>
                <a:off x="9331" y="4873"/>
                <a:ext cx="1931" cy="1931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 bwMode="auto">
              <a:xfrm>
                <a:off x="9310" y="5697"/>
                <a:ext cx="1086" cy="1086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>
                <a:off x="10143" y="3145"/>
                <a:ext cx="2818" cy="2818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auto">
              <a:xfrm>
                <a:off x="11004" y="3140"/>
                <a:ext cx="1912" cy="1912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auto">
              <a:xfrm>
                <a:off x="11869" y="3152"/>
                <a:ext cx="1102" cy="1102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 Box 117"/>
              <p:cNvSpPr txBox="1"/>
              <p:nvPr/>
            </p:nvSpPr>
            <p:spPr bwMode="auto">
              <a:xfrm>
                <a:off x="8854" y="5259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0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2" name="Text Box 121"/>
              <p:cNvSpPr txBox="1"/>
              <p:nvPr/>
            </p:nvSpPr>
            <p:spPr bwMode="auto">
              <a:xfrm>
                <a:off x="8854" y="4438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1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3" name="Text Box 122"/>
              <p:cNvSpPr txBox="1"/>
              <p:nvPr/>
            </p:nvSpPr>
            <p:spPr bwMode="auto">
              <a:xfrm>
                <a:off x="8854" y="3567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2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4" name="Text Box 123"/>
              <p:cNvSpPr txBox="1"/>
              <p:nvPr/>
            </p:nvSpPr>
            <p:spPr bwMode="auto">
              <a:xfrm>
                <a:off x="8854" y="2719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3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5" name="Text Box 124"/>
              <p:cNvSpPr txBox="1"/>
              <p:nvPr/>
            </p:nvSpPr>
            <p:spPr bwMode="auto">
              <a:xfrm>
                <a:off x="9900" y="2591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4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6" name="Text Box 125"/>
              <p:cNvSpPr txBox="1"/>
              <p:nvPr/>
            </p:nvSpPr>
            <p:spPr bwMode="auto">
              <a:xfrm>
                <a:off x="10765" y="2572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5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127" name="Text Box 126"/>
              <p:cNvSpPr txBox="1"/>
              <p:nvPr/>
            </p:nvSpPr>
            <p:spPr bwMode="auto">
              <a:xfrm>
                <a:off x="11613" y="2560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6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</p:grpSp>
        <p:sp>
          <p:nvSpPr>
            <p:cNvPr id="283" name="Text Box 282"/>
            <p:cNvSpPr txBox="1"/>
            <p:nvPr/>
          </p:nvSpPr>
          <p:spPr bwMode="auto">
            <a:xfrm>
              <a:off x="4760" y="7753"/>
              <a:ext cx="3365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Figure 6. Main diagonal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 bwMode="auto">
          <a:xfrm>
            <a:off x="6842760" y="1560830"/>
            <a:ext cx="3347258" cy="3878580"/>
            <a:chOff x="10776" y="2152"/>
            <a:chExt cx="5271" cy="6108"/>
          </a:xfrm>
        </p:grpSpPr>
        <p:grpSp>
          <p:nvGrpSpPr>
            <p:cNvPr id="221" name="Group 220"/>
            <p:cNvGrpSpPr/>
            <p:nvPr/>
          </p:nvGrpSpPr>
          <p:grpSpPr bwMode="auto">
            <a:xfrm>
              <a:off x="10776" y="2152"/>
              <a:ext cx="5271" cy="5413"/>
              <a:chOff x="10165" y="3149"/>
              <a:chExt cx="4142" cy="4253"/>
            </a:xfrm>
          </p:grpSpPr>
          <p:sp>
            <p:nvSpPr>
              <p:cNvPr id="164" name="Rectangles 163"/>
              <p:cNvSpPr>
                <a:spLocks noChangeAspect="1"/>
              </p:cNvSpPr>
              <p:nvPr/>
            </p:nvSpPr>
            <p:spPr bwMode="auto">
              <a:xfrm>
                <a:off x="10165" y="40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Rectangles 164"/>
              <p:cNvSpPr>
                <a:spLocks noChangeAspect="1"/>
              </p:cNvSpPr>
              <p:nvPr/>
            </p:nvSpPr>
            <p:spPr bwMode="auto">
              <a:xfrm>
                <a:off x="11015" y="40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Rectangles 165"/>
              <p:cNvSpPr>
                <a:spLocks noChangeAspect="1"/>
              </p:cNvSpPr>
              <p:nvPr/>
            </p:nvSpPr>
            <p:spPr bwMode="auto">
              <a:xfrm>
                <a:off x="10165" y="48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Rectangles 173"/>
              <p:cNvSpPr>
                <a:spLocks noChangeAspect="1"/>
              </p:cNvSpPr>
              <p:nvPr/>
            </p:nvSpPr>
            <p:spPr bwMode="auto">
              <a:xfrm>
                <a:off x="11015" y="48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Rectangles 176"/>
              <p:cNvSpPr>
                <a:spLocks noChangeAspect="1"/>
              </p:cNvSpPr>
              <p:nvPr/>
            </p:nvSpPr>
            <p:spPr bwMode="auto">
              <a:xfrm>
                <a:off x="11853" y="40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Rectangles 177"/>
              <p:cNvSpPr>
                <a:spLocks noChangeAspect="1"/>
              </p:cNvSpPr>
              <p:nvPr/>
            </p:nvSpPr>
            <p:spPr bwMode="auto">
              <a:xfrm>
                <a:off x="12703" y="40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Rectangles 178"/>
              <p:cNvSpPr>
                <a:spLocks noChangeAspect="1"/>
              </p:cNvSpPr>
              <p:nvPr/>
            </p:nvSpPr>
            <p:spPr bwMode="auto">
              <a:xfrm>
                <a:off x="11853" y="48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Rectangles 179"/>
              <p:cNvSpPr>
                <a:spLocks noChangeAspect="1"/>
              </p:cNvSpPr>
              <p:nvPr/>
            </p:nvSpPr>
            <p:spPr bwMode="auto">
              <a:xfrm>
                <a:off x="12703" y="48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Rectangles 180"/>
              <p:cNvSpPr>
                <a:spLocks noChangeAspect="1"/>
              </p:cNvSpPr>
              <p:nvPr/>
            </p:nvSpPr>
            <p:spPr bwMode="auto">
              <a:xfrm>
                <a:off x="10165" y="57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Rectangles 181"/>
              <p:cNvSpPr>
                <a:spLocks noChangeAspect="1"/>
              </p:cNvSpPr>
              <p:nvPr/>
            </p:nvSpPr>
            <p:spPr bwMode="auto">
              <a:xfrm>
                <a:off x="11015" y="57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Rectangles 182"/>
              <p:cNvSpPr>
                <a:spLocks noChangeAspect="1"/>
              </p:cNvSpPr>
              <p:nvPr/>
            </p:nvSpPr>
            <p:spPr bwMode="auto">
              <a:xfrm>
                <a:off x="10165" y="65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Rectangles 183"/>
              <p:cNvSpPr>
                <a:spLocks noChangeAspect="1"/>
              </p:cNvSpPr>
              <p:nvPr/>
            </p:nvSpPr>
            <p:spPr bwMode="auto">
              <a:xfrm>
                <a:off x="11015" y="65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5" name="Rectangles 184"/>
              <p:cNvSpPr>
                <a:spLocks noChangeAspect="1"/>
              </p:cNvSpPr>
              <p:nvPr/>
            </p:nvSpPr>
            <p:spPr bwMode="auto">
              <a:xfrm>
                <a:off x="11853" y="57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Rectangles 185"/>
              <p:cNvSpPr>
                <a:spLocks noChangeAspect="1"/>
              </p:cNvSpPr>
              <p:nvPr/>
            </p:nvSpPr>
            <p:spPr bwMode="auto">
              <a:xfrm>
                <a:off x="12703" y="570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Rectangles 186"/>
              <p:cNvSpPr>
                <a:spLocks noChangeAspect="1"/>
              </p:cNvSpPr>
              <p:nvPr/>
            </p:nvSpPr>
            <p:spPr bwMode="auto">
              <a:xfrm>
                <a:off x="11853" y="65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Rectangles 187"/>
              <p:cNvSpPr>
                <a:spLocks noChangeAspect="1"/>
              </p:cNvSpPr>
              <p:nvPr/>
            </p:nvSpPr>
            <p:spPr bwMode="auto">
              <a:xfrm>
                <a:off x="12703" y="6552"/>
                <a:ext cx="850" cy="850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" name="Text Box 188"/>
              <p:cNvSpPr txBox="1">
                <a:spLocks noChangeAspect="1"/>
              </p:cNvSpPr>
              <p:nvPr/>
            </p:nvSpPr>
            <p:spPr bwMode="auto">
              <a:xfrm>
                <a:off x="10336" y="4137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90" name="Text Box 189"/>
              <p:cNvSpPr txBox="1">
                <a:spLocks noChangeAspect="1"/>
              </p:cNvSpPr>
              <p:nvPr/>
            </p:nvSpPr>
            <p:spPr bwMode="auto">
              <a:xfrm>
                <a:off x="11187" y="5833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91" name="Text Box 190"/>
              <p:cNvSpPr txBox="1">
                <a:spLocks noChangeAspect="1"/>
              </p:cNvSpPr>
              <p:nvPr/>
            </p:nvSpPr>
            <p:spPr bwMode="auto">
              <a:xfrm>
                <a:off x="12024" y="4987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sp>
            <p:nvSpPr>
              <p:cNvPr id="192" name="Text Box 191"/>
              <p:cNvSpPr txBox="1">
                <a:spLocks noChangeAspect="1"/>
              </p:cNvSpPr>
              <p:nvPr/>
            </p:nvSpPr>
            <p:spPr bwMode="auto">
              <a:xfrm>
                <a:off x="12875" y="6681"/>
                <a:ext cx="50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>
                    <a:latin typeface="Lato Black" panose="020F0502020204030203"/>
                    <a:cs typeface="Lato Black" panose="020F0502020204030203"/>
                  </a:rPr>
                  <a:t>Q</a:t>
                </a:r>
                <a:endParaRPr lang="en-US">
                  <a:latin typeface="Lato Black" panose="020F0502020204030203"/>
                  <a:cs typeface="Lato Black" panose="020F0502020204030203"/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10165" y="3786"/>
                <a:ext cx="3604" cy="3616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1015" y="4599"/>
                <a:ext cx="2794" cy="2803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 bwMode="auto">
              <a:xfrm flipH="1">
                <a:off x="11865" y="5465"/>
                <a:ext cx="1930" cy="1936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 bwMode="auto">
              <a:xfrm flipH="1">
                <a:off x="12703" y="6338"/>
                <a:ext cx="1060" cy="1064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 bwMode="auto">
              <a:xfrm flipH="1">
                <a:off x="10165" y="3778"/>
                <a:ext cx="2764" cy="2773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 bwMode="auto">
              <a:xfrm flipH="1">
                <a:off x="10165" y="3752"/>
                <a:ext cx="1944" cy="1950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10165" y="3729"/>
                <a:ext cx="1119" cy="1123"/>
              </a:xfrm>
              <a:prstGeom prst="line">
                <a:avLst/>
              </a:prstGeom>
              <a:ln w="25400">
                <a:solidFill>
                  <a:srgbClr val="FF33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 Box 213"/>
              <p:cNvSpPr txBox="1"/>
              <p:nvPr/>
            </p:nvSpPr>
            <p:spPr bwMode="auto">
              <a:xfrm>
                <a:off x="11197" y="3149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0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5" name="Text Box 214"/>
              <p:cNvSpPr txBox="1"/>
              <p:nvPr/>
            </p:nvSpPr>
            <p:spPr bwMode="auto">
              <a:xfrm>
                <a:off x="12024" y="3172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1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6" name="Text Box 215"/>
              <p:cNvSpPr txBox="1"/>
              <p:nvPr/>
            </p:nvSpPr>
            <p:spPr bwMode="auto">
              <a:xfrm>
                <a:off x="12875" y="3190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2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7" name="Text Box 216"/>
              <p:cNvSpPr txBox="1"/>
              <p:nvPr/>
            </p:nvSpPr>
            <p:spPr bwMode="auto">
              <a:xfrm>
                <a:off x="13763" y="3206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3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8" name="Text Box 217"/>
              <p:cNvSpPr txBox="1"/>
              <p:nvPr/>
            </p:nvSpPr>
            <p:spPr bwMode="auto">
              <a:xfrm>
                <a:off x="13810" y="4145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4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9" name="Text Box 218"/>
              <p:cNvSpPr txBox="1"/>
              <p:nvPr/>
            </p:nvSpPr>
            <p:spPr bwMode="auto">
              <a:xfrm>
                <a:off x="13810" y="5023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5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20" name="Text Box 219"/>
              <p:cNvSpPr txBox="1"/>
              <p:nvPr/>
            </p:nvSpPr>
            <p:spPr bwMode="auto">
              <a:xfrm>
                <a:off x="13810" y="5873"/>
                <a:ext cx="497" cy="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6</a:t>
                </a:r>
                <a:endParaRPr lang="en-US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</p:grpSp>
        <p:sp>
          <p:nvSpPr>
            <p:cNvPr id="222" name="Text Box 221"/>
            <p:cNvSpPr txBox="1"/>
            <p:nvPr/>
          </p:nvSpPr>
          <p:spPr bwMode="auto">
            <a:xfrm>
              <a:off x="11301" y="7753"/>
              <a:ext cx="3248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Figure 7. Anti diagonal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</p:grpSp>
      <p:sp>
        <p:nvSpPr>
          <p:cNvPr id="225" name="Text Box 224"/>
          <p:cNvSpPr txBox="1"/>
          <p:nvPr/>
        </p:nvSpPr>
        <p:spPr bwMode="auto">
          <a:xfrm>
            <a:off x="2885758" y="5586730"/>
            <a:ext cx="2411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-&gt; [0, 0, 1, 2, 1, 0, 0]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226" name="Text Box 225"/>
          <p:cNvSpPr txBox="1"/>
          <p:nvPr/>
        </p:nvSpPr>
        <p:spPr bwMode="auto">
          <a:xfrm>
            <a:off x="6988493" y="5586730"/>
            <a:ext cx="24110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-&gt; [1, 0, 0, 2, 0, 0, 1]</a:t>
            </a: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227" name="Text Box 226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63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39909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9785985" cy="4130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This is a class to represent </a:t>
            </a:r>
            <a:r>
              <a:rPr lang="vi-VN" sz="2500">
                <a:latin typeface="Lato" panose="020F0502020204030203"/>
                <a:cs typeface="Lato" panose="020F0502020204030203"/>
              </a:rPr>
              <a:t>the </a:t>
            </a:r>
            <a:r>
              <a:rPr lang="en-US" sz="2500">
                <a:latin typeface="Lato" panose="020F0502020204030203"/>
                <a:cs typeface="Lato" panose="020F0502020204030203"/>
              </a:rPr>
              <a:t>collection of state (generation).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Attributes: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board_size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size of the chessboard.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population_size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size of the population (generation)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mutation_rate (float): </a:t>
            </a:r>
            <a:r>
              <a:rPr lang="en-US" sz="2500">
                <a:latin typeface="Lato" panose="020F0502020204030203"/>
                <a:cs typeface="Lato" panose="020F0502020204030203"/>
              </a:rPr>
              <a:t>Definition at the 3rd slide.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max_fitness (int):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max fitness score of each population.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 selection_prop (float):</a:t>
            </a:r>
            <a:r>
              <a:rPr lang="en-US" sz="2500">
                <a:latin typeface="Lato" panose="020F0502020204030203"/>
                <a:cs typeface="Lato" panose="020F0502020204030203"/>
              </a:rPr>
              <a:t> The selection probability of each state.</a:t>
            </a:r>
            <a:endParaRPr lang="en-US" sz="25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64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5542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1261110"/>
            <a:ext cx="9444990" cy="2976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cross_over</a:t>
            </a:r>
            <a:r>
              <a:rPr lang="en-US" sz="2500">
                <a:latin typeface="Lato" panose="020F0502020204030203"/>
                <a:cs typeface="Lato" panose="020F0502020204030203"/>
              </a:rPr>
              <a:t>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(self, parent1, parent2)</a:t>
            </a:r>
            <a:r>
              <a:rPr lang="en-US" sz="2500">
                <a:latin typeface="Lato" panose="020F0502020204030203"/>
                <a:cs typeface="Lato" panose="020F0502020204030203"/>
              </a:rPr>
              <a:t>: This method is used to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    calculate the fitness or number of non-attacking pair of 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	  each state.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        Pseudocode (next slide)</a:t>
            </a:r>
            <a:endParaRPr lang="en-US" sz="25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65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10024745" cy="41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cross_over(self, parent1, parent2)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	 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cross_over(parent1, parent2) returns an two child state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initialize </a:t>
            </a:r>
            <a:r>
              <a:rPr lang="en-US" sz="2000">
                <a:latin typeface="Lato" panose="020F0502020204030203"/>
                <a:cs typeface="Lato" panose="020F0502020204030203"/>
              </a:rPr>
              <a:t>start_point, end_point by random in range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initialize </a:t>
            </a:r>
            <a:r>
              <a:rPr lang="en-US" sz="2000">
                <a:latin typeface="Lato" panose="020F0502020204030203"/>
                <a:cs typeface="Lato" panose="020F0502020204030203"/>
              </a:rPr>
              <a:t>allele1 &lt;- parent1[start_point:end_point]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 allele2 &lt;- parent2.copy()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 allele3 &lt;- parent2[start_point:end_point]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marL="0"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 allele4 &lt;- parent1.copy()</a:t>
            </a:r>
            <a:endParaRPr lang="en-US" sz="20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86485" y="554355"/>
            <a:ext cx="5542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0" name="Text Box 9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66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10024745" cy="551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cross_over(self, parent1, parent2)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	 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cross_over(parent1, parent2) returns an two child state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(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initialize step)</a:t>
            </a:r>
            <a:endParaRPr lang="en-US" sz="20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number &lt;- allele1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i in allele2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if </a:t>
            </a:r>
            <a:r>
              <a:rPr lang="en-US" sz="2000">
                <a:latin typeface="Lato" panose="020F0502020204030203"/>
                <a:cs typeface="Lato" panose="020F0502020204030203"/>
              </a:rPr>
              <a:t>number == i  -&gt; allele2.remove(i)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number &lt;- allele3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iterate </a:t>
            </a:r>
            <a:r>
              <a:rPr lang="en-US" sz="2000">
                <a:latin typeface="Lato" panose="020F0502020204030203"/>
                <a:cs typeface="Lato" panose="020F0502020204030203"/>
              </a:rPr>
              <a:t>i in allele4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if </a:t>
            </a:r>
            <a:r>
              <a:rPr lang="en-US" sz="2000">
                <a:latin typeface="Lato" panose="020F0502020204030203"/>
                <a:cs typeface="Lato" panose="020F0502020204030203"/>
              </a:rPr>
              <a:t>number == i -&gt; allele4.remove(i)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endParaRPr lang="en-US" sz="2000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554355"/>
            <a:ext cx="5542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10024745" cy="459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cross_over(self, parent1, parent2) - Pseudocode</a:t>
            </a:r>
            <a:endParaRPr lang="en-US" sz="25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 b="1">
                <a:latin typeface="Lato" panose="020F0502020204030203"/>
                <a:cs typeface="Lato" panose="020F0502020204030203"/>
              </a:rPr>
              <a:t>	  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function </a:t>
            </a:r>
            <a:r>
              <a:rPr lang="en-US" sz="2000">
                <a:latin typeface="Lato" panose="020F0502020204030203"/>
                <a:cs typeface="Lato" panose="020F0502020204030203"/>
              </a:rPr>
              <a:t>cross_over(parent1, parent2) returns an two child state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(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initialize and remove duplicate number in parent step)</a:t>
            </a:r>
            <a:endParaRPr lang="en-US" sz="20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if </a:t>
            </a:r>
            <a:r>
              <a:rPr lang="en-US" sz="2000">
                <a:latin typeface="Lato" panose="020F0502020204030203"/>
                <a:cs typeface="Lato" panose="020F0502020204030203"/>
              </a:rPr>
              <a:t>len(allele1) + len(allele2) == 16 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      child1 = allele2[:start_point] + allele1 + allele2[start_point]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>
                <a:latin typeface="Lato" panose="020F0502020204030203"/>
                <a:cs typeface="Lato" panose="020F0502020204030203"/>
              </a:rPr>
              <a:t>		</a:t>
            </a:r>
            <a:r>
              <a:rPr lang="en-US" sz="2000" b="1">
                <a:latin typeface="Lato" panose="020F0502020204030203"/>
                <a:cs typeface="Lato" panose="020F0502020204030203"/>
              </a:rPr>
              <a:t>else </a:t>
            </a:r>
            <a:endParaRPr lang="en-US" sz="2000" b="1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      </a:t>
            </a:r>
            <a:r>
              <a:rPr lang="en-US" sz="2000">
                <a:latin typeface="Lato" panose="020F0502020204030203"/>
                <a:cs typeface="Lato" panose="020F0502020204030203"/>
              </a:rPr>
              <a:t>child` = allele2[:start_point] + allele1 + allele2[start_point:end_point]</a:t>
            </a:r>
            <a:endParaRPr lang="en-US" sz="2000">
              <a:latin typeface="Lato" panose="020F0502020204030203"/>
              <a:cs typeface="Lato" panose="020F0502020204030203"/>
            </a:endParaRPr>
          </a:p>
          <a:p>
            <a:pPr lvl="1"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000" b="1">
                <a:latin typeface="Lato" panose="020F0502020204030203"/>
                <a:cs typeface="Lato" panose="020F0502020204030203"/>
              </a:rPr>
              <a:t>		same with child2</a:t>
            </a:r>
            <a:endParaRPr lang="en-US" sz="20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554355"/>
            <a:ext cx="5542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5" y="1261110"/>
            <a:ext cx="1002474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    </a:t>
            </a:r>
            <a:r>
              <a:rPr lang="en-US" sz="2500" b="1">
                <a:latin typeface="Lato" panose="020F0502020204030203"/>
                <a:cs typeface="Lato" panose="020F0502020204030203"/>
              </a:rPr>
              <a:t>cross_over(self, parent1, parent2) - Explaination</a:t>
            </a:r>
            <a:endParaRPr lang="en-US" sz="20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554355"/>
            <a:ext cx="5542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Population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332480" y="3226435"/>
            <a:ext cx="2212340" cy="44259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7, 1, 3, 2, 4, 5, 6, 0</a:t>
            </a:r>
            <a:endParaRPr lang="en-US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332480" y="4008755"/>
            <a:ext cx="2212340" cy="44259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 b="1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2</a:t>
            </a:r>
            <a:r>
              <a:rPr lang="en-US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, 6, 1, 0, 5, 2, 7, </a:t>
            </a:r>
            <a:r>
              <a:rPr lang="en-US" b="1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3</a:t>
            </a:r>
            <a:endParaRPr lang="en-US" b="1">
              <a:solidFill>
                <a:srgbClr val="FF0000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1" name="Double Bracket 10"/>
          <p:cNvSpPr/>
          <p:nvPr/>
        </p:nvSpPr>
        <p:spPr bwMode="auto">
          <a:xfrm>
            <a:off x="3914140" y="3161665"/>
            <a:ext cx="786130" cy="571500"/>
          </a:xfrm>
          <a:prstGeom prst="bracketPair">
            <a:avLst>
              <a:gd name="adj" fmla="val 16667"/>
            </a:avLst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 Box 11"/>
          <p:cNvSpPr txBox="1"/>
          <p:nvPr/>
        </p:nvSpPr>
        <p:spPr bwMode="auto">
          <a:xfrm>
            <a:off x="2190115" y="3263900"/>
            <a:ext cx="103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Parent 1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13" name="Text Box 12"/>
          <p:cNvSpPr txBox="1"/>
          <p:nvPr/>
        </p:nvSpPr>
        <p:spPr bwMode="auto">
          <a:xfrm>
            <a:off x="2190115" y="4008755"/>
            <a:ext cx="1038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Parent 2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14" name="Text Box 13"/>
          <p:cNvSpPr txBox="1"/>
          <p:nvPr/>
        </p:nvSpPr>
        <p:spPr bwMode="auto">
          <a:xfrm>
            <a:off x="4923790" y="2632710"/>
            <a:ext cx="1765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allele 1: [3, 2, 4]</a:t>
            </a:r>
            <a:endParaRPr lang="en-US">
              <a:solidFill>
                <a:srgbClr val="FF0000"/>
              </a:solidFill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15" name="Curved Connector 14"/>
          <p:cNvCxnSpPr>
            <a:stCxn id="11" idx="0"/>
            <a:endCxn id="14" idx="1"/>
          </p:cNvCxnSpPr>
          <p:nvPr/>
        </p:nvCxnSpPr>
        <p:spPr bwMode="auto">
          <a:xfrm rot="16199999">
            <a:off x="4443095" y="2680970"/>
            <a:ext cx="344805" cy="616585"/>
          </a:xfrm>
          <a:prstGeom prst="curvedConnector2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7695565" y="3226435"/>
            <a:ext cx="941070" cy="44259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3, 2, 4</a:t>
            </a:r>
            <a:endParaRPr lang="en-US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17" name="Text Box 16"/>
          <p:cNvSpPr txBox="1"/>
          <p:nvPr/>
        </p:nvSpPr>
        <p:spPr bwMode="auto">
          <a:xfrm>
            <a:off x="3914140" y="36690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 bwMode="auto">
          <a:xfrm>
            <a:off x="4390390" y="36626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5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 bwMode="auto">
          <a:xfrm>
            <a:off x="6657975" y="326898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Allele 1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695565" y="4008120"/>
            <a:ext cx="1983740" cy="44259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6, 1, 0, 5, 2, 7</a:t>
            </a:r>
            <a:endParaRPr lang="en-US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1" name="Text Box 20"/>
          <p:cNvSpPr txBox="1"/>
          <p:nvPr/>
        </p:nvSpPr>
        <p:spPr bwMode="auto">
          <a:xfrm>
            <a:off x="6657975" y="404495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Allele 2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8378825" y="3872865"/>
            <a:ext cx="0" cy="78867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 bwMode="auto">
          <a:xfrm>
            <a:off x="7093585" y="4646295"/>
            <a:ext cx="257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insert allele 1 from here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 bwMode="auto">
          <a:xfrm>
            <a:off x="3332480" y="5165725"/>
            <a:ext cx="2821305" cy="44259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6, 1, 3, 2, 4, 0, 5, 2, </a:t>
            </a:r>
            <a:r>
              <a:rPr lang="en-US" b="1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7</a:t>
            </a:r>
            <a:endParaRPr lang="en-US" b="1">
              <a:solidFill>
                <a:srgbClr val="FF0000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31" name="Text Box 30"/>
          <p:cNvSpPr txBox="1"/>
          <p:nvPr/>
        </p:nvSpPr>
        <p:spPr bwMode="auto">
          <a:xfrm>
            <a:off x="2263775" y="5203190"/>
            <a:ext cx="890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Child 1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6042660" y="5442585"/>
            <a:ext cx="942975" cy="0"/>
          </a:xfrm>
          <a:prstGeom prst="straightConnector1">
            <a:avLst/>
          </a:prstGeom>
          <a:ln w="254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 bwMode="auto">
          <a:xfrm>
            <a:off x="6985635" y="5248275"/>
            <a:ext cx="324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 is out of bound, so remove it</a:t>
            </a:r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857375" y="3662680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1</a:t>
            </a:r>
            <a:endParaRPr lang="en-US" b="1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358890" y="3660140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2</a:t>
            </a:r>
            <a:endParaRPr lang="en-US" b="1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857375" y="5196840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3</a:t>
            </a:r>
            <a:endParaRPr lang="en-US" b="1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38" name="Text Box 37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69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5" name="Left Bracket 24"/>
          <p:cNvSpPr/>
          <p:nvPr/>
        </p:nvSpPr>
        <p:spPr>
          <a:xfrm rot="16200000">
            <a:off x="4561205" y="4587240"/>
            <a:ext cx="105410" cy="2261870"/>
          </a:xfrm>
          <a:prstGeom prst="lef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 bwMode="auto">
          <a:xfrm>
            <a:off x="8703310" y="3268980"/>
            <a:ext cx="119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length = 3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39" name="Text Box 38"/>
          <p:cNvSpPr txBox="1"/>
          <p:nvPr/>
        </p:nvSpPr>
        <p:spPr bwMode="auto">
          <a:xfrm>
            <a:off x="9784715" y="4046220"/>
            <a:ext cx="119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length = 6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41" name="Text Box 40"/>
          <p:cNvSpPr txBox="1"/>
          <p:nvPr/>
        </p:nvSpPr>
        <p:spPr bwMode="auto">
          <a:xfrm>
            <a:off x="4017645" y="5817235"/>
            <a:ext cx="1195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length = 8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6" name="Text Box 5"/>
          <p:cNvSpPr txBox="1"/>
          <p:nvPr/>
        </p:nvSpPr>
        <p:spPr bwMode="auto">
          <a:xfrm>
            <a:off x="1086484" y="1262241"/>
            <a:ext cx="10036244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vi-VN" altLang="en-US" sz="2500">
                <a:latin typeface="Lato" panose="020F0502020204030203"/>
                <a:cs typeface="Lato" panose="020F0502020204030203"/>
              </a:rPr>
              <a:t>- </a:t>
            </a:r>
            <a:r>
              <a:rPr lang="en-US" sz="2500">
                <a:latin typeface="Lato" panose="020F0502020204030203"/>
                <a:cs typeface="Lato" panose="020F0502020204030203"/>
              </a:rPr>
              <a:t>Represents a single state of the 8-puzzle board and manages the state transitions within the search algorithm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vi-VN" alt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- 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Attributes: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= cost since intitial state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h</a:t>
            </a: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= estimated cost to goal state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 = g + h</a:t>
            </a:r>
            <a:endParaRPr lang="en-US" sz="2500" b="1"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7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554355"/>
            <a:ext cx="19265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Overral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216910" y="2780665"/>
            <a:ext cx="2078990" cy="31940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3, 2, 7, 5, 2, 4, 1, 1</a:t>
            </a:r>
            <a:endParaRPr lang="en-US" sz="1500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3216910" y="2378709"/>
            <a:ext cx="2078990" cy="31940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2, 4, 7, 4, 8, 5, 5, 2</a:t>
            </a:r>
            <a:endParaRPr lang="en-US" sz="1500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3216910" y="3584575"/>
            <a:ext cx="2078990" cy="31940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3, 2, 5, 4, 3, 2, 1, 3</a:t>
            </a:r>
            <a:endParaRPr lang="en-US" sz="1500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3216910" y="3182620"/>
            <a:ext cx="2078990" cy="319405"/>
          </a:xfrm>
          <a:prstGeom prst="roundRect">
            <a:avLst>
              <a:gd name="adj" fmla="val 91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>
              <a:defRPr/>
            </a:pPr>
            <a:r>
              <a: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rPr>
              <a:t>2, 4, 4, 1, 5, 1, 2, 4</a:t>
            </a:r>
            <a:endParaRPr lang="en-US" sz="1500">
              <a:solidFill>
                <a:schemeClr val="tx1"/>
              </a:solidFill>
              <a:latin typeface="Lato" panose="020F0502020204030203"/>
              <a:cs typeface="Lato" panose="020F0502020204030203"/>
            </a:endParaRPr>
          </a:p>
        </p:txBody>
      </p:sp>
      <p:grpSp>
        <p:nvGrpSpPr>
          <p:cNvPr id="51" name="Group 50"/>
          <p:cNvGrpSpPr/>
          <p:nvPr/>
        </p:nvGrpSpPr>
        <p:grpSpPr bwMode="auto">
          <a:xfrm>
            <a:off x="2813050" y="2371090"/>
            <a:ext cx="403860" cy="1534795"/>
            <a:chOff x="3281" y="2723"/>
            <a:chExt cx="636" cy="2417"/>
          </a:xfrm>
        </p:grpSpPr>
        <p:sp>
          <p:nvSpPr>
            <p:cNvPr id="39" name="Text Box 38"/>
            <p:cNvSpPr txBox="1"/>
            <p:nvPr/>
          </p:nvSpPr>
          <p:spPr bwMode="auto">
            <a:xfrm>
              <a:off x="3281" y="2723"/>
              <a:ext cx="63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24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0" name="Text Box 39"/>
            <p:cNvSpPr txBox="1"/>
            <p:nvPr/>
          </p:nvSpPr>
          <p:spPr bwMode="auto">
            <a:xfrm>
              <a:off x="3281" y="3361"/>
              <a:ext cx="63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23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1" name="Text Box 40"/>
            <p:cNvSpPr txBox="1"/>
            <p:nvPr/>
          </p:nvSpPr>
          <p:spPr bwMode="auto">
            <a:xfrm>
              <a:off x="3281" y="3998"/>
              <a:ext cx="63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20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2" name="Text Box 41"/>
            <p:cNvSpPr txBox="1"/>
            <p:nvPr/>
          </p:nvSpPr>
          <p:spPr bwMode="auto">
            <a:xfrm>
              <a:off x="3281" y="4635"/>
              <a:ext cx="63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11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</p:grpSp>
      <p:cxnSp>
        <p:nvCxnSpPr>
          <p:cNvPr id="47" name="Straight Arrow Connector 46"/>
          <p:cNvCxnSpPr>
            <a:stCxn id="10" idx="3"/>
            <a:endCxn id="44" idx="1"/>
          </p:cNvCxnSpPr>
          <p:nvPr/>
        </p:nvCxnSpPr>
        <p:spPr bwMode="auto">
          <a:xfrm flipV="1">
            <a:off x="5295899" y="2538730"/>
            <a:ext cx="1257935" cy="40195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3"/>
            <a:endCxn id="43" idx="1"/>
          </p:cNvCxnSpPr>
          <p:nvPr/>
        </p:nvCxnSpPr>
        <p:spPr bwMode="auto">
          <a:xfrm>
            <a:off x="5295899" y="2538730"/>
            <a:ext cx="1257935" cy="40195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3"/>
            <a:endCxn id="46" idx="1"/>
          </p:cNvCxnSpPr>
          <p:nvPr/>
        </p:nvCxnSpPr>
        <p:spPr bwMode="auto">
          <a:xfrm>
            <a:off x="5295899" y="3342640"/>
            <a:ext cx="1257935" cy="0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45" idx="1"/>
          </p:cNvCxnSpPr>
          <p:nvPr/>
        </p:nvCxnSpPr>
        <p:spPr bwMode="auto">
          <a:xfrm>
            <a:off x="5295899" y="2538730"/>
            <a:ext cx="1257935" cy="1205865"/>
          </a:xfrm>
          <a:prstGeom prst="straightConnector1">
            <a:avLst/>
          </a:prstGeom>
          <a:ln w="1905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 bwMode="auto">
          <a:xfrm>
            <a:off x="2266315" y="2380615"/>
            <a:ext cx="556260" cy="1535430"/>
            <a:chOff x="3281" y="2723"/>
            <a:chExt cx="876" cy="2418"/>
          </a:xfrm>
        </p:grpSpPr>
        <p:sp>
          <p:nvSpPr>
            <p:cNvPr id="53" name="Text Box 52"/>
            <p:cNvSpPr txBox="1"/>
            <p:nvPr/>
          </p:nvSpPr>
          <p:spPr bwMode="auto">
            <a:xfrm>
              <a:off x="3281" y="2723"/>
              <a:ext cx="87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31%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54" name="Text Box 53"/>
            <p:cNvSpPr txBox="1"/>
            <p:nvPr/>
          </p:nvSpPr>
          <p:spPr bwMode="auto">
            <a:xfrm>
              <a:off x="3281" y="3361"/>
              <a:ext cx="87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29%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55" name="Text Box 54"/>
            <p:cNvSpPr txBox="1"/>
            <p:nvPr/>
          </p:nvSpPr>
          <p:spPr bwMode="auto">
            <a:xfrm>
              <a:off x="3281" y="3998"/>
              <a:ext cx="87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26%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56" name="Text Box 55"/>
            <p:cNvSpPr txBox="1"/>
            <p:nvPr/>
          </p:nvSpPr>
          <p:spPr bwMode="auto">
            <a:xfrm>
              <a:off x="3281" y="4635"/>
              <a:ext cx="876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14%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</p:grpSp>
      <p:grpSp>
        <p:nvGrpSpPr>
          <p:cNvPr id="60" name="Group 59"/>
          <p:cNvGrpSpPr/>
          <p:nvPr/>
        </p:nvGrpSpPr>
        <p:grpSpPr bwMode="auto">
          <a:xfrm>
            <a:off x="3216275" y="1674495"/>
            <a:ext cx="1896110" cy="580390"/>
            <a:chOff x="4236" y="5957"/>
            <a:chExt cx="2986" cy="914"/>
          </a:xfrm>
        </p:grpSpPr>
        <p:sp>
          <p:nvSpPr>
            <p:cNvPr id="58" name="Text Box 57"/>
            <p:cNvSpPr txBox="1"/>
            <p:nvPr/>
          </p:nvSpPr>
          <p:spPr bwMode="auto">
            <a:xfrm>
              <a:off x="4236" y="5957"/>
              <a:ext cx="2072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Fitness score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59" name="Text Box 58"/>
            <p:cNvSpPr txBox="1"/>
            <p:nvPr/>
          </p:nvSpPr>
          <p:spPr bwMode="auto">
            <a:xfrm>
              <a:off x="4237" y="6364"/>
              <a:ext cx="2985" cy="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500">
                  <a:latin typeface="Lato" panose="020F0502020204030203"/>
                  <a:cs typeface="Lato" panose="020F0502020204030203"/>
                </a:rPr>
                <a:t>Selection probability</a:t>
              </a:r>
              <a:endParaRPr lang="en-US" sz="1500">
                <a:latin typeface="Lato" panose="020F0502020204030203"/>
                <a:cs typeface="Lato" panose="020F0502020204030203"/>
              </a:endParaRPr>
            </a:p>
          </p:txBody>
        </p:sp>
      </p:grpSp>
      <p:cxnSp>
        <p:nvCxnSpPr>
          <p:cNvPr id="63" name="Elbow Connector 62"/>
          <p:cNvCxnSpPr/>
          <p:nvPr/>
        </p:nvCxnSpPr>
        <p:spPr bwMode="auto">
          <a:xfrm rot="16199999">
            <a:off x="2847975" y="2002790"/>
            <a:ext cx="535305" cy="201295"/>
          </a:xfrm>
          <a:prstGeom prst="bentConnector2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 bwMode="auto">
          <a:xfrm rot="16199999">
            <a:off x="2737485" y="1901190"/>
            <a:ext cx="286385" cy="672465"/>
          </a:xfrm>
          <a:prstGeom prst="bentConnector2">
            <a:avLst/>
          </a:prstGeom>
          <a:ln w="190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 bwMode="auto">
          <a:xfrm>
            <a:off x="2167255" y="4446905"/>
            <a:ext cx="73355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The state has the lowest selection probability will be eliminated</a:t>
            </a:r>
            <a:endParaRPr lang="en-US">
              <a:latin typeface="Lato" panose="020F0502020204030203"/>
              <a:cs typeface="Lato" panose="020F0502020204030203"/>
            </a:endParaRPr>
          </a:p>
          <a:p>
            <a:pPr>
              <a:lnSpc>
                <a:spcPct val="150000"/>
              </a:lnSpc>
              <a:defRPr/>
            </a:pPr>
            <a:r>
              <a:rPr lang="en-US">
                <a:latin typeface="Lato" panose="020F0502020204030203"/>
                <a:cs typeface="Lato" panose="020F0502020204030203"/>
              </a:rPr>
              <a:t>The state has the higest selection proabiltiy will replace the blank space</a:t>
            </a:r>
            <a:endParaRPr lang="en-US">
              <a:latin typeface="Lato" panose="020F0502020204030203"/>
              <a:cs typeface="Lato" panose="020F0502020204030203"/>
            </a:endParaRPr>
          </a:p>
        </p:txBody>
      </p:sp>
      <p:sp>
        <p:nvSpPr>
          <p:cNvPr id="72" name="Text Box 71"/>
          <p:cNvSpPr txBox="1"/>
          <p:nvPr/>
        </p:nvSpPr>
        <p:spPr bwMode="auto">
          <a:xfrm>
            <a:off x="3304540" y="4060825"/>
            <a:ext cx="1903729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>
                <a:solidFill>
                  <a:srgbClr val="FF0000"/>
                </a:solidFill>
                <a:latin typeface="Lato" panose="020F0502020204030203"/>
                <a:cs typeface="Lato" panose="020F0502020204030203"/>
              </a:rPr>
              <a:t>Initial population</a:t>
            </a:r>
            <a:endParaRPr lang="en-US" b="1">
              <a:solidFill>
                <a:srgbClr val="FF0000"/>
              </a:solidFill>
              <a:latin typeface="Lato" panose="020F0502020204030203"/>
              <a:cs typeface="Lato" panose="020F0502020204030203"/>
            </a:endParaRPr>
          </a:p>
        </p:txBody>
      </p:sp>
      <p:grpSp>
        <p:nvGrpSpPr>
          <p:cNvPr id="80" name="Group 79"/>
          <p:cNvGrpSpPr/>
          <p:nvPr/>
        </p:nvGrpSpPr>
        <p:grpSpPr bwMode="auto">
          <a:xfrm>
            <a:off x="6553835" y="2371725"/>
            <a:ext cx="2078990" cy="2057400"/>
            <a:chOff x="10320" y="3735"/>
            <a:chExt cx="3274" cy="324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10320" y="4379"/>
              <a:ext cx="3274" cy="503"/>
            </a:xfrm>
            <a:prstGeom prst="roundRect">
              <a:avLst>
                <a:gd name="adj" fmla="val 91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>
                <a:defRPr/>
              </a:pPr>
              <a:r>
                <a: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rPr>
                <a:t>3, 2, 7, 5, 2, 4, 1, 1</a:t>
              </a:r>
              <a:endPara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10320" y="3746"/>
              <a:ext cx="3274" cy="503"/>
            </a:xfrm>
            <a:prstGeom prst="roundRect">
              <a:avLst>
                <a:gd name="adj" fmla="val 91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>
                <a:defRPr/>
              </a:pPr>
              <a:r>
                <a: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rPr>
                <a:t>2, 4, 7, 4, 8, 5, 5, 2</a:t>
              </a:r>
              <a:endPara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10320" y="5645"/>
              <a:ext cx="3274" cy="503"/>
            </a:xfrm>
            <a:prstGeom prst="roundRect">
              <a:avLst>
                <a:gd name="adj" fmla="val 91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>
                <a:defRPr/>
              </a:pPr>
              <a:r>
                <a: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rPr>
                <a:t>3, 2, 5, 4, 3, 2, 1, 3</a:t>
              </a:r>
              <a:endPara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46" name="Rounded Rectangle 45"/>
            <p:cNvSpPr/>
            <p:nvPr/>
          </p:nvSpPr>
          <p:spPr bwMode="auto">
            <a:xfrm>
              <a:off x="10320" y="5012"/>
              <a:ext cx="3274" cy="503"/>
            </a:xfrm>
            <a:prstGeom prst="roundRect">
              <a:avLst>
                <a:gd name="adj" fmla="val 91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>
                <a:defRPr/>
              </a:pPr>
              <a:r>
                <a: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rPr>
                <a:t>2, 4, 4, 1, 5, 1, 2, 4</a:t>
              </a:r>
              <a:endParaRPr lang="en-US" sz="1500">
                <a:solidFill>
                  <a:schemeClr val="tx1"/>
                </a:solidFill>
                <a:latin typeface="Lato" panose="020F0502020204030203"/>
                <a:cs typeface="Lato" panose="020F0502020204030203"/>
              </a:endParaRPr>
            </a:p>
          </p:txBody>
        </p:sp>
        <p:sp>
          <p:nvSpPr>
            <p:cNvPr id="73" name="Text Box 72"/>
            <p:cNvSpPr txBox="1"/>
            <p:nvPr/>
          </p:nvSpPr>
          <p:spPr bwMode="auto">
            <a:xfrm>
              <a:off x="11075" y="6395"/>
              <a:ext cx="17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>
                <a:defRPr/>
              </a:pPr>
              <a:r>
                <a:rPr lang="en-US" b="1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rPr>
                <a:t>Selection</a:t>
              </a:r>
              <a:endParaRPr lang="en-US" b="1">
                <a:solidFill>
                  <a:srgbClr val="FF0000"/>
                </a:solidFill>
                <a:latin typeface="Lato" panose="020F0502020204030203"/>
                <a:cs typeface="Lato" panose="020F0502020204030203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11190" y="3735"/>
              <a:ext cx="0" cy="1148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11994" y="3749"/>
              <a:ext cx="0" cy="1148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>
              <a:off x="11586" y="5003"/>
              <a:ext cx="0" cy="1148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12772" y="5009"/>
              <a:ext cx="0" cy="1148"/>
            </a:xfrm>
            <a:prstGeom prst="line">
              <a:avLst/>
            </a:prstGeom>
            <a:ln w="2540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80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70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16825" y="1471295"/>
            <a:ext cx="2183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random_start_point</a:t>
            </a:r>
            <a:endParaRPr lang="en-US" b="1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807325" y="1882140"/>
            <a:ext cx="2092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rPr>
              <a:t>random_end_point</a:t>
            </a:r>
            <a:endParaRPr lang="en-US" b="1">
              <a:solidFill>
                <a:schemeClr val="tx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>
            <a:off x="7015480" y="1763395"/>
            <a:ext cx="708660" cy="51879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16200000">
            <a:off x="7569518" y="2115503"/>
            <a:ext cx="312420" cy="213995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900035" y="1438910"/>
            <a:ext cx="2616200" cy="26879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086485" y="554355"/>
            <a:ext cx="34778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Overral (cont.)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grpSp>
        <p:nvGrpSpPr>
          <p:cNvPr id="82" name="Group 81"/>
          <p:cNvGrpSpPr/>
          <p:nvPr/>
        </p:nvGrpSpPr>
        <p:grpSpPr bwMode="auto">
          <a:xfrm>
            <a:off x="1927225" y="1819275"/>
            <a:ext cx="8336915" cy="2057400"/>
            <a:chOff x="3413" y="2999"/>
            <a:chExt cx="13129" cy="3240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7122" y="3563"/>
              <a:ext cx="997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flipH="1" flipV="1">
              <a:off x="6685" y="3251"/>
              <a:ext cx="444" cy="317"/>
            </a:xfrm>
            <a:prstGeom prst="line">
              <a:avLst/>
            </a:prstGeom>
            <a:ln w="1905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6685" y="3568"/>
              <a:ext cx="458" cy="316"/>
            </a:xfrm>
            <a:prstGeom prst="line">
              <a:avLst/>
            </a:prstGeom>
            <a:ln w="1905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7126" y="4812"/>
              <a:ext cx="9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flipH="1" flipV="1">
              <a:off x="6689" y="4497"/>
              <a:ext cx="444" cy="317"/>
            </a:xfrm>
            <a:prstGeom prst="line">
              <a:avLst/>
            </a:prstGeom>
            <a:ln w="1905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689" y="4814"/>
              <a:ext cx="458" cy="316"/>
            </a:xfrm>
            <a:prstGeom prst="line">
              <a:avLst/>
            </a:prstGeom>
            <a:ln w="1905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 bwMode="auto">
            <a:xfrm>
              <a:off x="8569" y="3011"/>
              <a:ext cx="3274" cy="3228"/>
              <a:chOff x="10320" y="3746"/>
              <a:chExt cx="3274" cy="3228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10320" y="4379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2, 4, 7,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5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4, 8, 5, 2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10320" y="3746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3, 2, 7, 4, 5,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2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1, 1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>
                <a:off x="10320" y="5645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4, 1, 5, 4,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3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2, 1,  2 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10320" y="5012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4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1, 5, 1, 3, 2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27" name="Text Box 26"/>
              <p:cNvSpPr txBox="1"/>
              <p:nvPr/>
            </p:nvSpPr>
            <p:spPr bwMode="auto">
              <a:xfrm>
                <a:off x="11008" y="6395"/>
                <a:ext cx="190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Crossover</a:t>
                </a:r>
                <a:endParaRPr lang="en-US" b="1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 bwMode="auto">
            <a:xfrm flipV="1">
              <a:off x="8100" y="3263"/>
              <a:ext cx="469" cy="315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8100" y="3575"/>
              <a:ext cx="469" cy="321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093" y="4815"/>
              <a:ext cx="450" cy="330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 bwMode="auto">
            <a:xfrm flipV="1">
              <a:off x="8100" y="4529"/>
              <a:ext cx="469" cy="295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oup 79"/>
            <p:cNvGrpSpPr/>
            <p:nvPr/>
          </p:nvGrpSpPr>
          <p:grpSpPr bwMode="auto">
            <a:xfrm>
              <a:off x="3413" y="2999"/>
              <a:ext cx="3274" cy="3240"/>
              <a:chOff x="10320" y="3735"/>
              <a:chExt cx="3274" cy="3240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10320" y="4379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3, 2, 7, 5, 2, 4, 1, 1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>
                <a:off x="10320" y="3746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2, 4, 7, 4, 8, 5, 5, 2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10320" y="5645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3, 2, 5, 4, 3, 2, 1, 3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>
                <a:off x="10320" y="5012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2, 4, 4, 1, 5, 1, 2, 4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36" name="Text Box 35"/>
              <p:cNvSpPr txBox="1"/>
              <p:nvPr/>
            </p:nvSpPr>
            <p:spPr bwMode="auto">
              <a:xfrm>
                <a:off x="11075" y="6395"/>
                <a:ext cx="1767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Selection</a:t>
                </a:r>
                <a:endParaRPr lang="en-US" b="1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 bwMode="auto">
              <a:xfrm>
                <a:off x="11190" y="3735"/>
                <a:ext cx="0" cy="1148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11994" y="3749"/>
                <a:ext cx="0" cy="1148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11586" y="5003"/>
                <a:ext cx="0" cy="1148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12772" y="5009"/>
                <a:ext cx="0" cy="1148"/>
              </a:xfrm>
              <a:prstGeom prst="line">
                <a:avLst/>
              </a:prstGeom>
              <a:ln w="25400">
                <a:solidFill>
                  <a:srgbClr val="FF33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 bwMode="auto">
            <a:xfrm>
              <a:off x="13268" y="2999"/>
              <a:ext cx="3274" cy="3228"/>
              <a:chOff x="10320" y="3746"/>
              <a:chExt cx="3274" cy="3228"/>
            </a:xfrm>
          </p:grpSpPr>
          <p:sp>
            <p:nvSpPr>
              <p:cNvPr id="38" name="Rounded Rectangle 37"/>
              <p:cNvSpPr/>
              <p:nvPr/>
            </p:nvSpPr>
            <p:spPr bwMode="auto">
              <a:xfrm>
                <a:off x="10320" y="4379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2, 4, 7,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3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4, 8, 5, 2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10320" y="3746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3, 2, 7, 4, 5,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0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1, 1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 bwMode="auto">
              <a:xfrm>
                <a:off x="10320" y="5645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4, 1, 5, 4,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7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2, 1,  2 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>
                <a:off x="10320" y="5012"/>
                <a:ext cx="3274" cy="503"/>
              </a:xfrm>
              <a:prstGeom prst="roundRect">
                <a:avLst>
                  <a:gd name="adj" fmla="val 918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dist">
                  <a:defRPr/>
                </a:pP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3, 2, </a:t>
                </a:r>
                <a:r>
                  <a:rPr lang="en-US" sz="1500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0</a:t>
                </a:r>
                <a:r>
                  <a:rPr lang="en-US" sz="1500">
                    <a:solidFill>
                      <a:schemeClr val="tx1"/>
                    </a:solidFill>
                    <a:latin typeface="Lato" panose="020F0502020204030203"/>
                    <a:cs typeface="Lato" panose="020F0502020204030203"/>
                  </a:rPr>
                  <a:t>, 1, 5, 1, 3, 2</a:t>
                </a:r>
                <a:endParaRPr lang="en-US" sz="1500">
                  <a:solidFill>
                    <a:schemeClr val="tx1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  <p:sp>
            <p:nvSpPr>
              <p:cNvPr id="70" name="Text Box 69"/>
              <p:cNvSpPr txBox="1"/>
              <p:nvPr/>
            </p:nvSpPr>
            <p:spPr bwMode="auto">
              <a:xfrm>
                <a:off x="11073" y="6395"/>
                <a:ext cx="178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defRPr/>
                </a:pPr>
                <a:r>
                  <a:rPr lang="en-US" b="1">
                    <a:solidFill>
                      <a:srgbClr val="FF0000"/>
                    </a:solidFill>
                    <a:latin typeface="Lato" panose="020F0502020204030203"/>
                    <a:cs typeface="Lato" panose="020F0502020204030203"/>
                  </a:rPr>
                  <a:t>Mutation</a:t>
                </a:r>
                <a:endParaRPr lang="en-US" b="1">
                  <a:solidFill>
                    <a:srgbClr val="FF0000"/>
                  </a:solidFill>
                  <a:latin typeface="Lato" panose="020F0502020204030203"/>
                  <a:cs typeface="Lato" panose="020F0502020204030203"/>
                </a:endParaRPr>
              </a:p>
            </p:txBody>
          </p:sp>
        </p:grpSp>
        <p:cxnSp>
          <p:nvCxnSpPr>
            <p:cNvPr id="71" name="Straight Arrow Connector 70"/>
            <p:cNvCxnSpPr>
              <a:stCxn id="20" idx="3"/>
              <a:endCxn id="57" idx="1"/>
            </p:cNvCxnSpPr>
            <p:nvPr/>
          </p:nvCxnSpPr>
          <p:spPr bwMode="auto">
            <a:xfrm flipV="1">
              <a:off x="11843" y="3251"/>
              <a:ext cx="1425" cy="12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9" idx="3"/>
              <a:endCxn id="38" idx="1"/>
            </p:cNvCxnSpPr>
            <p:nvPr/>
          </p:nvCxnSpPr>
          <p:spPr bwMode="auto">
            <a:xfrm flipV="1">
              <a:off x="11843" y="3884"/>
              <a:ext cx="1425" cy="12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5" idx="3"/>
              <a:endCxn id="62" idx="1"/>
            </p:cNvCxnSpPr>
            <p:nvPr/>
          </p:nvCxnSpPr>
          <p:spPr bwMode="auto">
            <a:xfrm flipV="1">
              <a:off x="11843" y="4517"/>
              <a:ext cx="1425" cy="12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21" idx="3"/>
              <a:endCxn id="61" idx="1"/>
            </p:cNvCxnSpPr>
            <p:nvPr/>
          </p:nvCxnSpPr>
          <p:spPr bwMode="auto">
            <a:xfrm flipV="1">
              <a:off x="11843" y="5150"/>
              <a:ext cx="1425" cy="12"/>
            </a:xfrm>
            <a:prstGeom prst="straightConnector1">
              <a:avLst/>
            </a:prstGeom>
            <a:ln w="1905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 Box 82"/>
          <p:cNvSpPr txBox="1"/>
          <p:nvPr/>
        </p:nvSpPr>
        <p:spPr bwMode="auto">
          <a:xfrm>
            <a:off x="11429048" y="6404610"/>
            <a:ext cx="448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71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09255" y="4283710"/>
            <a:ext cx="2398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Lato" panose="020F0502020204030203" pitchFamily="34" charset="0"/>
                <a:cs typeface="Lato" panose="020F0502020204030203" pitchFamily="34" charset="0"/>
              </a:rPr>
              <a:t>NEW GENERTATION</a:t>
            </a:r>
            <a:endParaRPr lang="en-US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500370" y="4787265"/>
            <a:ext cx="490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If this generation does not contain the solution,</a:t>
            </a:r>
            <a:endParaRPr lang="en-US"/>
          </a:p>
          <a:p>
            <a:pPr algn="r"/>
            <a:r>
              <a:rPr lang="en-US"/>
              <a:t> return to </a:t>
            </a:r>
            <a:r>
              <a:rPr lang="en-US" b="1">
                <a:solidFill>
                  <a:srgbClr val="FF0000"/>
                </a:solidFill>
              </a:rPr>
              <a:t>Selection </a:t>
            </a:r>
            <a:r>
              <a:rPr lang="en-US"/>
              <a:t>step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8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get_pos(state, value):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for each row and column in state: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 algn="l">
              <a:lnSpc>
                <a:spcPct val="150000"/>
              </a:lnSpc>
              <a:defRPr/>
            </a:pPr>
            <a:r>
              <a:rPr lang="en-US" sz="2000">
                <a:latin typeface="Lato" panose="020F0502020204030203"/>
                <a:ea typeface="Lato" panose="020F0502020204030203"/>
                <a:cs typeface="Lato" panose="020F0502020204030203"/>
              </a:rPr>
              <a:t>		if value found: return (row,col)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</a:t>
            </a: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wap(a, b): 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get positions of a and b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swap their values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3">
              <a:lnSpc>
                <a:spcPct val="150000"/>
              </a:lnSpc>
              <a:defRPr/>
            </a:pP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3666490" y="6394450"/>
            <a:ext cx="4866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vi-VN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502043 - Introduction to Artificial Intelligence </a:t>
            </a:r>
            <a:endParaRPr lang="vi-VN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4" name="Text Box 3"/>
          <p:cNvSpPr txBox="1"/>
          <p:nvPr/>
        </p:nvSpPr>
        <p:spPr bwMode="auto">
          <a:xfrm>
            <a:off x="1086485" y="554355"/>
            <a:ext cx="2985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4000">
                <a:latin typeface="Lato Black" panose="020F0502020204030203"/>
                <a:cs typeface="Lato Black" panose="020F0502020204030203"/>
              </a:rPr>
              <a:t>Class </a:t>
            </a:r>
            <a:r>
              <a:rPr lang="en-US" sz="4000">
                <a:solidFill>
                  <a:schemeClr val="tx1"/>
                </a:solidFill>
                <a:latin typeface="Lato Black" panose="020F0502020204030203"/>
                <a:cs typeface="Lato Black" panose="020F0502020204030203"/>
              </a:rPr>
              <a:t>Puzzle</a:t>
            </a:r>
            <a:endParaRPr lang="en-US" sz="4000">
              <a:latin typeface="Lato Black" panose="020F0502020204030203"/>
              <a:cs typeface="Lato Black" panose="020F0502020204030203"/>
            </a:endParaRPr>
          </a:p>
        </p:txBody>
      </p:sp>
      <p:sp>
        <p:nvSpPr>
          <p:cNvPr id="5" name="Text Box 4"/>
          <p:cNvSpPr txBox="1"/>
          <p:nvPr/>
        </p:nvSpPr>
        <p:spPr bwMode="auto">
          <a:xfrm>
            <a:off x="11495406" y="6404610"/>
            <a:ext cx="315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/>
                <a:cs typeface="Lato" panose="020F0502020204030203"/>
              </a:rPr>
              <a:t>9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/>
              <a:cs typeface="Lato" panose="020F0502020204030203"/>
            </a:endParaRPr>
          </a:p>
        </p:txBody>
      </p:sp>
      <p:sp>
        <p:nvSpPr>
          <p:cNvPr id="7" name="Text Box 6"/>
          <p:cNvSpPr txBox="1"/>
          <p:nvPr/>
        </p:nvSpPr>
        <p:spPr bwMode="auto">
          <a:xfrm>
            <a:off x="1068485" y="1262241"/>
            <a:ext cx="10057187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20204"/>
              <a:buNone/>
              <a:defRPr/>
            </a:pPr>
            <a:r>
              <a:rPr lang="en-US" sz="2500">
                <a:latin typeface="Lato" panose="020F0502020204030203"/>
                <a:cs typeface="Lato" panose="020F0502020204030203"/>
              </a:rPr>
              <a:t>- Essential methods:</a:t>
            </a:r>
            <a:endParaRPr lang="en-US" sz="2500">
              <a:latin typeface="Lato" panose="020F0502020204030203"/>
              <a:cs typeface="Lato" panose="020F0502020204030203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/>
              <a:buChar char="•"/>
              <a:defRPr/>
            </a:pP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check_neighbo</a:t>
            </a:r>
            <a:r>
              <a:rPr lang="en-US" sz="2500" b="1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r(state, a, b):</a:t>
            </a:r>
            <a:endParaRPr lang="en-US" sz="25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5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      </a:t>
            </a: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get positions of a and b</a:t>
            </a:r>
            <a:endParaRPr lang="en-US" sz="2000">
              <a:solidFill>
                <a:schemeClr val="tx1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  <a:p>
            <a:pPr lvl="2">
              <a:lnSpc>
                <a:spcPct val="150000"/>
              </a:lnSpc>
              <a:defRPr/>
            </a:pPr>
            <a:r>
              <a:rPr lang="en-US" sz="2000">
                <a:solidFill>
                  <a:schemeClr val="tx1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  	return true if adjacent</a:t>
            </a:r>
            <a:endParaRPr lang="en-US" sz="2000"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Arial"/>
        <a:cs typeface="Arial"/>
      </a:majorFont>
      <a:minorFont>
        <a:latin typeface="宋体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22225</Words>
  <Application>WPS Presentation</Application>
  <PresentationFormat>Widescreen</PresentationFormat>
  <Paragraphs>1261</Paragraphs>
  <Slides>71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9" baseType="lpstr">
      <vt:lpstr>Arial</vt:lpstr>
      <vt:lpstr>SimSun</vt:lpstr>
      <vt:lpstr>Wingdings</vt:lpstr>
      <vt:lpstr>Arial</vt:lpstr>
      <vt:lpstr>Lato Black</vt:lpstr>
      <vt:lpstr>Lato</vt:lpstr>
      <vt:lpstr>Microsoft YaHei</vt:lpstr>
      <vt:lpstr>Droid Sans Fallback</vt:lpstr>
      <vt:lpstr>Arial Unicode MS</vt:lpstr>
      <vt:lpstr>Arial Black</vt:lpstr>
      <vt:lpstr>SimSun</vt:lpstr>
      <vt:lpstr>Lato</vt:lpstr>
      <vt:lpstr>Lato Black</vt:lpstr>
      <vt:lpstr>Times New Roman</vt:lpstr>
      <vt:lpstr>Noto Sans Symbols2</vt:lpstr>
      <vt:lpstr>Webdings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n1tro5</cp:lastModifiedBy>
  <cp:revision>25</cp:revision>
  <dcterms:created xsi:type="dcterms:W3CDTF">2025-04-02T05:48:30Z</dcterms:created>
  <dcterms:modified xsi:type="dcterms:W3CDTF">2025-04-02T05:48:30Z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