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10.fntdata" ContentType="application/x-fontdata"/>
  <Override PartName="/ppt/fonts/font11.fntdata" ContentType="application/x-fontdata"/>
  <Override PartName="/ppt/fonts/font12.fntdata" ContentType="application/x-fontdata"/>
  <Override PartName="/ppt/fonts/font13.fntdata" ContentType="application/x-fontdata"/>
  <Override PartName="/ppt/fonts/font14.fntdata" ContentType="application/x-fontdata"/>
  <Override PartName="/ppt/fonts/font15.fntdata" ContentType="application/x-fontdata"/>
  <Override PartName="/ppt/fonts/font16.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7" r:id="rId3"/>
  </p:sldIdLst>
  <p:sldSz cx="21374100" cy="30276800"/>
  <p:notesSz cx="6858000" cy="9144000"/>
  <p:embeddedFontLst>
    <p:embeddedFont>
      <p:font typeface="Montserrat Light" panose="020B0604020202020204" charset="0"/>
      <p:regular r:id="rId8"/>
      <p:bold r:id="rId9"/>
      <p:italic r:id="rId10"/>
      <p:boldItalic r:id="rId11"/>
    </p:embeddedFont>
    <p:embeddedFont>
      <p:font typeface="Montserrat" panose="020B0604020202020204" charset="0"/>
      <p:regular r:id="rId12"/>
      <p:bold r:id="rId13"/>
      <p:italic r:id="rId14"/>
      <p:boldItalic r:id="rId15"/>
    </p:embeddedFont>
    <p:embeddedFont>
      <p:font typeface="Calibri" panose="020F0502020204030204" pitchFamily="34" charset="0"/>
      <p:regular r:id="rId16"/>
      <p:bold r:id="rId17"/>
      <p:italic r:id="rId18"/>
      <p:boldItalic r:id="rId19"/>
    </p:embeddedFont>
    <p:embeddedFont>
      <p:font typeface="Montserrat SemiBold" panose="020B060402020202020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60"/>
  </p:normalViewPr>
  <p:slideViewPr>
    <p:cSldViewPr snapToGrid="0">
      <p:cViewPr>
        <p:scale>
          <a:sx n="50" d="100"/>
          <a:sy n="50" d="100"/>
        </p:scale>
        <p:origin x="78" y="-1458"/>
      </p:cViewPr>
      <p:guideLst>
        <p:guide orient="horz" pos="2145"/>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font" Target="fonts/font2.fntdata"/><Relationship Id="rId8" Type="http://schemas.openxmlformats.org/officeDocument/2006/relationships/font" Target="fonts/font1.fntdata"/><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3" Type="http://schemas.openxmlformats.org/officeDocument/2006/relationships/font" Target="fonts/font16.fntdata"/><Relationship Id="rId22" Type="http://schemas.openxmlformats.org/officeDocument/2006/relationships/font" Target="fonts/font15.fntdata"/><Relationship Id="rId21" Type="http://schemas.openxmlformats.org/officeDocument/2006/relationships/font" Target="fonts/font14.fntdata"/><Relationship Id="rId20" Type="http://schemas.openxmlformats.org/officeDocument/2006/relationships/font" Target="fonts/font13.fntdata"/><Relationship Id="rId2" Type="http://schemas.openxmlformats.org/officeDocument/2006/relationships/theme" Target="theme/theme1.xml"/><Relationship Id="rId19" Type="http://schemas.openxmlformats.org/officeDocument/2006/relationships/font" Target="fonts/font12.fntdata"/><Relationship Id="rId18" Type="http://schemas.openxmlformats.org/officeDocument/2006/relationships/font" Target="fonts/font11.fntdata"/><Relationship Id="rId17" Type="http://schemas.openxmlformats.org/officeDocument/2006/relationships/font" Target="fonts/font10.fntdata"/><Relationship Id="rId16" Type="http://schemas.openxmlformats.org/officeDocument/2006/relationships/font" Target="fonts/font9.fntdata"/><Relationship Id="rId15" Type="http://schemas.openxmlformats.org/officeDocument/2006/relationships/font" Target="fonts/font8.fntdata"/><Relationship Id="rId14" Type="http://schemas.openxmlformats.org/officeDocument/2006/relationships/font" Target="fonts/font7.fntdata"/><Relationship Id="rId13" Type="http://schemas.openxmlformats.org/officeDocument/2006/relationships/font" Target="fonts/font6.fntdata"/><Relationship Id="rId12" Type="http://schemas.openxmlformats.org/officeDocument/2006/relationships/font" Target="fonts/font5.fntdata"/><Relationship Id="rId11" Type="http://schemas.openxmlformats.org/officeDocument/2006/relationships/font" Target="fonts/font4.fntdata"/><Relationship Id="rId10" Type="http://schemas.openxmlformats.org/officeDocument/2006/relationships/font" Target="fonts/font3.fntdata"/><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5" name="Google Shape;5;n"/>
          <p:cNvSpPr>
            <a:spLocks noGrp="1" noRot="1" noChangeAspect="1"/>
          </p:cNvSpPr>
          <p:nvPr>
            <p:ph type="sldImg" idx="3"/>
          </p:nvPr>
        </p:nvSpPr>
        <p:spPr>
          <a:xfrm>
            <a:off x="2339975" y="1143000"/>
            <a:ext cx="21780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D"/>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fld>
            <a:endParaRPr lang="en-US" sz="1200" b="0" i="0" u="none" strike="noStrike" cap="none">
              <a:solidFill>
                <a:schemeClr val="dk1"/>
              </a:solidFill>
              <a:latin typeface="Calibri"/>
              <a:ea typeface="Calibri"/>
              <a:cs typeface="Calibri"/>
              <a:sym typeface="Calibri"/>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9"/>
        <p:cNvGrpSpPr/>
        <p:nvPr/>
      </p:nvGrpSpPr>
      <p:grpSpPr>
        <a:xfrm>
          <a:off x="0" y="0"/>
          <a:ext cx="0" cy="0"/>
          <a:chOff x="0" y="0"/>
          <a:chExt cx="0" cy="0"/>
        </a:xfrm>
      </p:grpSpPr>
      <p:sp>
        <p:nvSpPr>
          <p:cNvPr id="20" name="Google Shape;20;p4"/>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4"/>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1" name="Google Shape;81;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8" name="Google Shape;2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4" name="Google Shape;34;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40" name="Google Shape;40;p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41" name="Google Shape;41;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4"/>
        <p:cNvGrpSpPr/>
        <p:nvPr/>
      </p:nvGrpSpPr>
      <p:grpSpPr>
        <a:xfrm>
          <a:off x="0" y="0"/>
          <a:ext cx="0" cy="0"/>
          <a:chOff x="0" y="0"/>
          <a:chExt cx="0" cy="0"/>
        </a:xfrm>
      </p:grpSpPr>
      <p:sp>
        <p:nvSpPr>
          <p:cNvPr id="45" name="Google Shape;45;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8"/>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7" name="Google Shape;47;p8"/>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8" name="Google Shape;48;p8"/>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9" name="Google Shape;49;p8"/>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50" name="Google Shape;50;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53"/>
        <p:cNvGrpSpPr/>
        <p:nvPr/>
      </p:nvGrpSpPr>
      <p:grpSpPr>
        <a:xfrm>
          <a:off x="0" y="0"/>
          <a:ext cx="0" cy="0"/>
          <a:chOff x="0" y="0"/>
          <a:chExt cx="0" cy="0"/>
        </a:xfrm>
      </p:grpSpPr>
      <p:sp>
        <p:nvSpPr>
          <p:cNvPr id="54" name="Google Shape;54;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61" name="Google Shape;61;p1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2" name="Google Shape;62;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1"/>
          <p:cNvSpPr>
            <a:spLocks noGrp="1"/>
          </p:cNvSpPr>
          <p:nvPr>
            <p:ph type="pic" idx="2"/>
          </p:nvPr>
        </p:nvSpPr>
        <p:spPr>
          <a:xfrm>
            <a:off x="1792288" y="612775"/>
            <a:ext cx="5486400" cy="4114800"/>
          </a:xfrm>
          <a:prstGeom prst="rect">
            <a:avLst/>
          </a:prstGeom>
          <a:noFill/>
          <a:ln>
            <a:noFill/>
          </a:ln>
        </p:spPr>
      </p:sp>
      <p:sp>
        <p:nvSpPr>
          <p:cNvPr id="68" name="Google Shape;68;p1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9" name="Google Shape;69;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5" name="Google Shape;75;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a:ea typeface="Calibri"/>
                <a:cs typeface="Calibri"/>
                <a:sym typeface="Calibri"/>
              </a:defRPr>
            </a:lvl9pPr>
          </a:lstStyle>
          <a:p/>
        </p:txBody>
      </p:sp>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6" name="Picture 25"/>
          <p:cNvPicPr>
            <a:picLocks noChangeAspect="1"/>
          </p:cNvPicPr>
          <p:nvPr/>
        </p:nvPicPr>
        <p:blipFill>
          <a:blip r:embed="rId2"/>
          <a:stretch>
            <a:fillRect/>
          </a:stretch>
        </p:blipFill>
        <p:spPr>
          <a:xfrm>
            <a:off x="11024235" y="13773785"/>
            <a:ext cx="8545195" cy="5436870"/>
          </a:xfrm>
          <a:prstGeom prst="rect">
            <a:avLst/>
          </a:prstGeom>
        </p:spPr>
      </p:pic>
      <p:sp>
        <p:nvSpPr>
          <p:cNvPr id="7" name="Google Shape;89;p1"/>
          <p:cNvSpPr txBox="1"/>
          <p:nvPr/>
        </p:nvSpPr>
        <p:spPr>
          <a:xfrm>
            <a:off x="1223390" y="851962"/>
            <a:ext cx="11786028" cy="907415"/>
          </a:xfrm>
          <a:prstGeom prst="rect">
            <a:avLst/>
          </a:prstGeom>
          <a:noFill/>
          <a:ln>
            <a:noFill/>
          </a:ln>
        </p:spPr>
        <p:txBody>
          <a:bodyPr spcFirstLastPara="1" wrap="square" lIns="0" tIns="0" rIns="0" bIns="0" anchor="t" anchorCtr="0">
            <a:spAutoFit/>
          </a:bodyPr>
          <a:lstStyle/>
          <a:p>
            <a:pPr marL="0" indent="0">
              <a:lnSpc>
                <a:spcPct val="123000"/>
              </a:lnSpc>
              <a:buNone/>
            </a:pPr>
            <a:r>
              <a:rPr lang="en-US" sz="4800" b="1" cap="none" dirty="0">
                <a:solidFill>
                  <a:schemeClr val="lt1"/>
                </a:solidFill>
                <a:latin typeface="Lato Heavy" panose="020F0502020204030203" charset="0"/>
                <a:ea typeface="Montserrat"/>
                <a:cs typeface="Lato Heavy" panose="020F0502020204030203" charset="0"/>
                <a:sym typeface="Montserrat"/>
              </a:rPr>
              <a:t>NGHIÊN CỨU KHOA HỌC SINH VIÊN</a:t>
            </a:r>
            <a:endParaRPr sz="4800" b="1" cap="none" dirty="0">
              <a:solidFill>
                <a:schemeClr val="lt1"/>
              </a:solidFill>
              <a:latin typeface="Lato Heavy" panose="020F0502020204030203" charset="0"/>
              <a:ea typeface="Montserrat"/>
              <a:cs typeface="Lato Heavy" panose="020F0502020204030203" charset="0"/>
              <a:sym typeface="Montserrat"/>
            </a:endParaRPr>
          </a:p>
        </p:txBody>
      </p:sp>
      <p:sp>
        <p:nvSpPr>
          <p:cNvPr id="8" name="Google Shape;90;p1"/>
          <p:cNvSpPr txBox="1"/>
          <p:nvPr/>
        </p:nvSpPr>
        <p:spPr>
          <a:xfrm>
            <a:off x="1223390" y="2362495"/>
            <a:ext cx="15167700" cy="1509395"/>
          </a:xfrm>
          <a:prstGeom prst="rect">
            <a:avLst/>
          </a:prstGeom>
          <a:noFill/>
          <a:ln>
            <a:noFill/>
          </a:ln>
        </p:spPr>
        <p:txBody>
          <a:bodyPr spcFirstLastPara="1" wrap="square" lIns="0" tIns="0" rIns="0" bIns="0" anchor="t" anchorCtr="0">
            <a:spAutoFit/>
          </a:bodyPr>
          <a:lstStyle/>
          <a:p>
            <a:pPr marL="0" indent="0" algn="just">
              <a:lnSpc>
                <a:spcPct val="109000"/>
              </a:lnSpc>
              <a:buNone/>
            </a:pPr>
            <a:r>
              <a:rPr lang="en-US" sz="4500" b="1" cap="none" dirty="0" err="1">
                <a:solidFill>
                  <a:schemeClr val="lt1"/>
                </a:solidFill>
                <a:latin typeface="Lato Heavy" panose="020F0502020204030203" charset="0"/>
                <a:ea typeface="Montserrat SemiBold"/>
                <a:cs typeface="Lato Heavy" panose="020F0502020204030203" charset="0"/>
                <a:sym typeface="Montserrat SemiBold"/>
              </a:rPr>
              <a:t>Đề</a:t>
            </a:r>
            <a:r>
              <a:rPr lang="en-US" sz="4500" b="1" cap="none" dirty="0">
                <a:solidFill>
                  <a:schemeClr val="lt1"/>
                </a:solidFill>
                <a:latin typeface="Lato Heavy" panose="020F0502020204030203" charset="0"/>
                <a:ea typeface="Montserrat SemiBold"/>
                <a:cs typeface="Lato Heavy" panose="020F0502020204030203" charset="0"/>
                <a:sym typeface="Montserrat SemiBold"/>
              </a:rPr>
              <a:t> </a:t>
            </a:r>
            <a:r>
              <a:rPr lang="en-US" sz="4500" b="1" cap="none" dirty="0" err="1">
                <a:solidFill>
                  <a:schemeClr val="lt1"/>
                </a:solidFill>
                <a:latin typeface="Lato Heavy" panose="020F0502020204030203" charset="0"/>
                <a:ea typeface="Montserrat SemiBold"/>
                <a:cs typeface="Lato Heavy" panose="020F0502020204030203" charset="0"/>
                <a:sym typeface="Montserrat SemiBold"/>
              </a:rPr>
              <a:t>tài</a:t>
            </a:r>
            <a:r>
              <a:rPr lang="vi-VN" altLang="en-US" sz="4500" b="1" cap="none" dirty="0" err="1">
                <a:solidFill>
                  <a:schemeClr val="lt1"/>
                </a:solidFill>
                <a:latin typeface="Lato Heavy" panose="020F0502020204030203" charset="0"/>
                <a:ea typeface="Montserrat SemiBold"/>
                <a:cs typeface="Lato Heavy" panose="020F0502020204030203" charset="0"/>
                <a:sym typeface="Montserrat SemiBold"/>
              </a:rPr>
              <a:t>: Xây dựng ứng dụng hỗ trợ đầu tư chứng khoán bằng trí tuệ nhân tạo và phân tích cơ bản</a:t>
            </a:r>
            <a:endParaRPr lang="vi-VN" altLang="en-US" sz="4500" b="1" cap="none" dirty="0" err="1">
              <a:solidFill>
                <a:schemeClr val="lt1"/>
              </a:solidFill>
              <a:latin typeface="Lato Heavy" panose="020F0502020204030203" charset="0"/>
              <a:ea typeface="Montserrat SemiBold"/>
              <a:cs typeface="Lato Heavy" panose="020F0502020204030203" charset="0"/>
              <a:sym typeface="Montserrat SemiBold"/>
            </a:endParaRPr>
          </a:p>
        </p:txBody>
      </p:sp>
      <p:sp>
        <p:nvSpPr>
          <p:cNvPr id="9" name="Google Shape;91;p1"/>
          <p:cNvSpPr txBox="1"/>
          <p:nvPr/>
        </p:nvSpPr>
        <p:spPr>
          <a:xfrm>
            <a:off x="1223662" y="4018664"/>
            <a:ext cx="15167700" cy="1846580"/>
          </a:xfrm>
          <a:prstGeom prst="rect">
            <a:avLst/>
          </a:prstGeom>
          <a:noFill/>
          <a:ln>
            <a:noFill/>
          </a:ln>
        </p:spPr>
        <p:txBody>
          <a:bodyPr spcFirstLastPara="1" wrap="square" lIns="0" tIns="0" rIns="0" bIns="0" anchor="t" anchorCtr="0">
            <a:spAutoFit/>
          </a:bodyPr>
          <a:lstStyle/>
          <a:p>
            <a:pPr marL="0" indent="0">
              <a:buNone/>
            </a:pPr>
            <a:r>
              <a:rPr lang="en-US" sz="4000" i="1" cap="none" dirty="0">
                <a:solidFill>
                  <a:schemeClr val="lt1"/>
                </a:solidFill>
                <a:latin typeface="Lato Light" panose="020F0502020204030203" charset="0"/>
                <a:ea typeface="Montserrat Light"/>
                <a:cs typeface="Lato Light" panose="020F0502020204030203" charset="0"/>
                <a:sym typeface="Montserrat Light"/>
              </a:rPr>
              <a:t>SVTH:</a:t>
            </a:r>
            <a:r>
              <a:rPr lang="en-US" sz="4000" cap="none" dirty="0">
                <a:solidFill>
                  <a:schemeClr val="lt1"/>
                </a:solidFill>
                <a:latin typeface="Lato Light" panose="020F0502020204030203" charset="0"/>
                <a:ea typeface="Montserrat Light"/>
                <a:cs typeface="Lato Light" panose="020F0502020204030203" charset="0"/>
                <a:sym typeface="Montserrat Light"/>
              </a:rPr>
              <a:t> </a:t>
            </a:r>
            <a:r>
              <a:rPr lang="vi-VN" altLang="en-US" sz="4000" i="1" dirty="0">
                <a:solidFill>
                  <a:schemeClr val="lt1"/>
                </a:solidFill>
                <a:latin typeface="Lato Light" panose="020F0502020204030203" charset="0"/>
                <a:ea typeface="Montserrat Light"/>
                <a:cs typeface="Lato Light" panose="020F0502020204030203" charset="0"/>
                <a:sym typeface="Montserrat Light"/>
              </a:rPr>
              <a:t>Nguyễn Quang Huy</a:t>
            </a:r>
            <a:r>
              <a:rPr lang="vi-VN" altLang="en-US" sz="4000" i="1" baseline="30000" dirty="0">
                <a:solidFill>
                  <a:schemeClr val="lt1"/>
                </a:solidFill>
                <a:latin typeface="Lato Light" panose="020F0502020204030203" charset="0"/>
                <a:ea typeface="Montserrat Light"/>
                <a:cs typeface="Lato Light" panose="020F0502020204030203" charset="0"/>
                <a:sym typeface="Montserrat Light"/>
              </a:rPr>
              <a:t>1</a:t>
            </a:r>
            <a:r>
              <a:rPr lang="vi-VN" altLang="en-US" sz="4000" i="1" dirty="0">
                <a:solidFill>
                  <a:schemeClr val="lt1"/>
                </a:solidFill>
                <a:latin typeface="Lato Light" panose="020F0502020204030203" charset="0"/>
                <a:ea typeface="Montserrat Light"/>
                <a:cs typeface="Lato Light" panose="020F0502020204030203" charset="0"/>
                <a:sym typeface="Montserrat Light"/>
              </a:rPr>
              <a:t>, Nguyễn Trần Nhật An</a:t>
            </a:r>
            <a:r>
              <a:rPr lang="en-US" altLang="vi-VN" sz="4000" i="1" baseline="30000" dirty="0">
                <a:solidFill>
                  <a:schemeClr val="lt1"/>
                </a:solidFill>
                <a:latin typeface="Lato Light" panose="020F0502020204030203" charset="0"/>
                <a:ea typeface="Montserrat Light"/>
                <a:cs typeface="Lato Light" panose="020F0502020204030203" charset="0"/>
                <a:sym typeface="Montserrat Light"/>
              </a:rPr>
              <a:t>1</a:t>
            </a:r>
            <a:r>
              <a:rPr lang="vi-VN" altLang="en-US" sz="4000" i="1" dirty="0">
                <a:solidFill>
                  <a:schemeClr val="lt1"/>
                </a:solidFill>
                <a:latin typeface="Lato Light" panose="020F0502020204030203" charset="0"/>
                <a:ea typeface="Montserrat Light"/>
                <a:cs typeface="Lato Light" panose="020F0502020204030203" charset="0"/>
                <a:sym typeface="Montserrat Light"/>
              </a:rPr>
              <a:t>,</a:t>
            </a:r>
            <a:endParaRPr lang="vi-VN" altLang="en-US" sz="4000" i="1" dirty="0">
              <a:solidFill>
                <a:schemeClr val="lt1"/>
              </a:solidFill>
              <a:latin typeface="Lato Light" panose="020F0502020204030203" charset="0"/>
              <a:ea typeface="Montserrat Light"/>
              <a:cs typeface="Lato Light" panose="020F0502020204030203" charset="0"/>
              <a:sym typeface="Montserrat Light"/>
            </a:endParaRPr>
          </a:p>
          <a:p>
            <a:pPr marL="0" indent="0">
              <a:buNone/>
            </a:pPr>
            <a:r>
              <a:rPr lang="vi-VN" altLang="en-US" sz="4000" i="1" dirty="0">
                <a:solidFill>
                  <a:schemeClr val="lt1"/>
                </a:solidFill>
                <a:latin typeface="Lato Light" panose="020F0502020204030203" charset="0"/>
                <a:ea typeface="Montserrat Light"/>
                <a:cs typeface="Lato Light" panose="020F0502020204030203" charset="0"/>
                <a:sym typeface="Montserrat Light"/>
              </a:rPr>
              <a:t>	     Nguyễn Thanh Tùng</a:t>
            </a:r>
            <a:r>
              <a:rPr lang="en-US" altLang="vi-VN" sz="4000" i="1" baseline="30000" dirty="0">
                <a:solidFill>
                  <a:schemeClr val="lt1"/>
                </a:solidFill>
                <a:latin typeface="Lato Light" panose="020F0502020204030203" charset="0"/>
                <a:ea typeface="Montserrat Light"/>
                <a:cs typeface="Lato Light" panose="020F0502020204030203" charset="0"/>
                <a:sym typeface="Montserrat Light"/>
              </a:rPr>
              <a:t>1</a:t>
            </a:r>
            <a:r>
              <a:rPr lang="en-US" sz="4000" cap="none" dirty="0">
                <a:solidFill>
                  <a:schemeClr val="lt1"/>
                </a:solidFill>
                <a:latin typeface="Lato Light" panose="020F0502020204030203" charset="0"/>
                <a:ea typeface="Montserrat Light"/>
                <a:cs typeface="Lato Light" panose="020F0502020204030203" charset="0"/>
                <a:sym typeface="Montserrat Light"/>
              </a:rPr>
              <a:t>	</a:t>
            </a:r>
            <a:endParaRPr dirty="0">
              <a:latin typeface="Lato Light" panose="020F0502020204030203" charset="0"/>
              <a:ea typeface="Montserrat Light"/>
              <a:cs typeface="Lato Light" panose="020F0502020204030203" charset="0"/>
              <a:sym typeface="Montserrat Light"/>
            </a:endParaRPr>
          </a:p>
          <a:p>
            <a:pPr marL="0" indent="0">
              <a:buNone/>
            </a:pPr>
            <a:r>
              <a:rPr lang="en-US" sz="4000" i="1" dirty="0">
                <a:solidFill>
                  <a:schemeClr val="lt1"/>
                </a:solidFill>
                <a:latin typeface="Lato Light" panose="020F0502020204030203" charset="0"/>
                <a:ea typeface="Montserrat Light"/>
                <a:cs typeface="Lato Light" panose="020F0502020204030203" charset="0"/>
                <a:sym typeface="Montserrat Light"/>
              </a:rPr>
              <a:t>GVHD:</a:t>
            </a:r>
            <a:r>
              <a:rPr lang="en-US" sz="4000" dirty="0">
                <a:solidFill>
                  <a:schemeClr val="lt1"/>
                </a:solidFill>
                <a:latin typeface="Lato Light" panose="020F0502020204030203" charset="0"/>
                <a:ea typeface="Montserrat Light"/>
                <a:cs typeface="Lato Light" panose="020F0502020204030203" charset="0"/>
                <a:sym typeface="Montserrat Light"/>
              </a:rPr>
              <a:t> </a:t>
            </a:r>
            <a:r>
              <a:rPr lang="vi-VN" altLang="en-US" sz="4000" i="1" dirty="0">
                <a:solidFill>
                  <a:schemeClr val="lt1"/>
                </a:solidFill>
                <a:latin typeface="Lato Light" panose="020F0502020204030203" charset="0"/>
                <a:ea typeface="Montserrat Light"/>
                <a:cs typeface="Lato Light" panose="020F0502020204030203" charset="0"/>
                <a:sym typeface="Montserrat Light"/>
              </a:rPr>
              <a:t>TS. Trịnh Hùng Cường</a:t>
            </a:r>
            <a:r>
              <a:rPr lang="en-US" sz="4000" dirty="0">
                <a:solidFill>
                  <a:schemeClr val="lt1"/>
                </a:solidFill>
                <a:latin typeface="Montserrat Light"/>
                <a:ea typeface="Montserrat Light"/>
                <a:cs typeface="Montserrat Light"/>
                <a:sym typeface="Montserrat Light"/>
              </a:rPr>
              <a:t>	</a:t>
            </a:r>
            <a:r>
              <a:rPr lang="en-US" sz="4000" baseline="30000" dirty="0">
                <a:solidFill>
                  <a:schemeClr val="lt1"/>
                </a:solidFill>
                <a:latin typeface="Montserrat Light"/>
                <a:ea typeface="Montserrat Light"/>
                <a:cs typeface="Montserrat Light"/>
                <a:sym typeface="Montserrat Light"/>
              </a:rPr>
              <a:t>*</a:t>
            </a:r>
            <a:r>
              <a:rPr lang="en-US" sz="4000" dirty="0">
                <a:solidFill>
                  <a:schemeClr val="lt1"/>
                </a:solidFill>
                <a:latin typeface="Montserrat Light"/>
                <a:ea typeface="Montserrat Light"/>
                <a:cs typeface="Montserrat Light"/>
                <a:sym typeface="Montserrat Light"/>
              </a:rPr>
              <a:t> </a:t>
            </a:r>
            <a:endParaRPr sz="4000" dirty="0">
              <a:solidFill>
                <a:schemeClr val="lt1"/>
              </a:solidFill>
              <a:latin typeface="Montserrat Light"/>
              <a:ea typeface="Montserrat Light"/>
              <a:cs typeface="Montserrat Light"/>
              <a:sym typeface="Montserrat Light"/>
            </a:endParaRPr>
          </a:p>
        </p:txBody>
      </p:sp>
      <p:sp>
        <p:nvSpPr>
          <p:cNvPr id="10" name="Google Shape;92;p1"/>
          <p:cNvSpPr txBox="1"/>
          <p:nvPr/>
        </p:nvSpPr>
        <p:spPr>
          <a:xfrm>
            <a:off x="1223662" y="6135119"/>
            <a:ext cx="15704700" cy="430530"/>
          </a:xfrm>
          <a:prstGeom prst="rect">
            <a:avLst/>
          </a:prstGeom>
          <a:noFill/>
          <a:ln>
            <a:noFill/>
          </a:ln>
        </p:spPr>
        <p:txBody>
          <a:bodyPr spcFirstLastPara="1" wrap="square" lIns="0" tIns="0" rIns="0" bIns="0" anchor="t" anchorCtr="0">
            <a:spAutoFit/>
          </a:bodyPr>
          <a:lstStyle/>
          <a:p>
            <a:pPr marL="0" indent="0">
              <a:buNone/>
            </a:pPr>
            <a:r>
              <a:rPr lang="en-US" sz="2800" i="1" baseline="30000" dirty="0">
                <a:solidFill>
                  <a:schemeClr val="lt1"/>
                </a:solidFill>
                <a:latin typeface="Lato Light" panose="020F0502020204030203" charset="0"/>
                <a:ea typeface="Montserrat Light"/>
                <a:cs typeface="Lato Light" panose="020F0502020204030203" charset="0"/>
                <a:sym typeface="Montserrat Light"/>
              </a:rPr>
              <a:t>1 </a:t>
            </a:r>
            <a:r>
              <a:rPr lang="en-US" sz="2800" i="1" dirty="0" err="1">
                <a:solidFill>
                  <a:schemeClr val="lt1"/>
                </a:solidFill>
                <a:latin typeface="Lato Light" panose="020F0502020204030203" charset="0"/>
                <a:ea typeface="Montserrat Light"/>
                <a:cs typeface="Lato Light" panose="020F0502020204030203" charset="0"/>
                <a:sym typeface="Montserrat Light"/>
              </a:rPr>
              <a:t>Sinh</a:t>
            </a:r>
            <a:r>
              <a:rPr lang="en-US" sz="2800" i="1" dirty="0">
                <a:solidFill>
                  <a:schemeClr val="lt1"/>
                </a:solidFill>
                <a:latin typeface="Lato Light" panose="020F0502020204030203" charset="0"/>
                <a:ea typeface="Montserrat Light"/>
                <a:cs typeface="Lato Light" panose="020F0502020204030203" charset="0"/>
                <a:sym typeface="Montserrat Light"/>
              </a:rPr>
              <a:t> </a:t>
            </a:r>
            <a:r>
              <a:rPr lang="en-US" sz="2800" i="1" dirty="0" err="1">
                <a:solidFill>
                  <a:schemeClr val="lt1"/>
                </a:solidFill>
                <a:latin typeface="Lato Light" panose="020F0502020204030203" charset="0"/>
                <a:ea typeface="Montserrat Light"/>
                <a:cs typeface="Lato Light" panose="020F0502020204030203" charset="0"/>
                <a:sym typeface="Montserrat Light"/>
              </a:rPr>
              <a:t>viên</a:t>
            </a:r>
            <a:r>
              <a:rPr lang="en-US" sz="2800" i="1" dirty="0">
                <a:solidFill>
                  <a:schemeClr val="lt1"/>
                </a:solidFill>
                <a:latin typeface="Lato Light" panose="020F0502020204030203" charset="0"/>
                <a:ea typeface="Montserrat Light"/>
                <a:cs typeface="Lato Light" panose="020F0502020204030203" charset="0"/>
                <a:sym typeface="Montserrat Light"/>
              </a:rPr>
              <a:t> </a:t>
            </a:r>
            <a:r>
              <a:rPr lang="en-US" sz="2800" i="1" dirty="0" err="1">
                <a:solidFill>
                  <a:schemeClr val="lt1"/>
                </a:solidFill>
                <a:latin typeface="Lato Light" panose="020F0502020204030203" charset="0"/>
                <a:ea typeface="Montserrat Light"/>
                <a:cs typeface="Lato Light" panose="020F0502020204030203" charset="0"/>
                <a:sym typeface="Montserrat Light"/>
              </a:rPr>
              <a:t>ngành</a:t>
            </a:r>
            <a:r>
              <a:rPr lang="vi-VN" altLang="en-US" sz="2800" i="1" dirty="0" err="1">
                <a:solidFill>
                  <a:schemeClr val="lt1"/>
                </a:solidFill>
                <a:latin typeface="Lato Light" panose="020F0502020204030203" charset="0"/>
                <a:ea typeface="Montserrat Light"/>
                <a:cs typeface="Lato Light" panose="020F0502020204030203" charset="0"/>
                <a:sym typeface="Montserrat Light"/>
              </a:rPr>
              <a:t> Khoa Học Máy Tính, </a:t>
            </a:r>
            <a:r>
              <a:rPr lang="en-US" sz="2800" i="1" baseline="30000" dirty="0">
                <a:solidFill>
                  <a:schemeClr val="lt1"/>
                </a:solidFill>
                <a:latin typeface="Lato Light" panose="020F0502020204030203" charset="0"/>
                <a:ea typeface="Montserrat Light"/>
                <a:cs typeface="Lato Light" panose="020F0502020204030203" charset="0"/>
                <a:sym typeface="Montserrat Light"/>
              </a:rPr>
              <a:t>*</a:t>
            </a:r>
            <a:r>
              <a:rPr lang="en-US" sz="2800" i="1" dirty="0">
                <a:solidFill>
                  <a:schemeClr val="lt1"/>
                </a:solidFill>
                <a:latin typeface="Lato Light" panose="020F0502020204030203" charset="0"/>
                <a:ea typeface="Montserrat Light"/>
                <a:cs typeface="Lato Light" panose="020F0502020204030203" charset="0"/>
                <a:sym typeface="Montserrat Light"/>
              </a:rPr>
              <a:t> </a:t>
            </a:r>
            <a:r>
              <a:rPr lang="vi-VN" altLang="en-US" sz="2800" i="1" dirty="0">
                <a:solidFill>
                  <a:schemeClr val="lt1"/>
                </a:solidFill>
                <a:latin typeface="Lato Light" panose="020F0502020204030203" charset="0"/>
                <a:ea typeface="Montserrat Light"/>
                <a:cs typeface="Lato Light" panose="020F0502020204030203" charset="0"/>
                <a:sym typeface="Montserrat Light"/>
              </a:rPr>
              <a:t>GVHD Khoa Công Nghệ Thông Tin </a:t>
            </a:r>
            <a:endParaRPr lang="vi-VN" altLang="en-US" sz="2800" i="1" dirty="0">
              <a:solidFill>
                <a:schemeClr val="lt1"/>
              </a:solidFill>
              <a:latin typeface="Lato Light" panose="020F0502020204030203" charset="0"/>
              <a:ea typeface="Montserrat Light"/>
              <a:cs typeface="Lato Light" panose="020F0502020204030203" charset="0"/>
              <a:sym typeface="Montserrat Light"/>
            </a:endParaRPr>
          </a:p>
        </p:txBody>
      </p:sp>
      <p:sp>
        <p:nvSpPr>
          <p:cNvPr id="12" name="Google Shape;94;p1"/>
          <p:cNvSpPr txBox="1"/>
          <p:nvPr/>
        </p:nvSpPr>
        <p:spPr>
          <a:xfrm>
            <a:off x="1223390" y="1721475"/>
            <a:ext cx="7740000" cy="492125"/>
          </a:xfrm>
          <a:prstGeom prst="rect">
            <a:avLst/>
          </a:prstGeom>
          <a:noFill/>
          <a:ln>
            <a:noFill/>
          </a:ln>
        </p:spPr>
        <p:txBody>
          <a:bodyPr spcFirstLastPara="1" wrap="square" lIns="0" tIns="0" rIns="0" bIns="0" anchor="t" anchorCtr="0">
            <a:spAutoFit/>
          </a:bodyPr>
          <a:lstStyle/>
          <a:p>
            <a:pPr marL="0" indent="0">
              <a:buNone/>
            </a:pPr>
            <a:r>
              <a:rPr lang="en-US" sz="3200" i="1" dirty="0">
                <a:solidFill>
                  <a:schemeClr val="lt1"/>
                </a:solidFill>
                <a:latin typeface="Lato Heavy" panose="020F0502020204030203" charset="0"/>
                <a:ea typeface="Montserrat Light"/>
                <a:cs typeface="Lato Heavy" panose="020F0502020204030203" charset="0"/>
                <a:sym typeface="Montserrat Light"/>
              </a:rPr>
              <a:t>Khoa </a:t>
            </a:r>
            <a:r>
              <a:rPr lang="en-US" sz="3200" i="1" dirty="0" err="1">
                <a:solidFill>
                  <a:schemeClr val="lt1"/>
                </a:solidFill>
                <a:latin typeface="Lato Heavy" panose="020F0502020204030203" charset="0"/>
                <a:ea typeface="Montserrat Light"/>
                <a:cs typeface="Lato Heavy" panose="020F0502020204030203" charset="0"/>
                <a:sym typeface="Montserrat Light"/>
              </a:rPr>
              <a:t>Công</a:t>
            </a:r>
            <a:r>
              <a:rPr lang="en-US" sz="3200" i="1" dirty="0">
                <a:solidFill>
                  <a:schemeClr val="lt1"/>
                </a:solidFill>
                <a:latin typeface="Lato Heavy" panose="020F0502020204030203" charset="0"/>
                <a:ea typeface="Montserrat Light"/>
                <a:cs typeface="Lato Heavy" panose="020F0502020204030203" charset="0"/>
                <a:sym typeface="Montserrat Light"/>
              </a:rPr>
              <a:t> </a:t>
            </a:r>
            <a:r>
              <a:rPr lang="en-US" sz="3200" i="1" dirty="0" err="1">
                <a:solidFill>
                  <a:schemeClr val="lt1"/>
                </a:solidFill>
                <a:latin typeface="Lato Heavy" panose="020F0502020204030203" charset="0"/>
                <a:ea typeface="Montserrat Light"/>
                <a:cs typeface="Lato Heavy" panose="020F0502020204030203" charset="0"/>
                <a:sym typeface="Montserrat Light"/>
              </a:rPr>
              <a:t>nghệ</a:t>
            </a:r>
            <a:r>
              <a:rPr lang="en-US" sz="3200" i="1" dirty="0">
                <a:solidFill>
                  <a:schemeClr val="lt1"/>
                </a:solidFill>
                <a:latin typeface="Lato Heavy" panose="020F0502020204030203" charset="0"/>
                <a:ea typeface="Montserrat Light"/>
                <a:cs typeface="Lato Heavy" panose="020F0502020204030203" charset="0"/>
                <a:sym typeface="Montserrat Light"/>
              </a:rPr>
              <a:t> </a:t>
            </a:r>
            <a:r>
              <a:rPr lang="en-US" sz="3200" i="1" dirty="0" err="1">
                <a:solidFill>
                  <a:schemeClr val="lt1"/>
                </a:solidFill>
                <a:latin typeface="Lato Heavy" panose="020F0502020204030203" charset="0"/>
                <a:ea typeface="Montserrat Light"/>
                <a:cs typeface="Lato Heavy" panose="020F0502020204030203" charset="0"/>
                <a:sym typeface="Montserrat Light"/>
              </a:rPr>
              <a:t>Thông</a:t>
            </a:r>
            <a:r>
              <a:rPr lang="en-US" sz="3200" i="1" dirty="0">
                <a:solidFill>
                  <a:schemeClr val="lt1"/>
                </a:solidFill>
                <a:latin typeface="Lato Heavy" panose="020F0502020204030203" charset="0"/>
                <a:ea typeface="Montserrat Light"/>
                <a:cs typeface="Lato Heavy" panose="020F0502020204030203" charset="0"/>
                <a:sym typeface="Montserrat Light"/>
              </a:rPr>
              <a:t> tin</a:t>
            </a:r>
            <a:endParaRPr sz="3200" i="1" dirty="0">
              <a:solidFill>
                <a:schemeClr val="lt1"/>
              </a:solidFill>
              <a:latin typeface="Lato Heavy" panose="020F0502020204030203" charset="0"/>
              <a:ea typeface="Montserrat Light"/>
              <a:cs typeface="Lato Heavy" panose="020F0502020204030203" charset="0"/>
              <a:sym typeface="Montserrat Light"/>
            </a:endParaRPr>
          </a:p>
        </p:txBody>
      </p:sp>
      <p:sp>
        <p:nvSpPr>
          <p:cNvPr id="23" name="Google Shape;105;p1"/>
          <p:cNvSpPr txBox="1"/>
          <p:nvPr/>
        </p:nvSpPr>
        <p:spPr>
          <a:xfrm>
            <a:off x="1651400" y="7654225"/>
            <a:ext cx="7269600" cy="492600"/>
          </a:xfrm>
          <a:prstGeom prst="rect">
            <a:avLst/>
          </a:prstGeom>
          <a:solidFill>
            <a:srgbClr val="FFF2CC"/>
          </a:solidFill>
          <a:ln>
            <a:noFill/>
          </a:ln>
        </p:spPr>
        <p:txBody>
          <a:bodyPr spcFirstLastPara="1" wrap="square" lIns="91425" tIns="91425" rIns="91425" bIns="91425" anchor="t" anchorCtr="0">
            <a:noAutofit/>
          </a:bodyPr>
          <a:lstStyle/>
          <a:p>
            <a:pPr marL="0" indent="0" algn="just">
              <a:buNone/>
            </a:pPr>
            <a:r>
              <a:rPr lang="en-US" sz="2000" b="1">
                <a:solidFill>
                  <a:srgbClr val="0432FF"/>
                </a:solidFill>
                <a:latin typeface="Lato Heavy" panose="020F0502020204030203" charset="0"/>
                <a:ea typeface="Montserrat"/>
                <a:cs typeface="Lato Heavy" panose="020F0502020204030203" charset="0"/>
                <a:sym typeface="Montserrat"/>
              </a:rPr>
              <a:t>GIỚI THIỆU</a:t>
            </a:r>
            <a:r>
              <a:rPr lang="vi-VN" altLang="en-US" sz="2000" b="1">
                <a:solidFill>
                  <a:srgbClr val="0432FF"/>
                </a:solidFill>
                <a:latin typeface="Lato Heavy" panose="020F0502020204030203" charset="0"/>
                <a:ea typeface="Montserrat"/>
                <a:cs typeface="Lato Heavy" panose="020F0502020204030203" charset="0"/>
                <a:sym typeface="Montserrat"/>
              </a:rPr>
              <a:t> </a:t>
            </a:r>
            <a:endParaRPr lang="vi-VN" altLang="en-US" sz="2000" b="1">
              <a:solidFill>
                <a:srgbClr val="0432FF"/>
              </a:solidFill>
              <a:latin typeface="Lato Heavy" panose="020F0502020204030203" charset="0"/>
              <a:ea typeface="Montserrat"/>
              <a:cs typeface="Lato Heavy" panose="020F0502020204030203" charset="0"/>
              <a:sym typeface="Montserrat"/>
            </a:endParaRPr>
          </a:p>
        </p:txBody>
      </p:sp>
      <p:sp>
        <p:nvSpPr>
          <p:cNvPr id="25" name="Google Shape;107;p1"/>
          <p:cNvSpPr txBox="1"/>
          <p:nvPr/>
        </p:nvSpPr>
        <p:spPr>
          <a:xfrm>
            <a:off x="1651400" y="12052450"/>
            <a:ext cx="18019200" cy="492600"/>
          </a:xfrm>
          <a:prstGeom prst="rect">
            <a:avLst/>
          </a:prstGeom>
          <a:solidFill>
            <a:srgbClr val="FFF2CC"/>
          </a:solidFill>
          <a:ln>
            <a:noFill/>
          </a:ln>
        </p:spPr>
        <p:txBody>
          <a:bodyPr spcFirstLastPara="1" wrap="square" lIns="91425" tIns="91425" rIns="91425" bIns="91425" anchor="t" anchorCtr="0">
            <a:noAutofit/>
          </a:bodyPr>
          <a:lstStyle/>
          <a:p>
            <a:pPr marL="0" indent="0" algn="just">
              <a:buNone/>
            </a:pPr>
            <a:r>
              <a:rPr lang="en-US" sz="2000" b="1" dirty="0">
                <a:solidFill>
                  <a:srgbClr val="0432FF"/>
                </a:solidFill>
                <a:latin typeface="Lato Heavy" panose="020F0502020204030203" charset="0"/>
                <a:ea typeface="Montserrat"/>
                <a:cs typeface="Lato Heavy" panose="020F0502020204030203" charset="0"/>
                <a:sym typeface="Montserrat"/>
              </a:rPr>
              <a:t>PHƯƠNG PHÁP THỰC HIỆN</a:t>
            </a:r>
            <a:endParaRPr lang="en-US" sz="2000" b="1" dirty="0">
              <a:solidFill>
                <a:srgbClr val="0432FF"/>
              </a:solidFill>
              <a:latin typeface="Lato Heavy" panose="020F0502020204030203" charset="0"/>
              <a:ea typeface="Montserrat"/>
              <a:cs typeface="Lato Heavy" panose="020F0502020204030203" charset="0"/>
              <a:sym typeface="Montserrat"/>
            </a:endParaRPr>
          </a:p>
        </p:txBody>
      </p:sp>
      <p:sp>
        <p:nvSpPr>
          <p:cNvPr id="28" name="Google Shape;110;p1"/>
          <p:cNvSpPr txBox="1"/>
          <p:nvPr/>
        </p:nvSpPr>
        <p:spPr>
          <a:xfrm>
            <a:off x="9443925" y="7654225"/>
            <a:ext cx="10246800" cy="492600"/>
          </a:xfrm>
          <a:prstGeom prst="rect">
            <a:avLst/>
          </a:prstGeom>
          <a:solidFill>
            <a:srgbClr val="FFF2CC"/>
          </a:solidFill>
          <a:ln>
            <a:noFill/>
          </a:ln>
        </p:spPr>
        <p:txBody>
          <a:bodyPr spcFirstLastPara="1" wrap="square" lIns="91425" tIns="91425" rIns="91425" bIns="91425" anchor="t" anchorCtr="0">
            <a:noAutofit/>
          </a:bodyPr>
          <a:lstStyle/>
          <a:p>
            <a:pPr marL="0" indent="0" algn="just">
              <a:buNone/>
            </a:pPr>
            <a:r>
              <a:rPr lang="en-US" sz="2000" b="1">
                <a:solidFill>
                  <a:srgbClr val="0432FF"/>
                </a:solidFill>
                <a:latin typeface="Lato Heavy" panose="020F0502020204030203" charset="0"/>
                <a:ea typeface="Montserrat"/>
                <a:cs typeface="Lato Heavy" panose="020F0502020204030203" charset="0"/>
                <a:sym typeface="Montserrat"/>
              </a:rPr>
              <a:t>TẬP DỮ LIỆU</a:t>
            </a:r>
            <a:endParaRPr lang="en-US" sz="2000" b="1">
              <a:solidFill>
                <a:srgbClr val="0432FF"/>
              </a:solidFill>
              <a:latin typeface="Lato Heavy" panose="020F0502020204030203" charset="0"/>
              <a:ea typeface="Montserrat"/>
              <a:cs typeface="Lato Heavy" panose="020F0502020204030203" charset="0"/>
              <a:sym typeface="Montserrat"/>
            </a:endParaRPr>
          </a:p>
        </p:txBody>
      </p:sp>
      <p:sp>
        <p:nvSpPr>
          <p:cNvPr id="30" name="Google Shape;112;p1"/>
          <p:cNvSpPr txBox="1"/>
          <p:nvPr/>
        </p:nvSpPr>
        <p:spPr>
          <a:xfrm>
            <a:off x="1868170" y="20942935"/>
            <a:ext cx="10995660" cy="492760"/>
          </a:xfrm>
          <a:prstGeom prst="rect">
            <a:avLst/>
          </a:prstGeom>
          <a:solidFill>
            <a:srgbClr val="FFF2CC"/>
          </a:solidFill>
          <a:ln>
            <a:noFill/>
          </a:ln>
        </p:spPr>
        <p:txBody>
          <a:bodyPr spcFirstLastPara="1" wrap="square" lIns="91425" tIns="91425" rIns="91425" bIns="91425" anchor="t" anchorCtr="0">
            <a:noAutofit/>
          </a:bodyPr>
          <a:lstStyle/>
          <a:p>
            <a:pPr marL="0" indent="0" algn="just">
              <a:buNone/>
            </a:pPr>
            <a:r>
              <a:rPr lang="en-US" sz="2000" b="1">
                <a:solidFill>
                  <a:srgbClr val="0432FF"/>
                </a:solidFill>
                <a:latin typeface="Lato" panose="020F0502020204030203" charset="0"/>
                <a:ea typeface="Montserrat"/>
                <a:cs typeface="Lato" panose="020F0502020204030203" charset="0"/>
                <a:sym typeface="Montserrat"/>
              </a:rPr>
              <a:t>KẾT QUẢ THỰC NGHIỆM</a:t>
            </a:r>
            <a:endParaRPr lang="en-US" sz="2000" b="1">
              <a:solidFill>
                <a:srgbClr val="0432FF"/>
              </a:solidFill>
              <a:latin typeface="Lato" panose="020F0502020204030203" charset="0"/>
              <a:ea typeface="Montserrat"/>
              <a:cs typeface="Lato" panose="020F0502020204030203" charset="0"/>
              <a:sym typeface="Montserrat"/>
            </a:endParaRPr>
          </a:p>
        </p:txBody>
      </p:sp>
      <p:sp>
        <p:nvSpPr>
          <p:cNvPr id="31" name="Google Shape;113;p1"/>
          <p:cNvSpPr/>
          <p:nvPr/>
        </p:nvSpPr>
        <p:spPr>
          <a:xfrm>
            <a:off x="14332400" y="21470811"/>
            <a:ext cx="5047200" cy="5030700"/>
          </a:xfrm>
          <a:prstGeom prst="rect">
            <a:avLst/>
          </a:prstGeom>
          <a:noFill/>
          <a:ln>
            <a:noFill/>
          </a:ln>
        </p:spPr>
        <p:txBody>
          <a:bodyPr spcFirstLastPara="1" wrap="square" lIns="91425" tIns="45700" rIns="91425" bIns="45700" anchor="t" anchorCtr="0">
            <a:noAutofit/>
          </a:bodyPr>
          <a:lstStyle/>
          <a:p>
            <a:pPr marL="457200" marR="0" lvl="0" indent="-381000" algn="just" rtl="0">
              <a:spcBef>
                <a:spcPts val="0"/>
              </a:spcBef>
              <a:spcAft>
                <a:spcPts val="0"/>
              </a:spcAft>
              <a:buClr>
                <a:schemeClr val="dk1"/>
              </a:buClr>
              <a:buSzPts val="2400"/>
              <a:buFont typeface="Times New Roman" panose="02020603050405020304"/>
              <a:buChar char="●"/>
            </a:pPr>
            <a:endParaRPr>
              <a:latin typeface="Lato" panose="020F0502020204030203" charset="0"/>
              <a:cs typeface="Lato" panose="020F0502020204030203" charset="0"/>
            </a:endParaRPr>
          </a:p>
        </p:txBody>
      </p:sp>
      <p:sp>
        <p:nvSpPr>
          <p:cNvPr id="32" name="Google Shape;114;p1"/>
          <p:cNvSpPr txBox="1"/>
          <p:nvPr/>
        </p:nvSpPr>
        <p:spPr>
          <a:xfrm>
            <a:off x="13570585" y="20942935"/>
            <a:ext cx="5734685" cy="492760"/>
          </a:xfrm>
          <a:prstGeom prst="rect">
            <a:avLst/>
          </a:prstGeom>
          <a:solidFill>
            <a:srgbClr val="FFF2CC"/>
          </a:solidFill>
          <a:ln>
            <a:noFill/>
          </a:ln>
        </p:spPr>
        <p:txBody>
          <a:bodyPr spcFirstLastPara="1" wrap="square" lIns="91425" tIns="91425" rIns="91425" bIns="91425" anchor="t" anchorCtr="0">
            <a:noAutofit/>
          </a:bodyPr>
          <a:lstStyle/>
          <a:p>
            <a:pPr marL="0" indent="0" algn="just">
              <a:buNone/>
            </a:pPr>
            <a:r>
              <a:rPr lang="en-US" sz="2000" b="1">
                <a:solidFill>
                  <a:srgbClr val="0432FF"/>
                </a:solidFill>
                <a:latin typeface="Lato" panose="020F0502020204030203" charset="0"/>
                <a:ea typeface="Montserrat"/>
                <a:cs typeface="Lato" panose="020F0502020204030203" charset="0"/>
                <a:sym typeface="Montserrat"/>
              </a:rPr>
              <a:t>KẾT LUẬN</a:t>
            </a:r>
            <a:endParaRPr lang="en-US" sz="2000" b="1">
              <a:solidFill>
                <a:srgbClr val="0432FF"/>
              </a:solidFill>
              <a:latin typeface="Lato" panose="020F0502020204030203" charset="0"/>
              <a:ea typeface="Montserrat"/>
              <a:cs typeface="Lato" panose="020F0502020204030203" charset="0"/>
              <a:sym typeface="Montserrat"/>
            </a:endParaRPr>
          </a:p>
        </p:txBody>
      </p:sp>
      <p:graphicFrame>
        <p:nvGraphicFramePr>
          <p:cNvPr id="3" name="Table 2"/>
          <p:cNvGraphicFramePr/>
          <p:nvPr/>
        </p:nvGraphicFramePr>
        <p:xfrm>
          <a:off x="9443720" y="8829675"/>
          <a:ext cx="10226675" cy="1236980"/>
        </p:xfrm>
        <a:graphic>
          <a:graphicData uri="http://schemas.openxmlformats.org/drawingml/2006/table">
            <a:tbl>
              <a:tblPr firstRow="1" bandRow="1">
                <a:tableStyleId>{5C22544A-7EE6-4342-B048-85BDC9FD1C3A}</a:tableStyleId>
              </a:tblPr>
              <a:tblGrid>
                <a:gridCol w="944880"/>
                <a:gridCol w="887730"/>
                <a:gridCol w="955675"/>
                <a:gridCol w="999490"/>
                <a:gridCol w="1440815"/>
                <a:gridCol w="1144905"/>
                <a:gridCol w="1305560"/>
                <a:gridCol w="1089025"/>
                <a:gridCol w="1458595"/>
              </a:tblGrid>
              <a:tr h="587375">
                <a:tc>
                  <a:txBody>
                    <a:bodyPr/>
                    <a:lstStyle/>
                    <a:p>
                      <a:pPr algn="ctr">
                        <a:buNone/>
                      </a:pPr>
                      <a:r>
                        <a:rPr lang="vi-VN" altLang="en-US" b="1">
                          <a:solidFill>
                            <a:schemeClr val="tx1"/>
                          </a:solidFill>
                          <a:latin typeface="Lato" panose="020F0502020204030203" charset="0"/>
                          <a:cs typeface="Lato" panose="020F0502020204030203" charset="0"/>
                        </a:rPr>
                        <a:t>time</a:t>
                      </a:r>
                      <a:endParaRPr lang="vi-VN" altLang="en-US" b="1">
                        <a:solidFill>
                          <a:schemeClr val="tx1"/>
                        </a:solidFill>
                        <a:latin typeface="Lato" panose="020F0502020204030203" charset="0"/>
                        <a:cs typeface="Lato" panose="020F0502020204030203" charset="0"/>
                      </a:endParaRPr>
                    </a:p>
                  </a:txBody>
                  <a:tcPr>
                    <a:solidFill>
                      <a:schemeClr val="accent6">
                        <a:lumMod val="60000"/>
                        <a:lumOff val="40000"/>
                      </a:schemeClr>
                    </a:solidFill>
                  </a:tcPr>
                </a:tc>
                <a:tc>
                  <a:txBody>
                    <a:bodyPr/>
                    <a:lstStyle/>
                    <a:p>
                      <a:pPr algn="ctr">
                        <a:buNone/>
                      </a:pPr>
                      <a:r>
                        <a:rPr lang="en-US" b="1">
                          <a:solidFill>
                            <a:schemeClr val="tx1"/>
                          </a:solidFill>
                          <a:latin typeface="Lato" panose="020F0502020204030203" charset="0"/>
                          <a:cs typeface="Lato" panose="020F0502020204030203" charset="0"/>
                        </a:rPr>
                        <a:t>open</a:t>
                      </a:r>
                      <a:endParaRPr lang="en-US" b="1">
                        <a:solidFill>
                          <a:schemeClr val="tx1"/>
                        </a:solidFill>
                        <a:latin typeface="Lato" panose="020F0502020204030203" charset="0"/>
                        <a:cs typeface="Lato" panose="020F0502020204030203" charset="0"/>
                      </a:endParaRPr>
                    </a:p>
                  </a:txBody>
                  <a:tcPr>
                    <a:solidFill>
                      <a:schemeClr val="accent6">
                        <a:lumMod val="60000"/>
                        <a:lumOff val="40000"/>
                      </a:schemeClr>
                    </a:solidFill>
                  </a:tcPr>
                </a:tc>
                <a:tc>
                  <a:txBody>
                    <a:bodyPr/>
                    <a:lstStyle/>
                    <a:p>
                      <a:pPr algn="ctr">
                        <a:buNone/>
                      </a:pPr>
                      <a:r>
                        <a:rPr lang="en-US" b="1">
                          <a:solidFill>
                            <a:schemeClr val="tx1"/>
                          </a:solidFill>
                          <a:latin typeface="Lato" panose="020F0502020204030203" charset="0"/>
                          <a:cs typeface="Lato" panose="020F0502020204030203" charset="0"/>
                        </a:rPr>
                        <a:t>high</a:t>
                      </a:r>
                      <a:endParaRPr lang="en-US" b="1">
                        <a:solidFill>
                          <a:schemeClr val="tx1"/>
                        </a:solidFill>
                        <a:latin typeface="Lato" panose="020F0502020204030203" charset="0"/>
                        <a:cs typeface="Lato" panose="020F0502020204030203" charset="0"/>
                      </a:endParaRPr>
                    </a:p>
                  </a:txBody>
                  <a:tcPr>
                    <a:solidFill>
                      <a:schemeClr val="accent6">
                        <a:lumMod val="60000"/>
                        <a:lumOff val="40000"/>
                      </a:schemeClr>
                    </a:solidFill>
                  </a:tcPr>
                </a:tc>
                <a:tc>
                  <a:txBody>
                    <a:bodyPr/>
                    <a:lstStyle/>
                    <a:p>
                      <a:pPr algn="ctr">
                        <a:buNone/>
                      </a:pPr>
                      <a:r>
                        <a:rPr lang="en-US" b="1">
                          <a:solidFill>
                            <a:schemeClr val="tx1"/>
                          </a:solidFill>
                          <a:latin typeface="Lato" panose="020F0502020204030203" charset="0"/>
                          <a:cs typeface="Lato" panose="020F0502020204030203" charset="0"/>
                        </a:rPr>
                        <a:t>close</a:t>
                      </a:r>
                      <a:endParaRPr lang="en-US" b="1">
                        <a:solidFill>
                          <a:schemeClr val="tx1"/>
                        </a:solidFill>
                        <a:latin typeface="Lato" panose="020F0502020204030203" charset="0"/>
                        <a:cs typeface="Lato" panose="020F0502020204030203" charset="0"/>
                      </a:endParaRPr>
                    </a:p>
                  </a:txBody>
                  <a:tcPr>
                    <a:solidFill>
                      <a:schemeClr val="accent6">
                        <a:lumMod val="60000"/>
                        <a:lumOff val="40000"/>
                      </a:schemeClr>
                    </a:solidFill>
                  </a:tcPr>
                </a:tc>
                <a:tc>
                  <a:txBody>
                    <a:bodyPr/>
                    <a:lstStyle/>
                    <a:p>
                      <a:pPr algn="ctr">
                        <a:buNone/>
                      </a:pPr>
                      <a:r>
                        <a:rPr lang="en-US" b="1">
                          <a:solidFill>
                            <a:schemeClr val="tx1"/>
                          </a:solidFill>
                          <a:latin typeface="Lato" panose="020F0502020204030203" charset="0"/>
                          <a:cs typeface="Lato" panose="020F0502020204030203" charset="0"/>
                        </a:rPr>
                        <a:t>volume</a:t>
                      </a:r>
                      <a:endParaRPr lang="en-US" b="1">
                        <a:solidFill>
                          <a:schemeClr val="tx1"/>
                        </a:solidFill>
                        <a:latin typeface="Lato" panose="020F0502020204030203" charset="0"/>
                        <a:cs typeface="Lato" panose="020F0502020204030203" charset="0"/>
                      </a:endParaRPr>
                    </a:p>
                  </a:txBody>
                  <a:tcPr>
                    <a:solidFill>
                      <a:schemeClr val="accent6">
                        <a:lumMod val="60000"/>
                        <a:lumOff val="40000"/>
                      </a:schemeClr>
                    </a:solidFill>
                  </a:tcPr>
                </a:tc>
                <a:tc>
                  <a:txBody>
                    <a:bodyPr/>
                    <a:lstStyle/>
                    <a:p>
                      <a:pPr algn="ctr">
                        <a:buNone/>
                      </a:pPr>
                      <a:r>
                        <a:rPr lang="en-US" b="1">
                          <a:solidFill>
                            <a:schemeClr val="tx1"/>
                          </a:solidFill>
                          <a:latin typeface="Lato" panose="020F0502020204030203" charset="0"/>
                          <a:cs typeface="Lato" panose="020F0502020204030203" charset="0"/>
                        </a:rPr>
                        <a:t>MA_5</a:t>
                      </a:r>
                      <a:endParaRPr lang="en-US" b="1">
                        <a:solidFill>
                          <a:schemeClr val="tx1"/>
                        </a:solidFill>
                        <a:latin typeface="Lato" panose="020F0502020204030203" charset="0"/>
                        <a:cs typeface="Lato" panose="020F0502020204030203" charset="0"/>
                      </a:endParaRPr>
                    </a:p>
                  </a:txBody>
                  <a:tcPr>
                    <a:solidFill>
                      <a:schemeClr val="accent6">
                        <a:lumMod val="60000"/>
                        <a:lumOff val="40000"/>
                      </a:schemeClr>
                    </a:solidFill>
                  </a:tcPr>
                </a:tc>
                <a:tc>
                  <a:txBody>
                    <a:bodyPr/>
                    <a:lstStyle/>
                    <a:p>
                      <a:pPr algn="ctr">
                        <a:buNone/>
                      </a:pPr>
                      <a:r>
                        <a:rPr lang="en-US" b="1">
                          <a:solidFill>
                            <a:schemeClr val="tx1"/>
                          </a:solidFill>
                          <a:latin typeface="Lato" panose="020F0502020204030203" charset="0"/>
                          <a:cs typeface="Lato" panose="020F0502020204030203" charset="0"/>
                        </a:rPr>
                        <a:t>MA_10</a:t>
                      </a:r>
                      <a:endParaRPr lang="en-US" b="1">
                        <a:solidFill>
                          <a:schemeClr val="tx1"/>
                        </a:solidFill>
                        <a:latin typeface="Lato" panose="020F0502020204030203" charset="0"/>
                        <a:cs typeface="Lato" panose="020F0502020204030203" charset="0"/>
                      </a:endParaRPr>
                    </a:p>
                  </a:txBody>
                  <a:tcPr>
                    <a:solidFill>
                      <a:schemeClr val="accent6">
                        <a:lumMod val="60000"/>
                        <a:lumOff val="40000"/>
                      </a:schemeClr>
                    </a:solidFill>
                  </a:tcPr>
                </a:tc>
                <a:tc>
                  <a:txBody>
                    <a:bodyPr/>
                    <a:lstStyle/>
                    <a:p>
                      <a:pPr algn="ctr">
                        <a:buNone/>
                      </a:pPr>
                      <a:r>
                        <a:rPr lang="en-US" b="1">
                          <a:solidFill>
                            <a:schemeClr val="tx1"/>
                          </a:solidFill>
                          <a:latin typeface="Lato" panose="020F0502020204030203" charset="0"/>
                          <a:cs typeface="Lato" panose="020F0502020204030203" charset="0"/>
                        </a:rPr>
                        <a:t>MA_20</a:t>
                      </a:r>
                      <a:endParaRPr lang="en-US" b="1">
                        <a:solidFill>
                          <a:schemeClr val="tx1"/>
                        </a:solidFill>
                        <a:latin typeface="Lato" panose="020F0502020204030203" charset="0"/>
                        <a:cs typeface="Lato" panose="020F0502020204030203" charset="0"/>
                      </a:endParaRPr>
                    </a:p>
                  </a:txBody>
                  <a:tcPr>
                    <a:solidFill>
                      <a:schemeClr val="accent6">
                        <a:lumMod val="60000"/>
                        <a:lumOff val="40000"/>
                      </a:schemeClr>
                    </a:solidFill>
                  </a:tcPr>
                </a:tc>
                <a:tc>
                  <a:txBody>
                    <a:bodyPr/>
                    <a:lstStyle/>
                    <a:p>
                      <a:pPr algn="ctr">
                        <a:buNone/>
                      </a:pPr>
                      <a:r>
                        <a:rPr lang="en-US" b="1">
                          <a:solidFill>
                            <a:schemeClr val="tx1"/>
                          </a:solidFill>
                          <a:latin typeface="Lato" panose="020F0502020204030203" charset="0"/>
                          <a:cs typeface="Lato" panose="020F0502020204030203" charset="0"/>
                        </a:rPr>
                        <a:t>EMA_5</a:t>
                      </a:r>
                      <a:endParaRPr lang="en-US" b="1">
                        <a:solidFill>
                          <a:schemeClr val="tx1"/>
                        </a:solidFill>
                        <a:latin typeface="Lato" panose="020F0502020204030203" charset="0"/>
                        <a:cs typeface="Lato" panose="020F0502020204030203" charset="0"/>
                      </a:endParaRPr>
                    </a:p>
                  </a:txBody>
                  <a:tcPr>
                    <a:solidFill>
                      <a:schemeClr val="accent6">
                        <a:lumMod val="60000"/>
                        <a:lumOff val="40000"/>
                      </a:schemeClr>
                    </a:solidFill>
                  </a:tcPr>
                </a:tc>
              </a:tr>
              <a:tr h="649605">
                <a:tc>
                  <a:txBody>
                    <a:bodyPr/>
                    <a:lstStyle/>
                    <a:p>
                      <a:pPr algn="ctr">
                        <a:buNone/>
                      </a:pPr>
                      <a:r>
                        <a:rPr lang="en-US" b="1">
                          <a:solidFill>
                            <a:schemeClr val="tx1"/>
                          </a:solidFill>
                          <a:latin typeface="Lato" panose="020F0502020204030203" charset="0"/>
                          <a:cs typeface="Lato" panose="020F0502020204030203" charset="0"/>
                        </a:rPr>
                        <a:t>EMA_10</a:t>
                      </a:r>
                      <a:endParaRPr lang="en-US" b="1">
                        <a:solidFill>
                          <a:schemeClr val="tx1"/>
                        </a:solidFill>
                        <a:latin typeface="Lato" panose="020F0502020204030203" charset="0"/>
                        <a:cs typeface="Lato" panose="020F0502020204030203" charset="0"/>
                      </a:endParaRPr>
                    </a:p>
                  </a:txBody>
                  <a:tcPr>
                    <a:solidFill>
                      <a:schemeClr val="accent6">
                        <a:lumMod val="60000"/>
                        <a:lumOff val="40000"/>
                      </a:schemeClr>
                    </a:solidFill>
                  </a:tcPr>
                </a:tc>
                <a:tc>
                  <a:txBody>
                    <a:bodyPr/>
                    <a:lstStyle/>
                    <a:p>
                      <a:pPr algn="ctr">
                        <a:buNone/>
                      </a:pPr>
                      <a:r>
                        <a:rPr lang="en-US" b="1">
                          <a:solidFill>
                            <a:schemeClr val="tx1"/>
                          </a:solidFill>
                          <a:latin typeface="Lato" panose="020F0502020204030203" charset="0"/>
                          <a:cs typeface="Lato" panose="020F0502020204030203" charset="0"/>
                        </a:rPr>
                        <a:t>EMA_20</a:t>
                      </a:r>
                      <a:endParaRPr lang="en-US" b="1">
                        <a:solidFill>
                          <a:schemeClr val="tx1"/>
                        </a:solidFill>
                        <a:latin typeface="Lato" panose="020F0502020204030203" charset="0"/>
                        <a:cs typeface="Lato" panose="020F0502020204030203" charset="0"/>
                      </a:endParaRPr>
                    </a:p>
                  </a:txBody>
                  <a:tcPr>
                    <a:solidFill>
                      <a:schemeClr val="accent6">
                        <a:lumMod val="60000"/>
                        <a:lumOff val="40000"/>
                      </a:schemeClr>
                    </a:solidFill>
                  </a:tcPr>
                </a:tc>
                <a:tc>
                  <a:txBody>
                    <a:bodyPr/>
                    <a:lstStyle/>
                    <a:p>
                      <a:pPr algn="ctr">
                        <a:buNone/>
                      </a:pPr>
                      <a:r>
                        <a:rPr lang="en-US" b="1">
                          <a:solidFill>
                            <a:schemeClr val="tx1"/>
                          </a:solidFill>
                          <a:latin typeface="Lato" panose="020F0502020204030203" charset="0"/>
                          <a:cs typeface="Lato" panose="020F0502020204030203" charset="0"/>
                        </a:rPr>
                        <a:t>RSI_14</a:t>
                      </a:r>
                      <a:endParaRPr lang="en-US" b="1">
                        <a:solidFill>
                          <a:schemeClr val="tx1"/>
                        </a:solidFill>
                        <a:latin typeface="Lato" panose="020F0502020204030203" charset="0"/>
                        <a:cs typeface="Lato" panose="020F0502020204030203" charset="0"/>
                      </a:endParaRPr>
                    </a:p>
                  </a:txBody>
                  <a:tcPr>
                    <a:solidFill>
                      <a:schemeClr val="accent6">
                        <a:lumMod val="60000"/>
                        <a:lumOff val="40000"/>
                      </a:schemeClr>
                    </a:solidFill>
                  </a:tcPr>
                </a:tc>
                <a:tc>
                  <a:txBody>
                    <a:bodyPr/>
                    <a:lstStyle/>
                    <a:p>
                      <a:pPr algn="ctr">
                        <a:buNone/>
                      </a:pPr>
                      <a:r>
                        <a:rPr lang="en-US" b="1">
                          <a:solidFill>
                            <a:schemeClr val="tx1"/>
                          </a:solidFill>
                          <a:latin typeface="Lato" panose="020F0502020204030203" charset="0"/>
                          <a:cs typeface="Lato" panose="020F0502020204030203" charset="0"/>
                        </a:rPr>
                        <a:t>MACD</a:t>
                      </a:r>
                      <a:endParaRPr lang="en-US" b="1">
                        <a:solidFill>
                          <a:schemeClr val="tx1"/>
                        </a:solidFill>
                        <a:latin typeface="Lato" panose="020F0502020204030203" charset="0"/>
                        <a:cs typeface="Lato" panose="020F0502020204030203" charset="0"/>
                      </a:endParaRPr>
                    </a:p>
                  </a:txBody>
                  <a:tcPr>
                    <a:solidFill>
                      <a:schemeClr val="accent6">
                        <a:lumMod val="60000"/>
                        <a:lumOff val="40000"/>
                      </a:schemeClr>
                    </a:solidFill>
                  </a:tcPr>
                </a:tc>
                <a:tc>
                  <a:txBody>
                    <a:bodyPr/>
                    <a:lstStyle/>
                    <a:p>
                      <a:pPr algn="ctr">
                        <a:buNone/>
                      </a:pPr>
                      <a:r>
                        <a:rPr lang="en-US" b="1">
                          <a:solidFill>
                            <a:schemeClr val="tx1"/>
                          </a:solidFill>
                          <a:latin typeface="Lato" panose="020F0502020204030203" charset="0"/>
                          <a:cs typeface="Lato" panose="020F0502020204030203" charset="0"/>
                        </a:rPr>
                        <a:t>MACD_signal</a:t>
                      </a:r>
                      <a:endParaRPr lang="en-US" b="1">
                        <a:solidFill>
                          <a:schemeClr val="tx1"/>
                        </a:solidFill>
                        <a:latin typeface="Lato" panose="020F0502020204030203" charset="0"/>
                        <a:cs typeface="Lato" panose="020F0502020204030203" charset="0"/>
                      </a:endParaRPr>
                    </a:p>
                  </a:txBody>
                  <a:tcPr>
                    <a:solidFill>
                      <a:schemeClr val="accent6">
                        <a:lumMod val="60000"/>
                        <a:lumOff val="40000"/>
                      </a:schemeClr>
                    </a:solidFill>
                  </a:tcPr>
                </a:tc>
                <a:tc>
                  <a:txBody>
                    <a:bodyPr/>
                    <a:lstStyle/>
                    <a:p>
                      <a:pPr algn="ctr">
                        <a:buNone/>
                      </a:pPr>
                      <a:r>
                        <a:rPr lang="en-US" b="1">
                          <a:solidFill>
                            <a:schemeClr val="tx1"/>
                          </a:solidFill>
                          <a:latin typeface="Lato" panose="020F0502020204030203" charset="0"/>
                          <a:cs typeface="Lato" panose="020F0502020204030203" charset="0"/>
                        </a:rPr>
                        <a:t>MACD_diff</a:t>
                      </a:r>
                      <a:endParaRPr lang="en-US" b="1">
                        <a:solidFill>
                          <a:schemeClr val="tx1"/>
                        </a:solidFill>
                        <a:latin typeface="Lato" panose="020F0502020204030203" charset="0"/>
                        <a:cs typeface="Lato" panose="020F0502020204030203" charset="0"/>
                      </a:endParaRPr>
                    </a:p>
                  </a:txBody>
                  <a:tcPr>
                    <a:solidFill>
                      <a:schemeClr val="accent6">
                        <a:lumMod val="60000"/>
                        <a:lumOff val="40000"/>
                      </a:schemeClr>
                    </a:solidFill>
                  </a:tcPr>
                </a:tc>
                <a:tc>
                  <a:txBody>
                    <a:bodyPr/>
                    <a:lstStyle/>
                    <a:p>
                      <a:pPr algn="ctr">
                        <a:buNone/>
                      </a:pPr>
                      <a:r>
                        <a:rPr lang="en-US" b="1">
                          <a:solidFill>
                            <a:schemeClr val="tx1"/>
                          </a:solidFill>
                          <a:latin typeface="Lato" panose="020F0502020204030203" charset="0"/>
                          <a:cs typeface="Lato" panose="020F0502020204030203" charset="0"/>
                        </a:rPr>
                        <a:t>BB_middle</a:t>
                      </a:r>
                      <a:endParaRPr lang="en-US" b="1">
                        <a:solidFill>
                          <a:schemeClr val="tx1"/>
                        </a:solidFill>
                        <a:latin typeface="Lato" panose="020F0502020204030203" charset="0"/>
                        <a:cs typeface="Lato" panose="020F0502020204030203" charset="0"/>
                      </a:endParaRPr>
                    </a:p>
                  </a:txBody>
                  <a:tcPr>
                    <a:solidFill>
                      <a:schemeClr val="accent6">
                        <a:lumMod val="60000"/>
                        <a:lumOff val="40000"/>
                      </a:schemeClr>
                    </a:solidFill>
                  </a:tcPr>
                </a:tc>
                <a:tc>
                  <a:txBody>
                    <a:bodyPr/>
                    <a:lstStyle/>
                    <a:p>
                      <a:pPr algn="ctr">
                        <a:buNone/>
                      </a:pPr>
                      <a:r>
                        <a:rPr lang="en-US" b="1">
                          <a:solidFill>
                            <a:schemeClr val="tx1"/>
                          </a:solidFill>
                          <a:latin typeface="Lato" panose="020F0502020204030203" charset="0"/>
                          <a:cs typeface="Lato" panose="020F0502020204030203" charset="0"/>
                        </a:rPr>
                        <a:t>BB_upper</a:t>
                      </a:r>
                      <a:endParaRPr lang="en-US" b="1">
                        <a:solidFill>
                          <a:schemeClr val="tx1"/>
                        </a:solidFill>
                        <a:latin typeface="Lato" panose="020F0502020204030203" charset="0"/>
                        <a:cs typeface="Lato" panose="020F0502020204030203" charset="0"/>
                      </a:endParaRPr>
                    </a:p>
                  </a:txBody>
                  <a:tcPr>
                    <a:solidFill>
                      <a:schemeClr val="accent6">
                        <a:lumMod val="60000"/>
                        <a:lumOff val="40000"/>
                      </a:schemeClr>
                    </a:solidFill>
                  </a:tcPr>
                </a:tc>
                <a:tc>
                  <a:txBody>
                    <a:bodyPr/>
                    <a:lstStyle/>
                    <a:p>
                      <a:pPr algn="ctr">
                        <a:buNone/>
                      </a:pPr>
                      <a:r>
                        <a:rPr lang="en-US" b="1">
                          <a:solidFill>
                            <a:schemeClr val="tx1"/>
                          </a:solidFill>
                          <a:latin typeface="Lato" panose="020F0502020204030203" charset="0"/>
                          <a:cs typeface="Lato" panose="020F0502020204030203" charset="0"/>
                        </a:rPr>
                        <a:t>BB_lower</a:t>
                      </a:r>
                      <a:endParaRPr lang="en-US" b="1">
                        <a:solidFill>
                          <a:schemeClr val="tx1"/>
                        </a:solidFill>
                        <a:latin typeface="Lato" panose="020F0502020204030203" charset="0"/>
                        <a:cs typeface="Lato" panose="020F0502020204030203" charset="0"/>
                      </a:endParaRPr>
                    </a:p>
                  </a:txBody>
                  <a:tcPr>
                    <a:solidFill>
                      <a:schemeClr val="accent6">
                        <a:lumMod val="60000"/>
                        <a:lumOff val="40000"/>
                      </a:schemeClr>
                    </a:solidFill>
                  </a:tcPr>
                </a:tc>
              </a:tr>
            </a:tbl>
          </a:graphicData>
        </a:graphic>
      </p:graphicFrame>
      <p:sp>
        <p:nvSpPr>
          <p:cNvPr id="11" name="Text Box 10"/>
          <p:cNvSpPr txBox="1"/>
          <p:nvPr/>
        </p:nvSpPr>
        <p:spPr>
          <a:xfrm>
            <a:off x="9439910" y="8250555"/>
            <a:ext cx="5651500" cy="445135"/>
          </a:xfrm>
          <a:prstGeom prst="rect">
            <a:avLst/>
          </a:prstGeom>
          <a:noFill/>
        </p:spPr>
        <p:txBody>
          <a:bodyPr wrap="none" rtlCol="0">
            <a:spAutoFit/>
          </a:bodyPr>
          <a:lstStyle/>
          <a:p>
            <a:r>
              <a:rPr lang="en-US" sz="2300">
                <a:latin typeface="Lato" panose="020F0502020204030203" charset="0"/>
                <a:cs typeface="Lato" panose="020F0502020204030203" charset="0"/>
              </a:rPr>
              <a:t>B</a:t>
            </a:r>
            <a:r>
              <a:rPr lang="vi-VN" altLang="en-US" sz="2300">
                <a:latin typeface="Lato" panose="020F0502020204030203" charset="0"/>
                <a:cs typeface="Lato" panose="020F0502020204030203" charset="0"/>
              </a:rPr>
              <a:t>ộ dữ liệu về giá được thu thập từ vnstock</a:t>
            </a:r>
            <a:endParaRPr lang="vi-VN" altLang="en-US" sz="2300">
              <a:latin typeface="Lato" panose="020F0502020204030203" charset="0"/>
              <a:cs typeface="Lato" panose="020F0502020204030203" charset="0"/>
            </a:endParaRPr>
          </a:p>
        </p:txBody>
      </p:sp>
      <p:sp>
        <p:nvSpPr>
          <p:cNvPr id="13" name="Text Box 12"/>
          <p:cNvSpPr txBox="1"/>
          <p:nvPr/>
        </p:nvSpPr>
        <p:spPr>
          <a:xfrm>
            <a:off x="9443720" y="10347960"/>
            <a:ext cx="6744335" cy="445135"/>
          </a:xfrm>
          <a:prstGeom prst="rect">
            <a:avLst/>
          </a:prstGeom>
          <a:noFill/>
        </p:spPr>
        <p:txBody>
          <a:bodyPr wrap="none" rtlCol="0">
            <a:spAutoFit/>
          </a:bodyPr>
          <a:lstStyle/>
          <a:p>
            <a:r>
              <a:rPr lang="en-US" sz="2300">
                <a:latin typeface="Lato" panose="020F0502020204030203" charset="0"/>
                <a:cs typeface="Lato" panose="020F0502020204030203" charset="0"/>
              </a:rPr>
              <a:t>B</a:t>
            </a:r>
            <a:r>
              <a:rPr lang="vi-VN" altLang="en-US" sz="2300">
                <a:latin typeface="Lato" panose="020F0502020204030203" charset="0"/>
                <a:cs typeface="Lato" panose="020F0502020204030203" charset="0"/>
              </a:rPr>
              <a:t>ộ dữ liệu báo được thu thập từ kaggle</a:t>
            </a:r>
            <a:r>
              <a:rPr lang="en-US" altLang="vi-VN" sz="2300">
                <a:latin typeface="Lato" panose="020F0502020204030203" charset="0"/>
                <a:cs typeface="Lato" panose="020F0502020204030203" charset="0"/>
              </a:rPr>
              <a:t> (QR CODE)</a:t>
            </a:r>
            <a:endParaRPr lang="en-US" altLang="vi-VN" sz="2300">
              <a:latin typeface="Lato" panose="020F0502020204030203" charset="0"/>
              <a:cs typeface="Lato" panose="020F0502020204030203" charset="0"/>
            </a:endParaRPr>
          </a:p>
        </p:txBody>
      </p:sp>
      <p:pic>
        <p:nvPicPr>
          <p:cNvPr id="15" name="Picture 14" descr="output"/>
          <p:cNvPicPr>
            <a:picLocks noChangeAspect="1"/>
          </p:cNvPicPr>
          <p:nvPr/>
        </p:nvPicPr>
        <p:blipFill>
          <a:blip r:embed="rId3"/>
          <a:stretch>
            <a:fillRect/>
          </a:stretch>
        </p:blipFill>
        <p:spPr>
          <a:xfrm>
            <a:off x="2987675" y="22284055"/>
            <a:ext cx="7318375" cy="3632200"/>
          </a:xfrm>
          <a:prstGeom prst="rect">
            <a:avLst/>
          </a:prstGeom>
        </p:spPr>
      </p:pic>
      <p:sp>
        <p:nvSpPr>
          <p:cNvPr id="17" name="Text Box 16"/>
          <p:cNvSpPr txBox="1"/>
          <p:nvPr/>
        </p:nvSpPr>
        <p:spPr>
          <a:xfrm>
            <a:off x="12930539" y="14322427"/>
            <a:ext cx="3382645" cy="553085"/>
          </a:xfrm>
          <a:prstGeom prst="rect">
            <a:avLst/>
          </a:prstGeom>
          <a:noFill/>
        </p:spPr>
        <p:txBody>
          <a:bodyPr wrap="none" rtlCol="0">
            <a:spAutoFit/>
          </a:bodyPr>
          <a:lstStyle/>
          <a:p>
            <a:r>
              <a:rPr lang="vi-VN" altLang="en-US" sz="3000" b="1" dirty="0">
                <a:latin typeface="Lato" panose="020F0502020204030203" charset="0"/>
                <a:cs typeface="Lato" panose="020F0502020204030203" charset="0"/>
              </a:rPr>
              <a:t>Minh họa hệ thống</a:t>
            </a:r>
            <a:endParaRPr lang="vi-VN" altLang="en-US" sz="3000" b="1" dirty="0">
              <a:latin typeface="Lato" panose="020F0502020204030203" charset="0"/>
              <a:cs typeface="Lato" panose="020F0502020204030203" charset="0"/>
            </a:endParaRPr>
          </a:p>
        </p:txBody>
      </p:sp>
      <p:sp>
        <p:nvSpPr>
          <p:cNvPr id="2" name="TextBox 1"/>
          <p:cNvSpPr txBox="1"/>
          <p:nvPr/>
        </p:nvSpPr>
        <p:spPr>
          <a:xfrm>
            <a:off x="1651635" y="12701270"/>
            <a:ext cx="8491855" cy="7524115"/>
          </a:xfrm>
          <a:prstGeom prst="rect">
            <a:avLst/>
          </a:prstGeom>
          <a:noFill/>
        </p:spPr>
        <p:txBody>
          <a:bodyPr wrap="square" rtlCol="0">
            <a:spAutoFit/>
          </a:bodyPr>
          <a:lstStyle/>
          <a:p>
            <a:pPr algn="l"/>
            <a:r>
              <a:rPr lang="vi-VN" altLang="en-US" sz="2300" b="1">
                <a:latin typeface="Lato" panose="020F0502020204030203" charset="0"/>
                <a:cs typeface="Lato" panose="020F0502020204030203" charset="0"/>
                <a:sym typeface="+mn-ea"/>
              </a:rPr>
              <a:t>1. </a:t>
            </a:r>
            <a:r>
              <a:rPr lang="en-US" sz="2300" b="1">
                <a:latin typeface="Lato" panose="020F0502020204030203" charset="0"/>
                <a:cs typeface="Lato" panose="020F0502020204030203" charset="0"/>
                <a:sym typeface="+mn-ea"/>
              </a:rPr>
              <a:t>Hệ thống dự đoán giá cổ phiếu</a:t>
            </a:r>
            <a:r>
              <a:rPr lang="en-US" sz="2300">
                <a:latin typeface="Lato" panose="020F0502020204030203" charset="0"/>
                <a:cs typeface="Lato" panose="020F0502020204030203" charset="0"/>
                <a:sym typeface="+mn-ea"/>
              </a:rPr>
              <a:t> được xây dựng gồm hai thành phần chính:</a:t>
            </a:r>
            <a:endParaRPr lang="en-US" sz="2300">
              <a:latin typeface="Lato" panose="020F0502020204030203" charset="0"/>
              <a:cs typeface="Lato" panose="020F0502020204030203" charset="0"/>
            </a:endParaRPr>
          </a:p>
          <a:p>
            <a:pPr marL="342900" indent="-342900" algn="l">
              <a:buFont typeface="Arial" panose="020B0604020202020204" pitchFamily="34" charset="0"/>
              <a:buChar char="•"/>
            </a:pPr>
            <a:r>
              <a:rPr lang="en-US" sz="2300">
                <a:latin typeface="Lato" panose="020F0502020204030203" charset="0"/>
                <a:cs typeface="Lato" panose="020F0502020204030203" charset="0"/>
                <a:sym typeface="+mn-ea"/>
              </a:rPr>
              <a:t>Mô hình phân loại cảm xúc từ tin tức: Sử dụng kỹ thuật TF-IDF kết hợp hồi quy tuyến tính để gán nhãn cảm xúc (tích cực, tiêu cực hoặc trung tính) cho các bài viết tài chính.</a:t>
            </a:r>
            <a:endParaRPr lang="en-US" sz="2300">
              <a:latin typeface="Lato" panose="020F0502020204030203" charset="0"/>
              <a:cs typeface="Lato" panose="020F0502020204030203" charset="0"/>
            </a:endParaRPr>
          </a:p>
          <a:p>
            <a:pPr marL="342900" indent="-342900" algn="l">
              <a:buFont typeface="Arial" panose="020B0604020202020204" pitchFamily="34" charset="0"/>
              <a:buChar char="•"/>
            </a:pPr>
            <a:r>
              <a:rPr lang="en-US" sz="2300">
                <a:latin typeface="Lato" panose="020F0502020204030203" charset="0"/>
                <a:cs typeface="Lato" panose="020F0502020204030203" charset="0"/>
                <a:sym typeface="+mn-ea"/>
              </a:rPr>
              <a:t>Mô hình LSTM dự đoán giá cổ phiếu: Dự đoán giá mở cửa của cổ phiếu ngày tiếp theo dựa trên dữ liệu chuỗi thời gian (giá lịch sử) và chỉ số cảm xúc của tin tức trong những ngày trước đó.</a:t>
            </a:r>
            <a:endParaRPr lang="en-US" sz="2300">
              <a:latin typeface="Lato" panose="020F0502020204030203" charset="0"/>
              <a:cs typeface="Lato" panose="020F0502020204030203" charset="0"/>
            </a:endParaRPr>
          </a:p>
          <a:p>
            <a:endParaRPr lang="vi-VN" altLang="en-US" sz="2300" b="1" dirty="0" smtClean="0">
              <a:latin typeface="Lato" panose="020F0502020204030203" charset="0"/>
              <a:cs typeface="Lato" panose="020F0502020204030203" charset="0"/>
            </a:endParaRPr>
          </a:p>
          <a:p>
            <a:r>
              <a:rPr lang="vi-VN" altLang="en-US" sz="2300" b="1" dirty="0" smtClean="0">
                <a:latin typeface="Lato" panose="020F0502020204030203" charset="0"/>
                <a:cs typeface="Lato" panose="020F0502020204030203" charset="0"/>
              </a:rPr>
              <a:t>2</a:t>
            </a:r>
            <a:r>
              <a:rPr lang="en-US" sz="2300" b="1" dirty="0" smtClean="0">
                <a:latin typeface="Lato" panose="020F0502020204030203" charset="0"/>
                <a:cs typeface="Lato" panose="020F0502020204030203" charset="0"/>
              </a:rPr>
              <a:t>. Model </a:t>
            </a:r>
            <a:r>
              <a:rPr lang="en-US" sz="2300" b="1" dirty="0" err="1" smtClean="0">
                <a:latin typeface="Lato" panose="020F0502020204030203" charset="0"/>
                <a:cs typeface="Lato" panose="020F0502020204030203" charset="0"/>
              </a:rPr>
              <a:t>phân</a:t>
            </a:r>
            <a:r>
              <a:rPr lang="en-US" sz="2300" b="1" dirty="0" smtClean="0">
                <a:latin typeface="Lato" panose="020F0502020204030203" charset="0"/>
                <a:cs typeface="Lato" panose="020F0502020204030203" charset="0"/>
              </a:rPr>
              <a:t> </a:t>
            </a:r>
            <a:r>
              <a:rPr lang="en-US" sz="2300" b="1" dirty="0" err="1" smtClean="0">
                <a:latin typeface="Lato" panose="020F0502020204030203" charset="0"/>
                <a:cs typeface="Lato" panose="020F0502020204030203" charset="0"/>
              </a:rPr>
              <a:t>loại</a:t>
            </a:r>
            <a:r>
              <a:rPr lang="en-US" sz="2300" b="1" dirty="0" smtClean="0">
                <a:latin typeface="Lato" panose="020F0502020204030203" charset="0"/>
                <a:cs typeface="Lato" panose="020F0502020204030203" charset="0"/>
              </a:rPr>
              <a:t> </a:t>
            </a:r>
            <a:r>
              <a:rPr lang="en-US" sz="2300" b="1" dirty="0" err="1" smtClean="0">
                <a:latin typeface="Lato" panose="020F0502020204030203" charset="0"/>
                <a:cs typeface="Lato" panose="020F0502020204030203" charset="0"/>
              </a:rPr>
              <a:t>cảm</a:t>
            </a:r>
            <a:r>
              <a:rPr lang="en-US" sz="2300" b="1" dirty="0" smtClean="0">
                <a:latin typeface="Lato" panose="020F0502020204030203" charset="0"/>
                <a:cs typeface="Lato" panose="020F0502020204030203" charset="0"/>
              </a:rPr>
              <a:t> </a:t>
            </a:r>
            <a:r>
              <a:rPr lang="en-US" sz="2300" b="1" dirty="0" err="1" smtClean="0">
                <a:latin typeface="Lato" panose="020F0502020204030203" charset="0"/>
                <a:cs typeface="Lato" panose="020F0502020204030203" charset="0"/>
              </a:rPr>
              <a:t>xúc</a:t>
            </a:r>
            <a:endParaRPr lang="en-US" sz="2300" b="1" dirty="0" err="1" smtClean="0">
              <a:latin typeface="Lato" panose="020F0502020204030203" charset="0"/>
              <a:cs typeface="Lato" panose="020F0502020204030203" charset="0"/>
            </a:endParaRPr>
          </a:p>
          <a:p>
            <a:pPr marL="342900" indent="-342900">
              <a:buFont typeface="Arial" panose="020B0604020202020204" pitchFamily="34" charset="0"/>
              <a:buChar char="•"/>
            </a:pPr>
            <a:r>
              <a:rPr lang="vi-VN" sz="2300" dirty="0">
                <a:latin typeface="Lato" panose="020F0502020204030203" charset="0"/>
                <a:cs typeface="Lato" panose="020F0502020204030203" charset="0"/>
                <a:sym typeface="+mn-ea"/>
              </a:rPr>
              <a:t>Sử dụng TF-IDF để trích xuất đặc trưng văn bản.</a:t>
            </a:r>
            <a:endParaRPr lang="en-US" sz="2300" dirty="0">
              <a:latin typeface="Lato" panose="020F0502020204030203" charset="0"/>
              <a:cs typeface="Lato" panose="020F0502020204030203" charset="0"/>
            </a:endParaRPr>
          </a:p>
          <a:p>
            <a:pPr marL="342900" lvl="2" indent="-342900">
              <a:buFont typeface="Arial" panose="020B0604020202020204" pitchFamily="34" charset="0"/>
              <a:buChar char="•"/>
            </a:pPr>
            <a:r>
              <a:rPr lang="en-US" sz="2300" dirty="0" err="1">
                <a:latin typeface="Lato" panose="020F0502020204030203" charset="0"/>
                <a:cs typeface="Lato" panose="020F0502020204030203" charset="0"/>
                <a:sym typeface="+mn-ea"/>
              </a:rPr>
              <a:t>Áp</a:t>
            </a:r>
            <a:r>
              <a:rPr lang="en-US" sz="2300" dirty="0">
                <a:latin typeface="Lato" panose="020F0502020204030203" charset="0"/>
                <a:cs typeface="Lato" panose="020F0502020204030203" charset="0"/>
                <a:sym typeface="+mn-ea"/>
              </a:rPr>
              <a:t> </a:t>
            </a:r>
            <a:r>
              <a:rPr lang="en-US" sz="2300" dirty="0" err="1">
                <a:latin typeface="Lato" panose="020F0502020204030203" charset="0"/>
                <a:cs typeface="Lato" panose="020F0502020204030203" charset="0"/>
                <a:sym typeface="+mn-ea"/>
              </a:rPr>
              <a:t>dụng</a:t>
            </a:r>
            <a:r>
              <a:rPr lang="en-US" sz="2300" dirty="0">
                <a:latin typeface="Lato" panose="020F0502020204030203" charset="0"/>
                <a:cs typeface="Lato" panose="020F0502020204030203" charset="0"/>
                <a:sym typeface="+mn-ea"/>
              </a:rPr>
              <a:t> </a:t>
            </a:r>
            <a:r>
              <a:rPr lang="en-US" sz="2300" dirty="0" err="1">
                <a:latin typeface="Lato" panose="020F0502020204030203" charset="0"/>
                <a:cs typeface="Lato" panose="020F0502020204030203" charset="0"/>
                <a:sym typeface="+mn-ea"/>
              </a:rPr>
              <a:t>hồi</a:t>
            </a:r>
            <a:r>
              <a:rPr lang="en-US" sz="2300" dirty="0">
                <a:latin typeface="Lato" panose="020F0502020204030203" charset="0"/>
                <a:cs typeface="Lato" panose="020F0502020204030203" charset="0"/>
                <a:sym typeface="+mn-ea"/>
              </a:rPr>
              <a:t> </a:t>
            </a:r>
            <a:r>
              <a:rPr lang="en-US" sz="2300" dirty="0" err="1">
                <a:latin typeface="Lato" panose="020F0502020204030203" charset="0"/>
                <a:cs typeface="Lato" panose="020F0502020204030203" charset="0"/>
                <a:sym typeface="+mn-ea"/>
              </a:rPr>
              <a:t>quy</a:t>
            </a:r>
            <a:r>
              <a:rPr lang="en-US" sz="2300" dirty="0">
                <a:latin typeface="Lato" panose="020F0502020204030203" charset="0"/>
                <a:cs typeface="Lato" panose="020F0502020204030203" charset="0"/>
                <a:sym typeface="+mn-ea"/>
              </a:rPr>
              <a:t> </a:t>
            </a:r>
            <a:r>
              <a:rPr lang="en-US" sz="2300" dirty="0" err="1">
                <a:latin typeface="Lato" panose="020F0502020204030203" charset="0"/>
                <a:cs typeface="Lato" panose="020F0502020204030203" charset="0"/>
                <a:sym typeface="+mn-ea"/>
              </a:rPr>
              <a:t>tuyến</a:t>
            </a:r>
            <a:r>
              <a:rPr lang="en-US" sz="2300" dirty="0">
                <a:latin typeface="Lato" panose="020F0502020204030203" charset="0"/>
                <a:cs typeface="Lato" panose="020F0502020204030203" charset="0"/>
                <a:sym typeface="+mn-ea"/>
              </a:rPr>
              <a:t> </a:t>
            </a:r>
            <a:r>
              <a:rPr lang="en-US" sz="2300" dirty="0" err="1">
                <a:latin typeface="Lato" panose="020F0502020204030203" charset="0"/>
                <a:cs typeface="Lato" panose="020F0502020204030203" charset="0"/>
                <a:sym typeface="+mn-ea"/>
              </a:rPr>
              <a:t>tính</a:t>
            </a:r>
            <a:r>
              <a:rPr lang="en-US" sz="2300" dirty="0">
                <a:latin typeface="Lato" panose="020F0502020204030203" charset="0"/>
                <a:cs typeface="Lato" panose="020F0502020204030203" charset="0"/>
                <a:sym typeface="+mn-ea"/>
              </a:rPr>
              <a:t> </a:t>
            </a:r>
            <a:r>
              <a:rPr lang="en-US" sz="2300" dirty="0" err="1">
                <a:latin typeface="Lato" panose="020F0502020204030203" charset="0"/>
                <a:cs typeface="Lato" panose="020F0502020204030203" charset="0"/>
                <a:sym typeface="+mn-ea"/>
              </a:rPr>
              <a:t>đa</a:t>
            </a:r>
            <a:r>
              <a:rPr lang="en-US" sz="2300" dirty="0">
                <a:latin typeface="Lato" panose="020F0502020204030203" charset="0"/>
                <a:cs typeface="Lato" panose="020F0502020204030203" charset="0"/>
                <a:sym typeface="+mn-ea"/>
              </a:rPr>
              <a:t> </a:t>
            </a:r>
            <a:r>
              <a:rPr lang="en-US" sz="2300" dirty="0" err="1">
                <a:latin typeface="Lato" panose="020F0502020204030203" charset="0"/>
                <a:cs typeface="Lato" panose="020F0502020204030203" charset="0"/>
                <a:sym typeface="+mn-ea"/>
              </a:rPr>
              <a:t>đầu</a:t>
            </a:r>
            <a:r>
              <a:rPr lang="en-US" sz="2300" dirty="0">
                <a:latin typeface="Lato" panose="020F0502020204030203" charset="0"/>
                <a:cs typeface="Lato" panose="020F0502020204030203" charset="0"/>
                <a:sym typeface="+mn-ea"/>
              </a:rPr>
              <a:t> </a:t>
            </a:r>
            <a:r>
              <a:rPr lang="en-US" sz="2300" dirty="0" err="1">
                <a:latin typeface="Lato" panose="020F0502020204030203" charset="0"/>
                <a:cs typeface="Lato" panose="020F0502020204030203" charset="0"/>
                <a:sym typeface="+mn-ea"/>
              </a:rPr>
              <a:t>ra</a:t>
            </a:r>
            <a:r>
              <a:rPr lang="en-US" sz="2300" dirty="0">
                <a:latin typeface="Lato" panose="020F0502020204030203" charset="0"/>
                <a:cs typeface="Lato" panose="020F0502020204030203" charset="0"/>
                <a:sym typeface="+mn-ea"/>
              </a:rPr>
              <a:t> (Multi-output Linear Regression) </a:t>
            </a:r>
            <a:r>
              <a:rPr lang="en-US" sz="2300" dirty="0" err="1">
                <a:latin typeface="Lato" panose="020F0502020204030203" charset="0"/>
                <a:cs typeface="Lato" panose="020F0502020204030203" charset="0"/>
                <a:sym typeface="+mn-ea"/>
              </a:rPr>
              <a:t>để</a:t>
            </a:r>
            <a:r>
              <a:rPr lang="en-US" sz="2300" dirty="0">
                <a:latin typeface="Lato" panose="020F0502020204030203" charset="0"/>
                <a:cs typeface="Lato" panose="020F0502020204030203" charset="0"/>
                <a:sym typeface="+mn-ea"/>
              </a:rPr>
              <a:t> </a:t>
            </a:r>
            <a:r>
              <a:rPr lang="en-US" sz="2300" dirty="0" err="1">
                <a:latin typeface="Lato" panose="020F0502020204030203" charset="0"/>
                <a:cs typeface="Lato" panose="020F0502020204030203" charset="0"/>
                <a:sym typeface="+mn-ea"/>
              </a:rPr>
              <a:t>gán</a:t>
            </a:r>
            <a:r>
              <a:rPr lang="en-US" sz="2300" dirty="0">
                <a:latin typeface="Lato" panose="020F0502020204030203" charset="0"/>
                <a:cs typeface="Lato" panose="020F0502020204030203" charset="0"/>
                <a:sym typeface="+mn-ea"/>
              </a:rPr>
              <a:t> </a:t>
            </a:r>
            <a:r>
              <a:rPr lang="en-US" sz="2300" dirty="0" err="1">
                <a:latin typeface="Lato" panose="020F0502020204030203" charset="0"/>
                <a:cs typeface="Lato" panose="020F0502020204030203" charset="0"/>
                <a:sym typeface="+mn-ea"/>
              </a:rPr>
              <a:t>nhãn</a:t>
            </a:r>
            <a:r>
              <a:rPr lang="en-US" sz="2300" dirty="0">
                <a:latin typeface="Lato" panose="020F0502020204030203" charset="0"/>
                <a:cs typeface="Lato" panose="020F0502020204030203" charset="0"/>
                <a:sym typeface="+mn-ea"/>
              </a:rPr>
              <a:t> </a:t>
            </a:r>
            <a:r>
              <a:rPr lang="en-US" sz="2300" dirty="0" err="1">
                <a:latin typeface="Lato" panose="020F0502020204030203" charset="0"/>
                <a:cs typeface="Lato" panose="020F0502020204030203" charset="0"/>
                <a:sym typeface="+mn-ea"/>
              </a:rPr>
              <a:t>cảm</a:t>
            </a:r>
            <a:r>
              <a:rPr lang="en-US" sz="2300" dirty="0">
                <a:latin typeface="Lato" panose="020F0502020204030203" charset="0"/>
                <a:cs typeface="Lato" panose="020F0502020204030203" charset="0"/>
                <a:sym typeface="+mn-ea"/>
              </a:rPr>
              <a:t> </a:t>
            </a:r>
            <a:r>
              <a:rPr lang="en-US" sz="2300" dirty="0" err="1">
                <a:latin typeface="Lato" panose="020F0502020204030203" charset="0"/>
                <a:cs typeface="Lato" panose="020F0502020204030203" charset="0"/>
                <a:sym typeface="+mn-ea"/>
              </a:rPr>
              <a:t>xúc</a:t>
            </a:r>
            <a:r>
              <a:rPr lang="en-US" sz="2300" dirty="0">
                <a:latin typeface="Lato" panose="020F0502020204030203" charset="0"/>
                <a:cs typeface="Lato" panose="020F0502020204030203" charset="0"/>
                <a:sym typeface="+mn-ea"/>
              </a:rPr>
              <a:t>: </a:t>
            </a:r>
            <a:r>
              <a:rPr lang="en-US" sz="2300" dirty="0" err="1">
                <a:latin typeface="Lato" panose="020F0502020204030203" charset="0"/>
                <a:cs typeface="Lato" panose="020F0502020204030203" charset="0"/>
                <a:sym typeface="+mn-ea"/>
              </a:rPr>
              <a:t>tích</a:t>
            </a:r>
            <a:r>
              <a:rPr lang="en-US" sz="2300" dirty="0">
                <a:latin typeface="Lato" panose="020F0502020204030203" charset="0"/>
                <a:cs typeface="Lato" panose="020F0502020204030203" charset="0"/>
                <a:sym typeface="+mn-ea"/>
              </a:rPr>
              <a:t> </a:t>
            </a:r>
            <a:r>
              <a:rPr lang="en-US" sz="2300" dirty="0" err="1">
                <a:latin typeface="Lato" panose="020F0502020204030203" charset="0"/>
                <a:cs typeface="Lato" panose="020F0502020204030203" charset="0"/>
                <a:sym typeface="+mn-ea"/>
              </a:rPr>
              <a:t>cực</a:t>
            </a:r>
            <a:r>
              <a:rPr lang="en-US" sz="2300" dirty="0">
                <a:latin typeface="Lato" panose="020F0502020204030203" charset="0"/>
                <a:cs typeface="Lato" panose="020F0502020204030203" charset="0"/>
                <a:sym typeface="+mn-ea"/>
              </a:rPr>
              <a:t>, </a:t>
            </a:r>
            <a:r>
              <a:rPr lang="en-US" sz="2300" dirty="0" err="1">
                <a:latin typeface="Lato" panose="020F0502020204030203" charset="0"/>
                <a:cs typeface="Lato" panose="020F0502020204030203" charset="0"/>
                <a:sym typeface="+mn-ea"/>
              </a:rPr>
              <a:t>tiêu</a:t>
            </a:r>
            <a:r>
              <a:rPr lang="en-US" sz="2300" dirty="0">
                <a:latin typeface="Lato" panose="020F0502020204030203" charset="0"/>
                <a:cs typeface="Lato" panose="020F0502020204030203" charset="0"/>
                <a:sym typeface="+mn-ea"/>
              </a:rPr>
              <a:t> </a:t>
            </a:r>
            <a:r>
              <a:rPr lang="en-US" sz="2300" dirty="0" err="1">
                <a:latin typeface="Lato" panose="020F0502020204030203" charset="0"/>
                <a:cs typeface="Lato" panose="020F0502020204030203" charset="0"/>
                <a:sym typeface="+mn-ea"/>
              </a:rPr>
              <a:t>cực</a:t>
            </a:r>
            <a:r>
              <a:rPr lang="en-US" sz="2300" dirty="0">
                <a:latin typeface="Lato" panose="020F0502020204030203" charset="0"/>
                <a:cs typeface="Lato" panose="020F0502020204030203" charset="0"/>
                <a:sym typeface="+mn-ea"/>
              </a:rPr>
              <a:t>, </a:t>
            </a:r>
            <a:r>
              <a:rPr lang="en-US" sz="2300" dirty="0" err="1">
                <a:latin typeface="Lato" panose="020F0502020204030203" charset="0"/>
                <a:cs typeface="Lato" panose="020F0502020204030203" charset="0"/>
                <a:sym typeface="+mn-ea"/>
              </a:rPr>
              <a:t>trung</a:t>
            </a:r>
            <a:r>
              <a:rPr lang="en-US" sz="2300" dirty="0">
                <a:latin typeface="Lato" panose="020F0502020204030203" charset="0"/>
                <a:cs typeface="Lato" panose="020F0502020204030203" charset="0"/>
                <a:sym typeface="+mn-ea"/>
              </a:rPr>
              <a:t> </a:t>
            </a:r>
            <a:r>
              <a:rPr lang="en-US" sz="2300" dirty="0" err="1">
                <a:latin typeface="Lato" panose="020F0502020204030203" charset="0"/>
                <a:cs typeface="Lato" panose="020F0502020204030203" charset="0"/>
                <a:sym typeface="+mn-ea"/>
              </a:rPr>
              <a:t>lập</a:t>
            </a:r>
            <a:r>
              <a:rPr lang="en-US" sz="2300" dirty="0">
                <a:latin typeface="Lato" panose="020F0502020204030203" charset="0"/>
                <a:cs typeface="Lato" panose="020F0502020204030203" charset="0"/>
                <a:sym typeface="+mn-ea"/>
              </a:rPr>
              <a:t>.</a:t>
            </a:r>
            <a:endParaRPr lang="en-US" sz="2300" dirty="0">
              <a:latin typeface="Lato" panose="020F0502020204030203" charset="0"/>
              <a:cs typeface="Lato" panose="020F0502020204030203" charset="0"/>
            </a:endParaRPr>
          </a:p>
          <a:p>
            <a:pPr marL="342900" lvl="2" indent="-342900">
              <a:buFont typeface="Arial" panose="020B0604020202020204" pitchFamily="34" charset="0"/>
              <a:buChar char="•"/>
            </a:pPr>
            <a:r>
              <a:rPr lang="vi-VN" sz="2300" dirty="0">
                <a:latin typeface="Lato" panose="020F0502020204030203" charset="0"/>
                <a:cs typeface="Lato" panose="020F0502020204030203" charset="0"/>
                <a:sym typeface="+mn-ea"/>
              </a:rPr>
              <a:t>Kết quả cảm xúc dạng chuỗi thời gian được đồng bộ với dữ liệu giá cổ phiếu.</a:t>
            </a:r>
            <a:endParaRPr lang="vi-VN" sz="2300" dirty="0">
              <a:latin typeface="Lato" panose="020F0502020204030203" charset="0"/>
              <a:cs typeface="Lato" panose="020F0502020204030203" charset="0"/>
              <a:sym typeface="+mn-ea"/>
            </a:endParaRPr>
          </a:p>
          <a:p>
            <a:pPr marL="342900" lvl="2" indent="-342900">
              <a:buFont typeface="Arial" panose="020B0604020202020204" pitchFamily="34" charset="0"/>
              <a:buNone/>
            </a:pPr>
            <a:endParaRPr lang="vi-VN" sz="2300" dirty="0">
              <a:latin typeface="Lato" panose="020F0502020204030203" charset="0"/>
              <a:cs typeface="Lato" panose="020F0502020204030203" charset="0"/>
              <a:sym typeface="+mn-ea"/>
            </a:endParaRPr>
          </a:p>
          <a:p>
            <a:pPr marL="0" lvl="2" indent="0">
              <a:buFont typeface="Arial" panose="020B0604020202020204" pitchFamily="34" charset="0"/>
              <a:buNone/>
            </a:pPr>
            <a:r>
              <a:rPr lang="vi-VN" altLang="en-US" sz="2300" b="1" dirty="0" smtClean="0">
                <a:latin typeface="Lato" panose="020F0502020204030203" charset="0"/>
                <a:cs typeface="Lato" panose="020F0502020204030203" charset="0"/>
                <a:sym typeface="+mn-ea"/>
              </a:rPr>
              <a:t>3</a:t>
            </a:r>
            <a:r>
              <a:rPr lang="en-US" sz="2300" b="1" dirty="0" smtClean="0">
                <a:latin typeface="Lato" panose="020F0502020204030203" charset="0"/>
                <a:cs typeface="Lato" panose="020F0502020204030203" charset="0"/>
                <a:sym typeface="+mn-ea"/>
              </a:rPr>
              <a:t>. </a:t>
            </a:r>
            <a:r>
              <a:rPr lang="en-US" sz="2300" b="1" dirty="0" err="1" smtClean="0">
                <a:latin typeface="Lato" panose="020F0502020204030203" charset="0"/>
                <a:cs typeface="Lato" panose="020F0502020204030203" charset="0"/>
                <a:sym typeface="+mn-ea"/>
              </a:rPr>
              <a:t>Mô</a:t>
            </a:r>
            <a:r>
              <a:rPr lang="en-US" sz="2300" b="1" dirty="0" smtClean="0">
                <a:latin typeface="Lato" panose="020F0502020204030203" charset="0"/>
                <a:cs typeface="Lato" panose="020F0502020204030203" charset="0"/>
                <a:sym typeface="+mn-ea"/>
              </a:rPr>
              <a:t> </a:t>
            </a:r>
            <a:r>
              <a:rPr lang="en-US" sz="2300" b="1" dirty="0" err="1">
                <a:latin typeface="Lato" panose="020F0502020204030203" charset="0"/>
                <a:cs typeface="Lato" panose="020F0502020204030203" charset="0"/>
                <a:sym typeface="+mn-ea"/>
              </a:rPr>
              <a:t>hình</a:t>
            </a:r>
            <a:r>
              <a:rPr lang="en-US" sz="2300" b="1" dirty="0">
                <a:latin typeface="Lato" panose="020F0502020204030203" charset="0"/>
                <a:cs typeface="Lato" panose="020F0502020204030203" charset="0"/>
                <a:sym typeface="+mn-ea"/>
              </a:rPr>
              <a:t> </a:t>
            </a:r>
            <a:r>
              <a:rPr lang="en-US" sz="2300" b="1" dirty="0" err="1">
                <a:latin typeface="Lato" panose="020F0502020204030203" charset="0"/>
                <a:cs typeface="Lato" panose="020F0502020204030203" charset="0"/>
                <a:sym typeface="+mn-ea"/>
              </a:rPr>
              <a:t>dự</a:t>
            </a:r>
            <a:r>
              <a:rPr lang="en-US" sz="2300" b="1" dirty="0">
                <a:latin typeface="Lato" panose="020F0502020204030203" charset="0"/>
                <a:cs typeface="Lato" panose="020F0502020204030203" charset="0"/>
                <a:sym typeface="+mn-ea"/>
              </a:rPr>
              <a:t> </a:t>
            </a:r>
            <a:r>
              <a:rPr lang="en-US" sz="2300" b="1" dirty="0" err="1">
                <a:latin typeface="Lato" panose="020F0502020204030203" charset="0"/>
                <a:cs typeface="Lato" panose="020F0502020204030203" charset="0"/>
                <a:sym typeface="+mn-ea"/>
              </a:rPr>
              <a:t>đoán</a:t>
            </a:r>
            <a:r>
              <a:rPr lang="en-US" sz="2300" b="1" dirty="0">
                <a:latin typeface="Lato" panose="020F0502020204030203" charset="0"/>
                <a:cs typeface="Lato" panose="020F0502020204030203" charset="0"/>
                <a:sym typeface="+mn-ea"/>
              </a:rPr>
              <a:t> </a:t>
            </a:r>
            <a:r>
              <a:rPr lang="en-US" sz="2300" b="1" dirty="0" err="1">
                <a:latin typeface="Lato" panose="020F0502020204030203" charset="0"/>
                <a:cs typeface="Lato" panose="020F0502020204030203" charset="0"/>
                <a:sym typeface="+mn-ea"/>
              </a:rPr>
              <a:t>giá</a:t>
            </a:r>
            <a:r>
              <a:rPr lang="en-US" sz="2300" b="1" dirty="0">
                <a:latin typeface="Lato" panose="020F0502020204030203" charset="0"/>
                <a:cs typeface="Lato" panose="020F0502020204030203" charset="0"/>
                <a:sym typeface="+mn-ea"/>
              </a:rPr>
              <a:t> </a:t>
            </a:r>
            <a:r>
              <a:rPr lang="en-US" sz="2300" b="1" dirty="0" err="1">
                <a:latin typeface="Lato" panose="020F0502020204030203" charset="0"/>
                <a:cs typeface="Lato" panose="020F0502020204030203" charset="0"/>
                <a:sym typeface="+mn-ea"/>
              </a:rPr>
              <a:t>cổ</a:t>
            </a:r>
            <a:r>
              <a:rPr lang="en-US" sz="2300" b="1" dirty="0">
                <a:latin typeface="Lato" panose="020F0502020204030203" charset="0"/>
                <a:cs typeface="Lato" panose="020F0502020204030203" charset="0"/>
                <a:sym typeface="+mn-ea"/>
              </a:rPr>
              <a:t> </a:t>
            </a:r>
            <a:r>
              <a:rPr lang="en-US" sz="2300" b="1" dirty="0" err="1">
                <a:latin typeface="Lato" panose="020F0502020204030203" charset="0"/>
                <a:cs typeface="Lato" panose="020F0502020204030203" charset="0"/>
                <a:sym typeface="+mn-ea"/>
              </a:rPr>
              <a:t>phiếu</a:t>
            </a:r>
            <a:r>
              <a:rPr lang="en-US" sz="2300" b="1" dirty="0">
                <a:latin typeface="Lato" panose="020F0502020204030203" charset="0"/>
                <a:cs typeface="Lato" panose="020F0502020204030203" charset="0"/>
                <a:sym typeface="+mn-ea"/>
              </a:rPr>
              <a:t> </a:t>
            </a:r>
            <a:r>
              <a:rPr lang="en-US" sz="2300" b="1" dirty="0" err="1">
                <a:latin typeface="Lato" panose="020F0502020204030203" charset="0"/>
                <a:cs typeface="Lato" panose="020F0502020204030203" charset="0"/>
                <a:sym typeface="+mn-ea"/>
              </a:rPr>
              <a:t>bằng</a:t>
            </a:r>
            <a:r>
              <a:rPr lang="en-US" sz="2300" b="1" dirty="0">
                <a:latin typeface="Lato" panose="020F0502020204030203" charset="0"/>
                <a:cs typeface="Lato" panose="020F0502020204030203" charset="0"/>
                <a:sym typeface="+mn-ea"/>
              </a:rPr>
              <a:t> LSTM</a:t>
            </a:r>
            <a:endParaRPr lang="en-US" sz="2300" b="1" dirty="0">
              <a:latin typeface="Lato" panose="020F0502020204030203" charset="0"/>
              <a:cs typeface="Lato" panose="020F0502020204030203" charset="0"/>
            </a:endParaRPr>
          </a:p>
          <a:p>
            <a:pPr marL="342900" indent="-342900">
              <a:buFont typeface="Arial" panose="020B0604020202020204" pitchFamily="34" charset="0"/>
              <a:buChar char="•"/>
            </a:pPr>
            <a:r>
              <a:rPr lang="en-US" sz="2300" dirty="0" err="1" smtClean="0">
                <a:latin typeface="Lato" panose="020F0502020204030203" charset="0"/>
                <a:cs typeface="Lato" panose="020F0502020204030203" charset="0"/>
                <a:sym typeface="+mn-ea"/>
              </a:rPr>
              <a:t>D</a:t>
            </a:r>
            <a:r>
              <a:rPr lang="vi-VN" altLang="en-US" sz="2300" dirty="0" err="1" smtClean="0">
                <a:latin typeface="Lato" panose="020F0502020204030203" charset="0"/>
                <a:cs typeface="Lato" panose="020F0502020204030203" charset="0"/>
                <a:sym typeface="+mn-ea"/>
              </a:rPr>
              <a:t>ữ</a:t>
            </a:r>
            <a:r>
              <a:rPr lang="en-US" sz="2300" dirty="0" smtClean="0">
                <a:latin typeface="Lato" panose="020F0502020204030203" charset="0"/>
                <a:cs typeface="Lato" panose="020F0502020204030203" charset="0"/>
                <a:sym typeface="+mn-ea"/>
              </a:rPr>
              <a:t> </a:t>
            </a:r>
            <a:r>
              <a:rPr lang="en-US" sz="2300" dirty="0" err="1" smtClean="0">
                <a:latin typeface="Lato" panose="020F0502020204030203" charset="0"/>
                <a:cs typeface="Lato" panose="020F0502020204030203" charset="0"/>
                <a:sym typeface="+mn-ea"/>
              </a:rPr>
              <a:t>liệu</a:t>
            </a:r>
            <a:r>
              <a:rPr lang="en-US" sz="2300" dirty="0" smtClean="0">
                <a:latin typeface="Lato" panose="020F0502020204030203" charset="0"/>
                <a:cs typeface="Lato" panose="020F0502020204030203" charset="0"/>
                <a:sym typeface="+mn-ea"/>
              </a:rPr>
              <a:t> </a:t>
            </a:r>
            <a:r>
              <a:rPr lang="en-US" sz="2300" dirty="0" err="1" smtClean="0">
                <a:latin typeface="Lato" panose="020F0502020204030203" charset="0"/>
                <a:cs typeface="Lato" panose="020F0502020204030203" charset="0"/>
                <a:sym typeface="+mn-ea"/>
              </a:rPr>
              <a:t>kết</a:t>
            </a:r>
            <a:r>
              <a:rPr lang="en-US" sz="2300" dirty="0" smtClean="0">
                <a:latin typeface="Lato" panose="020F0502020204030203" charset="0"/>
                <a:cs typeface="Lato" panose="020F0502020204030203" charset="0"/>
                <a:sym typeface="+mn-ea"/>
              </a:rPr>
              <a:t> </a:t>
            </a:r>
            <a:r>
              <a:rPr lang="en-US" sz="2300" dirty="0" err="1" smtClean="0">
                <a:latin typeface="Lato" panose="020F0502020204030203" charset="0"/>
                <a:cs typeface="Lato" panose="020F0502020204030203" charset="0"/>
                <a:sym typeface="+mn-ea"/>
              </a:rPr>
              <a:t>hợp</a:t>
            </a:r>
            <a:r>
              <a:rPr lang="en-US" sz="2300" dirty="0" smtClean="0">
                <a:latin typeface="Lato" panose="020F0502020204030203" charset="0"/>
                <a:cs typeface="Lato" panose="020F0502020204030203" charset="0"/>
                <a:sym typeface="+mn-ea"/>
              </a:rPr>
              <a:t> </a:t>
            </a:r>
            <a:r>
              <a:rPr lang="en-US" sz="2300" dirty="0" err="1" smtClean="0">
                <a:latin typeface="Lato" panose="020F0502020204030203" charset="0"/>
                <a:cs typeface="Lato" panose="020F0502020204030203" charset="0"/>
                <a:sym typeface="+mn-ea"/>
              </a:rPr>
              <a:t>giữa</a:t>
            </a:r>
            <a:r>
              <a:rPr lang="en-US" sz="2300" dirty="0" smtClean="0">
                <a:latin typeface="Lato" panose="020F0502020204030203" charset="0"/>
                <a:cs typeface="Lato" panose="020F0502020204030203" charset="0"/>
                <a:sym typeface="+mn-ea"/>
              </a:rPr>
              <a:t> </a:t>
            </a:r>
            <a:r>
              <a:rPr lang="en-US" sz="2300" dirty="0" err="1" smtClean="0">
                <a:latin typeface="Lato" panose="020F0502020204030203" charset="0"/>
                <a:cs typeface="Lato" panose="020F0502020204030203" charset="0"/>
                <a:sym typeface="+mn-ea"/>
              </a:rPr>
              <a:t>dữ</a:t>
            </a:r>
            <a:r>
              <a:rPr lang="en-US" sz="2300" dirty="0" smtClean="0">
                <a:latin typeface="Lato" panose="020F0502020204030203" charset="0"/>
                <a:cs typeface="Lato" panose="020F0502020204030203" charset="0"/>
                <a:sym typeface="+mn-ea"/>
              </a:rPr>
              <a:t> </a:t>
            </a:r>
            <a:r>
              <a:rPr lang="en-US" sz="2300" dirty="0" err="1" smtClean="0">
                <a:latin typeface="Lato" panose="020F0502020204030203" charset="0"/>
                <a:cs typeface="Lato" panose="020F0502020204030203" charset="0"/>
                <a:sym typeface="+mn-ea"/>
              </a:rPr>
              <a:t>liệu</a:t>
            </a:r>
            <a:r>
              <a:rPr lang="en-US" sz="2300" dirty="0" smtClean="0">
                <a:latin typeface="Lato" panose="020F0502020204030203" charset="0"/>
                <a:cs typeface="Lato" panose="020F0502020204030203" charset="0"/>
                <a:sym typeface="+mn-ea"/>
              </a:rPr>
              <a:t> </a:t>
            </a:r>
            <a:r>
              <a:rPr lang="en-US" sz="2300" dirty="0" err="1" smtClean="0">
                <a:latin typeface="Lato" panose="020F0502020204030203" charset="0"/>
                <a:cs typeface="Lato" panose="020F0502020204030203" charset="0"/>
                <a:sym typeface="+mn-ea"/>
              </a:rPr>
              <a:t>chứng</a:t>
            </a:r>
            <a:r>
              <a:rPr lang="en-US" sz="2300" dirty="0" smtClean="0">
                <a:latin typeface="Lato" panose="020F0502020204030203" charset="0"/>
                <a:cs typeface="Lato" panose="020F0502020204030203" charset="0"/>
                <a:sym typeface="+mn-ea"/>
              </a:rPr>
              <a:t> </a:t>
            </a:r>
            <a:r>
              <a:rPr lang="en-US" sz="2300" dirty="0" err="1" smtClean="0">
                <a:latin typeface="Lato" panose="020F0502020204030203" charset="0"/>
                <a:cs typeface="Lato" panose="020F0502020204030203" charset="0"/>
                <a:sym typeface="+mn-ea"/>
              </a:rPr>
              <a:t>khoán</a:t>
            </a:r>
            <a:r>
              <a:rPr lang="en-US" sz="2300" dirty="0" smtClean="0">
                <a:latin typeface="Lato" panose="020F0502020204030203" charset="0"/>
                <a:cs typeface="Lato" panose="020F0502020204030203" charset="0"/>
                <a:sym typeface="+mn-ea"/>
              </a:rPr>
              <a:t> </a:t>
            </a:r>
            <a:r>
              <a:rPr lang="en-US" sz="2300" dirty="0" err="1" smtClean="0">
                <a:latin typeface="Lato" panose="020F0502020204030203" charset="0"/>
                <a:cs typeface="Lato" panose="020F0502020204030203" charset="0"/>
                <a:sym typeface="+mn-ea"/>
              </a:rPr>
              <a:t>và</a:t>
            </a:r>
            <a:r>
              <a:rPr lang="en-US" sz="2300" dirty="0" smtClean="0">
                <a:latin typeface="Lato" panose="020F0502020204030203" charset="0"/>
                <a:cs typeface="Lato" panose="020F0502020204030203" charset="0"/>
                <a:sym typeface="+mn-ea"/>
              </a:rPr>
              <a:t> </a:t>
            </a:r>
            <a:r>
              <a:rPr lang="en-US" sz="2300" dirty="0" err="1" smtClean="0">
                <a:latin typeface="Lato" panose="020F0502020204030203" charset="0"/>
                <a:cs typeface="Lato" panose="020F0502020204030203" charset="0"/>
                <a:sym typeface="+mn-ea"/>
              </a:rPr>
              <a:t>dữ</a:t>
            </a:r>
            <a:r>
              <a:rPr lang="en-US" sz="2300" dirty="0" smtClean="0">
                <a:latin typeface="Lato" panose="020F0502020204030203" charset="0"/>
                <a:cs typeface="Lato" panose="020F0502020204030203" charset="0"/>
                <a:sym typeface="+mn-ea"/>
              </a:rPr>
              <a:t> </a:t>
            </a:r>
            <a:r>
              <a:rPr lang="en-US" sz="2300" dirty="0" err="1" smtClean="0">
                <a:latin typeface="Lato" panose="020F0502020204030203" charset="0"/>
                <a:cs typeface="Lato" panose="020F0502020204030203" charset="0"/>
                <a:sym typeface="+mn-ea"/>
              </a:rPr>
              <a:t>liệu</a:t>
            </a:r>
            <a:r>
              <a:rPr lang="en-US" sz="2300" dirty="0" smtClean="0">
                <a:latin typeface="Lato" panose="020F0502020204030203" charset="0"/>
                <a:cs typeface="Lato" panose="020F0502020204030203" charset="0"/>
                <a:sym typeface="+mn-ea"/>
              </a:rPr>
              <a:t> </a:t>
            </a:r>
            <a:r>
              <a:rPr lang="en-US" sz="2300" dirty="0" err="1" smtClean="0">
                <a:latin typeface="Lato" panose="020F0502020204030203" charset="0"/>
                <a:cs typeface="Lato" panose="020F0502020204030203" charset="0"/>
                <a:sym typeface="+mn-ea"/>
              </a:rPr>
              <a:t>cảm</a:t>
            </a:r>
            <a:r>
              <a:rPr lang="en-US" sz="2300" dirty="0" smtClean="0">
                <a:latin typeface="Lato" panose="020F0502020204030203" charset="0"/>
                <a:cs typeface="Lato" panose="020F0502020204030203" charset="0"/>
                <a:sym typeface="+mn-ea"/>
              </a:rPr>
              <a:t> </a:t>
            </a:r>
            <a:r>
              <a:rPr lang="en-US" sz="2300" dirty="0" err="1" smtClean="0">
                <a:latin typeface="Lato" panose="020F0502020204030203" charset="0"/>
                <a:cs typeface="Lato" panose="020F0502020204030203" charset="0"/>
                <a:sym typeface="+mn-ea"/>
              </a:rPr>
              <a:t>xúc</a:t>
            </a:r>
            <a:r>
              <a:rPr lang="vi-VN" altLang="en-US" sz="2300" dirty="0" err="1" smtClean="0">
                <a:latin typeface="Lato" panose="020F0502020204030203" charset="0"/>
                <a:cs typeface="Lato" panose="020F0502020204030203" charset="0"/>
                <a:sym typeface="+mn-ea"/>
              </a:rPr>
              <a:t>.</a:t>
            </a:r>
            <a:endParaRPr lang="en-US" sz="2300" dirty="0" smtClean="0">
              <a:latin typeface="Lato" panose="020F0502020204030203" charset="0"/>
              <a:cs typeface="Lato" panose="020F0502020204030203" charset="0"/>
            </a:endParaRPr>
          </a:p>
          <a:p>
            <a:pPr marL="342900" indent="-342900">
              <a:buFont typeface="Arial" panose="020B0604020202020204" pitchFamily="34" charset="0"/>
              <a:buChar char="•"/>
            </a:pPr>
            <a:r>
              <a:rPr lang="vi-VN" sz="2300" dirty="0">
                <a:latin typeface="Lato" panose="020F0502020204030203" charset="0"/>
                <a:cs typeface="Lato" panose="020F0502020204030203" charset="0"/>
                <a:sym typeface="+mn-ea"/>
              </a:rPr>
              <a:t>Mô hình </a:t>
            </a:r>
            <a:r>
              <a:rPr lang="vi-VN" sz="2300" b="1" dirty="0">
                <a:latin typeface="Lato" panose="020F0502020204030203" charset="0"/>
                <a:cs typeface="Lato" panose="020F0502020204030203" charset="0"/>
                <a:sym typeface="+mn-ea"/>
              </a:rPr>
              <a:t>LSTM</a:t>
            </a:r>
            <a:r>
              <a:rPr lang="vi-VN" sz="2300" dirty="0">
                <a:latin typeface="Lato" panose="020F0502020204030203" charset="0"/>
                <a:cs typeface="Lato" panose="020F0502020204030203" charset="0"/>
                <a:sym typeface="+mn-ea"/>
              </a:rPr>
              <a:t> được huấn luyện để học sự phụ thuộc thời gian.</a:t>
            </a:r>
            <a:endParaRPr lang="en-US" sz="2300" b="1" dirty="0">
              <a:latin typeface="Lato" panose="020F0502020204030203" charset="0"/>
              <a:cs typeface="Lato" panose="020F0502020204030203" charset="0"/>
            </a:endParaRPr>
          </a:p>
        </p:txBody>
      </p:sp>
      <p:sp>
        <p:nvSpPr>
          <p:cNvPr id="33" name="Rectangle 9"/>
          <p:cNvSpPr>
            <a:spLocks noChangeArrowheads="1"/>
          </p:cNvSpPr>
          <p:nvPr/>
        </p:nvSpPr>
        <p:spPr bwMode="auto">
          <a:xfrm>
            <a:off x="-1" y="-261626"/>
            <a:ext cx="41519019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4" name="Rectangle 10"/>
          <p:cNvSpPr>
            <a:spLocks noChangeArrowheads="1"/>
          </p:cNvSpPr>
          <p:nvPr/>
        </p:nvSpPr>
        <p:spPr bwMode="auto">
          <a:xfrm>
            <a:off x="-1" y="1111578"/>
            <a:ext cx="415190195"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7" name="Rectangle 14"/>
          <p:cNvSpPr>
            <a:spLocks noChangeArrowheads="1"/>
          </p:cNvSpPr>
          <p:nvPr/>
        </p:nvSpPr>
        <p:spPr bwMode="auto">
          <a:xfrm>
            <a:off x="0" y="0"/>
            <a:ext cx="213741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38" name="Rectangle 15"/>
          <p:cNvSpPr>
            <a:spLocks noChangeArrowheads="1"/>
          </p:cNvSpPr>
          <p:nvPr/>
        </p:nvSpPr>
        <p:spPr bwMode="auto">
          <a:xfrm>
            <a:off x="0" y="0"/>
            <a:ext cx="21374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5" name="Text Box 4"/>
          <p:cNvSpPr txBox="1"/>
          <p:nvPr/>
        </p:nvSpPr>
        <p:spPr>
          <a:xfrm>
            <a:off x="1651635" y="8124825"/>
            <a:ext cx="7269480" cy="3630930"/>
          </a:xfrm>
          <a:prstGeom prst="rect">
            <a:avLst/>
          </a:prstGeom>
          <a:noFill/>
        </p:spPr>
        <p:txBody>
          <a:bodyPr wrap="square" rtlCol="0">
            <a:spAutoFit/>
          </a:bodyPr>
          <a:p>
            <a:pPr algn="l">
              <a:lnSpc>
                <a:spcPct val="100000"/>
              </a:lnSpc>
            </a:pPr>
            <a:r>
              <a:rPr lang="vi-VN" altLang="en-US" sz="2300">
                <a:latin typeface="Lato" panose="020F0502020204030203" charset="0"/>
                <a:cs typeface="Lato" panose="020F0502020204030203" charset="0"/>
              </a:rPr>
              <a:t>AI:</a:t>
            </a:r>
            <a:endParaRPr lang="vi-VN" altLang="en-US" sz="2300">
              <a:latin typeface="Lato" panose="020F0502020204030203" charset="0"/>
              <a:cs typeface="Lato" panose="020F0502020204030203" charset="0"/>
            </a:endParaRPr>
          </a:p>
          <a:p>
            <a:pPr marL="342900" indent="-342900" algn="l">
              <a:lnSpc>
                <a:spcPct val="100000"/>
              </a:lnSpc>
              <a:buFont typeface="Arial" panose="020B0604020202020204" pitchFamily="34" charset="0"/>
              <a:buChar char="•"/>
            </a:pPr>
            <a:r>
              <a:rPr lang="vi-VN" altLang="en-US" sz="2300">
                <a:latin typeface="Lato" panose="020F0502020204030203" charset="0"/>
                <a:cs typeface="Lato" panose="020F0502020204030203" charset="0"/>
              </a:rPr>
              <a:t>Khai thác LSTM kết hợp bộ phân loại cảm xúc từ tin tức. Nền tảng MERN Stack giúp hiển thị giá và cung cấp blog tri thức tài chính để nâng cao trải nghiệm người dùng</a:t>
            </a:r>
            <a:endParaRPr lang="vi-VN" altLang="en-US" sz="2300">
              <a:latin typeface="Lato" panose="020F0502020204030203" charset="0"/>
              <a:cs typeface="Lato" panose="020F0502020204030203" charset="0"/>
            </a:endParaRPr>
          </a:p>
          <a:p>
            <a:pPr marL="0" indent="0" algn="l">
              <a:lnSpc>
                <a:spcPct val="100000"/>
              </a:lnSpc>
              <a:buFont typeface="Arial" panose="020B0604020202020204" pitchFamily="34" charset="0"/>
              <a:buNone/>
            </a:pPr>
            <a:br>
              <a:rPr lang="vi-VN" altLang="en-US" sz="2300">
                <a:latin typeface="Lato" panose="020F0502020204030203" charset="0"/>
                <a:cs typeface="Lato" panose="020F0502020204030203" charset="0"/>
              </a:rPr>
            </a:br>
            <a:r>
              <a:rPr lang="vi-VN" altLang="en-US" sz="2300">
                <a:latin typeface="Lato" panose="020F0502020204030203" charset="0"/>
                <a:cs typeface="Lato" panose="020F0502020204030203" charset="0"/>
              </a:rPr>
              <a:t>Thách thức:</a:t>
            </a:r>
            <a:endParaRPr lang="vi-VN" altLang="en-US" sz="2300">
              <a:latin typeface="Lato" panose="020F0502020204030203" charset="0"/>
              <a:cs typeface="Lato" panose="020F0502020204030203" charset="0"/>
            </a:endParaRPr>
          </a:p>
          <a:p>
            <a:pPr marL="342900" indent="-342900" algn="l">
              <a:lnSpc>
                <a:spcPct val="100000"/>
              </a:lnSpc>
              <a:buFont typeface="Arial" panose="020B0604020202020204" pitchFamily="34" charset="0"/>
              <a:buChar char="•"/>
            </a:pPr>
            <a:r>
              <a:rPr lang="vi-VN" altLang="en-US" sz="2300">
                <a:latin typeface="Lato" panose="020F0502020204030203" charset="0"/>
                <a:cs typeface="Lato" panose="020F0502020204030203" charset="0"/>
              </a:rPr>
              <a:t>Độ nhiễu của tin tức tiếng Việt, dịch máy và mất cân bằng nhãn cảm xúc vẫn ảnh hưởng đến độ chính xác; dữ liệu mạng xã hội chưa khai thác.</a:t>
            </a:r>
            <a:endParaRPr lang="vi-VN" altLang="en-US" sz="2300">
              <a:latin typeface="Lato" panose="020F0502020204030203" charset="0"/>
              <a:cs typeface="Lato" panose="020F0502020204030203" charset="0"/>
            </a:endParaRPr>
          </a:p>
        </p:txBody>
      </p:sp>
      <p:sp>
        <p:nvSpPr>
          <p:cNvPr id="18" name="Text Box 17"/>
          <p:cNvSpPr txBox="1"/>
          <p:nvPr/>
        </p:nvSpPr>
        <p:spPr>
          <a:xfrm>
            <a:off x="2908300" y="21490940"/>
            <a:ext cx="7477125" cy="445135"/>
          </a:xfrm>
          <a:prstGeom prst="rect">
            <a:avLst/>
          </a:prstGeom>
          <a:noFill/>
        </p:spPr>
        <p:txBody>
          <a:bodyPr wrap="none" rtlCol="0">
            <a:spAutoFit/>
          </a:bodyPr>
          <a:p>
            <a:r>
              <a:rPr lang="vi-VN" altLang="en-US" sz="2300" b="1">
                <a:latin typeface="Lato" panose="020F0502020204030203" charset="0"/>
                <a:cs typeface="Lato" panose="020F0502020204030203" charset="0"/>
              </a:rPr>
              <a:t>Mô hình dự đoán giá kết hợp phân tích văn bản tài chính</a:t>
            </a:r>
            <a:endParaRPr lang="vi-VN" altLang="en-US" sz="2300" b="1">
              <a:latin typeface="Lato" panose="020F0502020204030203" charset="0"/>
              <a:cs typeface="Lato" panose="020F0502020204030203" charset="0"/>
            </a:endParaRPr>
          </a:p>
        </p:txBody>
      </p:sp>
      <p:pic>
        <p:nvPicPr>
          <p:cNvPr id="20" name="Picture 19" descr="lagrida_latex_editor"/>
          <p:cNvPicPr>
            <a:picLocks noChangeAspect="1"/>
          </p:cNvPicPr>
          <p:nvPr/>
        </p:nvPicPr>
        <p:blipFill>
          <a:blip r:embed="rId4"/>
          <a:stretch>
            <a:fillRect/>
          </a:stretch>
        </p:blipFill>
        <p:spPr>
          <a:xfrm>
            <a:off x="2677795" y="26090880"/>
            <a:ext cx="4396740" cy="1953260"/>
          </a:xfrm>
          <a:prstGeom prst="rect">
            <a:avLst/>
          </a:prstGeom>
        </p:spPr>
      </p:pic>
      <p:sp>
        <p:nvSpPr>
          <p:cNvPr id="27" name="Text Box 26"/>
          <p:cNvSpPr txBox="1"/>
          <p:nvPr/>
        </p:nvSpPr>
        <p:spPr>
          <a:xfrm>
            <a:off x="13570585" y="21470620"/>
            <a:ext cx="5734050" cy="6462395"/>
          </a:xfrm>
          <a:prstGeom prst="rect">
            <a:avLst/>
          </a:prstGeom>
          <a:noFill/>
        </p:spPr>
        <p:txBody>
          <a:bodyPr wrap="square" rtlCol="0">
            <a:spAutoFit/>
          </a:bodyPr>
          <a:p>
            <a:pPr algn="just">
              <a:lnSpc>
                <a:spcPct val="150000"/>
              </a:lnSpc>
            </a:pPr>
            <a:r>
              <a:rPr lang="en-US" sz="2300">
                <a:latin typeface="Lato" panose="020F0502020204030203" charset="0"/>
                <a:cs typeface="Lato" panose="020F0502020204030203" charset="0"/>
              </a:rPr>
              <a:t>Đề tài đã xây dựng thành công khung AI đa mô thức kết hợp dữ liệu giá và cảm xúc tin tức, triển khai trên website MERN streaming thời gian thực. Mô hình LSTM cộng hưởng sentiment </a:t>
            </a:r>
            <a:r>
              <a:rPr lang="vi-VN" altLang="en-US" sz="2300">
                <a:latin typeface="Lato" panose="020F0502020204030203" charset="0"/>
                <a:cs typeface="Lato" panose="020F0502020204030203" charset="0"/>
              </a:rPr>
              <a:t>tăng độ chính xác dự đoán. </a:t>
            </a:r>
            <a:r>
              <a:rPr lang="en-US" sz="2300">
                <a:latin typeface="Lato" panose="020F0502020204030203" charset="0"/>
                <a:cs typeface="Lato" panose="020F0502020204030203" charset="0"/>
              </a:rPr>
              <a:t>Hệ thống mã nguồn mở, kèm dashboard trực quan và blog tài chính, chứng minh tiềm năng ứng dụng trí tuệ nhân tạo trong hỗ trợ quyết định đầu tư tại thị trường Việt Nam và sẵn sàng mở rộng với các mô hình tiên tiến hơn trong tương lai.</a:t>
            </a:r>
            <a:endParaRPr lang="en-US" sz="2300">
              <a:latin typeface="Lato" panose="020F0502020204030203" charset="0"/>
              <a:cs typeface="Lato" panose="020F0502020204030203" charset="0"/>
            </a:endParaRPr>
          </a:p>
        </p:txBody>
      </p:sp>
      <p:graphicFrame>
        <p:nvGraphicFramePr>
          <p:cNvPr id="41" name="Table 40"/>
          <p:cNvGraphicFramePr/>
          <p:nvPr/>
        </p:nvGraphicFramePr>
        <p:xfrm>
          <a:off x="9443720" y="8829675"/>
          <a:ext cx="1832610" cy="587375"/>
        </p:xfrm>
        <a:graphic>
          <a:graphicData uri="http://schemas.openxmlformats.org/drawingml/2006/table">
            <a:tbl>
              <a:tblPr firstRow="1" bandRow="1">
                <a:tableStyleId>{5C22544A-7EE6-4342-B048-85BDC9FD1C3A}</a:tableStyleId>
              </a:tblPr>
              <a:tblGrid>
                <a:gridCol w="944880"/>
                <a:gridCol w="887730"/>
              </a:tblGrid>
              <a:tr h="587375">
                <a:tc>
                  <a:txBody>
                    <a:bodyPr/>
                    <a:p>
                      <a:pPr algn="ctr">
                        <a:buNone/>
                      </a:pPr>
                      <a:r>
                        <a:rPr lang="vi-VN" altLang="en-US" b="1">
                          <a:solidFill>
                            <a:schemeClr val="tx1"/>
                          </a:solidFill>
                          <a:latin typeface="Lato" panose="020F0502020204030203" charset="0"/>
                          <a:cs typeface="Lato" panose="020F0502020204030203" charset="0"/>
                        </a:rPr>
                        <a:t>time</a:t>
                      </a:r>
                      <a:endParaRPr lang="vi-VN" altLang="en-US" b="1">
                        <a:solidFill>
                          <a:schemeClr val="tx1"/>
                        </a:solidFill>
                        <a:latin typeface="Lato" panose="020F0502020204030203" charset="0"/>
                        <a:cs typeface="Lato" panose="020F0502020204030203" charset="0"/>
                      </a:endParaRPr>
                    </a:p>
                  </a:txBody>
                  <a:tcPr>
                    <a:solidFill>
                      <a:schemeClr val="accent6">
                        <a:lumMod val="60000"/>
                        <a:lumOff val="40000"/>
                      </a:schemeClr>
                    </a:solidFill>
                  </a:tcPr>
                </a:tc>
                <a:tc>
                  <a:txBody>
                    <a:bodyPr/>
                    <a:p>
                      <a:pPr algn="ctr">
                        <a:buNone/>
                      </a:pPr>
                      <a:r>
                        <a:rPr lang="en-US" b="1">
                          <a:solidFill>
                            <a:schemeClr val="tx1"/>
                          </a:solidFill>
                          <a:latin typeface="Lato" panose="020F0502020204030203" charset="0"/>
                          <a:cs typeface="Lato" panose="020F0502020204030203" charset="0"/>
                        </a:rPr>
                        <a:t>open</a:t>
                      </a:r>
                      <a:endParaRPr lang="en-US" b="1">
                        <a:solidFill>
                          <a:schemeClr val="tx1"/>
                        </a:solidFill>
                        <a:latin typeface="Lato" panose="020F0502020204030203" charset="0"/>
                        <a:cs typeface="Lato" panose="020F0502020204030203" charset="0"/>
                      </a:endParaRPr>
                    </a:p>
                  </a:txBody>
                  <a:tcPr>
                    <a:solidFill>
                      <a:schemeClr val="accent6">
                        <a:lumMod val="60000"/>
                        <a:lumOff val="40000"/>
                      </a:schemeClr>
                    </a:solidFill>
                  </a:tcPr>
                </a:tc>
              </a:tr>
            </a:tbl>
          </a:graphicData>
        </a:graphic>
      </p:graphicFrame>
      <p:graphicFrame>
        <p:nvGraphicFramePr>
          <p:cNvPr id="42" name="Table 41"/>
          <p:cNvGraphicFramePr/>
          <p:nvPr/>
        </p:nvGraphicFramePr>
        <p:xfrm>
          <a:off x="9443720" y="10848340"/>
          <a:ext cx="1832610" cy="587375"/>
        </p:xfrm>
        <a:graphic>
          <a:graphicData uri="http://schemas.openxmlformats.org/drawingml/2006/table">
            <a:tbl>
              <a:tblPr firstRow="1" bandRow="1">
                <a:tableStyleId>{5C22544A-7EE6-4342-B048-85BDC9FD1C3A}</a:tableStyleId>
              </a:tblPr>
              <a:tblGrid>
                <a:gridCol w="944880"/>
                <a:gridCol w="887730"/>
              </a:tblGrid>
              <a:tr h="587375">
                <a:tc>
                  <a:txBody>
                    <a:bodyPr/>
                    <a:p>
                      <a:pPr algn="ctr">
                        <a:buNone/>
                      </a:pPr>
                      <a:r>
                        <a:rPr lang="vi-VN" altLang="en-US" sz="1400">
                          <a:solidFill>
                            <a:schemeClr val="tx1"/>
                          </a:solidFill>
                          <a:latin typeface="Lato" panose="020F0502020204030203" charset="0"/>
                          <a:cs typeface="Lato" panose="020F0502020204030203" charset="0"/>
                          <a:sym typeface="+mn-ea"/>
                        </a:rPr>
                        <a:t>label</a:t>
                      </a:r>
                      <a:endParaRPr lang="vi-VN" altLang="en-US" sz="1400" b="1">
                        <a:solidFill>
                          <a:schemeClr val="tx1"/>
                        </a:solidFill>
                        <a:latin typeface="Lato" panose="020F0502020204030203" charset="0"/>
                        <a:cs typeface="Lato" panose="020F0502020204030203" charset="0"/>
                        <a:sym typeface="+mn-ea"/>
                      </a:endParaRPr>
                    </a:p>
                  </a:txBody>
                  <a:tcPr>
                    <a:solidFill>
                      <a:schemeClr val="accent6">
                        <a:lumMod val="60000"/>
                        <a:lumOff val="40000"/>
                      </a:schemeClr>
                    </a:solidFill>
                  </a:tcPr>
                </a:tc>
                <a:tc>
                  <a:txBody>
                    <a:bodyPr/>
                    <a:p>
                      <a:pPr algn="ctr">
                        <a:buNone/>
                      </a:pPr>
                      <a:r>
                        <a:rPr lang="vi-VN" altLang="en-US" b="1">
                          <a:solidFill>
                            <a:schemeClr val="tx1"/>
                          </a:solidFill>
                          <a:latin typeface="Lato" panose="020F0502020204030203" charset="0"/>
                          <a:cs typeface="Lato" panose="020F0502020204030203" charset="0"/>
                        </a:rPr>
                        <a:t>text</a:t>
                      </a:r>
                      <a:endParaRPr lang="vi-VN" altLang="en-US" b="1">
                        <a:solidFill>
                          <a:schemeClr val="tx1"/>
                        </a:solidFill>
                        <a:latin typeface="Lato" panose="020F0502020204030203" charset="0"/>
                        <a:cs typeface="Lato" panose="020F0502020204030203" charset="0"/>
                      </a:endParaRPr>
                    </a:p>
                  </a:txBody>
                  <a:tcPr>
                    <a:solidFill>
                      <a:schemeClr val="accent6">
                        <a:lumMod val="60000"/>
                        <a:lumOff val="40000"/>
                      </a:schemeClr>
                    </a:solidFill>
                  </a:tcPr>
                </a:tc>
              </a:tr>
            </a:tbl>
          </a:graphicData>
        </a:graphic>
      </p:graphicFrame>
      <p:pic>
        <p:nvPicPr>
          <p:cNvPr id="46" name="Picture 45"/>
          <p:cNvPicPr>
            <a:picLocks noChangeAspect="1"/>
          </p:cNvPicPr>
          <p:nvPr/>
        </p:nvPicPr>
        <p:blipFill>
          <a:blip r:embed="rId5"/>
          <a:stretch>
            <a:fillRect/>
          </a:stretch>
        </p:blipFill>
        <p:spPr>
          <a:xfrm>
            <a:off x="18234025" y="10348595"/>
            <a:ext cx="1456690" cy="1421765"/>
          </a:xfrm>
          <a:prstGeom prst="rect">
            <a:avLst/>
          </a:prstGeom>
        </p:spPr>
      </p:pic>
      <p:pic>
        <p:nvPicPr>
          <p:cNvPr id="4" name="Picture 3"/>
          <p:cNvPicPr>
            <a:picLocks noChangeAspect="1"/>
          </p:cNvPicPr>
          <p:nvPr/>
        </p:nvPicPr>
        <p:blipFill>
          <a:blip r:embed="rId6"/>
          <a:stretch>
            <a:fillRect/>
          </a:stretch>
        </p:blipFill>
        <p:spPr>
          <a:xfrm>
            <a:off x="7892415" y="26045160"/>
            <a:ext cx="2746375" cy="206502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2292</Words>
  <Application>WPS Presentation</Application>
  <PresentationFormat>Custom</PresentationFormat>
  <Paragraphs>102</Paragraphs>
  <Slides>1</Slides>
  <Notes>1</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1</vt:i4>
      </vt:variant>
    </vt:vector>
  </HeadingPairs>
  <TitlesOfParts>
    <vt:vector size="20" baseType="lpstr">
      <vt:lpstr>Arial</vt:lpstr>
      <vt:lpstr>SimSun</vt:lpstr>
      <vt:lpstr>Wingdings</vt:lpstr>
      <vt:lpstr>Arial</vt:lpstr>
      <vt:lpstr>Calibri</vt:lpstr>
      <vt:lpstr>Trebuchet MS</vt:lpstr>
      <vt:lpstr>Lato Heavy</vt:lpstr>
      <vt:lpstr>Montserrat</vt:lpstr>
      <vt:lpstr>C059</vt:lpstr>
      <vt:lpstr>Montserrat SemiBold</vt:lpstr>
      <vt:lpstr>Lato Light</vt:lpstr>
      <vt:lpstr>Montserrat Light</vt:lpstr>
      <vt:lpstr>Times New Roman</vt:lpstr>
      <vt:lpstr>Times New Roman</vt:lpstr>
      <vt:lpstr>Lato</vt:lpstr>
      <vt:lpstr>Microsoft YaHei</vt:lpstr>
      <vt:lpstr>Droid Sans Fallback</vt:lpstr>
      <vt:lpstr>Arial Unicode MS</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n1tro5</cp:lastModifiedBy>
  <cp:revision>13</cp:revision>
  <dcterms:created xsi:type="dcterms:W3CDTF">2025-05-25T16:35:37Z</dcterms:created>
  <dcterms:modified xsi:type="dcterms:W3CDTF">2025-05-25T16:35:37Z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CCBE85ED5C844403B09966F179E09C30_13</vt:lpwstr>
  </property>
  <property fmtid="{D5CDD505-2E9C-101B-9397-08002B2CF9AE}" pid="3" name="KSOProductBuildVer">
    <vt:lpwstr>1033-11.1.0.11723</vt:lpwstr>
  </property>
</Properties>
</file>